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6" r:id="rId5"/>
    <p:sldId id="265" r:id="rId6"/>
    <p:sldId id="267" r:id="rId7"/>
    <p:sldId id="264" r:id="rId8"/>
    <p:sldId id="275" r:id="rId9"/>
    <p:sldId id="274" r:id="rId10"/>
    <p:sldId id="276" r:id="rId11"/>
    <p:sldId id="273" r:id="rId12"/>
    <p:sldId id="272" r:id="rId13"/>
    <p:sldId id="271" r:id="rId14"/>
    <p:sldId id="270" r:id="rId15"/>
    <p:sldId id="269" r:id="rId16"/>
    <p:sldId id="263" r:id="rId17"/>
    <p:sldId id="268" r:id="rId1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78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96686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676401"/>
            <a:ext cx="7772400" cy="1538286"/>
          </a:xfrm>
        </p:spPr>
        <p:txBody>
          <a:bodyPr anchor="b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14686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20221-6F4D-497F-B618-92FECBAAC96D}" type="datetimeFigureOut">
              <a:rPr lang="zh-CN" altLang="en-US" smtClean="0"/>
              <a:t>2017-08-08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2FE5B-BBEA-413F-A74F-A5EA08F383D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20221-6F4D-497F-B618-92FECBAAC96D}" type="datetimeFigureOut">
              <a:rPr lang="zh-CN" altLang="en-US" smtClean="0"/>
              <a:t>2017-08-08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2FE5B-BBEA-413F-A74F-A5EA08F383D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011882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011882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20221-6F4D-497F-B618-92FECBAAC96D}" type="datetimeFigureOut">
              <a:rPr lang="zh-CN" altLang="en-US" smtClean="0"/>
              <a:t>2017-08-08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2FE5B-BBEA-413F-A74F-A5EA08F383D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73152" y="6400800"/>
            <a:ext cx="3200400" cy="283800"/>
          </a:xfrm>
        </p:spPr>
        <p:txBody>
          <a:bodyPr/>
          <a:lstStyle/>
          <a:p>
            <a:fld id="{31E20221-6F4D-497F-B618-92FECBAAC96D}" type="datetimeFigureOut">
              <a:rPr lang="zh-CN" altLang="en-US" smtClean="0"/>
              <a:t>2017-08-08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330952" y="6400800"/>
            <a:ext cx="3733800" cy="283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2FE5B-BBEA-413F-A74F-A5EA08F383D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43248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143248"/>
            <a:ext cx="7772400" cy="1362075"/>
          </a:xfrm>
        </p:spPr>
        <p:txBody>
          <a:bodyPr anchor="t"/>
          <a:lstStyle>
            <a:lvl1pPr algn="ctr">
              <a:defRPr sz="4000" b="0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1643061"/>
            <a:ext cx="77724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20221-6F4D-497F-B618-92FECBAAC96D}" type="datetimeFigureOut">
              <a:rPr lang="zh-CN" altLang="en-US" smtClean="0"/>
              <a:t>2017-08-08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2FE5B-BBEA-413F-A74F-A5EA08F383D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20221-6F4D-497F-B618-92FECBAAC96D}" type="datetimeFigureOut">
              <a:rPr lang="zh-CN" altLang="en-US" smtClean="0"/>
              <a:t>2017-08-08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2FE5B-BBEA-413F-A74F-A5EA08F383D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20221-6F4D-497F-B618-92FECBAAC96D}" type="datetimeFigureOut">
              <a:rPr lang="zh-CN" altLang="en-US" smtClean="0"/>
              <a:t>2017-08-08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2FE5B-BBEA-413F-A74F-A5EA08F383D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20221-6F4D-497F-B618-92FECBAAC96D}" type="datetimeFigureOut">
              <a:rPr lang="zh-CN" altLang="en-US" smtClean="0"/>
              <a:t>2017-08-08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2FE5B-BBEA-413F-A74F-A5EA08F383D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20221-6F4D-497F-B618-92FECBAAC96D}" type="datetimeFigureOut">
              <a:rPr lang="zh-CN" altLang="en-US" smtClean="0"/>
              <a:t>2017-08-08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2FE5B-BBEA-413F-A74F-A5EA08F383D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786050" y="1053546"/>
            <a:ext cx="59040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86050" y="228600"/>
            <a:ext cx="5900752" cy="842946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86050" y="1142984"/>
            <a:ext cx="5900750" cy="51435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142984"/>
            <a:ext cx="2257408" cy="5143536"/>
          </a:xfrm>
        </p:spPr>
        <p:txBody>
          <a:bodyPr anchor="ctr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20221-6F4D-497F-B618-92FECBAAC96D}" type="datetimeFigureOut">
              <a:rPr lang="zh-CN" altLang="en-US" smtClean="0"/>
              <a:t>2017-08-08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2FE5B-BBEA-413F-A74F-A5EA08F383D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6400800" cy="685800"/>
          </a:xfrm>
        </p:spPr>
        <p:txBody>
          <a:bodyPr anchor="ctr"/>
          <a:lstStyle>
            <a:lvl1pPr algn="l">
              <a:defRPr sz="2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01552" y="1143000"/>
            <a:ext cx="7223248" cy="3980172"/>
          </a:xfrm>
          <a:prstGeom prst="roundRect">
            <a:avLst>
              <a:gd name="adj" fmla="val 18278"/>
            </a:avLst>
          </a:prstGeom>
          <a:solidFill>
            <a:schemeClr val="accent1">
              <a:tint val="40000"/>
            </a:schemeClr>
          </a:solidFill>
          <a:ln w="50800" cap="rnd">
            <a:gradFill flip="none" rotWithShape="1">
              <a:gsLst>
                <a:gs pos="0">
                  <a:schemeClr val="accent1">
                    <a:shade val="50000"/>
                  </a:schemeClr>
                </a:gs>
                <a:gs pos="20000">
                  <a:schemeClr val="accent2">
                    <a:shade val="50000"/>
                  </a:schemeClr>
                </a:gs>
                <a:gs pos="40000">
                  <a:schemeClr val="accent3">
                    <a:shade val="50000"/>
                  </a:schemeClr>
                </a:gs>
                <a:gs pos="60000">
                  <a:schemeClr val="accent4">
                    <a:shade val="50000"/>
                  </a:schemeClr>
                </a:gs>
                <a:gs pos="80000">
                  <a:schemeClr val="accent5">
                    <a:shade val="50000"/>
                  </a:schemeClr>
                </a:gs>
                <a:gs pos="100000">
                  <a:schemeClr val="accent6">
                    <a:shade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round/>
          </a:ln>
          <a:effectLst>
            <a:outerShdw blurRad="50800" dist="38100" dir="5400000" algn="tl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62200" y="5410200"/>
            <a:ext cx="5657888" cy="804862"/>
          </a:xfrm>
        </p:spPr>
        <p:txBody>
          <a:bodyPr anchor="ctr"/>
          <a:lstStyle>
            <a:lvl1pPr marL="0" indent="0" algn="r">
              <a:buNone/>
              <a:defRPr sz="1200" b="0"/>
            </a:lvl1pPr>
            <a:lvl2pPr marL="457200" indent="0" algn="r">
              <a:buNone/>
              <a:defRPr sz="1200" b="0"/>
            </a:lvl2pPr>
            <a:lvl3pPr marL="914400" indent="0" algn="r">
              <a:buNone/>
              <a:defRPr sz="1200" b="0"/>
            </a:lvl3pPr>
            <a:lvl4pPr marL="1371600" indent="0" algn="r">
              <a:buNone/>
              <a:defRPr sz="1200" b="0"/>
            </a:lvl4pPr>
            <a:lvl5pPr marL="1828800" indent="0" algn="r">
              <a:buNone/>
              <a:defRPr sz="1200" b="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20221-6F4D-497F-B618-92FECBAAC96D}" type="datetimeFigureOut">
              <a:rPr lang="zh-CN" altLang="en-US" smtClean="0"/>
              <a:t>2017-08-08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2FE5B-BBEA-413F-A74F-A5EA08F383D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78000"/>
            <a:ext cx="9144000" cy="180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68632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3800"/>
          </a:xfrm>
          <a:prstGeom prst="rect">
            <a:avLst/>
          </a:prstGeom>
        </p:spPr>
        <p:txBody>
          <a:bodyPr vert="horz" rtlCol="0" anchor="b"/>
          <a:lstStyle>
            <a:lvl1pPr algn="l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31E20221-6F4D-497F-B618-92FECBAAC96D}" type="datetimeFigureOut">
              <a:rPr lang="zh-CN" altLang="en-US" smtClean="0"/>
              <a:t>2017-08-08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3800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3464"/>
          </a:xfrm>
          <a:prstGeom prst="rect">
            <a:avLst/>
          </a:prstGeom>
          <a:noFill/>
        </p:spPr>
        <p:txBody>
          <a:bodyPr vert="horz" lIns="45720" rIns="45720" rtlCol="0" anchor="ctr"/>
          <a:lstStyle>
            <a:lvl1pPr algn="ctr" eaLnBrk="1" latinLnBrk="0" hangingPunct="1">
              <a:defRPr kumimoji="0" sz="1100" b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4CE2FE5B-BBEA-413F-A74F-A5EA08F383D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108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ß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Þ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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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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庭中有奇树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zh-CN" dirty="0" smtClean="0"/>
          </a:p>
          <a:p>
            <a:r>
              <a:rPr lang="en-US" altLang="zh-CN" b="1" dirty="0" smtClean="0">
                <a:solidFill>
                  <a:schemeClr val="tx1"/>
                </a:solidFill>
              </a:rPr>
              <a:t>《</a:t>
            </a:r>
            <a:r>
              <a:rPr lang="zh-CN" altLang="en-US" b="1" dirty="0" smtClean="0">
                <a:solidFill>
                  <a:schemeClr val="tx1"/>
                </a:solidFill>
              </a:rPr>
              <a:t>古诗十九首</a:t>
            </a:r>
            <a:r>
              <a:rPr lang="en-US" altLang="zh-CN" b="1" dirty="0" smtClean="0">
                <a:solidFill>
                  <a:schemeClr val="tx1"/>
                </a:solidFill>
              </a:rPr>
              <a:t>》</a:t>
            </a:r>
            <a:endParaRPr lang="zh-CN" altLang="en-US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翻译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庭院里有一棵珍贵的</a:t>
            </a:r>
            <a:r>
              <a:rPr lang="zh-CN" altLang="en-US" dirty="0" smtClean="0"/>
              <a:t>树</a:t>
            </a:r>
            <a:r>
              <a:rPr lang="en-US" altLang="zh-CN" dirty="0" smtClean="0"/>
              <a:t>,</a:t>
            </a:r>
            <a:r>
              <a:rPr lang="zh-CN" altLang="en-US" dirty="0" smtClean="0"/>
              <a:t>满树</a:t>
            </a:r>
            <a:r>
              <a:rPr lang="zh-CN" altLang="en-US" dirty="0" smtClean="0"/>
              <a:t>绿叶，开满了</a:t>
            </a:r>
            <a:r>
              <a:rPr lang="zh-CN" altLang="en-US" dirty="0" smtClean="0"/>
              <a:t>茂密的花朵</a:t>
            </a:r>
            <a:r>
              <a:rPr lang="en-US" altLang="zh-CN" dirty="0" smtClean="0"/>
              <a:t>,</a:t>
            </a:r>
            <a:r>
              <a:rPr lang="zh-CN" altLang="en-US" dirty="0" smtClean="0"/>
              <a:t>显得格外生气勃勃</a:t>
            </a:r>
            <a:r>
              <a:rPr lang="en-US" altLang="zh-CN" dirty="0" smtClean="0"/>
              <a:t>,</a:t>
            </a:r>
            <a:r>
              <a:rPr lang="zh-CN" altLang="en-US" dirty="0" smtClean="0"/>
              <a:t>春意盎然</a:t>
            </a:r>
            <a:r>
              <a:rPr lang="en-US" altLang="zh-CN" dirty="0" smtClean="0"/>
              <a:t>.</a:t>
            </a:r>
            <a:r>
              <a:rPr lang="zh-CN" altLang="en-US" dirty="0" smtClean="0"/>
              <a:t>我</a:t>
            </a:r>
            <a:r>
              <a:rPr lang="zh-CN" altLang="en-US" dirty="0" smtClean="0"/>
              <a:t>攀引枝条</a:t>
            </a:r>
            <a:r>
              <a:rPr lang="en-US" altLang="zh-CN" dirty="0" smtClean="0"/>
              <a:t>,</a:t>
            </a:r>
            <a:r>
              <a:rPr lang="zh-CN" altLang="en-US" dirty="0" smtClean="0"/>
              <a:t>折下了最好看的一串树花</a:t>
            </a:r>
            <a:r>
              <a:rPr lang="en-US" altLang="zh-CN" dirty="0" smtClean="0"/>
              <a:t>,</a:t>
            </a:r>
            <a:r>
              <a:rPr lang="zh-CN" altLang="en-US" dirty="0" smtClean="0"/>
              <a:t>要把它赠送给日夜思念的亲人</a:t>
            </a:r>
            <a:r>
              <a:rPr lang="en-US" altLang="zh-CN" dirty="0" smtClean="0"/>
              <a:t>.</a:t>
            </a:r>
            <a:r>
              <a:rPr lang="zh-CN" altLang="en-US" dirty="0" smtClean="0"/>
              <a:t>花的香气染满了我的衣襟和衣袖</a:t>
            </a:r>
            <a:r>
              <a:rPr lang="en-US" altLang="zh-CN" dirty="0" smtClean="0"/>
              <a:t>,</a:t>
            </a:r>
            <a:r>
              <a:rPr lang="zh-CN" altLang="en-US" dirty="0" smtClean="0"/>
              <a:t>天遥地远</a:t>
            </a:r>
            <a:r>
              <a:rPr lang="en-US" altLang="zh-CN" dirty="0" smtClean="0"/>
              <a:t>,</a:t>
            </a:r>
            <a:r>
              <a:rPr lang="zh-CN" altLang="en-US" dirty="0" smtClean="0"/>
              <a:t>花不可能送到亲人的手中</a:t>
            </a:r>
            <a:r>
              <a:rPr lang="en-US" altLang="zh-CN" dirty="0" smtClean="0"/>
              <a:t>.</a:t>
            </a:r>
            <a:r>
              <a:rPr lang="zh-CN" altLang="en-US" dirty="0" smtClean="0"/>
              <a:t>只是痴痴地手</a:t>
            </a:r>
            <a:r>
              <a:rPr lang="zh-CN" altLang="en-US" dirty="0" smtClean="0"/>
              <a:t>执花儿</a:t>
            </a:r>
            <a:r>
              <a:rPr lang="en-US" altLang="zh-CN" dirty="0" smtClean="0"/>
              <a:t>,</a:t>
            </a:r>
            <a:r>
              <a:rPr lang="zh-CN" altLang="en-US" dirty="0" smtClean="0"/>
              <a:t>久久地站在树下</a:t>
            </a:r>
            <a:r>
              <a:rPr lang="en-US" altLang="zh-CN" dirty="0" smtClean="0"/>
              <a:t>,</a:t>
            </a:r>
            <a:r>
              <a:rPr lang="zh-CN" altLang="en-US" dirty="0" smtClean="0"/>
              <a:t>听任香气充满怀袖而无可奈何</a:t>
            </a:r>
            <a:r>
              <a:rPr lang="en-US" altLang="zh-CN" dirty="0" smtClean="0"/>
              <a:t>. </a:t>
            </a:r>
            <a:r>
              <a:rPr lang="zh-CN" altLang="en-US" dirty="0" smtClean="0"/>
              <a:t>这花有什么珍贵呢 只是因为别离太久</a:t>
            </a:r>
            <a:r>
              <a:rPr lang="en-US" altLang="zh-CN" dirty="0" smtClean="0"/>
              <a:t>,</a:t>
            </a:r>
            <a:r>
              <a:rPr lang="zh-CN" altLang="en-US" dirty="0" smtClean="0"/>
              <a:t>想借著花儿表达怀念之情罢了</a:t>
            </a:r>
            <a:r>
              <a:rPr lang="en-US" altLang="zh-CN" dirty="0" smtClean="0"/>
              <a:t>.</a:t>
            </a:r>
            <a:endParaRPr lang="zh-CN" alt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zh-CN" altLang="en-US" dirty="0" smtClean="0"/>
              <a:t>诗歌鉴赏品味</a:t>
            </a:r>
            <a:r>
              <a:rPr lang="en-US" dirty="0" smtClean="0"/>
              <a:t> 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342900">
              <a:lnSpc>
                <a:spcPct val="150000"/>
              </a:lnSpc>
            </a:pPr>
            <a:r>
              <a:rPr lang="zh-CN" altLang="en-US" dirty="0" smtClean="0"/>
              <a:t>诗歌</a:t>
            </a:r>
            <a:r>
              <a:rPr lang="zh-CN" altLang="en-US" dirty="0" smtClean="0"/>
              <a:t>中的抒情主人公表达感情的方式是什么？其目的是什么？</a:t>
            </a:r>
          </a:p>
          <a:p>
            <a:pPr indent="342900">
              <a:lnSpc>
                <a:spcPct val="150000"/>
              </a:lnSpc>
            </a:pPr>
            <a:r>
              <a:rPr lang="zh-CN" altLang="en-US" dirty="0" smtClean="0"/>
              <a:t>（提示：方式是“折其荣”，目的是</a:t>
            </a:r>
            <a:r>
              <a:rPr lang="en-US" dirty="0" smtClean="0"/>
              <a:t>“</a:t>
            </a:r>
            <a:r>
              <a:rPr lang="zh-CN" altLang="en-US" dirty="0" smtClean="0"/>
              <a:t>遗所思”）</a:t>
            </a:r>
            <a:r>
              <a:rPr lang="en-US" dirty="0" smtClean="0"/>
              <a:t> 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428604"/>
            <a:ext cx="8715436" cy="6429396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  中国人民</a:t>
            </a:r>
            <a:r>
              <a:rPr lang="zh-CN" altLang="en-US" dirty="0" smtClean="0"/>
              <a:t>很早对于自然就有很深的爱好，对自然的爱与对人的爱往往紧密地联系在一起。古代人送给最亲爱的人的礼物往往不是什么金银珠宝，而是一株花或是一棵芳草，送别时总是折一枝柳条送给远行的人，远行的人为了表示对好朋友的思念，逢到驿使就托带一枝梅花给他。这种生活情调是简朴的，也是美好的。正如王维的</a:t>
            </a:r>
            <a:r>
              <a:rPr lang="en-US" altLang="zh-CN" dirty="0" smtClean="0"/>
              <a:t>《</a:t>
            </a:r>
            <a:r>
              <a:rPr lang="zh-CN" altLang="en-US" dirty="0" smtClean="0"/>
              <a:t>相思</a:t>
            </a:r>
            <a:r>
              <a:rPr lang="en-US" altLang="zh-CN" dirty="0" smtClean="0"/>
              <a:t>》</a:t>
            </a:r>
            <a:r>
              <a:rPr lang="zh-CN" altLang="en-US" dirty="0" smtClean="0"/>
              <a:t>所写：</a:t>
            </a:r>
            <a:r>
              <a:rPr lang="en-US" dirty="0" smtClean="0"/>
              <a:t>“</a:t>
            </a:r>
            <a:r>
              <a:rPr lang="zh-CN" altLang="en-US" dirty="0" smtClean="0"/>
              <a:t>红豆生南国，春来发几枝。愿君多采撷，此物最相思。</a:t>
            </a:r>
            <a:r>
              <a:rPr lang="en-US" dirty="0" smtClean="0"/>
              <a:t>”</a:t>
            </a:r>
            <a:r>
              <a:rPr lang="zh-CN" altLang="en-US" dirty="0" smtClean="0"/>
              <a:t>采花折柳，这正是古人传情达意的方式，一方面是传达了对亲朋的关怀、思念等感情，另一方面又寄托了对亲朋的美好祝愿。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342900">
              <a:lnSpc>
                <a:spcPct val="150000"/>
              </a:lnSpc>
              <a:buNone/>
            </a:pPr>
            <a:r>
              <a:rPr lang="zh-CN" altLang="en-US" dirty="0" smtClean="0"/>
              <a:t>诗的最后两句“此物何足贵，但感别经时”是否与前面相矛盾？表达了作者什么样的思想感情？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342900">
              <a:lnSpc>
                <a:spcPct val="150000"/>
              </a:lnSpc>
            </a:pPr>
            <a:r>
              <a:rPr lang="zh-CN" altLang="en-US" dirty="0" smtClean="0"/>
              <a:t>不矛盾。大意是说：“这花有什么稀罕呢？只是因为别离太久，想借着花儿表达怀念之情罢了。”这是主人公无可奈何、自我宽慰的话，同时也点明了全诗的主题。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785794"/>
            <a:ext cx="8643998" cy="5857916"/>
          </a:xfrm>
        </p:spPr>
        <p:txBody>
          <a:bodyPr>
            <a:normAutofit fontScale="92500"/>
          </a:bodyPr>
          <a:lstStyle/>
          <a:p>
            <a:pPr indent="342900">
              <a:lnSpc>
                <a:spcPct val="150000"/>
              </a:lnSpc>
            </a:pPr>
            <a:r>
              <a:rPr lang="zh-CN" altLang="en-US" dirty="0" smtClean="0"/>
              <a:t>从前面六句来看，诗人对于花的珍奇美丽，本来是极力赞扬的。可是写到这里，突然又说“此物何足贡”，未免使人有点惊疑。其实，对花落下先抑的一笔，正是为了后扬“但感别经时”这一相思怀念的主题。无论说花的可贵还是不足稀奇，都是为了表达同样的思想感情。但这一抑一扬，诗的感情增强了，最后结句也显得格外突出。诗写到这里，算结束了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342900">
              <a:lnSpc>
                <a:spcPct val="150000"/>
              </a:lnSpc>
            </a:pPr>
            <a:r>
              <a:rPr lang="zh-CN" altLang="en-US" dirty="0" smtClean="0"/>
              <a:t>    然而</a:t>
            </a:r>
            <a:r>
              <a:rPr lang="zh-CN" altLang="en-US" dirty="0" smtClean="0"/>
              <a:t>题外之意，仍然耐人寻味：主人公折花，原是为了解脱相思的痛苦，从中得到一点慰藉；而偏偏所思在天涯，花儿无法寄达，平白又添了一层苦恼；相思怀念更加无法解脱。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zh-CN" altLang="en-US" dirty="0" smtClean="0"/>
              <a:t>       </a:t>
            </a:r>
            <a:endParaRPr lang="en-US" altLang="zh-CN" dirty="0" smtClean="0"/>
          </a:p>
          <a:p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              </a:t>
            </a:r>
            <a:r>
              <a:rPr lang="zh-CN" altLang="en-US" dirty="0" smtClean="0"/>
              <a:t> 有</a:t>
            </a:r>
            <a:r>
              <a:rPr lang="zh-CN" altLang="en-US" dirty="0" smtClean="0"/>
              <a:t>感情地朗读及流畅地背诵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596" y="1142984"/>
            <a:ext cx="8229600" cy="1143000"/>
          </a:xfrm>
        </p:spPr>
        <p:txBody>
          <a:bodyPr/>
          <a:lstStyle/>
          <a:p>
            <a:r>
              <a:rPr lang="zh-CN" altLang="en-US" dirty="0" smtClean="0"/>
              <a:t>钟嵘</a:t>
            </a:r>
            <a:r>
              <a:rPr lang="en-US" altLang="zh-CN" dirty="0" smtClean="0"/>
              <a:t>《</a:t>
            </a:r>
            <a:r>
              <a:rPr lang="zh-CN" altLang="en-US" dirty="0" smtClean="0"/>
              <a:t>诗品</a:t>
            </a:r>
            <a:r>
              <a:rPr lang="en-US" altLang="zh-CN" dirty="0" smtClean="0"/>
              <a:t>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zh-CN" altLang="en-US" dirty="0" smtClean="0"/>
              <a:t> </a:t>
            </a:r>
            <a:r>
              <a:rPr lang="zh-CN" altLang="en-US" dirty="0" smtClean="0"/>
              <a:t> </a:t>
            </a:r>
            <a:endParaRPr lang="en-US" altLang="zh-CN" dirty="0" smtClean="0"/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             </a:t>
            </a:r>
            <a:r>
              <a:rPr lang="zh-CN" altLang="en-US" dirty="0" smtClean="0"/>
              <a:t>惊心动魄</a:t>
            </a:r>
            <a:r>
              <a:rPr lang="zh-CN" altLang="en-US" dirty="0" smtClean="0"/>
              <a:t>，可谓几乎一字千金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评价及文学地位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钟嵘</a:t>
            </a:r>
            <a:r>
              <a:rPr lang="zh-CN" altLang="en-US" dirty="0" smtClean="0"/>
              <a:t>给过“惊心动魄，可谓几乎一字千金”的高度评价</a:t>
            </a:r>
            <a:r>
              <a:rPr lang="zh-CN" altLang="en-US" dirty="0" smtClean="0"/>
              <a:t>；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 smtClean="0"/>
              <a:t>《</a:t>
            </a:r>
            <a:r>
              <a:rPr lang="zh-CN" altLang="en-US" dirty="0" smtClean="0"/>
              <a:t>文心雕龙</a:t>
            </a:r>
            <a:r>
              <a:rPr lang="en-US" altLang="zh-CN" dirty="0" smtClean="0"/>
              <a:t>》</a:t>
            </a:r>
            <a:r>
              <a:rPr lang="zh-CN" altLang="en-US" dirty="0" smtClean="0"/>
              <a:t>作者刘勰说：“实五言之冠冕也”</a:t>
            </a:r>
            <a:r>
              <a:rPr lang="zh-CN" altLang="en-US" dirty="0" smtClean="0"/>
              <a:t>；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明代</a:t>
            </a:r>
            <a:r>
              <a:rPr lang="zh-CN" altLang="en-US" dirty="0" smtClean="0"/>
              <a:t>谭元春说：“在诸古诗之上，千古无异议。”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《</a:t>
            </a:r>
            <a:r>
              <a:rPr lang="zh-CN" altLang="en-US" dirty="0" smtClean="0"/>
              <a:t>庭中有奇树</a:t>
            </a:r>
            <a:r>
              <a:rPr lang="en-US" altLang="zh-CN" dirty="0" smtClean="0"/>
              <a:t>》</a:t>
            </a:r>
            <a:r>
              <a:rPr lang="zh-CN" altLang="en-US" dirty="0" smtClean="0"/>
              <a:t>属于几言诗？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dirty="0" smtClean="0"/>
              <a:t>五言诗在</a:t>
            </a:r>
            <a:r>
              <a:rPr lang="en-US" altLang="zh-CN" dirty="0" smtClean="0"/>
              <a:t>《</a:t>
            </a:r>
            <a:r>
              <a:rPr lang="zh-CN" altLang="en-US" dirty="0" smtClean="0"/>
              <a:t>古诗十九首</a:t>
            </a:r>
            <a:r>
              <a:rPr lang="en-US" altLang="zh-CN" dirty="0" smtClean="0"/>
              <a:t>》</a:t>
            </a:r>
            <a:r>
              <a:rPr lang="zh-CN" altLang="en-US" dirty="0" smtClean="0"/>
              <a:t>之前就已经出现，但却是到了</a:t>
            </a:r>
            <a:r>
              <a:rPr lang="en-US" altLang="zh-CN" dirty="0" smtClean="0"/>
              <a:t>《</a:t>
            </a:r>
            <a:r>
              <a:rPr lang="zh-CN" altLang="en-US" dirty="0" smtClean="0"/>
              <a:t>古诗十九首</a:t>
            </a:r>
            <a:r>
              <a:rPr lang="en-US" altLang="zh-CN" dirty="0" smtClean="0"/>
              <a:t>》</a:t>
            </a:r>
            <a:r>
              <a:rPr lang="zh-CN" altLang="en-US" dirty="0" smtClean="0"/>
              <a:t>，才达到炉火纯青的地步，标志了文人五言诗的成熟，标志了抒情诗的新发展。</a:t>
            </a:r>
            <a:endParaRPr lang="zh-CN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文学常识介绍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357298"/>
            <a:ext cx="9144000" cy="5500702"/>
          </a:xfrm>
        </p:spPr>
        <p:txBody>
          <a:bodyPr>
            <a:normAutofit fontScale="92500" lnSpcReduction="10000"/>
          </a:bodyPr>
          <a:lstStyle/>
          <a:p>
            <a:r>
              <a:rPr lang="zh-CN" altLang="en-US" dirty="0" smtClean="0"/>
              <a:t>梁代萧统</a:t>
            </a:r>
            <a:r>
              <a:rPr lang="en-US" altLang="zh-CN" dirty="0" smtClean="0"/>
              <a:t>《</a:t>
            </a:r>
            <a:r>
              <a:rPr lang="zh-CN" altLang="en-US" dirty="0" smtClean="0"/>
              <a:t>文选</a:t>
            </a:r>
            <a:r>
              <a:rPr lang="en-US" altLang="zh-CN" dirty="0" smtClean="0"/>
              <a:t>》“</a:t>
            </a:r>
            <a:r>
              <a:rPr lang="zh-CN" altLang="en-US" dirty="0" smtClean="0"/>
              <a:t>杂诗”类的一个标题，包括汉代无名氏所作的</a:t>
            </a:r>
            <a:r>
              <a:rPr lang="en-US" dirty="0" smtClean="0"/>
              <a:t>19</a:t>
            </a:r>
            <a:r>
              <a:rPr lang="zh-CN" altLang="en-US" dirty="0" smtClean="0"/>
              <a:t>首五言诗。它们不是一人一时之作，也不是一个有机构成的组诗。</a:t>
            </a:r>
          </a:p>
          <a:p>
            <a:r>
              <a:rPr lang="zh-CN" altLang="en-US" dirty="0" smtClean="0"/>
              <a:t>“古诗”的原意是古代人所作的诗。约在魏末晋初，流传着一批魏、晋以前文人所作的五言诗，既无题目，也不知作者，其中大多是抒情诗，具有独特的表现手法和艺术风格，被统称为“古诗”。</a:t>
            </a:r>
          </a:p>
          <a:p>
            <a:r>
              <a:rPr lang="zh-CN" altLang="en-US" dirty="0" smtClean="0"/>
              <a:t>“古诗”已形成一个具有特定涵义的专类名称。它与两汉乐府歌辞并称，专指汉代无名氏所作的五言诗，并且发展为泛指具有“古诗”艺术特点的一种诗体。而</a:t>
            </a:r>
            <a:r>
              <a:rPr lang="en-US" altLang="zh-CN" dirty="0" smtClean="0"/>
              <a:t>《</a:t>
            </a:r>
            <a:r>
              <a:rPr lang="zh-CN" altLang="en-US" dirty="0" smtClean="0"/>
              <a:t>古诗十九首</a:t>
            </a:r>
            <a:r>
              <a:rPr lang="en-US" altLang="zh-CN" dirty="0" smtClean="0"/>
              <a:t>》</a:t>
            </a:r>
            <a:r>
              <a:rPr lang="zh-CN" altLang="en-US" dirty="0" smtClean="0"/>
              <a:t>便在文学史上占有“古诗”代表作的地位，这一标题也就成为一个专题名称。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596" y="1357298"/>
            <a:ext cx="8229600" cy="1143000"/>
          </a:xfrm>
        </p:spPr>
        <p:txBody>
          <a:bodyPr/>
          <a:lstStyle/>
          <a:p>
            <a:r>
              <a:rPr lang="zh-CN" altLang="en-US" dirty="0" smtClean="0"/>
              <a:t>请同学们齐</a:t>
            </a:r>
            <a:r>
              <a:rPr lang="zh-CN" altLang="en-US" dirty="0" smtClean="0"/>
              <a:t>读一</a:t>
            </a:r>
            <a:r>
              <a:rPr lang="zh-CN" altLang="en-US" dirty="0" smtClean="0"/>
              <a:t>遍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接下来请同学们一句</a:t>
            </a:r>
            <a:r>
              <a:rPr lang="zh-CN" altLang="en-US" dirty="0" smtClean="0"/>
              <a:t>一句地品读诗歌</a:t>
            </a:r>
            <a:endParaRPr lang="zh-CN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前四句</a:t>
            </a:r>
            <a:r>
              <a:rPr lang="zh-CN" altLang="en-US" dirty="0" smtClean="0"/>
              <a:t>讲解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428736"/>
            <a:ext cx="9144000" cy="5429264"/>
          </a:xfrm>
        </p:spPr>
        <p:txBody>
          <a:bodyPr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/>
              <a:t>释</a:t>
            </a:r>
            <a:r>
              <a:rPr lang="zh-CN" altLang="en-US" dirty="0" smtClean="0"/>
              <a:t>词：第一句中的“奇”字是指“不一般、珍贵”</a:t>
            </a:r>
            <a:r>
              <a:rPr lang="zh-CN" altLang="en-US" dirty="0" smtClean="0"/>
              <a:t>；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en-US" dirty="0" smtClean="0"/>
              <a:t>第二</a:t>
            </a:r>
            <a:r>
              <a:rPr lang="zh-CN" altLang="en-US" dirty="0" smtClean="0"/>
              <a:t>句中的“华”同“花”、“滋”是指“繁”</a:t>
            </a:r>
            <a:r>
              <a:rPr lang="zh-CN" altLang="en-US" dirty="0" smtClean="0"/>
              <a:t>；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en-US" dirty="0" smtClean="0"/>
              <a:t>第三</a:t>
            </a:r>
            <a:r>
              <a:rPr lang="zh-CN" altLang="en-US" dirty="0" smtClean="0"/>
              <a:t>句中的“荣”也是指“花”</a:t>
            </a:r>
            <a:r>
              <a:rPr lang="zh-CN" altLang="en-US" dirty="0" smtClean="0"/>
              <a:t>（ </a:t>
            </a:r>
            <a:r>
              <a:rPr lang="zh-CN" altLang="en-US" dirty="0" smtClean="0">
                <a:solidFill>
                  <a:srgbClr val="FF0000"/>
                </a:solidFill>
              </a:rPr>
              <a:t>“</a:t>
            </a:r>
            <a:r>
              <a:rPr lang="zh-CN" altLang="en-US" dirty="0" smtClean="0">
                <a:solidFill>
                  <a:srgbClr val="FF0000"/>
                </a:solidFill>
              </a:rPr>
              <a:t>木本之花曰荣，草本之花曰华”）</a:t>
            </a:r>
            <a:r>
              <a:rPr lang="zh-CN" altLang="en-US" dirty="0" smtClean="0">
                <a:solidFill>
                  <a:srgbClr val="FF0000"/>
                </a:solidFill>
              </a:rPr>
              <a:t>；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/>
              <a:t>第四</a:t>
            </a:r>
            <a:r>
              <a:rPr lang="zh-CN" altLang="en-US" dirty="0" smtClean="0"/>
              <a:t>句中的“遗”是指“赠送”，读音便为“</a:t>
            </a:r>
            <a:r>
              <a:rPr lang="en-US" dirty="0" err="1" smtClean="0"/>
              <a:t>wei</a:t>
            </a:r>
            <a:r>
              <a:rPr lang="zh-CN" altLang="en-US" dirty="0" smtClean="0"/>
              <a:t>（去声）”</a:t>
            </a:r>
            <a:r>
              <a:rPr lang="zh-CN" altLang="en-US" dirty="0" smtClean="0"/>
              <a:t>（</a:t>
            </a:r>
            <a:r>
              <a:rPr lang="zh-CN" altLang="en-US" dirty="0" smtClean="0">
                <a:solidFill>
                  <a:srgbClr val="FF0000"/>
                </a:solidFill>
              </a:rPr>
              <a:t>这</a:t>
            </a:r>
            <a:r>
              <a:rPr lang="zh-CN" altLang="en-US" dirty="0" smtClean="0">
                <a:solidFill>
                  <a:srgbClr val="FF0000"/>
                </a:solidFill>
              </a:rPr>
              <a:t>是一个重要的古文知识点）</a:t>
            </a:r>
            <a:r>
              <a:rPr lang="zh-CN" altLang="en-US" dirty="0" smtClean="0">
                <a:solidFill>
                  <a:srgbClr val="FF0000"/>
                </a:solidFill>
              </a:rPr>
              <a:t>。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前四句</a:t>
            </a:r>
            <a:r>
              <a:rPr lang="zh-CN" altLang="en-US" dirty="0" smtClean="0"/>
              <a:t>讲解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428736"/>
            <a:ext cx="9144000" cy="5429264"/>
          </a:xfrm>
        </p:spPr>
        <p:txBody>
          <a:bodyPr>
            <a:normAutofit/>
          </a:bodyPr>
          <a:lstStyle/>
          <a:p>
            <a:pPr indent="342900">
              <a:lnSpc>
                <a:spcPct val="150000"/>
              </a:lnSpc>
            </a:pPr>
            <a:r>
              <a:rPr lang="zh-CN" altLang="en-US" dirty="0" smtClean="0"/>
              <a:t>前</a:t>
            </a:r>
            <a:r>
              <a:rPr lang="zh-CN" altLang="en-US" dirty="0" smtClean="0"/>
              <a:t>四句诗描绘了这样一幅图景：在春天的庭院里，有一株嘉美的树，在满树绿叶的衬托下，开出了茂密的花朵，显得格外生气勃勃。春意盎然。女主人攀着枝条，折下了最好看的一树花，要把它赠送给日夜思念的亲人。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后四句讲解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42984"/>
            <a:ext cx="9144000" cy="5143536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/>
              <a:t>释</a:t>
            </a:r>
            <a:r>
              <a:rPr lang="zh-CN" altLang="en-US" dirty="0" smtClean="0"/>
              <a:t>词：第五句中的“馨香”是指“香气”、“盈”是指“满”</a:t>
            </a:r>
            <a:r>
              <a:rPr lang="zh-CN" altLang="en-US" dirty="0" smtClean="0"/>
              <a:t>；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en-US" dirty="0" smtClean="0"/>
              <a:t>第六</a:t>
            </a:r>
            <a:r>
              <a:rPr lang="zh-CN" altLang="en-US" dirty="0" smtClean="0"/>
              <a:t>句中的“莫”是指“没法”、“致”是指“送到”</a:t>
            </a:r>
            <a:r>
              <a:rPr lang="zh-CN" altLang="en-US" dirty="0" smtClean="0"/>
              <a:t>；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en-US" dirty="0" smtClean="0"/>
              <a:t>第八</a:t>
            </a:r>
            <a:r>
              <a:rPr lang="zh-CN" altLang="en-US" dirty="0" smtClean="0"/>
              <a:t>句中的“别经时”是指“离别已经有相当长的时间”</a:t>
            </a:r>
            <a:r>
              <a:rPr lang="zh-CN" altLang="en-US" dirty="0" smtClean="0"/>
              <a:t>。。</a:t>
            </a:r>
            <a:endParaRPr lang="zh-CN" altLang="en-US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暗香扑面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2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Fan</Template>
  <TotalTime>46</TotalTime>
  <Words>1099</Words>
  <Application>Microsoft Office PowerPoint</Application>
  <PresentationFormat>全屏显示(4:3)</PresentationFormat>
  <Paragraphs>47</Paragraphs>
  <Slides>17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暗香扑面</vt:lpstr>
      <vt:lpstr>庭中有奇树</vt:lpstr>
      <vt:lpstr>钟嵘《诗品》</vt:lpstr>
      <vt:lpstr>评价及文学地位</vt:lpstr>
      <vt:lpstr>《庭中有奇树》属于几言诗？</vt:lpstr>
      <vt:lpstr>文学常识介绍</vt:lpstr>
      <vt:lpstr>请同学们齐读一遍</vt:lpstr>
      <vt:lpstr>前四句讲解</vt:lpstr>
      <vt:lpstr>前四句讲解</vt:lpstr>
      <vt:lpstr>后四句讲解</vt:lpstr>
      <vt:lpstr>翻译</vt:lpstr>
      <vt:lpstr>诗歌鉴赏品味  </vt:lpstr>
      <vt:lpstr>幻灯片 12</vt:lpstr>
      <vt:lpstr>幻灯片 13</vt:lpstr>
      <vt:lpstr>幻灯片 14</vt:lpstr>
      <vt:lpstr>幻灯片 15</vt:lpstr>
      <vt:lpstr>幻灯片 16</vt:lpstr>
      <vt:lpstr>幻灯片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sd</dc:creator>
  <cp:lastModifiedBy>sd</cp:lastModifiedBy>
  <cp:revision>7</cp:revision>
  <dcterms:created xsi:type="dcterms:W3CDTF">2017-08-08T02:14:38Z</dcterms:created>
  <dcterms:modified xsi:type="dcterms:W3CDTF">2017-08-08T03:00:56Z</dcterms:modified>
</cp:coreProperties>
</file>