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0" r:id="rId3"/>
    <p:sldId id="257" r:id="rId4"/>
    <p:sldId id="271" r:id="rId5"/>
    <p:sldId id="258" r:id="rId6"/>
    <p:sldId id="272" r:id="rId7"/>
    <p:sldId id="274" r:id="rId8"/>
    <p:sldId id="275" r:id="rId9"/>
    <p:sldId id="262" r:id="rId10"/>
    <p:sldId id="277" r:id="rId11"/>
    <p:sldId id="278" r:id="rId12"/>
    <p:sldId id="264" r:id="rId13"/>
    <p:sldId id="265" r:id="rId14"/>
    <p:sldId id="268" r:id="rId15"/>
    <p:sldId id="292" r:id="rId16"/>
    <p:sldId id="297" r:id="rId17"/>
    <p:sldId id="299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FF00FF"/>
    <a:srgbClr val="00FFFF"/>
    <a:srgbClr val="66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47"/>
    <p:restoredTop sz="97172"/>
  </p:normalViewPr>
  <p:slideViewPr>
    <p:cSldViewPr showGuides="1">
      <p:cViewPr varScale="1">
        <p:scale>
          <a:sx n="87" d="100"/>
          <a:sy n="87" d="100"/>
        </p:scale>
        <p:origin x="-888" y="-84"/>
      </p:cViewPr>
      <p:guideLst>
        <p:guide orient="horz" pos="2160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1508" name="日期占位符 2150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21509" name="页脚占位符 215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21510" name="灯片编号占位符 215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矩形 2052"/>
          <p:cNvSpPr/>
          <p:nvPr/>
        </p:nvSpPr>
        <p:spPr>
          <a:xfrm>
            <a:off x="1476375" y="1773238"/>
            <a:ext cx="6264275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句子成分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9217"/>
          <p:cNvSpPr/>
          <p:nvPr/>
        </p:nvSpPr>
        <p:spPr>
          <a:xfrm>
            <a:off x="323850" y="115888"/>
            <a:ext cx="8497888" cy="2771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６</a:t>
            </a:r>
            <a:r>
              <a:rPr lang="en-US" altLang="zh-CN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补语</a:t>
            </a:r>
          </a:p>
          <a:p>
            <a:pPr lvl="0">
              <a:lnSpc>
                <a:spcPct val="85000"/>
              </a:lnSpc>
            </a:pPr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　　补语是动词或形容词后面的连带成分，一般用来补充说明动作、行为的情况、结果、程度、趋向、时间、处所、数量、性状等。</a:t>
            </a:r>
          </a:p>
        </p:txBody>
      </p:sp>
      <p:sp>
        <p:nvSpPr>
          <p:cNvPr id="9219" name="矩形 9218"/>
          <p:cNvSpPr/>
          <p:nvPr/>
        </p:nvSpPr>
        <p:spPr>
          <a:xfrm>
            <a:off x="395288" y="2905125"/>
            <a:ext cx="8748712" cy="375285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 indent="266700">
              <a:lnSpc>
                <a:spcPct val="85000"/>
              </a:lnSpc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例如：</a:t>
            </a:r>
          </a:p>
          <a:p>
            <a:pPr lvl="0" indent="266700">
              <a:lnSpc>
                <a:spcPct val="85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⑴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广大人民干得热火朝天。           </a:t>
            </a:r>
          </a:p>
          <a:p>
            <a:pPr lvl="0" indent="266700">
              <a:lnSpc>
                <a:spcPct val="85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⑵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他写的字比原来好得多。        </a:t>
            </a:r>
          </a:p>
          <a:p>
            <a:pPr lvl="0" indent="266700">
              <a:lnSpc>
                <a:spcPct val="85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⑶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他生于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1991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年。      </a:t>
            </a:r>
          </a:p>
          <a:p>
            <a:pPr lvl="0" indent="266700">
              <a:lnSpc>
                <a:spcPct val="85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⑷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他坐在桌子旁。                        </a:t>
            </a:r>
          </a:p>
          <a:p>
            <a:pPr lvl="0" indent="266700">
              <a:lnSpc>
                <a:spcPct val="85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⑸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颜色是那么浓，浓得好象要流下来似的。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8194"/>
          <p:cNvSpPr/>
          <p:nvPr/>
        </p:nvSpPr>
        <p:spPr>
          <a:xfrm>
            <a:off x="2411413" y="188913"/>
            <a:ext cx="4465637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如何划分句子成分？</a:t>
            </a:r>
          </a:p>
        </p:txBody>
      </p:sp>
      <p:sp>
        <p:nvSpPr>
          <p:cNvPr id="8196" name="矩形 8195"/>
          <p:cNvSpPr/>
          <p:nvPr/>
        </p:nvSpPr>
        <p:spPr>
          <a:xfrm>
            <a:off x="396875" y="1700213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第一步可先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从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中分出主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与谓语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部分；</a:t>
            </a:r>
          </a:p>
        </p:txBody>
      </p:sp>
      <p:sp>
        <p:nvSpPr>
          <p:cNvPr id="8197" name="矩形 8196"/>
          <p:cNvSpPr/>
          <p:nvPr/>
        </p:nvSpPr>
        <p:spPr>
          <a:xfrm>
            <a:off x="395288" y="4797425"/>
            <a:ext cx="849788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第三步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分析有沒有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宾语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及定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状语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补语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等各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种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成分。</a:t>
            </a:r>
          </a:p>
        </p:txBody>
      </p:sp>
      <p:sp>
        <p:nvSpPr>
          <p:cNvPr id="8198" name="矩形 8197"/>
          <p:cNvSpPr/>
          <p:nvPr/>
        </p:nvSpPr>
        <p:spPr>
          <a:xfrm>
            <a:off x="395288" y="2997200"/>
            <a:ext cx="86407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第二步再找出主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部分的中心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词</a:t>
            </a:r>
            <a:r>
              <a:rPr lang="en-US" altLang="zh-TW" sz="3600" b="1">
                <a:latin typeface="Arial" panose="020B0604020202020204" pitchFamily="34" charset="0"/>
                <a:ea typeface="华文中宋" panose="02010600040101010101" pitchFamily="2" charset="-122"/>
              </a:rPr>
              <a:t>——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主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语与谓语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部分的中心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词</a:t>
            </a:r>
            <a:r>
              <a:rPr lang="en-US" altLang="zh-TW" sz="3600" b="1">
                <a:latin typeface="Arial" panose="020B0604020202020204" pitchFamily="34" charset="0"/>
                <a:ea typeface="华文中宋" panose="0201060004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谓语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；</a:t>
            </a:r>
            <a:endParaRPr lang="zh-CN" altLang="en-US" sz="36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8200" name="矩形 8199"/>
          <p:cNvSpPr/>
          <p:nvPr/>
        </p:nvSpPr>
        <p:spPr>
          <a:xfrm>
            <a:off x="692150" y="2276475"/>
            <a:ext cx="798766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TW" altLang="en-US" sz="3600" b="1" dirty="0">
                <a:solidFill>
                  <a:srgbClr val="0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石拱</a:t>
            </a:r>
            <a:r>
              <a:rPr lang="zh-CN" altLang="en-US" sz="3600" b="1" dirty="0">
                <a:solidFill>
                  <a:srgbClr val="0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桥</a:t>
            </a:r>
            <a:r>
              <a:rPr lang="zh-TW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在世界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桥梁</a:t>
            </a:r>
            <a:r>
              <a:rPr lang="zh-TW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史上出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</a:t>
            </a:r>
            <a:r>
              <a:rPr lang="zh-TW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得比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较</a:t>
            </a:r>
            <a:r>
              <a:rPr lang="zh-TW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早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2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8194"/>
          <p:cNvSpPr/>
          <p:nvPr/>
        </p:nvSpPr>
        <p:spPr>
          <a:xfrm>
            <a:off x="2411413" y="188913"/>
            <a:ext cx="4465637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如何划分句子成分？</a:t>
            </a:r>
          </a:p>
        </p:txBody>
      </p:sp>
      <p:sp>
        <p:nvSpPr>
          <p:cNvPr id="8196" name="矩形 8195"/>
          <p:cNvSpPr/>
          <p:nvPr/>
        </p:nvSpPr>
        <p:spPr>
          <a:xfrm>
            <a:off x="396875" y="1700213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第一步可先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从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中分出主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与谓语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部分；</a:t>
            </a:r>
          </a:p>
        </p:txBody>
      </p:sp>
      <p:sp>
        <p:nvSpPr>
          <p:cNvPr id="8197" name="矩形 8196"/>
          <p:cNvSpPr/>
          <p:nvPr/>
        </p:nvSpPr>
        <p:spPr>
          <a:xfrm>
            <a:off x="395288" y="4797425"/>
            <a:ext cx="849788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第三步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分析有沒有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宾语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及定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状语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补语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等各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种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成分。</a:t>
            </a:r>
          </a:p>
        </p:txBody>
      </p:sp>
      <p:sp>
        <p:nvSpPr>
          <p:cNvPr id="8198" name="矩形 8197"/>
          <p:cNvSpPr/>
          <p:nvPr/>
        </p:nvSpPr>
        <p:spPr>
          <a:xfrm>
            <a:off x="395288" y="2997200"/>
            <a:ext cx="86407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第二步再找出主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部分的中心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词</a:t>
            </a:r>
            <a:r>
              <a:rPr lang="en-US" altLang="zh-TW" sz="3600" b="1">
                <a:latin typeface="Arial" panose="020B0604020202020204" pitchFamily="34" charset="0"/>
                <a:ea typeface="华文中宋" panose="02010600040101010101" pitchFamily="2" charset="-122"/>
              </a:rPr>
              <a:t>——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主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语与谓语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部分的中心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词</a:t>
            </a:r>
            <a:r>
              <a:rPr lang="en-US" altLang="zh-TW" sz="3600" b="1">
                <a:latin typeface="Arial" panose="020B0604020202020204" pitchFamily="34" charset="0"/>
                <a:ea typeface="华文中宋" panose="0201060004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谓语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；</a:t>
            </a:r>
            <a:endParaRPr lang="zh-CN" altLang="en-US" sz="36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8199" name="矩形 8198"/>
          <p:cNvSpPr/>
          <p:nvPr/>
        </p:nvSpPr>
        <p:spPr>
          <a:xfrm>
            <a:off x="0" y="5922963"/>
            <a:ext cx="9364980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TW" altLang="en-US" sz="3600" b="1" u="dbl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石拱</a:t>
            </a:r>
            <a:r>
              <a:rPr lang="zh-CN" altLang="en-US" sz="3600" b="1" u="dbl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桥</a:t>
            </a:r>
            <a:r>
              <a:rPr lang="zh-CN" altLang="en-US" sz="3600" b="1" u="sng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〔在世界桥梁史上</a:t>
            </a:r>
            <a:r>
              <a:rPr lang="zh-CN" altLang="en-US" sz="3600" b="1" u="sng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〕</a:t>
            </a:r>
            <a:r>
              <a:rPr lang="zh-CN" altLang="en-US" sz="36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出现</a:t>
            </a:r>
            <a:r>
              <a:rPr lang="zh-TW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3600" b="1" u="sng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〈比较早</a:t>
            </a:r>
            <a:r>
              <a:rPr lang="zh-CN" altLang="en-US" sz="3600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〉</a:t>
            </a:r>
          </a:p>
        </p:txBody>
      </p:sp>
      <p:sp>
        <p:nvSpPr>
          <p:cNvPr id="8200" name="矩形 8199"/>
          <p:cNvSpPr/>
          <p:nvPr/>
        </p:nvSpPr>
        <p:spPr>
          <a:xfrm>
            <a:off x="692150" y="2276475"/>
            <a:ext cx="798766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TW" altLang="en-US" sz="3600" b="1" u="dbl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石拱</a:t>
            </a:r>
            <a:r>
              <a:rPr lang="zh-CN" altLang="en-US" sz="3600" b="1" u="dbl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桥</a:t>
            </a:r>
            <a:r>
              <a:rPr lang="zh-TW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在世界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桥梁</a:t>
            </a:r>
            <a:r>
              <a:rPr lang="zh-TW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史上出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现</a:t>
            </a:r>
            <a:r>
              <a:rPr lang="zh-TW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得比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较</a:t>
            </a:r>
            <a:r>
              <a:rPr lang="zh-TW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早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8202" name="矩形 8201"/>
          <p:cNvSpPr/>
          <p:nvPr/>
        </p:nvSpPr>
        <p:spPr>
          <a:xfrm>
            <a:off x="684213" y="4149725"/>
            <a:ext cx="8413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TW" altLang="en-US" sz="36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石拱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桥</a:t>
            </a:r>
            <a:r>
              <a:rPr lang="zh-TW" altLang="zh-CN" sz="36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TW" altLang="en-US" sz="36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在世界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桥梁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史上</a:t>
            </a:r>
            <a:r>
              <a:rPr lang="zh-TW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得比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较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早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82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169"/>
          <p:cNvSpPr/>
          <p:nvPr/>
        </p:nvSpPr>
        <p:spPr>
          <a:xfrm>
            <a:off x="611188" y="1196975"/>
            <a:ext cx="7561262" cy="64008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lvl="0"/>
            <a:r>
              <a:rPr lang="zh-TW" altLang="en-US" sz="3600" b="1" u="dbl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</a:rPr>
              <a:t>我</a:t>
            </a:r>
            <a:r>
              <a:rPr lang="zh-CN" altLang="en-US" sz="3600" b="1" u="sng" dirty="0">
                <a:latin typeface="Arial" panose="020B0604020202020204" pitchFamily="34" charset="0"/>
                <a:ea typeface="华文中宋" panose="02010600040101010101" pitchFamily="2" charset="-122"/>
              </a:rPr>
              <a:t>把一盘热腾腾的菜</a:t>
            </a:r>
            <a:r>
              <a:rPr lang="zh-TW" altLang="en-US" sz="3600" b="1" u="sng" dirty="0">
                <a:latin typeface="Arial" panose="020B0604020202020204" pitchFamily="34" charset="0"/>
                <a:ea typeface="华文中宋" panose="02010600040101010101" pitchFamily="2" charset="-122"/>
              </a:rPr>
              <a:t>捧上</a:t>
            </a:r>
            <a:r>
              <a:rPr lang="zh-CN" altLang="en-US" sz="3600" b="1" u="sng" dirty="0">
                <a:latin typeface="Arial" panose="020B0604020202020204" pitchFamily="34" charset="0"/>
                <a:ea typeface="华文中宋" panose="02010600040101010101" pitchFamily="2" charset="-122"/>
              </a:rPr>
              <a:t>饭</a:t>
            </a:r>
            <a:r>
              <a:rPr lang="zh-TW" altLang="en-US" sz="3600" b="1" u="sng" dirty="0">
                <a:latin typeface="Arial" panose="020B0604020202020204" pitchFamily="34" charset="0"/>
                <a:ea typeface="华文中宋" panose="02010600040101010101" pitchFamily="2" charset="-122"/>
              </a:rPr>
              <a:t>桌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7171" name="矩形 7170"/>
          <p:cNvSpPr/>
          <p:nvPr/>
        </p:nvSpPr>
        <p:spPr>
          <a:xfrm>
            <a:off x="468313" y="3213100"/>
            <a:ext cx="748823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TW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我</a:t>
            </a:r>
            <a:r>
              <a:rPr lang="zh-TW" altLang="zh-CN" sz="3600" b="1" dirty="0">
                <a:solidFill>
                  <a:srgbClr val="C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把一盘热腾腾的菜</a:t>
            </a:r>
            <a:r>
              <a:rPr lang="zh-TW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捧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上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桌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7172" name="矩形 7171"/>
          <p:cNvSpPr/>
          <p:nvPr/>
        </p:nvSpPr>
        <p:spPr>
          <a:xfrm>
            <a:off x="323850" y="5373688"/>
            <a:ext cx="8573770" cy="64008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wrap="none" anchor="t">
            <a:spAutoFit/>
          </a:bodyPr>
          <a:lstStyle/>
          <a:p>
            <a:pPr lvl="0" algn="l"/>
            <a:r>
              <a:rPr lang="zh-TW" altLang="en-US" sz="3600" b="1" u="dbl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</a:rPr>
              <a:t>我</a:t>
            </a:r>
            <a:r>
              <a:rPr lang="zh-TW" altLang="zh-CN" sz="3600" b="1" u="dbl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</a:rPr>
              <a:t> </a:t>
            </a:r>
            <a:r>
              <a:rPr lang="zh-CN" altLang="en-US" sz="3600" b="1" u="sng" dirty="0">
                <a:solidFill>
                  <a:srgbClr val="FF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〔把一盘热腾腾的菜</a:t>
            </a:r>
            <a:r>
              <a:rPr lang="zh-CN" altLang="en-US" sz="3600" b="1" u="sng">
                <a:solidFill>
                  <a:srgbClr val="FF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〕</a:t>
            </a:r>
            <a:r>
              <a:rPr lang="zh-TW" altLang="en-US" sz="3600" b="1" u="sng" dirty="0">
                <a:solidFill>
                  <a:srgbClr val="00FF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捧</a:t>
            </a:r>
            <a:r>
              <a:rPr lang="en-US" altLang="zh-TW" sz="3600" b="1" u="sng">
                <a:solidFill>
                  <a:srgbClr val="C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〈</a:t>
            </a:r>
            <a:r>
              <a:rPr lang="zh-TW" altLang="en-US" sz="3600" b="1" u="sng" dirty="0">
                <a:solidFill>
                  <a:srgbClr val="C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上</a:t>
            </a:r>
            <a:r>
              <a:rPr lang="zh-CN" altLang="en-US" sz="3600" b="1" u="sng" dirty="0">
                <a:solidFill>
                  <a:srgbClr val="C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饭</a:t>
            </a:r>
            <a:r>
              <a:rPr lang="zh-TW" altLang="en-US" sz="3600" b="1" u="sng" dirty="0">
                <a:solidFill>
                  <a:srgbClr val="C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桌</a:t>
            </a:r>
            <a:r>
              <a:rPr lang="en-US" altLang="zh-TW" sz="3600" b="1" u="sng">
                <a:solidFill>
                  <a:srgbClr val="C00000"/>
                </a:solidFill>
                <a:ea typeface="华文中宋" panose="02010600040101010101" pitchFamily="2" charset="-122"/>
                <a:sym typeface="+mn-ea"/>
              </a:rPr>
              <a:t>〉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7173" name="矩形 7172"/>
          <p:cNvSpPr/>
          <p:nvPr/>
        </p:nvSpPr>
        <p:spPr>
          <a:xfrm>
            <a:off x="323850" y="476250"/>
            <a:ext cx="9144000" cy="64135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lvl="0">
              <a:buClrTx/>
            </a:pP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第一步可先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从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中分出主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与谓语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部分；</a:t>
            </a:r>
          </a:p>
        </p:txBody>
      </p:sp>
      <p:sp>
        <p:nvSpPr>
          <p:cNvPr id="7174" name="矩形 7173"/>
          <p:cNvSpPr/>
          <p:nvPr/>
        </p:nvSpPr>
        <p:spPr>
          <a:xfrm>
            <a:off x="250825" y="1916113"/>
            <a:ext cx="86407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第二步再找出主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部分的中心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词</a:t>
            </a:r>
            <a:r>
              <a:rPr lang="en-US" altLang="zh-TW" sz="3600" b="1">
                <a:latin typeface="Arial" panose="020B0604020202020204" pitchFamily="34" charset="0"/>
                <a:ea typeface="华文中宋" panose="02010600040101010101" pitchFamily="2" charset="-122"/>
              </a:rPr>
              <a:t>——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主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语与谓语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部分的中心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词</a:t>
            </a:r>
            <a:r>
              <a:rPr lang="en-US" altLang="zh-TW" sz="3600" b="1">
                <a:latin typeface="Arial" panose="020B0604020202020204" pitchFamily="34" charset="0"/>
                <a:ea typeface="华文中宋" panose="0201060004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谓语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；</a:t>
            </a:r>
            <a:endParaRPr lang="zh-CN" altLang="en-US" sz="36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395288" y="4076700"/>
            <a:ext cx="849788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第三步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分析有沒有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宾语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及定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状语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补语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等各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种</a:t>
            </a:r>
            <a:r>
              <a:rPr lang="zh-TW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成分。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  <p:bldP spid="7171" grpId="0"/>
      <p:bldP spid="7172" grpId="0" bldLvl="0" animBg="1"/>
      <p:bldP spid="7173" grpId="0"/>
      <p:bldP spid="7174" grpId="0"/>
      <p:bldP spid="71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097"/>
          <p:cNvSpPr/>
          <p:nvPr/>
        </p:nvSpPr>
        <p:spPr>
          <a:xfrm>
            <a:off x="179388" y="539750"/>
            <a:ext cx="8893175" cy="5711825"/>
          </a:xfrm>
          <a:prstGeom prst="rect">
            <a:avLst/>
          </a:prstGeom>
          <a:noFill/>
          <a:ln w="9525">
            <a:noFill/>
          </a:ln>
          <a:effectLst>
            <a:outerShdw dist="17961" dir="81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 indent="276225">
              <a:lnSpc>
                <a:spcPct val="115000"/>
              </a:lnSpc>
            </a:pPr>
            <a:r>
              <a:rPr lang="zh-CN" altLang="en-US" sz="3600" b="1" dirty="0">
                <a:solidFill>
                  <a:srgbClr val="66FF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划分句子成分：</a:t>
            </a:r>
            <a:r>
              <a:rPr lang="zh-CN" altLang="en-US" sz="3600" b="1" dirty="0">
                <a:solidFill>
                  <a:srgbClr val="00FF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         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日光的照射特别强烈。</a:t>
            </a:r>
          </a:p>
          <a:p>
            <a:pPr lvl="0" indent="276225">
              <a:lnSpc>
                <a:spcPct val="115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总理那高大的形象总是浮现在我的眼前。</a:t>
            </a:r>
          </a:p>
          <a:p>
            <a:pPr lvl="0" indent="276225">
              <a:lnSpc>
                <a:spcPct val="85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船长已经不耐烦我父亲的那番话。                        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4.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经过多少世纪的风雨，她仍然立在死海附近的山坡上。                                                                       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5.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一杯冒着热气的茶放在我左手的桌角上了。                                                                     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6.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这小姑娘的镇定、勇敢、乐观的精神鼓舞了我。                                                             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7.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闰土的心里有无穷无尽的希奇的事。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                  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097"/>
          <p:cNvSpPr/>
          <p:nvPr/>
        </p:nvSpPr>
        <p:spPr>
          <a:xfrm>
            <a:off x="179388" y="224473"/>
            <a:ext cx="8893175" cy="6342380"/>
          </a:xfrm>
          <a:prstGeom prst="rect">
            <a:avLst/>
          </a:prstGeom>
          <a:noFill/>
          <a:ln w="9525">
            <a:noFill/>
          </a:ln>
          <a:effectLst>
            <a:outerShdw dist="17961" dir="81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 indent="276225">
              <a:lnSpc>
                <a:spcPct val="115000"/>
              </a:lnSpc>
            </a:pPr>
            <a:r>
              <a:rPr lang="zh-CN" altLang="en-US" sz="3600" b="1" dirty="0">
                <a:solidFill>
                  <a:srgbClr val="66FF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划分句子成分：</a:t>
            </a:r>
            <a:r>
              <a:rPr lang="zh-CN" altLang="en-US" sz="3600" b="1" dirty="0">
                <a:solidFill>
                  <a:srgbClr val="00FF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         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日光的）照射</a:t>
            </a:r>
            <a:r>
              <a:rPr lang="en-US" altLang="zh-CN" sz="36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[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特别</a:t>
            </a:r>
            <a:r>
              <a:rPr lang="en-US" altLang="zh-CN" sz="3600" b="1" u="sng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]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强烈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en-US" altLang="zh-CN" sz="36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[</a:t>
            </a:r>
            <a:r>
              <a:rPr lang="zh-CN" altLang="en-US" sz="36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已经</a:t>
            </a:r>
            <a:r>
              <a:rPr lang="en-US" altLang="zh-CN" sz="3600" b="1" u="sng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]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indent="276225">
              <a:lnSpc>
                <a:spcPct val="115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总理（那高大的）形象</a:t>
            </a:r>
            <a:r>
              <a:rPr lang="en-US" altLang="zh-CN" sz="36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[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总是</a:t>
            </a:r>
            <a:r>
              <a:rPr lang="en-US" altLang="zh-CN" sz="3600" b="1" u="sng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]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浮现</a:t>
            </a:r>
            <a:r>
              <a:rPr lang="zh-CN" altLang="en-US" sz="3600" b="1" u="sng" dirty="0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〈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在我的眼前</a:t>
            </a:r>
            <a:r>
              <a:rPr lang="zh-CN" altLang="en-US" sz="3600" b="1" u="sng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〉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3600" b="1" u="sng" dirty="0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〈多</a:t>
            </a:r>
            <a:r>
              <a:rPr lang="zh-CN" altLang="en-US" sz="3600" b="1" u="sng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〉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indent="276225">
              <a:lnSpc>
                <a:spcPct val="85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船长</a:t>
            </a:r>
            <a:r>
              <a:rPr lang="en-US" altLang="zh-CN" sz="36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[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已经不</a:t>
            </a:r>
            <a:r>
              <a:rPr lang="en-US" altLang="zh-CN" sz="3600" b="1" u="sng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]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耐烦</a:t>
            </a:r>
            <a:r>
              <a:rPr lang="zh-CN" altLang="en-US" sz="3600" b="1" u="wavyHeavy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（我父亲的那番）话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                        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4.</a:t>
            </a:r>
            <a:r>
              <a:rPr lang="en-US" altLang="zh-CN" sz="36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[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经过多少世纪的风雨</a:t>
            </a:r>
            <a:r>
              <a:rPr lang="en-US" altLang="zh-CN" sz="3600" b="1" u="sng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]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她</a:t>
            </a:r>
            <a:r>
              <a:rPr lang="en-US" altLang="zh-CN" sz="3600" b="1" u="sng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[</a:t>
            </a:r>
            <a:r>
              <a:rPr lang="zh-CN" altLang="en-US" sz="3600" b="1" u="sng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仍然</a:t>
            </a:r>
            <a:r>
              <a:rPr lang="en-US" altLang="zh-CN" sz="36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]</a:t>
            </a:r>
            <a:r>
              <a:rPr lang="zh-CN" altLang="en-US" sz="3600" b="1" u="sng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立</a:t>
            </a:r>
            <a:r>
              <a:rPr lang="zh-CN" altLang="en-US" sz="3600" b="1" u="sng" dirty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〈</a:t>
            </a:r>
            <a:r>
              <a:rPr lang="zh-CN" altLang="en-US" sz="3600" b="1" u="sng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在死海附近的山坡上</a:t>
            </a:r>
            <a:r>
              <a:rPr lang="zh-CN" altLang="en-US" sz="3600" b="1" u="sng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〉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                                                                       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5.</a:t>
            </a:r>
            <a:r>
              <a:rPr lang="en-US" altLang="zh-CN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一杯冒着热气的</a:t>
            </a:r>
            <a:r>
              <a:rPr lang="en-US" altLang="zh-CN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en-US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茶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放</a:t>
            </a:r>
            <a:r>
              <a:rPr lang="zh-CN" altLang="en-US" sz="3600" b="1" u="sng" dirty="0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〈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在我左手的桌角上</a:t>
            </a:r>
            <a:r>
              <a:rPr lang="zh-CN" altLang="en-US" sz="3600" b="1" u="sng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〉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了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                                                                     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6.</a:t>
            </a:r>
            <a:r>
              <a:rPr lang="en-US" altLang="zh-CN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这小姑娘的镇定、勇敢、乐观的</a:t>
            </a:r>
            <a:r>
              <a:rPr lang="en-US" altLang="zh-CN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en-US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精神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鼓舞了</a:t>
            </a:r>
            <a:r>
              <a:rPr lang="zh-CN" altLang="en-US" sz="3600" b="1" u="wavyHeavy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我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                                                                 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7.</a:t>
            </a:r>
            <a:r>
              <a:rPr lang="en-US" altLang="zh-CN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闰土的</a:t>
            </a:r>
            <a:r>
              <a:rPr lang="en-US" altLang="zh-CN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en-US" sz="36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心里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有</a:t>
            </a:r>
            <a:r>
              <a:rPr lang="en-US" altLang="zh-CN" sz="3600" b="1" u="wavyHeavy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600" b="1" u="wavyHeavy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无穷无尽的希奇的</a:t>
            </a:r>
            <a:r>
              <a:rPr lang="en-US" altLang="zh-CN" sz="3600" b="1" u="wavyHeavy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en-US" sz="3600" b="1" u="wavyHeavy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事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                  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/>
              <a:t>鲁迅是中国现代文学的奠基人。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457200" y="164687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u="dbl">
                <a:solidFill>
                  <a:schemeClr val="tx2"/>
                </a:solidFill>
                <a:uFillTx/>
              </a:rPr>
              <a:t>鲁迅</a:t>
            </a:r>
            <a:r>
              <a:rPr lang="zh-CN" altLang="en-US" sz="4000"/>
              <a:t>是（</a:t>
            </a:r>
            <a:r>
              <a:rPr lang="zh-CN" altLang="en-US" sz="4000" u="wavyHeavy">
                <a:solidFill>
                  <a:schemeClr val="tx2"/>
                </a:solidFill>
                <a:uFillTx/>
              </a:rPr>
              <a:t>中国现代文学的）奠基人</a:t>
            </a:r>
            <a:r>
              <a:rPr lang="zh-CN" altLang="en-US" sz="4000"/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7200" y="3078480"/>
            <a:ext cx="805434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绥化四中留下过许多人的梦。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7200" y="4819015"/>
            <a:ext cx="805434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u="dbl">
                <a:solidFill>
                  <a:schemeClr val="tx1"/>
                </a:solidFill>
                <a:uFillTx/>
                <a:sym typeface="+mn-ea"/>
              </a:rPr>
              <a:t>绥化四中</a:t>
            </a:r>
            <a:r>
              <a:rPr lang="zh-CN" altLang="en-US" sz="4000"/>
              <a:t>留下&lt;过&gt;</a:t>
            </a:r>
            <a:r>
              <a:rPr lang="zh-CN" altLang="en-US" sz="4000" u="wavyHeavy">
                <a:solidFill>
                  <a:schemeClr val="tx1"/>
                </a:solidFill>
                <a:uFillTx/>
              </a:rPr>
              <a:t>(许多人的</a:t>
            </a:r>
            <a:r>
              <a:rPr lang="zh-CN" altLang="en-US" sz="4000" u="wavyHeavy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altLang="en-US" sz="4000" u="wavyHeavy">
                <a:solidFill>
                  <a:schemeClr val="tx1"/>
                </a:solidFill>
                <a:uFillTx/>
              </a:rPr>
              <a:t>梦</a:t>
            </a:r>
            <a:r>
              <a:rPr lang="zh-CN" altLang="en-US" sz="400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/>
              <a:t>我最近去了一趟北京。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457200" y="164687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u="dbl">
                <a:solidFill>
                  <a:schemeClr val="tx2"/>
                </a:solidFill>
                <a:uFillTx/>
              </a:rPr>
              <a:t>我</a:t>
            </a:r>
            <a:r>
              <a:rPr lang="zh-CN" altLang="en-US" sz="4000"/>
              <a:t>[最近]去了&lt;一趟&gt;</a:t>
            </a:r>
            <a:r>
              <a:rPr lang="zh-CN" altLang="en-US" sz="4000" u="wavyHeavy">
                <a:solidFill>
                  <a:schemeClr val="tx2"/>
                </a:solidFill>
                <a:uFillTx/>
              </a:rPr>
              <a:t>北京</a:t>
            </a:r>
            <a:r>
              <a:rPr lang="zh-CN" altLang="en-US" sz="4000"/>
              <a:t>。。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7200" y="3302635"/>
            <a:ext cx="698754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这件事大家都赞成。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7200" y="4516755"/>
            <a:ext cx="805434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u="dbl">
                <a:solidFill>
                  <a:schemeClr val="tx1"/>
                </a:solidFill>
                <a:uFillTx/>
                <a:sym typeface="+mn-ea"/>
              </a:rPr>
              <a:t>这件事</a:t>
            </a:r>
            <a:r>
              <a:rPr lang="zh-CN" altLang="en-US" sz="4000" u="sng">
                <a:sym typeface="+mn-ea"/>
              </a:rPr>
              <a:t>大家[都]赞成</a:t>
            </a:r>
            <a:r>
              <a:rPr lang="zh-CN" altLang="en-US" sz="400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/>
          <p:nvPr/>
        </p:nvSpPr>
        <p:spPr>
          <a:xfrm>
            <a:off x="323850" y="404813"/>
            <a:ext cx="8424863" cy="1920875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１</a:t>
            </a:r>
            <a:r>
              <a:rPr lang="en-US" altLang="zh-CN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主语</a:t>
            </a: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　　主语是谓语陈述的对象，指明说的是“什么人”或“什么事物”。</a:t>
            </a:r>
          </a:p>
        </p:txBody>
      </p:sp>
      <p:sp>
        <p:nvSpPr>
          <p:cNvPr id="15363" name="矩形 15362"/>
          <p:cNvSpPr/>
          <p:nvPr/>
        </p:nvSpPr>
        <p:spPr>
          <a:xfrm>
            <a:off x="323850" y="2997518"/>
            <a:ext cx="8426450" cy="252984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例如：</a:t>
            </a:r>
          </a:p>
          <a:p>
            <a:pPr lvl="0"/>
            <a:r>
              <a:rPr lang="en-US" altLang="zh-CN" sz="4000" b="1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⑴</a:t>
            </a:r>
            <a:r>
              <a:rPr lang="zh-CN" altLang="en-US" sz="40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中国人民</a:t>
            </a:r>
            <a:r>
              <a:rPr lang="zh-CN" altLang="en-US" sz="4000" b="1" dirty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志气高。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/>
            <a:r>
              <a:rPr lang="en-US" altLang="zh-CN" sz="4000" b="1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⑵</a:t>
            </a:r>
            <a:r>
              <a:rPr lang="zh-CN" altLang="en-US" sz="40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提高整个中华民族的科学文化水平</a:t>
            </a:r>
            <a:endParaRPr lang="zh-CN" altLang="en-US" sz="40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/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是亿万人民群众的切身事业。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6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/>
          <p:nvPr/>
        </p:nvSpPr>
        <p:spPr>
          <a:xfrm>
            <a:off x="323850" y="404813"/>
            <a:ext cx="8424863" cy="1920875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１</a:t>
            </a:r>
            <a:r>
              <a:rPr lang="en-US" altLang="zh-CN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主语</a:t>
            </a: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　　主语是谓语陈述的对象，指明说的是“什么人”或“什么事物”。</a:t>
            </a:r>
          </a:p>
        </p:txBody>
      </p:sp>
      <p:sp>
        <p:nvSpPr>
          <p:cNvPr id="15363" name="矩形 15362"/>
          <p:cNvSpPr/>
          <p:nvPr/>
        </p:nvSpPr>
        <p:spPr>
          <a:xfrm>
            <a:off x="323850" y="2997518"/>
            <a:ext cx="8426450" cy="252984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例如：</a:t>
            </a:r>
          </a:p>
          <a:p>
            <a:pPr lvl="0"/>
            <a:r>
              <a:rPr lang="en-US" altLang="zh-CN" sz="4000" b="1" dirty="0">
                <a:latin typeface="Arial" panose="020B0604020202020204" pitchFamily="34" charset="0"/>
                <a:ea typeface="黑体" panose="02010609060101010101" pitchFamily="2" charset="-122"/>
              </a:rPr>
              <a:t>⑴</a:t>
            </a:r>
            <a:r>
              <a:rPr lang="zh-CN" altLang="en-US" sz="4000" b="1" u="dbl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中国人民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志气高。</a:t>
            </a:r>
          </a:p>
          <a:p>
            <a:pPr lvl="0"/>
            <a:r>
              <a:rPr lang="en-US" altLang="zh-CN" sz="4000" b="1" dirty="0">
                <a:latin typeface="Arial" panose="020B0604020202020204" pitchFamily="34" charset="0"/>
                <a:ea typeface="黑体" panose="02010609060101010101" pitchFamily="2" charset="-122"/>
              </a:rPr>
              <a:t>⑵</a:t>
            </a:r>
            <a:r>
              <a:rPr lang="zh-CN" altLang="en-US" sz="4000" b="1" u="dbl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提高整个中华民族的科学文化水平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是亿万人民群众的切身事业。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/>
          <p:nvPr/>
        </p:nvSpPr>
        <p:spPr>
          <a:xfrm>
            <a:off x="395288" y="260350"/>
            <a:ext cx="8424862" cy="1920875"/>
          </a:xfrm>
          <a:prstGeom prst="rect">
            <a:avLst/>
          </a:prstGeom>
          <a:noFill/>
          <a:ln w="9525">
            <a:noFill/>
          </a:ln>
          <a:effectLst>
            <a:outerShdw dist="35921" dir="189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２</a:t>
            </a:r>
            <a:r>
              <a:rPr lang="en-US" altLang="zh-CN" sz="4000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r>
              <a:rPr lang="zh-CN" altLang="en-US" sz="4000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谓语</a:t>
            </a:r>
          </a:p>
          <a:p>
            <a:pPr lvl="0"/>
            <a:r>
              <a:rPr lang="zh-CN" altLang="en-US" sz="4000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　　谓语是陈述主语、说明主语的。说明主语“是什么”或“怎么样”。</a:t>
            </a:r>
          </a:p>
        </p:txBody>
      </p:sp>
      <p:sp>
        <p:nvSpPr>
          <p:cNvPr id="14339" name="矩形 14338"/>
          <p:cNvSpPr/>
          <p:nvPr/>
        </p:nvSpPr>
        <p:spPr>
          <a:xfrm>
            <a:off x="395288" y="2205356"/>
            <a:ext cx="8785225" cy="435864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例如：</a:t>
            </a:r>
          </a:p>
          <a:p>
            <a:pPr lvl="0"/>
            <a:r>
              <a:rPr lang="en-US" altLang="zh-CN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⑴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满天乌云顿时消散了。</a:t>
            </a:r>
          </a:p>
          <a:p>
            <a:pPr lvl="0"/>
            <a:r>
              <a:rPr lang="en-US" altLang="zh-CN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⑵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树叶黄了。</a:t>
            </a:r>
          </a:p>
          <a:p>
            <a:pPr lvl="0"/>
            <a:r>
              <a:rPr lang="en-US" altLang="zh-CN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⑶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小王今年十六岁。</a:t>
            </a:r>
          </a:p>
          <a:p>
            <a:pPr lvl="0"/>
            <a:r>
              <a:rPr lang="en-US" altLang="zh-CN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⑷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鲁迅是中国现代文学的奠基人。</a:t>
            </a:r>
          </a:p>
          <a:p>
            <a:pPr lvl="0"/>
            <a:r>
              <a:rPr lang="en-US" altLang="zh-CN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⑸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明天星期日。</a:t>
            </a:r>
          </a:p>
          <a:p>
            <a:pPr lvl="0"/>
            <a:r>
              <a:rPr lang="en-US" altLang="zh-CN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⑹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什么书他都看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3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/>
          <p:nvPr/>
        </p:nvSpPr>
        <p:spPr>
          <a:xfrm>
            <a:off x="395288" y="251778"/>
            <a:ext cx="8424862" cy="1938020"/>
          </a:xfrm>
          <a:prstGeom prst="rect">
            <a:avLst/>
          </a:prstGeom>
          <a:noFill/>
          <a:ln w="9525">
            <a:noFill/>
          </a:ln>
          <a:effectLst>
            <a:outerShdw dist="35921" dir="18900000" algn="ctr" rotWithShape="0">
              <a:schemeClr val="bg2"/>
            </a:outerShdw>
          </a:effectLst>
        </p:spPr>
        <p:txBody>
          <a:bodyPr anchor="ctr">
            <a:spAutoFit/>
            <a:scene3d>
              <a:camera prst="orthographicFront"/>
              <a:lightRig rig="threePt" dir="t"/>
            </a:scene3d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中宋" panose="02010600040101010101" pitchFamily="2" charset="-122"/>
                <a:sym typeface="+mn-ea"/>
              </a:rPr>
              <a:t>２</a:t>
            </a:r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中宋" panose="02010600040101010101" pitchFamily="2" charset="-122"/>
                <a:sym typeface="+mn-ea"/>
              </a:rPr>
              <a:t>.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中宋" panose="02010600040101010101" pitchFamily="2" charset="-122"/>
                <a:sym typeface="+mn-ea"/>
              </a:rPr>
              <a:t>谓语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lvl="0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中宋" panose="02010600040101010101" pitchFamily="2" charset="-122"/>
                <a:sym typeface="+mn-ea"/>
              </a:rPr>
              <a:t>　　谓语是陈述主语、说明主语的。说明主语“是什么”或“怎么样”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14339" name="矩形 14338"/>
          <p:cNvSpPr/>
          <p:nvPr/>
        </p:nvSpPr>
        <p:spPr>
          <a:xfrm>
            <a:off x="395288" y="2205356"/>
            <a:ext cx="8785225" cy="435864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例如：</a:t>
            </a:r>
          </a:p>
          <a:p>
            <a:pPr lvl="0"/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⑴</a:t>
            </a:r>
            <a:r>
              <a:rPr lang="zh-CN" altLang="en-US" sz="4000" b="1" u="dbl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满天乌云</a:t>
            </a:r>
            <a:r>
              <a:rPr lang="zh-CN" altLang="en-US" sz="40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顿时消散了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lvl="0"/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⑵</a:t>
            </a:r>
            <a:r>
              <a:rPr lang="zh-CN" altLang="en-US" sz="4000" b="1" u="dbl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树叶</a:t>
            </a:r>
            <a:r>
              <a:rPr lang="zh-CN" altLang="en-US" sz="40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黄了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lvl="0"/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⑶</a:t>
            </a:r>
            <a:r>
              <a:rPr lang="zh-CN" altLang="en-US" sz="4000" b="1" u="dbl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小王</a:t>
            </a:r>
            <a:r>
              <a:rPr lang="zh-CN" altLang="en-US" sz="40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今年十六岁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lvl="0"/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⑷</a:t>
            </a:r>
            <a:r>
              <a:rPr lang="zh-CN" altLang="en-US" sz="4000" b="1" u="dbl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鲁迅</a:t>
            </a:r>
            <a:r>
              <a:rPr lang="zh-CN" altLang="en-US" sz="40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是中国现代文学的奠基人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lvl="0"/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⑸</a:t>
            </a:r>
            <a:r>
              <a:rPr lang="zh-CN" altLang="en-US" sz="4000" b="1" u="dbl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明天</a:t>
            </a:r>
            <a:r>
              <a:rPr lang="zh-CN" altLang="en-US" sz="40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星期日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lvl="0"/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⑹</a:t>
            </a:r>
            <a:r>
              <a:rPr lang="zh-CN" altLang="en-US" sz="4000" b="1" u="dbl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什么书</a:t>
            </a:r>
            <a:r>
              <a:rPr lang="zh-CN" altLang="en-US" sz="4000" b="1" u="sng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他都看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3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3313"/>
          <p:cNvSpPr/>
          <p:nvPr/>
        </p:nvSpPr>
        <p:spPr>
          <a:xfrm>
            <a:off x="285750" y="250825"/>
            <a:ext cx="8607425" cy="2530475"/>
          </a:xfrm>
          <a:prstGeom prst="rect">
            <a:avLst/>
          </a:prstGeom>
          <a:noFill/>
          <a:ln w="9525">
            <a:noFill/>
          </a:ln>
          <a:effectLst>
            <a:outerShdw dist="254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３</a:t>
            </a:r>
            <a:r>
              <a:rPr lang="en-US" altLang="zh-CN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宾语</a:t>
            </a: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　　宾语在动词后面，表示动作、行为涉及的人或事物，回答“谁”或“什么”一类问题。</a:t>
            </a:r>
          </a:p>
        </p:txBody>
      </p:sp>
      <p:sp>
        <p:nvSpPr>
          <p:cNvPr id="13315" name="矩形 13314"/>
          <p:cNvSpPr/>
          <p:nvPr/>
        </p:nvSpPr>
        <p:spPr>
          <a:xfrm>
            <a:off x="395288" y="3330893"/>
            <a:ext cx="8569325" cy="252984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例如：</a:t>
            </a:r>
          </a:p>
          <a:p>
            <a:pPr lvl="0"/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⑴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什么叫</a:t>
            </a:r>
            <a:r>
              <a:rPr lang="zh-CN" altLang="en-US" sz="4000" b="1" dirty="0">
                <a:solidFill>
                  <a:srgbClr val="0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信息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  <a:p>
            <a:pPr lvl="0"/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⑵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马克思认为</a:t>
            </a:r>
            <a:r>
              <a:rPr lang="zh-CN" altLang="en-US" sz="4000" b="1" dirty="0">
                <a:solidFill>
                  <a:srgbClr val="0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知识是进行斗争和为无产阶级解放事业服务的手段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  <p:bldP spid="133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/>
          <p:cNvSpPr/>
          <p:nvPr/>
        </p:nvSpPr>
        <p:spPr>
          <a:xfrm>
            <a:off x="298450" y="131763"/>
            <a:ext cx="8666163" cy="2289175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４</a:t>
            </a:r>
            <a:r>
              <a:rPr lang="en-US" altLang="zh-CN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定语</a:t>
            </a:r>
          </a:p>
          <a:p>
            <a:pPr lvl="0">
              <a:lnSpc>
                <a:spcPct val="90000"/>
              </a:lnSpc>
            </a:pPr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　　定语是名语前面的连带成分，用来修饰、名词表示人或事物性质、状态、数量、所属等。</a:t>
            </a:r>
          </a:p>
        </p:txBody>
      </p:sp>
      <p:sp>
        <p:nvSpPr>
          <p:cNvPr id="12291" name="矩形 12290"/>
          <p:cNvSpPr/>
          <p:nvPr/>
        </p:nvSpPr>
        <p:spPr>
          <a:xfrm>
            <a:off x="179388" y="2490153"/>
            <a:ext cx="8964612" cy="3941445"/>
          </a:xfrm>
          <a:prstGeom prst="rect">
            <a:avLst/>
          </a:prstGeom>
          <a:noFill/>
          <a:ln w="9525">
            <a:noFill/>
          </a:ln>
          <a:effectLst>
            <a:outerShdw dist="254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例如：</a:t>
            </a:r>
          </a:p>
          <a:p>
            <a:pPr lvl="0">
              <a:lnSpc>
                <a:spcPct val="90000"/>
              </a:lnSpc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⑴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那沉甸甸的稻谷，像一垄垄全黄的珍珠。 </a:t>
            </a:r>
          </a:p>
          <a:p>
            <a:pPr lvl="0">
              <a:lnSpc>
                <a:spcPct val="9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⑵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三杯美酒敬亲人。</a:t>
            </a:r>
          </a:p>
          <a:p>
            <a:pPr lvl="0">
              <a:lnSpc>
                <a:spcPct val="9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⑶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雪野中有血红的宝珠山茶，白中隐青的单瓣梅花。</a:t>
            </a:r>
          </a:p>
          <a:p>
            <a:pPr lvl="0">
              <a:lnSpc>
                <a:spcPct val="9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⑷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中国的历史有自己的特点。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  <p:bldP spid="1229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1265"/>
          <p:cNvSpPr/>
          <p:nvPr/>
        </p:nvSpPr>
        <p:spPr>
          <a:xfrm>
            <a:off x="144463" y="44450"/>
            <a:ext cx="8820150" cy="3140075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５</a:t>
            </a:r>
            <a:r>
              <a:rPr lang="en-US" altLang="zh-CN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状语</a:t>
            </a: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　　状语是动语或形容词前面的连带成分，用来修饰、限制动词或形容词，表示动作的状态、方式、时间、处所或程度等。</a:t>
            </a:r>
          </a:p>
        </p:txBody>
      </p:sp>
      <p:sp>
        <p:nvSpPr>
          <p:cNvPr id="11267" name="矩形 11266"/>
          <p:cNvSpPr/>
          <p:nvPr/>
        </p:nvSpPr>
        <p:spPr>
          <a:xfrm>
            <a:off x="250825" y="3284856"/>
            <a:ext cx="8748713" cy="3139440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例如：</a:t>
            </a:r>
          </a:p>
          <a:p>
            <a:pPr lvl="0"/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⑴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他已经走了。</a:t>
            </a: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⑵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咱们北京见。</a:t>
            </a:r>
          </a:p>
          <a:p>
            <a:pPr lvl="0"/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⑶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歌声把王老师带入深沉的回忆。</a:t>
            </a:r>
          </a:p>
          <a:p>
            <a:pPr lvl="0"/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⑷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科学终于以伟大的不可抑制的力量战胜了神权。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  <p:bldP spid="1126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/>
        </p:nvSpPr>
        <p:spPr>
          <a:xfrm>
            <a:off x="-45720" y="464185"/>
            <a:ext cx="8917940" cy="4968240"/>
          </a:xfrm>
          <a:prstGeom prst="rect">
            <a:avLst/>
          </a:prstGeom>
          <a:noFill/>
          <a:ln w="9525">
            <a:noFill/>
          </a:ln>
          <a:effectLst>
            <a:outerShdw dist="25400" algn="ctr" rotWithShape="0">
              <a:schemeClr val="bg2"/>
            </a:outerShdw>
          </a:effectLst>
        </p:spPr>
        <p:txBody>
          <a:bodyPr wrap="square" anchor="ctr">
            <a:spAutoFit/>
          </a:bodyPr>
          <a:lstStyle/>
          <a:p>
            <a:pPr lvl="0"/>
            <a:r>
              <a:rPr lang="en-US" altLang="zh-CN" sz="4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副词、形容词经常作状语，表时间、处所的名词经常作状语，一般名词不作状语。动词中除助动词外，一般动词很少作状语，介词短语常作状语。一般状语紧连在谓语中心语的前边，但表时间、处所、目的的名词或介词短语作状语时，可以放在主语的前边，如，</a:t>
            </a:r>
          </a:p>
          <a:p>
            <a:pPr lvl="0"/>
            <a:r>
              <a:rPr lang="en-US" altLang="zh-CN" sz="4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[</a:t>
            </a:r>
            <a:r>
              <a:rPr lang="zh-CN" altLang="en-US" sz="4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在杭州</a:t>
            </a:r>
            <a:r>
              <a:rPr lang="en-US" altLang="zh-CN" sz="4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]</a:t>
            </a:r>
            <a:r>
              <a:rPr lang="zh-CN" altLang="en-US" sz="4000" b="1" u="dbl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我们</a:t>
            </a:r>
            <a:r>
              <a:rPr lang="zh-CN" altLang="en-US" sz="40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游览了（</a:t>
            </a:r>
            <a:r>
              <a:rPr lang="zh-CN" altLang="en-US" sz="4000" b="1" u="wavyHeavy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西湖）胜景</a:t>
            </a:r>
            <a:r>
              <a:rPr lang="zh-CN" altLang="en-US" sz="4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1368</Words>
  <Paragraphs>90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默认设计模板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鲁迅是中国现代文学的奠基人。</vt:lpstr>
      <vt:lpstr>我最近去了一趟北京。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2006-04-18T10:06:00Z</dcterms:created>
  <dcterms:modified xsi:type="dcterms:W3CDTF">2018-11-13T05:08:44Z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2052-11.1.0.7881</vt:lpwstr>
  </property>
</Properties>
</file>