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59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E531A-C4BE-437F-AA63-8C3B77B3EF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79EE1-A9A1-4714-B99B-BF42E3F845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E531A-C4BE-437F-AA63-8C3B77B3EF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79EE1-A9A1-4714-B99B-BF42E3F845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E531A-C4BE-437F-AA63-8C3B77B3EF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79EE1-A9A1-4714-B99B-BF42E3F845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E531A-C4BE-437F-AA63-8C3B77B3EF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79EE1-A9A1-4714-B99B-BF42E3F845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E531A-C4BE-437F-AA63-8C3B77B3EF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79EE1-A9A1-4714-B99B-BF42E3F845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E531A-C4BE-437F-AA63-8C3B77B3EF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79EE1-A9A1-4714-B99B-BF42E3F845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E531A-C4BE-437F-AA63-8C3B77B3EF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79EE1-A9A1-4714-B99B-BF42E3F845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E531A-C4BE-437F-AA63-8C3B77B3EF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79EE1-A9A1-4714-B99B-BF42E3F845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E531A-C4BE-437F-AA63-8C3B77B3EF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79EE1-A9A1-4714-B99B-BF42E3F845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E531A-C4BE-437F-AA63-8C3B77B3EF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79EE1-A9A1-4714-B99B-BF42E3F845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E531A-C4BE-437F-AA63-8C3B77B3EF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79EE1-A9A1-4714-B99B-BF42E3F845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7E531A-C4BE-437F-AA63-8C3B77B3EF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979EE1-A9A1-4714-B99B-BF42E3F845F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hyperlink" Target="https://guoxue.baike.so.com/query/index?type=poem&amp;page=1&amp;author_poem=%E9%A2%9C%E7%9C%9F%E5%8D%BF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https://www.duanwenxue.com/qinggan/meiwen/" TargetMode="External"/><Relationship Id="rId1" Type="http://schemas.openxmlformats.org/officeDocument/2006/relationships/hyperlink" Target="https://www.duanwenxue.com/jingdian/lizh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hyperlink" Target="http://www.so.com/s?q=%E6%AF%94%E5%96%BB&amp;ie=utf-8&amp;src=internal_wenda_recommend_textn" TargetMode="External"/><Relationship Id="rId3" Type="http://schemas.openxmlformats.org/officeDocument/2006/relationships/hyperlink" Target="http://www.so.com/s?q=%E7%AB%B9%E7%AE%80&amp;ie=utf-8&amp;src=internal_wenda_recommend_textn" TargetMode="External"/><Relationship Id="rId2" Type="http://schemas.openxmlformats.org/officeDocument/2006/relationships/hyperlink" Target="http://www.so.com/s?q=%E5%AD%94%E5%AD%90&amp;ie=utf-8&amp;src=internal_wenda_recommend_textn" TargetMode="External"/><Relationship Id="rId1" Type="http://schemas.openxmlformats.org/officeDocument/2006/relationships/hyperlink" Target="https://www.duanwenxue.com/jingdian/lizhi/" TargetMode="Externa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hyperlink" Target="http://www.so.com/s?q=%E5%A4%9C%E9%87%8C&amp;ie=utf-8&amp;src=internal_wenda_recommend_textn" TargetMode="External"/><Relationship Id="rId7" Type="http://schemas.openxmlformats.org/officeDocument/2006/relationships/hyperlink" Target="http://www.so.com/s?q=%E5%AD%99%E5%BA%B7&amp;ie=utf-8&amp;src=internal_wenda_recommend_textn" TargetMode="External"/><Relationship Id="rId6" Type="http://schemas.openxmlformats.org/officeDocument/2006/relationships/hyperlink" Target="http://www.so.com/s?q=%E6%98%A0%E9%9B%AA&amp;ie=utf-8&amp;src=internal_wenda_recommend_textn" TargetMode="External"/><Relationship Id="rId5" Type="http://schemas.openxmlformats.org/officeDocument/2006/relationships/hyperlink" Target="http://www.so.com/s?q=%E8%90%A4%E7%81%AB%E8%99%AB&amp;ie=utf-8&amp;src=internal_wenda_recommend_textn" TargetMode="External"/><Relationship Id="rId4" Type="http://schemas.openxmlformats.org/officeDocument/2006/relationships/hyperlink" Target="http://www.so.com/s?q=%E5%9C%A8%E5%A4%8F%E5%A4%A9&amp;ie=utf-8&amp;src=internal_wenda_recommend_textn" TargetMode="External"/><Relationship Id="rId3" Type="http://schemas.openxmlformats.org/officeDocument/2006/relationships/hyperlink" Target="http://www.so.com/s?q=%E7%81%AF%E6%B2%B9&amp;ie=utf-8&amp;src=internal_wenda_recommend_textn" TargetMode="External"/><Relationship Id="rId2" Type="http://schemas.openxmlformats.org/officeDocument/2006/relationships/hyperlink" Target="http://www.so.com/s?q=%E8%BD%A6%E8%83%A4&amp;ie=utf-8&amp;src=internal_wenda_recommend_textn" TargetMode="External"/><Relationship Id="rId1" Type="http://schemas.openxmlformats.org/officeDocument/2006/relationships/hyperlink" Target="http://www.so.com/s?q=%E5%9B%8A%E8%90%A4&amp;ie=utf-8&amp;src=internal_wenda_recommend_textn" TargetMode="Externa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hyperlink" Target="http://www.so.com/s?q=%E7%9A%84%E5%85%89&amp;ie=utf-8&amp;src=internal_wenda_recommend_textn" TargetMode="External"/><Relationship Id="rId3" Type="http://schemas.openxmlformats.org/officeDocument/2006/relationships/hyperlink" Target="http://www.so.com/s?q=%E9%82%BB%E5%B1%85%E5%AE%B6&amp;ie=utf-8&amp;src=internal_wenda_recommend_textn" TargetMode="External"/><Relationship Id="rId2" Type="http://schemas.openxmlformats.org/officeDocument/2006/relationships/hyperlink" Target="http://www.so.com/s?q=%E7%81%AF%E6%B2%B9&amp;ie=utf-8&amp;src=internal_wenda_recommend_textn" TargetMode="External"/><Relationship Id="rId1" Type="http://schemas.openxmlformats.org/officeDocument/2006/relationships/hyperlink" Target="http://www.so.com/s?q=%E5%8C%A1%E8%A1%A1&amp;ie=utf-8&amp;src=internal_wenda_recommend_textn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75656" y="548680"/>
            <a:ext cx="6296744" cy="5090120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zh-CN" altLang="zh-CN" dirty="0"/>
              <a:t>劝学诗</a:t>
            </a:r>
            <a:endParaRPr lang="zh-CN" altLang="zh-CN" dirty="0"/>
          </a:p>
          <a:p>
            <a:pPr>
              <a:lnSpc>
                <a:spcPct val="200000"/>
              </a:lnSpc>
            </a:pPr>
            <a:r>
              <a:rPr lang="en-US" altLang="zh-CN" u="sng" dirty="0">
                <a:hlinkClick r:id="rId1"/>
              </a:rPr>
              <a:t>[ 唐 ] </a:t>
            </a:r>
            <a:r>
              <a:rPr lang="en-US" altLang="zh-CN" u="sng" dirty="0" err="1">
                <a:hlinkClick r:id="rId1"/>
              </a:rPr>
              <a:t>颜真卿</a:t>
            </a:r>
            <a:endParaRPr lang="zh-CN" altLang="zh-CN" dirty="0"/>
          </a:p>
          <a:p>
            <a:pPr>
              <a:lnSpc>
                <a:spcPct val="200000"/>
              </a:lnSpc>
            </a:pPr>
            <a:r>
              <a:rPr lang="zh-CN" altLang="zh-CN" dirty="0"/>
              <a:t>三更灯火五更鸡，正是男儿读书时。</a:t>
            </a:r>
            <a:br>
              <a:rPr lang="en-US" altLang="zh-CN" dirty="0"/>
            </a:br>
            <a:r>
              <a:rPr lang="zh-CN" altLang="zh-CN" dirty="0"/>
              <a:t>黑发不知勤学早，白首方悔读书迟。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260648"/>
            <a:ext cx="8147248" cy="5865515"/>
          </a:xfrm>
        </p:spPr>
        <p:txBody>
          <a:bodyPr/>
          <a:lstStyle/>
          <a:p>
            <a:r>
              <a:rPr lang="zh-CN" altLang="zh-CN" b="1" dirty="0"/>
              <a:t>少年</a:t>
            </a:r>
            <a:r>
              <a:rPr lang="en-US" altLang="zh-CN" b="1" dirty="0" err="1">
                <a:hlinkClick r:id="rId1"/>
              </a:rPr>
              <a:t>励志</a:t>
            </a:r>
            <a:r>
              <a:rPr lang="zh-CN" altLang="zh-CN" dirty="0"/>
              <a:t>读书</a:t>
            </a:r>
            <a:r>
              <a:rPr lang="zh-CN" altLang="zh-CN" b="1" dirty="0"/>
              <a:t>的诗句</a:t>
            </a:r>
            <a:r>
              <a:rPr lang="en-US" altLang="zh-CN" b="1" dirty="0" err="1">
                <a:hlinkClick r:id="rId2"/>
              </a:rPr>
              <a:t>摘抄</a:t>
            </a:r>
            <a:endParaRPr lang="zh-CN" altLang="zh-CN" dirty="0"/>
          </a:p>
          <a:p>
            <a:r>
              <a:rPr lang="en-US" altLang="zh-CN" dirty="0"/>
              <a:t>1. </a:t>
            </a:r>
            <a:r>
              <a:rPr lang="zh-CN" altLang="zh-CN" dirty="0"/>
              <a:t>业精于勤而荒于嬉，行成于思而毁于随。</a:t>
            </a:r>
            <a:endParaRPr lang="zh-CN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en-US" altLang="zh-CN" dirty="0"/>
              <a:t>. </a:t>
            </a:r>
            <a:r>
              <a:rPr lang="zh-CN" altLang="zh-CN" dirty="0"/>
              <a:t>读书有三到，谓心到，眼到，口到。</a:t>
            </a:r>
            <a:r>
              <a:rPr lang="en-US" altLang="zh-CN" dirty="0"/>
              <a:t>——</a:t>
            </a:r>
            <a:r>
              <a:rPr lang="zh-CN" altLang="zh-CN" dirty="0"/>
              <a:t>朱熹</a:t>
            </a:r>
            <a:endParaRPr lang="zh-CN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3 </a:t>
            </a:r>
            <a:r>
              <a:rPr lang="zh-CN" altLang="zh-CN" dirty="0"/>
              <a:t>问渠那得清如许，为有源头活水来。</a:t>
            </a:r>
            <a:r>
              <a:rPr lang="en-US" altLang="zh-CN" dirty="0"/>
              <a:t>——</a:t>
            </a:r>
            <a:r>
              <a:rPr lang="zh-CN" altLang="zh-CN" dirty="0"/>
              <a:t>朱熹</a:t>
            </a:r>
            <a:endParaRPr lang="zh-CN" altLang="zh-CN" dirty="0"/>
          </a:p>
          <a:p>
            <a:r>
              <a:rPr lang="en-US" altLang="zh-CN" dirty="0"/>
              <a:t>4. </a:t>
            </a:r>
            <a:r>
              <a:rPr lang="zh-CN" altLang="zh-CN" dirty="0"/>
              <a:t>莫等闲，白了少年头，空悲切。</a:t>
            </a:r>
            <a:r>
              <a:rPr lang="en-US" altLang="zh-CN" dirty="0"/>
              <a:t>——</a:t>
            </a:r>
            <a:r>
              <a:rPr lang="zh-CN" altLang="zh-CN" dirty="0"/>
              <a:t>岳飞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332656"/>
            <a:ext cx="8435280" cy="5793507"/>
          </a:xfrm>
        </p:spPr>
        <p:txBody>
          <a:bodyPr/>
          <a:lstStyle/>
          <a:p>
            <a:r>
              <a:rPr lang="en-US" altLang="zh-CN" dirty="0"/>
              <a:t>5. </a:t>
            </a:r>
            <a:r>
              <a:rPr lang="zh-CN" altLang="zh-CN" dirty="0"/>
              <a:t>非淡泊无以明志，非宁静无以致远。</a:t>
            </a:r>
            <a:r>
              <a:rPr lang="en-US" altLang="zh-CN" dirty="0"/>
              <a:t>——</a:t>
            </a:r>
            <a:r>
              <a:rPr lang="zh-CN" altLang="zh-CN" dirty="0"/>
              <a:t>诸葛亮</a:t>
            </a:r>
            <a:endParaRPr lang="zh-CN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6</a:t>
            </a:r>
            <a:r>
              <a:rPr lang="en-US" altLang="zh-CN" dirty="0"/>
              <a:t>. </a:t>
            </a:r>
            <a:r>
              <a:rPr lang="zh-CN" altLang="zh-CN" dirty="0"/>
              <a:t>明日复明日，明日何其多，我生待明日，万事成蹉跎。世人若被明日累，春去秋来老将至。朝看水东流，暮看日西坠。百年明日能几何，请君听我明日歌。</a:t>
            </a:r>
            <a:r>
              <a:rPr lang="en-US" altLang="zh-CN" dirty="0"/>
              <a:t>——</a:t>
            </a:r>
            <a:r>
              <a:rPr lang="zh-CN" altLang="zh-CN" dirty="0"/>
              <a:t>文嘉《明日歌》</a:t>
            </a:r>
            <a:endParaRPr lang="zh-CN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404664"/>
            <a:ext cx="8219256" cy="5721499"/>
          </a:xfrm>
        </p:spPr>
        <p:txBody>
          <a:bodyPr>
            <a:normAutofit lnSpcReduction="10000"/>
          </a:bodyPr>
          <a:lstStyle/>
          <a:p>
            <a:r>
              <a:rPr lang="en-US" altLang="zh-CN" dirty="0"/>
              <a:t>7. </a:t>
            </a:r>
            <a:r>
              <a:rPr lang="zh-CN" altLang="zh-CN" dirty="0"/>
              <a:t>知之者不如好之者，好之者不如乐之者。</a:t>
            </a:r>
            <a:r>
              <a:rPr lang="en-US" altLang="zh-CN" dirty="0"/>
              <a:t>——</a:t>
            </a:r>
            <a:r>
              <a:rPr lang="zh-CN" altLang="zh-CN" dirty="0"/>
              <a:t>孔子</a:t>
            </a:r>
            <a:endParaRPr lang="zh-CN" altLang="zh-CN" dirty="0"/>
          </a:p>
          <a:p>
            <a:r>
              <a:rPr lang="en-US" altLang="zh-CN" dirty="0"/>
              <a:t>8</a:t>
            </a:r>
            <a:r>
              <a:rPr lang="zh-CN" altLang="zh-CN" dirty="0"/>
              <a:t>、 读书百遍，其义自见。</a:t>
            </a:r>
            <a:r>
              <a:rPr lang="en-US" altLang="zh-CN" dirty="0"/>
              <a:t>——</a:t>
            </a:r>
            <a:r>
              <a:rPr lang="zh-CN" altLang="zh-CN" dirty="0"/>
              <a:t>《三国志》</a:t>
            </a:r>
            <a:endParaRPr lang="zh-CN" altLang="zh-CN" dirty="0"/>
          </a:p>
          <a:p>
            <a:r>
              <a:rPr lang="en-US" altLang="zh-CN" dirty="0"/>
              <a:t>9. </a:t>
            </a:r>
            <a:r>
              <a:rPr lang="zh-CN" altLang="zh-CN" dirty="0"/>
              <a:t>冬者岁之余，夜者日之余，阴雨者时之余。</a:t>
            </a:r>
            <a:r>
              <a:rPr lang="en-US" altLang="zh-CN" dirty="0"/>
              <a:t>——</a:t>
            </a:r>
            <a:r>
              <a:rPr lang="zh-CN" altLang="zh-CN" dirty="0"/>
              <a:t>《三国志</a:t>
            </a:r>
            <a:r>
              <a:rPr lang="en-US" altLang="zh-CN" dirty="0"/>
              <a:t>·</a:t>
            </a:r>
            <a:r>
              <a:rPr lang="zh-CN" altLang="zh-CN" dirty="0"/>
              <a:t>魏书</a:t>
            </a:r>
            <a:r>
              <a:rPr lang="en-US" altLang="zh-CN" dirty="0"/>
              <a:t>·</a:t>
            </a:r>
            <a:r>
              <a:rPr lang="zh-CN" altLang="zh-CN" dirty="0"/>
              <a:t>王肃传》裴松之注引《魏略》</a:t>
            </a:r>
            <a:endParaRPr lang="zh-CN" altLang="zh-CN" dirty="0"/>
          </a:p>
          <a:p>
            <a:r>
              <a:rPr lang="en-US" altLang="zh-CN" dirty="0"/>
              <a:t>10. </a:t>
            </a:r>
            <a:r>
              <a:rPr lang="zh-CN" altLang="zh-CN" dirty="0"/>
              <a:t>熟读唐诗三百首，不会作诗也会吟。</a:t>
            </a:r>
            <a:r>
              <a:rPr lang="en-US" altLang="zh-CN" dirty="0"/>
              <a:t>——</a:t>
            </a:r>
            <a:r>
              <a:rPr lang="zh-CN" altLang="zh-CN" dirty="0"/>
              <a:t>孙洙《唐诗三百首序》</a:t>
            </a:r>
            <a:endParaRPr lang="zh-CN" altLang="zh-CN" dirty="0"/>
          </a:p>
          <a:p>
            <a:r>
              <a:rPr lang="en-US" altLang="zh-CN" dirty="0" smtClean="0"/>
              <a:t>11. </a:t>
            </a:r>
            <a:r>
              <a:rPr lang="zh-CN" altLang="zh-CN" dirty="0"/>
              <a:t>玉不啄，不成器</a:t>
            </a:r>
            <a:r>
              <a:rPr lang="en-US" altLang="zh-CN" dirty="0"/>
              <a:t>;</a:t>
            </a:r>
            <a:r>
              <a:rPr lang="zh-CN" altLang="zh-CN" dirty="0"/>
              <a:t>人不学，不知道。</a:t>
            </a:r>
            <a:r>
              <a:rPr lang="en-US" altLang="zh-CN" dirty="0"/>
              <a:t>——</a:t>
            </a:r>
            <a:r>
              <a:rPr lang="zh-CN" altLang="zh-CN" dirty="0"/>
              <a:t>《礼记》</a:t>
            </a:r>
            <a:endParaRPr lang="zh-CN" altLang="zh-CN" dirty="0"/>
          </a:p>
          <a:p>
            <a:r>
              <a:rPr lang="en-US" altLang="zh-CN" smtClean="0"/>
              <a:t>12. </a:t>
            </a:r>
            <a:r>
              <a:rPr lang="zh-CN" altLang="zh-CN" dirty="0"/>
              <a:t>读书破万卷，下笔如有神。</a:t>
            </a:r>
            <a:r>
              <a:rPr lang="en-US" altLang="zh-CN" dirty="0"/>
              <a:t>——</a:t>
            </a:r>
            <a:r>
              <a:rPr lang="zh-CN" altLang="zh-CN" dirty="0"/>
              <a:t>杜甫</a:t>
            </a:r>
            <a:endParaRPr lang="zh-CN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836712"/>
            <a:ext cx="8913168" cy="5040560"/>
          </a:xfrm>
        </p:spPr>
        <p:txBody>
          <a:bodyPr>
            <a:normAutofit/>
          </a:bodyPr>
          <a:lstStyle/>
          <a:p>
            <a:r>
              <a:rPr lang="zh-CN" altLang="zh-CN" dirty="0"/>
              <a:t>少年</a:t>
            </a:r>
            <a:r>
              <a:rPr lang="en-US" altLang="zh-CN" b="1" dirty="0" err="1">
                <a:hlinkClick r:id="rId1"/>
              </a:rPr>
              <a:t>励志</a:t>
            </a:r>
            <a:r>
              <a:rPr lang="zh-CN" altLang="zh-CN" b="1" dirty="0"/>
              <a:t>读书</a:t>
            </a:r>
            <a:r>
              <a:rPr lang="zh-CN" altLang="zh-CN" dirty="0"/>
              <a:t>的故事：</a:t>
            </a:r>
            <a:br>
              <a:rPr lang="zh-CN" altLang="zh-CN" b="1" dirty="0"/>
            </a:br>
            <a:r>
              <a:rPr lang="en-US" altLang="zh-CN" dirty="0"/>
              <a:t>1</a:t>
            </a:r>
            <a:r>
              <a:rPr lang="zh-CN" altLang="zh-CN" dirty="0"/>
              <a:t>、韦编三绝</a:t>
            </a:r>
            <a:br>
              <a:rPr lang="zh-CN" altLang="zh-CN" b="1" dirty="0"/>
            </a:br>
            <a:r>
              <a:rPr lang="en-US" altLang="zh-CN" dirty="0" err="1">
                <a:hlinkClick r:id="rId2"/>
              </a:rPr>
              <a:t>孔子</a:t>
            </a:r>
            <a:r>
              <a:rPr lang="zh-CN" altLang="zh-CN" dirty="0"/>
              <a:t>为读《易》而翻断了多次牛皮带子的简。编连</a:t>
            </a:r>
            <a:r>
              <a:rPr lang="en-US" altLang="zh-CN" dirty="0" err="1">
                <a:hlinkClick r:id="rId3"/>
              </a:rPr>
              <a:t>竹简</a:t>
            </a:r>
            <a:r>
              <a:rPr lang="zh-CN" altLang="zh-CN" dirty="0"/>
              <a:t>的皮绳断了三次。</a:t>
            </a:r>
            <a:r>
              <a:rPr lang="en-US" altLang="zh-CN" dirty="0" err="1">
                <a:hlinkClick r:id="rId4"/>
              </a:rPr>
              <a:t>比喻</a:t>
            </a:r>
            <a:r>
              <a:rPr lang="zh-CN" altLang="zh-CN" dirty="0"/>
              <a:t>读书勤奋。</a:t>
            </a:r>
            <a:r>
              <a:rPr lang="en-US" altLang="zh-CN" dirty="0"/>
              <a:t> </a:t>
            </a:r>
            <a:br>
              <a:rPr lang="en-US" altLang="zh-CN" dirty="0"/>
            </a:br>
            <a:br>
              <a:rPr lang="en-US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692696"/>
            <a:ext cx="8229600" cy="5616624"/>
          </a:xfrm>
        </p:spPr>
        <p:txBody>
          <a:bodyPr/>
          <a:lstStyle/>
          <a:p>
            <a:r>
              <a:rPr lang="en-US" altLang="zh-CN" dirty="0"/>
              <a:t>2</a:t>
            </a:r>
            <a:r>
              <a:rPr lang="zh-CN" altLang="zh-CN" dirty="0"/>
              <a:t>、囊萤映雪</a:t>
            </a:r>
            <a:r>
              <a:rPr lang="en-US" altLang="zh-CN" dirty="0"/>
              <a:t>”</a:t>
            </a:r>
            <a:endParaRPr lang="zh-CN" altLang="zh-CN" dirty="0"/>
          </a:p>
          <a:p>
            <a:pPr>
              <a:lnSpc>
                <a:spcPct val="200000"/>
              </a:lnSpc>
            </a:pPr>
            <a:r>
              <a:rPr lang="zh-CN" altLang="zh-CN" dirty="0"/>
              <a:t>这则成语的</a:t>
            </a:r>
            <a:r>
              <a:rPr lang="en-US" altLang="zh-CN" dirty="0" err="1">
                <a:hlinkClick r:id="rId1"/>
              </a:rPr>
              <a:t>囊萤</a:t>
            </a:r>
            <a:r>
              <a:rPr lang="zh-CN" altLang="zh-CN" dirty="0"/>
              <a:t>是晋代</a:t>
            </a:r>
            <a:r>
              <a:rPr lang="en-US" altLang="zh-CN" dirty="0" err="1">
                <a:hlinkClick r:id="rId2"/>
              </a:rPr>
              <a:t>车胤</a:t>
            </a:r>
            <a:r>
              <a:rPr lang="zh-CN" altLang="zh-CN" dirty="0"/>
              <a:t>家贫，没钱买</a:t>
            </a:r>
            <a:r>
              <a:rPr lang="en-US" altLang="zh-CN" dirty="0" err="1">
                <a:hlinkClick r:id="rId3"/>
              </a:rPr>
              <a:t>灯油</a:t>
            </a:r>
            <a:r>
              <a:rPr lang="zh-CN" altLang="zh-CN" dirty="0"/>
              <a:t>，而又想晚上读书，便</a:t>
            </a:r>
            <a:r>
              <a:rPr lang="en-US" altLang="zh-CN" dirty="0" err="1">
                <a:hlinkClick r:id="rId4"/>
              </a:rPr>
              <a:t>在夏天</a:t>
            </a:r>
            <a:r>
              <a:rPr lang="zh-CN" altLang="zh-CN" dirty="0"/>
              <a:t>晚上抓一把</a:t>
            </a:r>
            <a:r>
              <a:rPr lang="en-US" altLang="zh-CN" dirty="0" err="1">
                <a:hlinkClick r:id="rId5"/>
              </a:rPr>
              <a:t>萤火虫</a:t>
            </a:r>
            <a:r>
              <a:rPr lang="zh-CN" altLang="zh-CN" dirty="0"/>
              <a:t>来当灯读书</a:t>
            </a:r>
            <a:r>
              <a:rPr lang="en-US" altLang="zh-CN" dirty="0"/>
              <a:t>;</a:t>
            </a:r>
            <a:r>
              <a:rPr lang="en-US" altLang="zh-CN" dirty="0" err="1">
                <a:hlinkClick r:id="rId6"/>
              </a:rPr>
              <a:t>映雪</a:t>
            </a:r>
            <a:r>
              <a:rPr lang="zh-CN" altLang="zh-CN" dirty="0"/>
              <a:t>是晋代</a:t>
            </a:r>
            <a:r>
              <a:rPr lang="en-US" altLang="zh-CN" dirty="0" err="1">
                <a:hlinkClick r:id="rId7"/>
              </a:rPr>
              <a:t>孙康</a:t>
            </a:r>
            <a:r>
              <a:rPr lang="zh-CN" altLang="zh-CN" dirty="0"/>
              <a:t>冬天</a:t>
            </a:r>
            <a:r>
              <a:rPr lang="en-US" altLang="zh-CN" dirty="0" err="1">
                <a:hlinkClick r:id="rId8"/>
              </a:rPr>
              <a:t>夜里</a:t>
            </a:r>
            <a:r>
              <a:rPr lang="zh-CN" altLang="zh-CN" dirty="0"/>
              <a:t>利用雪映出的光亮看书。 </a:t>
            </a:r>
            <a:br>
              <a:rPr lang="en-US" altLang="zh-CN" dirty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332656"/>
            <a:ext cx="8435280" cy="5793507"/>
          </a:xfrm>
        </p:spPr>
        <p:txBody>
          <a:bodyPr>
            <a:normAutofit/>
          </a:bodyPr>
          <a:lstStyle/>
          <a:p>
            <a:r>
              <a:rPr lang="en-US" altLang="zh-CN" b="1" dirty="0"/>
              <a:t>3</a:t>
            </a:r>
            <a:r>
              <a:rPr lang="zh-CN" altLang="zh-CN" b="1" dirty="0"/>
              <a:t>、</a:t>
            </a:r>
            <a:r>
              <a:rPr lang="zh-CN" altLang="zh-CN" dirty="0"/>
              <a:t>凿壁借光</a:t>
            </a:r>
            <a:endParaRPr lang="zh-CN" altLang="zh-CN" b="1" dirty="0"/>
          </a:p>
          <a:p>
            <a:r>
              <a:rPr lang="en-US" altLang="zh-CN" dirty="0" err="1">
                <a:hlinkClick r:id="rId1"/>
              </a:rPr>
              <a:t>匡衡</a:t>
            </a:r>
            <a:r>
              <a:rPr lang="zh-CN" altLang="zh-CN" dirty="0"/>
              <a:t>从小就很爱读书，可是家里穷，买不起书，他就到处借书。可是家里穷的连</a:t>
            </a:r>
            <a:r>
              <a:rPr lang="en-US" altLang="zh-CN" dirty="0" err="1">
                <a:hlinkClick r:id="rId2"/>
              </a:rPr>
              <a:t>灯油</a:t>
            </a:r>
            <a:r>
              <a:rPr lang="zh-CN" altLang="zh-CN" dirty="0"/>
              <a:t>都没有了，他想</a:t>
            </a:r>
            <a:r>
              <a:rPr lang="en-US" altLang="zh-CN" dirty="0"/>
              <a:t>“</a:t>
            </a:r>
            <a:r>
              <a:rPr lang="zh-CN" altLang="zh-CN" dirty="0"/>
              <a:t>晚上的时间多长啊，浪费了真可惜，要是能看看书多好啊！</a:t>
            </a:r>
            <a:r>
              <a:rPr lang="en-US" altLang="zh-CN" dirty="0"/>
              <a:t>”</a:t>
            </a:r>
            <a:r>
              <a:rPr lang="zh-CN" altLang="zh-CN" dirty="0"/>
              <a:t>突然，他发现地下有一小片亮光，原来是墙坏了，</a:t>
            </a:r>
            <a:r>
              <a:rPr lang="en-US" altLang="zh-CN" dirty="0" err="1">
                <a:hlinkClick r:id="rId3"/>
              </a:rPr>
              <a:t>邻居家</a:t>
            </a:r>
            <a:r>
              <a:rPr lang="zh-CN" altLang="zh-CN" dirty="0"/>
              <a:t>的灯光透过来了，于是，他把墙凿了一个小洞，就着透过来</a:t>
            </a:r>
            <a:r>
              <a:rPr lang="en-US" altLang="zh-CN" dirty="0" err="1">
                <a:hlinkClick r:id="rId4"/>
              </a:rPr>
              <a:t>的光</a:t>
            </a:r>
            <a:r>
              <a:rPr lang="zh-CN" altLang="zh-CN" dirty="0"/>
              <a:t>，他就可以读书了。后来他终于成了一位有名的大学问家。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88640"/>
            <a:ext cx="8291264" cy="5937523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b="1" dirty="0"/>
              <a:t>4</a:t>
            </a:r>
            <a:r>
              <a:rPr lang="zh-CN" altLang="zh-CN" b="1" dirty="0"/>
              <a:t>、</a:t>
            </a:r>
            <a:r>
              <a:rPr lang="zh-CN" altLang="zh-CN" dirty="0"/>
              <a:t>悬梁刺股</a:t>
            </a:r>
            <a:endParaRPr lang="zh-CN" altLang="zh-CN" b="1" dirty="0"/>
          </a:p>
          <a:p>
            <a:pPr>
              <a:lnSpc>
                <a:spcPct val="200000"/>
              </a:lnSpc>
            </a:pPr>
            <a:r>
              <a:rPr lang="zh-CN" altLang="zh-CN" dirty="0"/>
              <a:t>汉朝时儒学大师孙敬小时候读书十分刻苦，经常读到深夜，怕自己睡着就把头发用绳子系在屋梁上。战国时纵横家苏秦到秦国游说失败，为博取功名就发愤读书，每天读书到深夜，每当要打瞌睡时，他就用铁锥子刺一下大腿来提神。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818</Words>
  <Application>WPS 演示</Application>
  <PresentationFormat>全屏显示(4:3)</PresentationFormat>
  <Paragraphs>38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4" baseType="lpstr">
      <vt:lpstr>Arial</vt:lpstr>
      <vt:lpstr>宋体</vt:lpstr>
      <vt:lpstr>Wingdings</vt:lpstr>
      <vt:lpstr>Calibri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少年励志读书的故事： 1、韦编三绝 孔子为读《易》而翻断了多次牛皮带子的简。编连竹简的皮绳断了三次。比喻读书勤奋。   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AutoBVT</dc:creator>
  <cp:lastModifiedBy>Administrator</cp:lastModifiedBy>
  <cp:revision>3</cp:revision>
  <dcterms:created xsi:type="dcterms:W3CDTF">2018-10-30T08:16:00Z</dcterms:created>
  <dcterms:modified xsi:type="dcterms:W3CDTF">2018-10-31T01:43:34Z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