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316" r:id="rId3"/>
    <p:sldId id="257" r:id="rId4"/>
    <p:sldId id="258" r:id="rId5"/>
    <p:sldId id="277" r:id="rId6"/>
    <p:sldId id="278" r:id="rId7"/>
    <p:sldId id="280" r:id="rId8"/>
    <p:sldId id="279" r:id="rId9"/>
    <p:sldId id="287" r:id="rId10"/>
    <p:sldId id="282" r:id="rId11"/>
    <p:sldId id="283" r:id="rId12"/>
    <p:sldId id="285" r:id="rId13"/>
    <p:sldId id="259" r:id="rId14"/>
    <p:sldId id="261" r:id="rId15"/>
    <p:sldId id="262" r:id="rId16"/>
    <p:sldId id="265" r:id="rId17"/>
    <p:sldId id="360" r:id="rId18"/>
    <p:sldId id="288" r:id="rId19"/>
    <p:sldId id="266" r:id="rId20"/>
    <p:sldId id="290" r:id="rId21"/>
    <p:sldId id="268" r:id="rId22"/>
    <p:sldId id="269" r:id="rId23"/>
    <p:sldId id="270" r:id="rId24"/>
    <p:sldId id="271" r:id="rId25"/>
    <p:sldId id="273" r:id="rId26"/>
    <p:sldId id="274" r:id="rId27"/>
    <p:sldId id="275" r:id="rId28"/>
    <p:sldId id="291" r:id="rId29"/>
    <p:sldId id="294" r:id="rId30"/>
    <p:sldId id="293" r:id="rId31"/>
    <p:sldId id="353" r:id="rId32"/>
    <p:sldId id="354" r:id="rId33"/>
    <p:sldId id="355" r:id="rId34"/>
    <p:sldId id="317" r:id="rId35"/>
    <p:sldId id="324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/>
          <a:p>
            <a:pPr marL="0" marR="0" indent="0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 vert="horz" lIns="45720" rIns="45720" rtlCol="0" anchor="ctr"/>
          <a:lstStyle/>
          <a:p>
            <a:pPr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x-none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/>
          <a:p>
            <a:pPr lvl="0" algn="ctr" eaLnBrk="1" hangingPunct="1"/>
            <a:fld id="{9A0DB2DC-4C9A-4742-B13C-FB6460FD3503}" type="slidenum">
              <a:rPr lang="en-US" altLang="zh-CN" sz="1100" dirty="0">
                <a:solidFill>
                  <a:srgbClr val="636363"/>
                </a:solidFill>
              </a:rPr>
            </a:fld>
            <a:endParaRPr lang="en-US" altLang="zh-CN" sz="1100" dirty="0">
              <a:solidFill>
                <a:srgbClr val="636363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microsoft.com/office/2007/relationships/media" Target="file:///C:\Documents%20and%20Settings\Administrator\&#26700;&#38754;\2019&#32423;\7xia\&#26032;&#24314;&#25991;&#20214;&#22841;%20(2)\&#29590;&#26376;&#22855;&#36857;%20-%20&#20013;&#22269;&#32654;.mp3" TargetMode="External"/><Relationship Id="rId1" Type="http://schemas.openxmlformats.org/officeDocument/2006/relationships/audio" Target="file:///C:\Documents%20and%20Settings\Administrator\&#26700;&#38754;\2019&#32423;\7xia\&#26032;&#24314;&#25991;&#20214;&#22841;%20(2)\&#29590;&#26376;&#22855;&#36857;%20-%20&#20013;&#22269;&#32654;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04595" y="1733550"/>
            <a:ext cx="7375525" cy="2548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综合性学习</a:t>
            </a: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l" eaLnBrk="1" hangingPunct="1">
              <a:buFont typeface="Arial" panose="020B0604020202020204" pitchFamily="34" charset="0"/>
              <a:buNone/>
            </a:pPr>
            <a:endParaRPr lang="zh-CN" altLang="en-US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  <a:sym typeface="+mn-ea"/>
              </a:rPr>
              <a:t>天     下     国      家</a:t>
            </a:r>
            <a:endParaRPr lang="zh-CN" altLang="en-US" sz="6000" b="1" dirty="0">
              <a:solidFill>
                <a:schemeClr val="bg1"/>
              </a:solidFill>
              <a:latin typeface="Times New Roman" panose="02020603050405020304" pitchFamily="18" charset="0"/>
              <a:ea typeface="隶书" pitchFamily="49" charset="-122"/>
              <a:sym typeface="+mn-ea"/>
            </a:endParaRPr>
          </a:p>
          <a:p>
            <a:pPr lvl="0" algn="ctr"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隶书" pitchFamily="49" charset="-122"/>
                <a:sym typeface="+mn-ea"/>
              </a:rPr>
              <a:t>               </a:t>
            </a:r>
            <a:endParaRPr lang="zh-CN" altLang="en-US" sz="2800" b="1" dirty="0">
              <a:latin typeface="Times New Roman" panose="02020603050405020304" pitchFamily="18" charset="0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11511214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649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4348" y="5956300"/>
            <a:ext cx="7820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黄河雄踞亚洲平原，中华民族的天然屏障。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5202555"/>
            <a:ext cx="9143999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贵州银练坠瀑布 </a:t>
            </a:r>
            <a:r>
              <a:rPr lang="en-US" altLang="zh-CN" sz="3200" b="0" u="none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en-US" sz="3200" b="0" u="none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巨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岩犹如自然垂下的肩膀，流水轻盈。号称中国最柔美的瀑布。</a:t>
            </a:r>
            <a:endParaRPr lang="zh-CN" altLang="en-US" sz="3200" b="0" u="none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03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43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66800" y="1996440"/>
            <a:ext cx="7375525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ym typeface="+mn-ea"/>
              </a:rPr>
              <a:t>江山如此多娇        引无数英雄竞折腰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371600" y="3581400"/>
            <a:ext cx="60998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激发心志</a:t>
            </a:r>
            <a:r>
              <a:rPr lang="zh-CN" altLang="en-US" sz="4000" b="1"/>
              <a:t>    爱国英雄故事会</a:t>
            </a:r>
            <a:endParaRPr lang="zh-CN" altLang="en-US" sz="4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5363" name="内容占位符 2"/>
          <p:cNvSpPr txBox="1"/>
          <p:nvPr/>
        </p:nvSpPr>
        <p:spPr>
          <a:xfrm>
            <a:off x="5857884" y="785794"/>
            <a:ext cx="2439035" cy="561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0" hangingPunct="0">
              <a:spcBef>
                <a:spcPct val="20000"/>
              </a:spcBef>
            </a:pPr>
            <a:r>
              <a:rPr lang="en-US" altLang="zh-CN" sz="32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董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存瑞为了新中国，舍身炸碉堡以自己的生命为部队开辟了前进的道路，年仅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岁。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>
              <a:spcBef>
                <a:spcPct val="20000"/>
              </a:spcBef>
              <a:buChar char="•"/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443230"/>
            <a:ext cx="5299075" cy="5709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63245"/>
            <a:ext cx="3661410" cy="541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标题 1"/>
          <p:cNvSpPr txBox="1"/>
          <p:nvPr/>
        </p:nvSpPr>
        <p:spPr>
          <a:xfrm>
            <a:off x="635635" y="44450"/>
            <a:ext cx="9144000" cy="5191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0" hangingPunct="0"/>
            <a:r>
              <a:rPr lang="zh-CN" altLang="en-US" sz="3600" b="1" dirty="0">
                <a:solidFill>
                  <a:srgbClr val="00CC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抗日名将张自忠</a:t>
            </a:r>
            <a:endParaRPr lang="zh-CN" altLang="en-US" sz="3600" b="1" dirty="0">
              <a:solidFill>
                <a:srgbClr val="00CC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389" name="内容占位符 2"/>
          <p:cNvSpPr txBox="1"/>
          <p:nvPr/>
        </p:nvSpPr>
        <p:spPr>
          <a:xfrm>
            <a:off x="4573270" y="443230"/>
            <a:ext cx="3927820" cy="6019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just" eaLnBrk="0" hangingPunct="0">
              <a:spcBef>
                <a:spcPct val="20000"/>
              </a:spcBef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张自忠经常教育部下：军人只有以必死的决心去战胜敌人，才能对得起国家和自己的良心。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just" eaLnBrk="0" hangingPunct="0">
              <a:spcBef>
                <a:spcPct val="2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sym typeface="+mn-ea"/>
              </a:rPr>
              <a:t>他是在抗战中牺牲的中国军人中职务最高的一个。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1945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282" y="885190"/>
            <a:ext cx="9144000" cy="59728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201007120908578842"/>
          <p:cNvPicPr preferRelativeResize="0"/>
          <p:nvPr/>
        </p:nvPicPr>
        <p:blipFill>
          <a:blip r:embed="rId2"/>
          <a:stretch>
            <a:fillRect/>
          </a:stretch>
        </p:blipFill>
        <p:spPr>
          <a:xfrm>
            <a:off x="4929190" y="928670"/>
            <a:ext cx="4214809" cy="428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Text Box 7"/>
          <p:cNvSpPr txBox="1"/>
          <p:nvPr/>
        </p:nvSpPr>
        <p:spPr>
          <a:xfrm>
            <a:off x="5357818" y="5572140"/>
            <a:ext cx="329565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两弹元勋邓稼先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464" name="Picture 8" descr="20095480597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7232"/>
            <a:ext cx="4286248" cy="43577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Text Box 9"/>
          <p:cNvSpPr txBox="1"/>
          <p:nvPr/>
        </p:nvSpPr>
        <p:spPr>
          <a:xfrm>
            <a:off x="285720" y="5572140"/>
            <a:ext cx="3571900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铁路之父詹天佑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71736" y="285728"/>
            <a:ext cx="374142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献身祖国建设事业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9ceb135d0b953aaa71e12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85860"/>
            <a:ext cx="4286248" cy="450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10" descr="2010161732137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1285860"/>
            <a:ext cx="4071933" cy="45005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5"/>
          <p:cNvSpPr txBox="1"/>
          <p:nvPr/>
        </p:nvSpPr>
        <p:spPr>
          <a:xfrm>
            <a:off x="428596" y="6000768"/>
            <a:ext cx="360045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杂交水稻之父袁隆平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11"/>
          <p:cNvSpPr txBox="1"/>
          <p:nvPr/>
        </p:nvSpPr>
        <p:spPr>
          <a:xfrm>
            <a:off x="5256212" y="5929330"/>
            <a:ext cx="38877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现代桥梁之父茅以升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2571736" y="428604"/>
            <a:ext cx="3741424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献身祖国建设事业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79f0f736afc37931360406ffe3c4b74542a911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4556760" cy="3429000"/>
          </a:xfrm>
          <a:prstGeom prst="rect">
            <a:avLst/>
          </a:prstGeom>
        </p:spPr>
      </p:pic>
      <p:pic>
        <p:nvPicPr>
          <p:cNvPr id="4" name="图片 3" descr="u=2419826076,3611635886&amp;fm=85&amp;s=FBE5B90858D329E52080949E0300C0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380" y="0"/>
            <a:ext cx="4198620" cy="33575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80635" y="1143000"/>
            <a:ext cx="141922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聂海胜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6" name="图片 5" descr="u=953374806,2446307280&amp;fm=117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572000" cy="3357563"/>
          </a:xfrm>
          <a:prstGeom prst="rect">
            <a:avLst/>
          </a:prstGeom>
        </p:spPr>
      </p:pic>
      <p:pic>
        <p:nvPicPr>
          <p:cNvPr id="7" name="图片 6" descr="u=89268437,1911730474&amp;fm=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3" y="3500438"/>
            <a:ext cx="4286248" cy="335756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1990" y="3852545"/>
            <a:ext cx="14255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</a:rPr>
              <a:t>王亚平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2870" y="3336290"/>
            <a:ext cx="200533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翟志刚</a:t>
            </a:r>
            <a:endParaRPr lang="zh-CN" altLang="en-US" sz="2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20483" name="Rectangle 4"/>
          <p:cNvSpPr txBox="1"/>
          <p:nvPr/>
        </p:nvSpPr>
        <p:spPr>
          <a:xfrm>
            <a:off x="4725988" y="5734050"/>
            <a:ext cx="4114800" cy="1857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1" hangingPunct="1"/>
            <a:endParaRPr lang="zh-CN" altLang="zh-CN" sz="40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57232"/>
            <a:ext cx="9144000" cy="60007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57554" y="214290"/>
            <a:ext cx="28676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为祖国增光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150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83058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3" descr="1655420_200614004895_2"/>
          <p:cNvPicPr>
            <a:picLocks noChangeAspect="1"/>
          </p:cNvPicPr>
          <p:nvPr/>
        </p:nvPicPr>
        <p:blipFill>
          <a:blip r:embed="rId2"/>
          <a:srcRect b="4289"/>
          <a:stretch>
            <a:fillRect/>
          </a:stretch>
        </p:blipFill>
        <p:spPr>
          <a:xfrm>
            <a:off x="4716780" y="1782445"/>
            <a:ext cx="3653790" cy="30073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4" descr="20088228173470_2"/>
          <p:cNvPicPr>
            <a:picLocks noChangeAspect="1"/>
          </p:cNvPicPr>
          <p:nvPr/>
        </p:nvPicPr>
        <p:blipFill>
          <a:blip r:embed="rId3"/>
          <a:srcRect b="6134"/>
          <a:stretch>
            <a:fillRect/>
          </a:stretch>
        </p:blipFill>
        <p:spPr>
          <a:xfrm>
            <a:off x="635635" y="1782445"/>
            <a:ext cx="3872865" cy="3007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5"/>
          <p:cNvSpPr txBox="1"/>
          <p:nvPr/>
        </p:nvSpPr>
        <p:spPr>
          <a:xfrm>
            <a:off x="1244600" y="5168900"/>
            <a:ext cx="2876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2008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北京奥运会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Text Box 6"/>
          <p:cNvSpPr txBox="1"/>
          <p:nvPr/>
        </p:nvSpPr>
        <p:spPr>
          <a:xfrm>
            <a:off x="4716463" y="5070475"/>
            <a:ext cx="33004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2010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上海世博会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Text Box 7"/>
          <p:cNvSpPr txBox="1"/>
          <p:nvPr/>
        </p:nvSpPr>
        <p:spPr>
          <a:xfrm>
            <a:off x="2870200" y="2386013"/>
            <a:ext cx="4143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zh-CN" sz="2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Text Box 8"/>
          <p:cNvSpPr txBox="1"/>
          <p:nvPr/>
        </p:nvSpPr>
        <p:spPr>
          <a:xfrm>
            <a:off x="2652713" y="995680"/>
            <a:ext cx="38385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世界为中国喝彩</a:t>
            </a:r>
            <a:endParaRPr lang="zh-CN" altLang="en-US" sz="4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0" y="4865688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71600"/>
            <a:ext cx="2974975" cy="464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3"/>
          <p:cNvSpPr txBox="1"/>
          <p:nvPr/>
        </p:nvSpPr>
        <p:spPr>
          <a:xfrm>
            <a:off x="3505200" y="381000"/>
            <a:ext cx="5303838" cy="4185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lnSpc>
                <a:spcPct val="12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孟子云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:“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人有恒言，皆曰‘天下国家’。</a:t>
            </a:r>
            <a:r>
              <a:rPr lang="zh-CN" altLang="en-US" sz="32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天下之本在国，国之本在家，家之本在身。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”看来，个人与国家的命运是息息相关的。每个人对自己国家的热爱，都是近乎本能的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70" name="Group 10"/>
          <p:cNvGrpSpPr/>
          <p:nvPr/>
        </p:nvGrpSpPr>
        <p:grpSpPr>
          <a:xfrm>
            <a:off x="420688" y="769938"/>
            <a:ext cx="2055812" cy="633412"/>
            <a:chOff x="0" y="0"/>
            <a:chExt cx="3236" cy="998"/>
          </a:xfrm>
        </p:grpSpPr>
        <p:grpSp>
          <p:nvGrpSpPr>
            <p:cNvPr id="11271" name="Group 11"/>
            <p:cNvGrpSpPr/>
            <p:nvPr/>
          </p:nvGrpSpPr>
          <p:grpSpPr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1273" name="MH_Other_2"/>
              <p:cNvSpPr/>
              <p:nvPr/>
            </p:nvSpPr>
            <p:spPr>
              <a:xfrm>
                <a:off x="186" y="205"/>
                <a:ext cx="2890" cy="601"/>
              </a:xfrm>
              <a:custGeom>
                <a:avLst/>
                <a:gdLst>
                  <a:gd name="txL" fmla="*/ 0 w 3244"/>
                  <a:gd name="txT" fmla="*/ 0 h 675"/>
                  <a:gd name="txR" fmla="*/ 3244 w 3244"/>
                  <a:gd name="txB" fmla="*/ 675 h 675"/>
                </a:gdLst>
                <a:ahLst/>
                <a:cxnLst>
                  <a:cxn ang="0">
                    <a:pos x="10" y="4"/>
                  </a:cxn>
                  <a:cxn ang="0">
                    <a:pos x="11" y="4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10" y="4"/>
                  </a:cxn>
                </a:cxnLst>
                <a:rect l="txL" t="txT" r="txR" b="tx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11274" name="MH_Other_8"/>
              <p:cNvPicPr preferRelativeResize="0"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275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>
                  <a:gd name="txL" fmla="*/ 0 w 108"/>
                  <a:gd name="txT" fmla="*/ 0 h 107"/>
                  <a:gd name="txR" fmla="*/ 108 w 108"/>
                  <a:gd name="txB" fmla="*/ 107 h 107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6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>
                  <a:gd name="txL" fmla="*/ 0 w 43"/>
                  <a:gd name="txT" fmla="*/ 0 h 44"/>
                  <a:gd name="txR" fmla="*/ 43 w 43"/>
                  <a:gd name="txB" fmla="*/ 44 h 44"/>
                </a:gdLst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2" name="MH_SubTitle_4"/>
            <p:cNvSpPr txBox="1"/>
            <p:nvPr/>
          </p:nvSpPr>
          <p:spPr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情景导入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pic>
        <p:nvPicPr>
          <p:cNvPr id="22531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762000"/>
            <a:ext cx="76962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3"/>
          <p:cNvSpPr txBox="1"/>
          <p:nvPr/>
        </p:nvSpPr>
        <p:spPr>
          <a:xfrm>
            <a:off x="2051050" y="3141663"/>
            <a:ext cx="669766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陶冶心灵    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爱国诗词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50005" y="2877820"/>
            <a:ext cx="3098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31555" name="文本框 9"/>
          <p:cNvSpPr txBox="1"/>
          <p:nvPr/>
        </p:nvSpPr>
        <p:spPr>
          <a:xfrm>
            <a:off x="4214810" y="928670"/>
            <a:ext cx="4572000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示儿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【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</a:t>
            </a:r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陆游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死去原知万事空，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但悲不见九州同。 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王师北定中原日，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家祭无忘告乃翁。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55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863" y="1843088"/>
            <a:ext cx="2952750" cy="308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15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79" name="矩形 9"/>
          <p:cNvSpPr/>
          <p:nvPr/>
        </p:nvSpPr>
        <p:spPr>
          <a:xfrm>
            <a:off x="2786050" y="1214422"/>
            <a:ext cx="635795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过零丁洋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【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宋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文天祥 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辛苦遭逢起一经，干戈寥落四周星。 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山河破碎风飘絮，身世浮沉雨打萍。 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惶恐滩头说惶恐，零丁洋里叹零丁。 </a:t>
            </a: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人生自古谁无死，留取丹心照汗青。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1700213"/>
            <a:ext cx="2749550" cy="304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25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 txBox="1"/>
          <p:nvPr/>
        </p:nvSpPr>
        <p:spPr>
          <a:xfrm>
            <a:off x="2273935" y="73660"/>
            <a:ext cx="597789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ctr" eaLnBrk="0" hangingPunct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沁园春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 </a:t>
            </a:r>
            <a:b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毛泽东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4" name="Rectangle 3"/>
          <p:cNvSpPr txBox="1"/>
          <p:nvPr/>
        </p:nvSpPr>
        <p:spPr>
          <a:xfrm>
            <a:off x="2136140" y="1066800"/>
            <a:ext cx="3648710" cy="548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北国风光，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千里冰封，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万里雪飘。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望长城内外，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惟余莽莽；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大河上下，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顿失滔滔。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山舞银蛇原驰蜡象，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欲与天公试比高。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60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" y="229235"/>
            <a:ext cx="1956435" cy="5843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291455" y="992505"/>
            <a:ext cx="4201795" cy="5634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须晴日，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看红装素裹分外妖娆。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江山如此多娇，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引无数英雄竞折腰。 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惜秦皇汉武略输文采；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唐宗宋祖，稍逊风骚。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一代天骄，成吉思汗，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只识弯弓射大雕。 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俱往矣，</a:t>
            </a:r>
            <a:endParaRPr lang="zh-CN" altLang="en-US" sz="2800" b="1" dirty="0">
              <a:latin typeface="宋体" panose="02010600030101010101" pitchFamily="2" charset="-122"/>
              <a:sym typeface="+mn-ea"/>
            </a:endParaRPr>
          </a:p>
          <a:p>
            <a:pPr marL="342900" lvl="0" indent="-342900" eaLnBrk="0" hangingPunct="0"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数风流人物，还看今朝。 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 descr="100620175417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3"/>
          <p:cNvSpPr txBox="1"/>
          <p:nvPr/>
        </p:nvSpPr>
        <p:spPr>
          <a:xfrm>
            <a:off x="914400" y="2666683"/>
            <a:ext cx="669766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启发心智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爱国名言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4103"/>
          <p:cNvSpPr txBox="1"/>
          <p:nvPr/>
        </p:nvSpPr>
        <p:spPr>
          <a:xfrm>
            <a:off x="106363" y="4445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lstStyle/>
          <a:p>
            <a:pPr lvl="0" eaLnBrk="1" hangingPunct="1"/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436675" name="矩形 12"/>
          <p:cNvSpPr/>
          <p:nvPr/>
        </p:nvSpPr>
        <p:spPr>
          <a:xfrm>
            <a:off x="4000496" y="228600"/>
            <a:ext cx="5143504" cy="6432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中华崛起而读书。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周恩来 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我是中国人民的儿子。我深情地爱着我的祖国和人民。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邓小平 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889375" cy="66437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67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699" name="矩形 2"/>
          <p:cNvSpPr/>
          <p:nvPr/>
        </p:nvSpPr>
        <p:spPr>
          <a:xfrm>
            <a:off x="3636963" y="942975"/>
            <a:ext cx="5111750" cy="522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中国惟有国魂是最可宝贵的。惟有他发扬起来，中国人才真有进步。  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鲁迅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人民不仅有权爱国，而且爱国是个义务，是一种光荣。 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徐特立 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533400"/>
            <a:ext cx="3315970" cy="59924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6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f8f97541f5d46d29d8f3a1987242e2f_C_422_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9144000" cy="5657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77975" y="1047750"/>
            <a:ext cx="344043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FF00"/>
                </a:solidFill>
              </a:rPr>
              <a:t>家乡美</a:t>
            </a:r>
            <a:endParaRPr lang="zh-CN" altLang="en-US" sz="6000">
              <a:solidFill>
                <a:srgbClr val="FFFF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2200" y="5715000"/>
            <a:ext cx="6483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爱祖国       爱家乡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8dcfb27f3a1445a99a1c56781f12260_C_422_2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96850"/>
            <a:ext cx="4263390" cy="3622675"/>
          </a:xfrm>
          <a:prstGeom prst="rect">
            <a:avLst/>
          </a:prstGeom>
        </p:spPr>
      </p:pic>
      <p:pic>
        <p:nvPicPr>
          <p:cNvPr id="3" name="图片 2" descr="a04eb0dba84a4516b04907030160c130_C_422_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" y="3985895"/>
            <a:ext cx="8981440" cy="1913890"/>
          </a:xfrm>
          <a:prstGeom prst="rect">
            <a:avLst/>
          </a:prstGeom>
        </p:spPr>
      </p:pic>
      <p:pic>
        <p:nvPicPr>
          <p:cNvPr id="4" name="图片 3" descr="ed343dc4605043e8ac3ce321a7c9434a_C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196850"/>
            <a:ext cx="4637405" cy="3622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745" y="5899785"/>
            <a:ext cx="9239885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/>
              <a:t>乐山大佛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天下第一大佛”为核心，以“壮、雅、清、逸”为特色。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"/>
            <a:ext cx="4434840" cy="3294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392613_172814062096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0"/>
            <a:ext cx="4400550" cy="3190875"/>
          </a:xfrm>
          <a:prstGeom prst="rect">
            <a:avLst/>
          </a:prstGeom>
        </p:spPr>
      </p:pic>
      <p:pic>
        <p:nvPicPr>
          <p:cNvPr id="7" name="图片 6" descr="20137181613257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7562"/>
            <a:ext cx="4356735" cy="268573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9930" y="6147435"/>
            <a:ext cx="75120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  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神奇的九寨                                童话般的美景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" name="图片 2" descr="QQ图片201703262227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3450" y="3357562"/>
            <a:ext cx="4400550" cy="2685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内容占位符 2"/>
          <p:cNvSpPr txBox="1"/>
          <p:nvPr/>
        </p:nvSpPr>
        <p:spPr>
          <a:xfrm>
            <a:off x="4067175" y="1430338"/>
            <a:ext cx="4016375" cy="1428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170000"/>
              </a:lnSpc>
              <a:spcBef>
                <a:spcPct val="2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endParaRPr lang="en-US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229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989138"/>
            <a:ext cx="2362200" cy="300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矩形 8"/>
          <p:cNvSpPr/>
          <p:nvPr/>
        </p:nvSpPr>
        <p:spPr>
          <a:xfrm>
            <a:off x="2987675" y="1490663"/>
            <a:ext cx="5905500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我是中国人民的儿子。我深情地爱着我的祖国和人民。</a:t>
            </a: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邓小平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b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25930" y="238760"/>
            <a:ext cx="569214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家乡地灵人杰</a:t>
            </a:r>
            <a:endParaRPr lang="zh-CN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740" y="1564640"/>
            <a:ext cx="8085455" cy="524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世纪伟人  </a:t>
            </a:r>
            <a:r>
              <a:rPr lang="zh-CN" altLang="en-US" sz="3200">
                <a:solidFill>
                  <a:srgbClr val="FF0000"/>
                </a:solidFill>
              </a:rPr>
              <a:t>邓小平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中国军神  </a:t>
            </a:r>
            <a:r>
              <a:rPr lang="zh-CN" altLang="en-US" sz="3200">
                <a:solidFill>
                  <a:srgbClr val="FF0000"/>
                </a:solidFill>
              </a:rPr>
              <a:t>刘伯承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铁甲元帅  </a:t>
            </a:r>
            <a:r>
              <a:rPr lang="zh-CN" altLang="en-US" sz="3200">
                <a:solidFill>
                  <a:srgbClr val="FF0000"/>
                </a:solidFill>
              </a:rPr>
              <a:t>朱德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特级英雄  </a:t>
            </a:r>
            <a:r>
              <a:rPr lang="zh-CN" altLang="en-US" sz="3200">
                <a:solidFill>
                  <a:srgbClr val="FF0000"/>
                </a:solidFill>
              </a:rPr>
              <a:t>黄继光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东坡居士  </a:t>
            </a:r>
            <a:r>
              <a:rPr lang="zh-CN" altLang="en-US" sz="3200">
                <a:solidFill>
                  <a:srgbClr val="FF0000"/>
                </a:solidFill>
              </a:rPr>
              <a:t>苏东坡</a:t>
            </a:r>
            <a:r>
              <a:rPr lang="zh-CN" altLang="en-US" sz="3200"/>
              <a:t>   唐宋八大家中在</a:t>
            </a:r>
            <a:r>
              <a:rPr lang="en-US" altLang="zh-CN" sz="3200"/>
              <a:t>“</a:t>
            </a:r>
            <a:r>
              <a:rPr lang="zh-CN" altLang="en-US" sz="3200"/>
              <a:t>三苏</a:t>
            </a:r>
            <a:r>
              <a:rPr lang="en-US" altLang="zh-CN" sz="3200"/>
              <a:t>”</a:t>
            </a:r>
            <a:r>
              <a:rPr lang="zh-CN" altLang="en-US" sz="3200"/>
              <a:t>。</a:t>
            </a:r>
            <a:endParaRPr lang="zh-CN" altLang="en-US" sz="3200"/>
          </a:p>
          <a:p>
            <a:r>
              <a:rPr lang="zh-CN" altLang="en-US" sz="3200"/>
              <a:t>治水川祖  </a:t>
            </a:r>
            <a:r>
              <a:rPr lang="zh-CN" altLang="en-US" sz="3200">
                <a:solidFill>
                  <a:srgbClr val="FF0000"/>
                </a:solidFill>
              </a:rPr>
              <a:t>李冰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一代文豪  </a:t>
            </a:r>
            <a:r>
              <a:rPr lang="zh-CN" altLang="en-US" sz="3200">
                <a:solidFill>
                  <a:srgbClr val="FF0000"/>
                </a:solidFill>
              </a:rPr>
              <a:t>郭沫若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国画大家  </a:t>
            </a:r>
            <a:r>
              <a:rPr lang="zh-CN" altLang="en-US" sz="3200">
                <a:solidFill>
                  <a:srgbClr val="FF0000"/>
                </a:solidFill>
              </a:rPr>
              <a:t>张大千</a:t>
            </a:r>
            <a:endParaRPr lang="zh-CN" altLang="en-US" sz="3200">
              <a:solidFill>
                <a:srgbClr val="FF0000"/>
              </a:solidFill>
            </a:endParaRPr>
          </a:p>
          <a:p>
            <a:r>
              <a:rPr lang="zh-CN" altLang="en-US" sz="3200"/>
              <a:t>太白诗仙  </a:t>
            </a:r>
            <a:r>
              <a:rPr lang="zh-CN" altLang="en-US" sz="3200">
                <a:solidFill>
                  <a:srgbClr val="FF0000"/>
                </a:solidFill>
              </a:rPr>
              <a:t>李白</a:t>
            </a:r>
            <a:endParaRPr lang="zh-CN" altLang="en-US" sz="3200">
              <a:solidFill>
                <a:srgbClr val="FF0000"/>
              </a:solidFill>
            </a:endParaRPr>
          </a:p>
          <a:p>
            <a:endParaRPr lang="zh-CN" altLang="en-US" sz="3200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745490"/>
            <a:ext cx="914400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我国四大女飞行员。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中国能飞三代战机女飞行员的4人 　　</a:t>
            </a:r>
            <a:endParaRPr lang="en-US" altLang="zh-CN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“金孔雀”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余旭 　　籍贯：四川崇州 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印象：自信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、聪颖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“酷小子”陶佳莉 　　籍贯：四川成都 　　印象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：自信、勤奋、坚强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133904"/>
            <a:ext cx="9144000" cy="37240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何晓莉</a:t>
            </a:r>
            <a:r>
              <a:rPr lang="zh-CN" altLang="en-US" b="1" dirty="0"/>
              <a:t>，</a:t>
            </a:r>
            <a:r>
              <a:rPr lang="zh-CN" altLang="en-US" sz="2800" b="1" dirty="0"/>
              <a:t>女，1986年11月生，四川省乐山市井研县东林乡高家村人，首批歼击机女飞行员。空军上尉 ，二级飞行员，现任中国人民解放军93793部队51分队正连职飞行员、空军八一飞行表演队中队长</a:t>
            </a:r>
            <a:endParaRPr lang="zh-CN" altLang="en-US" sz="2800" b="1" dirty="0"/>
          </a:p>
          <a:p>
            <a:r>
              <a:rPr lang="zh-CN" altLang="en-US" sz="2800" b="1" dirty="0"/>
              <a:t>2009年10月1日，参加中华人民共和国国庆60周年阅兵。</a:t>
            </a:r>
            <a:endParaRPr lang="zh-CN" altLang="en-US" sz="2800" b="1" dirty="0"/>
          </a:p>
          <a:p>
            <a:r>
              <a:rPr lang="zh-CN" altLang="en-US" sz="2800" b="1" dirty="0"/>
              <a:t>2015年参加阅兵训练情况：为阅兵空中梯队左-3位置3号位，截至7月22日，阅兵训练阶段共飞行43架次。</a:t>
            </a:r>
            <a:endParaRPr lang="zh-CN" altLang="en-US" sz="2800" b="1" dirty="0"/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30345" cy="2987675"/>
          </a:xfrm>
          <a:prstGeom prst="rect">
            <a:avLst/>
          </a:prstGeom>
        </p:spPr>
      </p:pic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9520" y="0"/>
            <a:ext cx="4094480" cy="3143249"/>
          </a:xfrm>
          <a:prstGeom prst="rect">
            <a:avLst/>
          </a:prstGeom>
        </p:spPr>
      </p:pic>
      <p:pic>
        <p:nvPicPr>
          <p:cNvPr id="4" name="图片 3" descr="t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06140"/>
            <a:ext cx="9144000" cy="3451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08262" y="785795"/>
            <a:ext cx="677108" cy="2286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巾帼英雄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703271738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28600"/>
            <a:ext cx="6003925" cy="5003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8596" y="5643578"/>
            <a:ext cx="8715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00B0F0"/>
                </a:solidFill>
              </a:rPr>
              <a:t>    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爱祖国  爱我们的老师  爱我们自己   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890" y="19050"/>
            <a:ext cx="1107996" cy="6268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solidFill>
                  <a:srgbClr val="00B0F0"/>
                </a:solidFill>
              </a:rPr>
              <a:t>   </a:t>
            </a:r>
            <a:r>
              <a:rPr lang="zh-CN" altLang="en-US" sz="6000" b="1" dirty="0">
                <a:solidFill>
                  <a:srgbClr val="FF0000"/>
                </a:solidFill>
              </a:rPr>
              <a:t>我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们 也 很 美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7885" y="228600"/>
            <a:ext cx="1107996" cy="49415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我们是一家人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班级照片\101MSDCF\DSC040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5728"/>
            <a:ext cx="614366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895" y="438150"/>
            <a:ext cx="8030845" cy="2529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少年智则国智，少年富则国富，少年强则国强，少年独立则国独立，少年自由则国自由，少年进步则国进步。</a:t>
            </a:r>
            <a:endParaRPr lang="zh-CN" altLang="en-US" sz="4000" b="1"/>
          </a:p>
        </p:txBody>
      </p:sp>
      <p:pic>
        <p:nvPicPr>
          <p:cNvPr id="4" name="图片 3" descr="QQ图片201703272015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2967990"/>
            <a:ext cx="3550920" cy="2949575"/>
          </a:xfrm>
          <a:prstGeom prst="rect">
            <a:avLst/>
          </a:prstGeom>
        </p:spPr>
      </p:pic>
      <p:pic>
        <p:nvPicPr>
          <p:cNvPr id="5" name="图片 4" descr="QQ图片201703272026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840" y="2844800"/>
            <a:ext cx="4507865" cy="3072765"/>
          </a:xfrm>
          <a:prstGeom prst="rect">
            <a:avLst/>
          </a:prstGeom>
        </p:spPr>
      </p:pic>
      <p:pic>
        <p:nvPicPr>
          <p:cNvPr id="2050" name="Picture 2" descr="D:\7.3班照片外墙打印\DSC04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00372"/>
            <a:ext cx="4214810" cy="3857628"/>
          </a:xfrm>
          <a:prstGeom prst="rect">
            <a:avLst/>
          </a:prstGeom>
          <a:noFill/>
        </p:spPr>
      </p:pic>
      <p:pic>
        <p:nvPicPr>
          <p:cNvPr id="2051" name="Picture 3" descr="D:\7.3班照片外墙打印\DSC04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2857496"/>
            <a:ext cx="4786314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68905" y="818515"/>
            <a:ext cx="2540000" cy="100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中国美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740" y="3738245"/>
            <a:ext cx="637222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泱泱大中国，有着悠久的历史，灿烂的文明，美丽的大好河山。</a:t>
            </a:r>
            <a:endParaRPr lang="zh-CN" altLang="en-US" sz="4000"/>
          </a:p>
        </p:txBody>
      </p:sp>
      <p:pic>
        <p:nvPicPr>
          <p:cNvPr id="2" name="玖月奇迹 - 中国美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89780" y="235775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00298" y="6211669"/>
            <a:ext cx="4657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巍巍万里长城永不倒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999" cy="6070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0" y="5422265"/>
            <a:ext cx="914400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泰山</a:t>
            </a:r>
            <a:r>
              <a:rPr lang="en-US" altLang="zh-CN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——“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五岳独尊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”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的称誉。因其气势之磅礴为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“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五岳之首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”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，故又有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“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天下名山第一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”</a:t>
            </a:r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的美誉。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241f95cad1c8a78622a2b0446709c93d71cf50f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210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IMG_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05"/>
            <a:ext cx="9144000" cy="546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71472" y="5786454"/>
            <a:ext cx="814641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0" u="none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黄山归来不看岳，仿佛穿梭在人间与仙境。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9" descr="IMG_2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572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57158" y="5639435"/>
            <a:ext cx="8698577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zh-CN" altLang="en-US" sz="3200" b="0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珠穆朗玛峰以其地球之巅的美誉，成为世界各国登山家心目中的</a:t>
            </a:r>
            <a:r>
              <a:rPr lang="zh-CN" altLang="en-US" sz="3200" b="0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Calibri" panose="020F0502020204030204" pitchFamily="34" charset="0"/>
              </a:rPr>
              <a:t>“</a:t>
            </a:r>
            <a:r>
              <a:rPr lang="zh-CN" altLang="en-US" sz="3200" b="0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圣殿</a:t>
            </a:r>
            <a:r>
              <a:rPr lang="zh-CN" altLang="en-US" sz="3200" b="0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Calibri" panose="020F0502020204030204" pitchFamily="34" charset="0"/>
              </a:rPr>
              <a:t>”</a:t>
            </a:r>
            <a:r>
              <a:rPr lang="zh-CN" altLang="en-US" sz="3200" b="0" u="none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宋体" panose="02010600030101010101" pitchFamily="2" charset="-122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531_126587ac-99ff-40bb-8721-b79aea2ea4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999" cy="585789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8110" y="5901690"/>
            <a:ext cx="5469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万里长江哺育中华儿女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1812</Words>
  <Application>WPS 演示</Application>
  <PresentationFormat>全屏显示(4:3)</PresentationFormat>
  <Paragraphs>170</Paragraphs>
  <Slides>34</Slides>
  <Notes>0</Notes>
  <HiddenSlides>2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Wingdings 2</vt:lpstr>
      <vt:lpstr>Arial</vt:lpstr>
      <vt:lpstr>Times New Roman</vt:lpstr>
      <vt:lpstr>隶书</vt:lpstr>
      <vt:lpstr>微软雅黑</vt:lpstr>
      <vt:lpstr>Calibri</vt:lpstr>
      <vt:lpstr>黑体</vt:lpstr>
      <vt:lpstr>Franklin Gothic Book</vt:lpstr>
      <vt:lpstr>Arial Unicode MS</vt:lpstr>
      <vt:lpstr>Franklin Gothic Medium</vt:lpstr>
      <vt:lpstr>方正姚体</vt:lpstr>
      <vt:lpstr>仿宋</vt:lpstr>
      <vt:lpstr>仿宋_GB2312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Administrator</cp:lastModifiedBy>
  <cp:revision>276</cp:revision>
  <dcterms:created xsi:type="dcterms:W3CDTF">2017-03-06T12:53:00Z</dcterms:created>
  <dcterms:modified xsi:type="dcterms:W3CDTF">2018-03-23T09:00:48Z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2052-10.1.0.6929</vt:lpwstr>
  </property>
</Properties>
</file>