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95" r:id="rId2"/>
    <p:sldId id="260" r:id="rId3"/>
    <p:sldId id="271" r:id="rId4"/>
    <p:sldId id="272" r:id="rId5"/>
    <p:sldId id="273" r:id="rId6"/>
    <p:sldId id="288" r:id="rId7"/>
    <p:sldId id="289" r:id="rId8"/>
    <p:sldId id="258" r:id="rId9"/>
    <p:sldId id="269" r:id="rId10"/>
    <p:sldId id="296" r:id="rId11"/>
    <p:sldId id="297" r:id="rId12"/>
    <p:sldId id="298" r:id="rId13"/>
    <p:sldId id="299" r:id="rId14"/>
    <p:sldId id="266" r:id="rId15"/>
    <p:sldId id="290" r:id="rId16"/>
    <p:sldId id="300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420" y="-84"/>
      </p:cViewPr>
      <p:guideLst>
        <p:guide orient="horz" pos="2160"/>
        <p:guide pos="29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C0E1BC1-27D7-41BA-BDDE-775B3FF6FDF7}" type="datetimeFigureOut">
              <a:rPr lang="zh-CN" altLang="en-US"/>
              <a:pPr>
                <a:defRPr/>
              </a:pPr>
              <a:t>2018/4/26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7705D5E-2B9A-4A7B-96FC-C129494D3C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685800" y="3197225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4B251-46FD-4015-B01A-9E1B91FBFF7F}" type="datetimeFigureOut">
              <a:rPr lang="zh-CN" altLang="en-US"/>
              <a:pPr>
                <a:defRPr/>
              </a:pPr>
              <a:t>2018/4/26 Thursday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E7CBF-C11D-41EC-8BF0-ABD1D800D9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A2F3F-7B87-4042-A8B8-7A314EDB442E}" type="datetimeFigureOut">
              <a:rPr lang="zh-CN" altLang="en-US"/>
              <a:pPr>
                <a:defRPr/>
              </a:pPr>
              <a:t>2018/4/26 Thursday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E27C27-5CA4-42CF-BBBC-3A46D52564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BADD9-0B10-4813-9E7A-3D0E73E38B1C}" type="datetimeFigureOut">
              <a:rPr lang="zh-CN" altLang="en-US"/>
              <a:pPr>
                <a:defRPr/>
              </a:pPr>
              <a:t>2018/4/26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C5666-716C-4CE8-B61E-08FF2FE54F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78867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8650" y="4076700"/>
            <a:ext cx="78867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B4A79-E876-424D-A5FC-121E66582B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73025" y="6400800"/>
            <a:ext cx="3200400" cy="2841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862E2A-AA68-4AEF-84DE-5B3175AC7D38}" type="datetimeFigureOut">
              <a:rPr lang="zh-CN" altLang="en-US"/>
              <a:pPr>
                <a:defRPr/>
              </a:pPr>
              <a:t>2018/4/26 Thursday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825" y="6400800"/>
            <a:ext cx="3733800" cy="2841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EA1C6-414B-414A-BE25-8F11DE5F12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685800" y="3143250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526F2-AD8F-46F2-9AC9-F56E603FD13E}" type="datetimeFigureOut">
              <a:rPr lang="zh-CN" altLang="en-US"/>
              <a:pPr>
                <a:defRPr/>
              </a:pPr>
              <a:t>2018/4/26 Thursday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F51D6-9128-4E87-B6BA-6559AAA190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242D1-5C0D-411A-8FE7-0D7A24E41AE5}" type="datetimeFigureOut">
              <a:rPr lang="zh-CN" altLang="en-US"/>
              <a:pPr>
                <a:defRPr/>
              </a:pPr>
              <a:t>2018/4/26 Thursday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555B2-9311-43E6-A766-4C5BAAEAC7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9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E0FD1E-9682-4244-B8F4-FFDE636A70E8}" type="datetimeFigureOut">
              <a:rPr lang="zh-CN" altLang="en-US"/>
              <a:pPr>
                <a:defRPr/>
              </a:pPr>
              <a:t>2018/4/26 Thursday</a:t>
            </a:fld>
            <a:endParaRPr lang="zh-CN" altLang="en-US"/>
          </a:p>
        </p:txBody>
      </p:sp>
      <p:sp>
        <p:nvSpPr>
          <p:cNvPr id="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D05D6-9CB3-4A51-BD6A-08F2A325E7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5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17909-A20B-49CA-82C0-F02779229772}" type="datetimeFigureOut">
              <a:rPr lang="zh-CN" altLang="en-US"/>
              <a:pPr>
                <a:defRPr/>
              </a:pPr>
              <a:t>2018/4/26 Thursday</a:t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A200A-12A6-459A-A2D9-971AF45DBC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59C71-00C3-4D1E-906B-7D76707E46A0}" type="datetimeFigureOut">
              <a:rPr lang="zh-CN" altLang="en-US"/>
              <a:pPr>
                <a:defRPr/>
              </a:pPr>
              <a:t>2018/4/26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4CCDB6-5D77-4C49-8E8F-B9216A4B5B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/>
        </p:nvSpPr>
        <p:spPr>
          <a:xfrm>
            <a:off x="2786063" y="1054100"/>
            <a:ext cx="5903912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E1913-4B84-4E4A-ABF0-80E81B14DF2C}" type="datetimeFigureOut">
              <a:rPr lang="zh-CN" altLang="en-US"/>
              <a:pPr>
                <a:defRPr/>
              </a:pPr>
              <a:t>2018/4/26 Thursday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11321-EE33-44AC-9FA0-4329B6CCA1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/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87393-64D7-40C1-A3CA-4E3DC5B6CDAD}" type="datetimeFigureOut">
              <a:rPr lang="zh-CN" altLang="en-US"/>
              <a:pPr>
                <a:defRPr/>
              </a:pPr>
              <a:t>2018/4/26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44CF2-4F0E-4B49-99C2-7EE9553833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613"/>
            <a:ext cx="9144000" cy="179387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0C45859-602C-4BD6-B8A3-6331BB5E8F37}" type="datetimeFigureOut">
              <a:rPr lang="zh-CN" altLang="en-US"/>
              <a:pPr>
                <a:defRPr/>
              </a:pPr>
              <a:t>2018/4/26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FE3545D-DD0B-4F74-9F9F-370A5C3CAE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60" r:id="rId11"/>
    <p:sldLayoutId id="214748367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Þ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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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istrator\Desktop\&#38472;&#32418;&#12289;&#34081;&#22269;&#24198;&#12289;&#27743;&#28059;&#12289;&#24352;&#36808;%20-%20&#24120;&#22238;&#23478;&#30475;&#30475;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o.com/s?q=%E7%9E%AC%E9%97%B4&amp;ie=utf-8&amp;src=internal_wenda_recommend_textn" TargetMode="External"/><Relationship Id="rId13" Type="http://schemas.openxmlformats.org/officeDocument/2006/relationships/hyperlink" Target="http://www.so.com/s?q=%E8%BA%AB%E8%BE%B9&amp;ie=utf-8&amp;src=internal_wenda_recommend_textn" TargetMode="External"/><Relationship Id="rId3" Type="http://schemas.openxmlformats.org/officeDocument/2006/relationships/hyperlink" Target="http://www.so.com/s?q=%E7%88%B6%E4%BA%B2&amp;ie=utf-8&amp;src=internal_wenda_recommend_textn" TargetMode="External"/><Relationship Id="rId7" Type="http://schemas.openxmlformats.org/officeDocument/2006/relationships/hyperlink" Target="http://www.so.com/s?q=%E6%99%A8%E6%98%8F&amp;ie=utf-8&amp;src=internal_wenda_recommend_textn" TargetMode="External"/><Relationship Id="rId12" Type="http://schemas.openxmlformats.org/officeDocument/2006/relationships/hyperlink" Target="http://www.so.com/s?q=%E6%AF%8F%E4%B8%80%E5%88%86%E9%92%9F&amp;ie=utf-8&amp;src=internal_wenda_recommend_textn" TargetMode="External"/><Relationship Id="rId2" Type="http://schemas.openxmlformats.org/officeDocument/2006/relationships/hyperlink" Target="http://www.so.com/s?q=%E8%88%B9%E4%B8%8A&amp;ie=utf-8&amp;src=internal_wenda_recommend_textn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o.com/s?q=%E5%A6%BB%E5%AD%90&amp;ie=utf-8&amp;src=internal_wenda_recommend_textn" TargetMode="External"/><Relationship Id="rId11" Type="http://schemas.openxmlformats.org/officeDocument/2006/relationships/hyperlink" Target="http://www.so.com/s?q=%E5%A4%A7%E6%B5%B7&amp;ie=utf-8&amp;src=internal_wenda_recommend_textn" TargetMode="External"/><Relationship Id="rId5" Type="http://schemas.openxmlformats.org/officeDocument/2006/relationships/hyperlink" Target="http://www.so.com/s?q=%E5%9C%A8%E7%BE%8E%E5%9B%BD&amp;ie=utf-8&amp;src=internal_wenda_recommend_textn" TargetMode="External"/><Relationship Id="rId10" Type="http://schemas.openxmlformats.org/officeDocument/2006/relationships/hyperlink" Target="http://www.so.com/s?q=%E7%BE%8E%E4%B8%BD%E7%9A%84%E8%9D%B4%E8%9D%B6%E7%BB%93&amp;ie=utf-8&amp;src=internal_wenda_recommend_textn" TargetMode="External"/><Relationship Id="rId4" Type="http://schemas.openxmlformats.org/officeDocument/2006/relationships/hyperlink" Target="http://www.so.com/s?q=%E5%A5%B3%E5%84%BF&amp;ie=utf-8&amp;src=internal_wenda_recommend_textn" TargetMode="External"/><Relationship Id="rId9" Type="http://schemas.openxmlformats.org/officeDocument/2006/relationships/hyperlink" Target="http://www.so.com/s?q=%E6%91%87%E7%AF%AE%E6%9B%B2&amp;ie=utf-8&amp;src=internal_wenda_recommend_textn" TargetMode="External"/><Relationship Id="rId14" Type="http://schemas.openxmlformats.org/officeDocument/2006/relationships/hyperlink" Target="http://www.so.com/s?q=%E5%91%8A%E8%AF%89%E5%A6%88%E5%A6%88&amp;ie=utf-8&amp;src=internal_wenda_recommend_textn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o.com/s?q=%E7%9F%A5%E8%A7%89&amp;ie=utf-8&amp;src=internal_wenda_recommend_textn" TargetMode="External"/><Relationship Id="rId13" Type="http://schemas.openxmlformats.org/officeDocument/2006/relationships/hyperlink" Target="http://www.so.com/s?q=%E7%9A%B1%E7%BA%B9&amp;ie=utf-8&amp;src=internal_wenda_recommend_textn" TargetMode="External"/><Relationship Id="rId3" Type="http://schemas.openxmlformats.org/officeDocument/2006/relationships/hyperlink" Target="http://www.so.com/s?q=%E6%AF%8D%E4%BA%B2&amp;ie=utf-8&amp;src=internal_wenda_recommend_textn" TargetMode="External"/><Relationship Id="rId7" Type="http://schemas.openxmlformats.org/officeDocument/2006/relationships/hyperlink" Target="http://www.so.com/s?q=%E9%82%A3%E6%8A%8A%E5%88%80&amp;ie=utf-8&amp;src=internal_wenda_recommend_textn" TargetMode="External"/><Relationship Id="rId12" Type="http://schemas.openxmlformats.org/officeDocument/2006/relationships/hyperlink" Target="http://www.so.com/s?q=%E7%A5%9E%E8%BF%B9&amp;ie=utf-8&amp;src=internal_wenda_recommend_textn" TargetMode="External"/><Relationship Id="rId2" Type="http://schemas.openxmlformats.org/officeDocument/2006/relationships/hyperlink" Target="http://www.so.com/s?q=%E9%A2%9D%E4%B8%8A&amp;ie=utf-8&amp;src=internal_wenda_recommend_textn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o.com/s?q=%E6%89%80%E6%9C%89%E4%BA%BA&amp;ie=utf-8&amp;src=internal_wenda_recommend_textn" TargetMode="External"/><Relationship Id="rId11" Type="http://schemas.openxmlformats.org/officeDocument/2006/relationships/hyperlink" Target="http://www.so.com/s?q=%E5%A5%87%E8%BF%B9&amp;ie=utf-8&amp;src=internal_wenda_recommend_textn" TargetMode="External"/><Relationship Id="rId5" Type="http://schemas.openxmlformats.org/officeDocument/2006/relationships/hyperlink" Target="http://www.so.com/s?q=%E5%A4%A9%E7%A9%BA&amp;ie=utf-8&amp;src=internal_wenda_recommend_textn" TargetMode="External"/><Relationship Id="rId15" Type="http://schemas.openxmlformats.org/officeDocument/2006/relationships/hyperlink" Target="http://www.so.com/s?q=%E6%AD%A4%E5%88%BB&amp;ie=utf-8&amp;src=internal_wenda_recommend_textn" TargetMode="External"/><Relationship Id="rId10" Type="http://schemas.openxmlformats.org/officeDocument/2006/relationships/hyperlink" Target="http://www.so.com/s?q=%E5%8C%BB%E5%AD%A6%E5%8F%B2&amp;ie=utf-8&amp;src=internal_wenda_recommend_textn" TargetMode="External"/><Relationship Id="rId4" Type="http://schemas.openxmlformats.org/officeDocument/2006/relationships/hyperlink" Target="http://www.so.com/s?q=%E5%88%B9%E9%82%A3%E9%97%B4&amp;ie=utf-8&amp;src=internal_wenda_recommend_textn" TargetMode="External"/><Relationship Id="rId9" Type="http://schemas.openxmlformats.org/officeDocument/2006/relationships/hyperlink" Target="http://www.so.com/s?q=%E5%9C%A8%E4%B8%80%E8%B5%B7&amp;ie=utf-8&amp;src=internal_wenda_recommend_textn" TargetMode="External"/><Relationship Id="rId14" Type="http://schemas.openxmlformats.org/officeDocument/2006/relationships/hyperlink" Target="http://www.so.com/s?q=%E4%BA%BA%E7%94%9F%E7%9A%84%E6%99%BA%E6%85%A7&amp;ie=utf-8&amp;src=internal_wenda_recommend_textn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5400" b="1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latin typeface="+mn-ea"/>
                <a:ea typeface="+mn-ea"/>
                <a:sym typeface="+mn-ea"/>
              </a:rPr>
              <a:t>孝亲敬老</a:t>
            </a:r>
            <a:r>
              <a:rPr lang="zh-CN" altLang="en-US" sz="5400" b="1" kern="10" dirty="0" smtClean="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latin typeface="+mn-ea"/>
                <a:ea typeface="+mn-ea"/>
                <a:sym typeface="+mn-ea"/>
              </a:rPr>
              <a:t>，从</a:t>
            </a:r>
            <a:r>
              <a:rPr lang="zh-CN" altLang="en-US" sz="5400" b="1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latin typeface="+mn-ea"/>
                <a:ea typeface="+mn-ea"/>
                <a:sym typeface="+mn-ea"/>
              </a:rPr>
              <a:t>我做起</a:t>
            </a:r>
            <a:endParaRPr lang="zh-CN" altLang="en-US" sz="5400" b="1">
              <a:latin typeface="+mn-ea"/>
              <a:ea typeface="+mn-ea"/>
            </a:endParaRPr>
          </a:p>
        </p:txBody>
      </p:sp>
      <p:pic>
        <p:nvPicPr>
          <p:cNvPr id="15362" name="图片 43011" descr="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60338" y="1300163"/>
            <a:ext cx="4443412" cy="5262562"/>
          </a:xfrm>
        </p:spPr>
      </p:pic>
      <p:pic>
        <p:nvPicPr>
          <p:cNvPr id="15363" name="图片 1" descr="res07_attpic_brief[1]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70313" y="1268413"/>
            <a:ext cx="5373687" cy="532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文本框 4"/>
          <p:cNvSpPr txBox="1">
            <a:spLocks noChangeArrowheads="1"/>
          </p:cNvSpPr>
          <p:nvPr/>
        </p:nvSpPr>
        <p:spPr bwMode="auto">
          <a:xfrm>
            <a:off x="5219700" y="6165850"/>
            <a:ext cx="36972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CC"/>
                </a:solidFill>
                <a:latin typeface="Franklin Gothic Book"/>
                <a:ea typeface="黑体" pitchFamily="49" charset="-122"/>
              </a:rPr>
              <a:t>万安二中   罗明繁</a:t>
            </a:r>
          </a:p>
        </p:txBody>
      </p:sp>
      <p:pic>
        <p:nvPicPr>
          <p:cNvPr id="15366" name="陈红、蔡国庆、江涛、张迈 - 常回家看看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395288" y="4048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53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58082" fill="hold"/>
                                        <p:tgtEl>
                                          <p:spTgt spid="153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6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36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4578" name="Rectangle 3"/>
          <p:cNvSpPr>
            <a:spLocks noGrp="1"/>
          </p:cNvSpPr>
          <p:nvPr>
            <p:ph type="body" idx="4294967295"/>
          </p:nvPr>
        </p:nvSpPr>
        <p:spPr>
          <a:xfrm>
            <a:off x="0" y="188913"/>
            <a:ext cx="9144000" cy="5327650"/>
          </a:xfrm>
        </p:spPr>
        <p:txBody>
          <a:bodyPr/>
          <a:lstStyle/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zh-CN" altLang="en-US" sz="2400" b="1" smtClean="0">
                <a:solidFill>
                  <a:srgbClr val="00B0F0"/>
                </a:solidFill>
              </a:rPr>
              <a:t>活动八：</a:t>
            </a:r>
            <a:r>
              <a:rPr lang="zh-CN" altLang="en-US" sz="4400" b="1" smtClean="0">
                <a:solidFill>
                  <a:srgbClr val="FF0000"/>
                </a:solidFill>
              </a:rPr>
              <a:t>谈谈心得和体会</a:t>
            </a:r>
            <a:endParaRPr lang="en-US" altLang="zh-CN" sz="4400" b="1" smtClean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zh-CN" altLang="en-US" sz="2400" b="1" smtClean="0"/>
              <a:t>                     故事一：</a:t>
            </a:r>
            <a:r>
              <a:rPr lang="en-US" altLang="zh-CN" sz="2400" b="1" smtClean="0"/>
              <a:t>《</a:t>
            </a:r>
            <a:r>
              <a:rPr lang="zh-CN" altLang="en-US" sz="2400" b="1" smtClean="0"/>
              <a:t>奇迹的名字叫父亲</a:t>
            </a:r>
            <a:r>
              <a:rPr lang="en-US" altLang="zh-CN" sz="2400" b="1" smtClean="0"/>
              <a:t>》</a:t>
            </a:r>
            <a:endParaRPr lang="en-US" altLang="zh-CN" sz="2400" smtClean="0"/>
          </a:p>
          <a:p>
            <a:pPr>
              <a:lnSpc>
                <a:spcPct val="80000"/>
              </a:lnSpc>
            </a:pPr>
            <a:r>
              <a:rPr lang="en-US" altLang="zh-CN" sz="2400" smtClean="0"/>
              <a:t>       1948</a:t>
            </a:r>
            <a:r>
              <a:rPr lang="zh-CN" altLang="en-US" sz="2400" smtClean="0"/>
              <a:t>年，在一艘横渡大西洋的</a:t>
            </a:r>
            <a:r>
              <a:rPr lang="zh-CN" altLang="en-US" sz="2400" smtClean="0">
                <a:hlinkClick r:id="rId2"/>
              </a:rPr>
              <a:t>船上</a:t>
            </a:r>
            <a:r>
              <a:rPr lang="zh-CN" altLang="en-US" sz="2400" smtClean="0"/>
              <a:t>，有一位</a:t>
            </a:r>
            <a:r>
              <a:rPr lang="zh-CN" altLang="en-US" sz="2400" smtClean="0">
                <a:hlinkClick r:id="rId3"/>
              </a:rPr>
              <a:t>父亲</a:t>
            </a:r>
            <a:r>
              <a:rPr lang="zh-CN" altLang="en-US" sz="2400" smtClean="0"/>
              <a:t>带着他的小</a:t>
            </a:r>
            <a:r>
              <a:rPr lang="zh-CN" altLang="en-US" sz="2400" smtClean="0">
                <a:hlinkClick r:id="rId4"/>
              </a:rPr>
              <a:t>女儿</a:t>
            </a:r>
            <a:r>
              <a:rPr lang="zh-CN" altLang="en-US" sz="2400" smtClean="0"/>
              <a:t>，去和</a:t>
            </a:r>
            <a:r>
              <a:rPr lang="zh-CN" altLang="en-US" sz="2400" smtClean="0">
                <a:hlinkClick r:id="rId5"/>
              </a:rPr>
              <a:t>在美国</a:t>
            </a:r>
            <a:r>
              <a:rPr lang="zh-CN" altLang="en-US" sz="2400" smtClean="0"/>
              <a:t>的</a:t>
            </a:r>
            <a:r>
              <a:rPr lang="zh-CN" altLang="en-US" sz="2400" smtClean="0">
                <a:hlinkClick r:id="rId6"/>
              </a:rPr>
              <a:t>妻子</a:t>
            </a:r>
            <a:r>
              <a:rPr lang="zh-CN" altLang="en-US" sz="2400" smtClean="0"/>
              <a:t>会合。 </a:t>
            </a:r>
            <a:br>
              <a:rPr lang="zh-CN" altLang="en-US" sz="2400" smtClean="0"/>
            </a:br>
            <a:r>
              <a:rPr lang="zh-CN" altLang="en-US" sz="2400" smtClean="0"/>
              <a:t>       海上风平浪静，</a:t>
            </a:r>
            <a:r>
              <a:rPr lang="zh-CN" altLang="en-US" sz="2400" smtClean="0">
                <a:hlinkClick r:id="rId7"/>
              </a:rPr>
              <a:t>晨昏</a:t>
            </a:r>
            <a:r>
              <a:rPr lang="zh-CN" altLang="en-US" sz="2400" smtClean="0"/>
              <a:t>瑰丽</a:t>
            </a:r>
            <a:r>
              <a:rPr lang="en-US" altLang="zh-CN" sz="2400" smtClean="0"/>
              <a:t>(</a:t>
            </a:r>
            <a:r>
              <a:rPr lang="zh-CN" altLang="en-US" sz="2400" smtClean="0"/>
              <a:t>异常美丽</a:t>
            </a:r>
            <a:r>
              <a:rPr lang="en-US" altLang="zh-CN" sz="2400" smtClean="0"/>
              <a:t>)</a:t>
            </a:r>
            <a:r>
              <a:rPr lang="zh-CN" altLang="en-US" sz="2400" smtClean="0"/>
              <a:t>的云霓</a:t>
            </a:r>
            <a:r>
              <a:rPr lang="en-US" altLang="zh-CN" sz="2400" smtClean="0"/>
              <a:t>(ní)</a:t>
            </a:r>
            <a:r>
              <a:rPr lang="zh-CN" altLang="en-US" sz="2400" smtClean="0"/>
              <a:t>交替出现。一天早上，父亲正在舱里用腰刀削</a:t>
            </a:r>
            <a:r>
              <a:rPr lang="en-US" altLang="zh-CN" sz="2400" smtClean="0"/>
              <a:t>(xiāo)</a:t>
            </a:r>
            <a:r>
              <a:rPr lang="zh-CN" altLang="en-US" sz="2400" smtClean="0"/>
              <a:t>苹果，船却突然剧烈地摇晃。父亲摔倒时，刀子插在他胸口。他全身都在颤抖，嘴唇</a:t>
            </a:r>
            <a:r>
              <a:rPr lang="zh-CN" altLang="en-US" sz="2400" smtClean="0">
                <a:hlinkClick r:id="rId8"/>
              </a:rPr>
              <a:t>瞬间</a:t>
            </a:r>
            <a:r>
              <a:rPr lang="zh-CN" altLang="en-US" sz="2400" smtClean="0"/>
              <a:t>发青。 </a:t>
            </a:r>
            <a:br>
              <a:rPr lang="zh-CN" altLang="en-US" sz="2400" smtClean="0"/>
            </a:br>
            <a:r>
              <a:rPr lang="zh-CN" altLang="en-US" sz="2400" smtClean="0"/>
              <a:t>       </a:t>
            </a:r>
            <a:r>
              <a:rPr lang="en-US" altLang="zh-CN" sz="2400" smtClean="0"/>
              <a:t>6</a:t>
            </a:r>
            <a:r>
              <a:rPr lang="zh-CN" altLang="en-US" sz="2400" smtClean="0"/>
              <a:t>岁的女儿被父亲瞬间的变化吓坏了，尖叫着扑过来想要扶他。他却微笑着推开女儿的手：“没事儿，只是摔了一跤。”然后轻轻地拾起刀子，很慢很慢地爬起来，不引他人注意地用大拇指揩去了刀锋上的血迹。 </a:t>
            </a:r>
            <a:br>
              <a:rPr lang="zh-CN" altLang="en-US" sz="2400" smtClean="0"/>
            </a:br>
            <a:r>
              <a:rPr lang="zh-CN" altLang="en-US" sz="2400" smtClean="0"/>
              <a:t>       以后三天</a:t>
            </a:r>
            <a:r>
              <a:rPr lang="en-US" altLang="zh-CN" sz="2400" smtClean="0"/>
              <a:t>,</a:t>
            </a:r>
            <a:r>
              <a:rPr lang="zh-CN" altLang="en-US" sz="2400" smtClean="0"/>
              <a:t>父亲照常每天为女儿唱</a:t>
            </a:r>
            <a:r>
              <a:rPr lang="zh-CN" altLang="en-US" sz="2400" smtClean="0">
                <a:hlinkClick r:id="rId9"/>
              </a:rPr>
              <a:t>摇篮曲</a:t>
            </a:r>
            <a:r>
              <a:rPr lang="zh-CN" altLang="en-US" sz="2400" smtClean="0"/>
              <a:t>，清晨替她系好</a:t>
            </a:r>
            <a:r>
              <a:rPr lang="zh-CN" altLang="en-US" sz="2400" smtClean="0">
                <a:hlinkClick r:id="rId10"/>
              </a:rPr>
              <a:t>美丽的蝴蝶结</a:t>
            </a:r>
            <a:r>
              <a:rPr lang="en-US" altLang="zh-CN" sz="2400" smtClean="0"/>
              <a:t>,</a:t>
            </a:r>
            <a:r>
              <a:rPr lang="zh-CN" altLang="en-US" sz="2400" smtClean="0"/>
              <a:t>带她去看蔚蓝的</a:t>
            </a:r>
            <a:r>
              <a:rPr lang="zh-CN" altLang="en-US" sz="2400" smtClean="0">
                <a:hlinkClick r:id="rId11"/>
              </a:rPr>
              <a:t>大海</a:t>
            </a:r>
            <a:r>
              <a:rPr lang="zh-CN" altLang="en-US" sz="2400" smtClean="0"/>
              <a:t>，仿佛一切如常</a:t>
            </a:r>
            <a:r>
              <a:rPr lang="en-US" altLang="zh-CN" sz="2400" smtClean="0"/>
              <a:t>,</a:t>
            </a:r>
            <a:r>
              <a:rPr lang="zh-CN" altLang="en-US" sz="2400" smtClean="0"/>
              <a:t>而小女儿却没有注意到父亲</a:t>
            </a:r>
            <a:r>
              <a:rPr lang="zh-CN" altLang="en-US" sz="2400" smtClean="0">
                <a:hlinkClick r:id="rId12"/>
              </a:rPr>
              <a:t>每一分钟</a:t>
            </a:r>
            <a:r>
              <a:rPr lang="zh-CN" altLang="en-US" sz="2400" smtClean="0"/>
              <a:t>都比上一分钟更衰弱、苍白</a:t>
            </a:r>
            <a:r>
              <a:rPr lang="en-US" altLang="zh-CN" sz="2400" smtClean="0"/>
              <a:t>,</a:t>
            </a:r>
            <a:r>
              <a:rPr lang="zh-CN" altLang="en-US" sz="2400" smtClean="0"/>
              <a:t>他看向海平线的眼光是那样忧伤。 </a:t>
            </a:r>
            <a:br>
              <a:rPr lang="zh-CN" altLang="en-US" sz="2400" smtClean="0"/>
            </a:br>
            <a:r>
              <a:rPr lang="zh-CN" altLang="en-US" sz="2400" smtClean="0"/>
              <a:t>       抵达的前夜</a:t>
            </a:r>
            <a:r>
              <a:rPr lang="en-US" altLang="zh-CN" sz="2400" smtClean="0"/>
              <a:t>,</a:t>
            </a:r>
            <a:r>
              <a:rPr lang="zh-CN" altLang="en-US" sz="2400" smtClean="0"/>
              <a:t>父亲来到女儿</a:t>
            </a:r>
            <a:r>
              <a:rPr lang="zh-CN" altLang="en-US" sz="2400" smtClean="0">
                <a:hlinkClick r:id="rId13"/>
              </a:rPr>
              <a:t>身边</a:t>
            </a:r>
            <a:r>
              <a:rPr lang="en-US" altLang="zh-CN" sz="2400" smtClean="0"/>
              <a:t>,</a:t>
            </a:r>
            <a:r>
              <a:rPr lang="zh-CN" altLang="en-US" sz="2400" smtClean="0"/>
              <a:t>对女儿说</a:t>
            </a:r>
            <a:r>
              <a:rPr lang="en-US" altLang="zh-CN" sz="2400" smtClean="0"/>
              <a:t>:“</a:t>
            </a:r>
            <a:r>
              <a:rPr lang="zh-CN" altLang="en-US" sz="2400" smtClean="0"/>
              <a:t>明天见到妈妈的时候</a:t>
            </a:r>
            <a:r>
              <a:rPr lang="en-US" altLang="zh-CN" sz="2400" smtClean="0"/>
              <a:t>,</a:t>
            </a:r>
            <a:r>
              <a:rPr lang="zh-CN" altLang="en-US" sz="2400" smtClean="0"/>
              <a:t>请</a:t>
            </a:r>
            <a:r>
              <a:rPr lang="zh-CN" altLang="en-US" sz="2400" smtClean="0">
                <a:hlinkClick r:id="rId14"/>
              </a:rPr>
              <a:t>告诉妈妈</a:t>
            </a:r>
            <a:r>
              <a:rPr lang="en-US" altLang="zh-CN" sz="2400" smtClean="0"/>
              <a:t>,</a:t>
            </a:r>
            <a:r>
              <a:rPr lang="zh-CN" altLang="en-US" sz="2400" smtClean="0"/>
              <a:t>我爱她。” </a:t>
            </a:r>
            <a:br>
              <a:rPr lang="zh-CN" altLang="en-US" sz="2400" smtClean="0"/>
            </a:br>
            <a:r>
              <a:rPr lang="zh-CN" altLang="en-US" sz="2400" smtClean="0"/>
              <a:t>       女儿不解地问</a:t>
            </a:r>
            <a:r>
              <a:rPr lang="en-US" altLang="zh-CN" sz="2400" smtClean="0"/>
              <a:t>:“</a:t>
            </a:r>
            <a:r>
              <a:rPr lang="zh-CN" altLang="en-US" sz="2400" smtClean="0"/>
              <a:t>可是你明天就要见到她了</a:t>
            </a:r>
            <a:r>
              <a:rPr lang="en-US" altLang="zh-CN" sz="2400" smtClean="0"/>
              <a:t>,</a:t>
            </a:r>
            <a:r>
              <a:rPr lang="zh-CN" altLang="en-US" sz="2400" smtClean="0"/>
              <a:t>你为什么不自己告诉她呢</a:t>
            </a:r>
            <a:r>
              <a:rPr lang="en-US" altLang="zh-CN" sz="2400" smtClean="0"/>
              <a:t>?” </a:t>
            </a:r>
            <a:br>
              <a:rPr lang="en-US" altLang="zh-CN" sz="2400" smtClean="0"/>
            </a:br>
            <a:endParaRPr lang="zh-CN" altLang="en-US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476250"/>
            <a:ext cx="8686800" cy="619283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400" smtClean="0"/>
              <a:t>       他笑了</a:t>
            </a:r>
            <a:r>
              <a:rPr lang="en-US" altLang="zh-CN" sz="2400" smtClean="0"/>
              <a:t>,</a:t>
            </a:r>
            <a:r>
              <a:rPr lang="zh-CN" altLang="en-US" sz="2400" smtClean="0"/>
              <a:t>俯身在女儿</a:t>
            </a:r>
            <a:r>
              <a:rPr lang="zh-CN" altLang="en-US" sz="2400" smtClean="0">
                <a:hlinkClick r:id="rId2"/>
              </a:rPr>
              <a:t>额上</a:t>
            </a:r>
            <a:r>
              <a:rPr lang="zh-CN" altLang="en-US" sz="2400" smtClean="0"/>
              <a:t>深深刻下一个吻。 </a:t>
            </a:r>
            <a:br>
              <a:rPr lang="zh-CN" altLang="en-US" sz="2400" smtClean="0"/>
            </a:br>
            <a:r>
              <a:rPr lang="zh-CN" altLang="en-US" sz="2400" smtClean="0"/>
              <a:t>       船到纽约港了</a:t>
            </a:r>
            <a:r>
              <a:rPr lang="en-US" altLang="zh-CN" sz="2400" smtClean="0"/>
              <a:t>,</a:t>
            </a:r>
            <a:r>
              <a:rPr lang="zh-CN" altLang="en-US" sz="2400" smtClean="0"/>
              <a:t>女儿一眼便在熙熙攘攘</a:t>
            </a:r>
            <a:r>
              <a:rPr lang="en-US" altLang="zh-CN" sz="2400" smtClean="0"/>
              <a:t>[</a:t>
            </a:r>
            <a:r>
              <a:rPr lang="zh-CN" altLang="en-US" sz="2400" smtClean="0"/>
              <a:t>形容人来人往</a:t>
            </a:r>
            <a:r>
              <a:rPr lang="en-US" altLang="zh-CN" sz="2400" smtClean="0"/>
              <a:t>,</a:t>
            </a:r>
            <a:r>
              <a:rPr lang="zh-CN" altLang="en-US" sz="2400" smtClean="0"/>
              <a:t>非常热闹</a:t>
            </a:r>
            <a:r>
              <a:rPr lang="en-US" altLang="zh-CN" sz="2400" smtClean="0"/>
              <a:t>]</a:t>
            </a:r>
            <a:r>
              <a:rPr lang="zh-CN" altLang="en-US" sz="2400" smtClean="0"/>
              <a:t>的人群中认出</a:t>
            </a:r>
            <a:r>
              <a:rPr lang="zh-CN" altLang="en-US" sz="2400" smtClean="0">
                <a:hlinkClick r:id="rId3"/>
              </a:rPr>
              <a:t>母亲</a:t>
            </a:r>
            <a:r>
              <a:rPr lang="en-US" altLang="zh-CN" sz="2400" smtClean="0"/>
              <a:t>,</a:t>
            </a:r>
            <a:r>
              <a:rPr lang="zh-CN" altLang="en-US" sz="2400" smtClean="0"/>
              <a:t>她大喊着</a:t>
            </a:r>
            <a:r>
              <a:rPr lang="en-US" altLang="zh-CN" sz="2400" smtClean="0"/>
              <a:t>:“</a:t>
            </a:r>
            <a:r>
              <a:rPr lang="zh-CN" altLang="en-US" sz="2400" smtClean="0"/>
              <a:t>妈妈</a:t>
            </a:r>
            <a:r>
              <a:rPr lang="en-US" altLang="zh-CN" sz="2400" smtClean="0"/>
              <a:t>!</a:t>
            </a:r>
            <a:r>
              <a:rPr lang="zh-CN" altLang="en-US" sz="2400" smtClean="0"/>
              <a:t>妈妈</a:t>
            </a:r>
            <a:r>
              <a:rPr lang="en-US" altLang="zh-CN" sz="2400" smtClean="0"/>
              <a:t>!” </a:t>
            </a:r>
            <a:br>
              <a:rPr lang="en-US" altLang="zh-CN" sz="2400" smtClean="0"/>
            </a:br>
            <a:r>
              <a:rPr lang="en-US" altLang="zh-CN" sz="2400" smtClean="0"/>
              <a:t>       </a:t>
            </a:r>
            <a:r>
              <a:rPr lang="zh-CN" altLang="en-US" sz="2400" smtClean="0"/>
              <a:t>就在此时</a:t>
            </a:r>
            <a:r>
              <a:rPr lang="en-US" altLang="zh-CN" sz="2400" smtClean="0"/>
              <a:t>,</a:t>
            </a:r>
            <a:r>
              <a:rPr lang="zh-CN" altLang="en-US" sz="2400" smtClean="0"/>
              <a:t>周围忽然一片惊呼</a:t>
            </a:r>
            <a:r>
              <a:rPr lang="en-US" altLang="zh-CN" sz="2400" smtClean="0"/>
              <a:t>,</a:t>
            </a:r>
            <a:r>
              <a:rPr lang="zh-CN" altLang="en-US" sz="2400" smtClean="0"/>
              <a:t>女儿一回头</a:t>
            </a:r>
            <a:r>
              <a:rPr lang="en-US" altLang="zh-CN" sz="2400" smtClean="0"/>
              <a:t>,</a:t>
            </a:r>
            <a:r>
              <a:rPr lang="zh-CN" altLang="en-US" sz="2400" smtClean="0"/>
              <a:t>看见父亲已经仰面倒下</a:t>
            </a:r>
            <a:r>
              <a:rPr lang="en-US" altLang="zh-CN" sz="2400" smtClean="0"/>
              <a:t>,</a:t>
            </a:r>
            <a:r>
              <a:rPr lang="zh-CN" altLang="en-US" sz="2400" smtClean="0"/>
              <a:t>胸口血如井喷</a:t>
            </a:r>
            <a:r>
              <a:rPr lang="en-US" altLang="zh-CN" sz="2400" smtClean="0"/>
              <a:t>,</a:t>
            </a:r>
            <a:r>
              <a:rPr lang="zh-CN" altLang="en-US" sz="2400" smtClean="0">
                <a:hlinkClick r:id="rId4"/>
              </a:rPr>
              <a:t>刹那间</a:t>
            </a:r>
            <a:r>
              <a:rPr lang="zh-CN" altLang="en-US" sz="2400" smtClean="0"/>
              <a:t>染红了整片</a:t>
            </a:r>
            <a:r>
              <a:rPr lang="zh-CN" altLang="en-US" sz="2400" smtClean="0">
                <a:hlinkClick r:id="rId5"/>
              </a:rPr>
              <a:t>天空</a:t>
            </a:r>
            <a:r>
              <a:rPr lang="zh-CN" altLang="en-US" sz="2400" smtClean="0"/>
              <a:t>。 </a:t>
            </a:r>
            <a:br>
              <a:rPr lang="zh-CN" altLang="en-US" sz="2400" smtClean="0"/>
            </a:br>
            <a:r>
              <a:rPr lang="zh-CN" altLang="en-US" sz="2400" smtClean="0"/>
              <a:t>       尸体解剖的结果让</a:t>
            </a:r>
            <a:r>
              <a:rPr lang="zh-CN" altLang="en-US" sz="2400" smtClean="0">
                <a:hlinkClick r:id="rId6"/>
              </a:rPr>
              <a:t>所有人</a:t>
            </a:r>
            <a:r>
              <a:rPr lang="zh-CN" altLang="en-US" sz="2400" smtClean="0"/>
              <a:t>惊呆了</a:t>
            </a:r>
            <a:r>
              <a:rPr lang="en-US" altLang="zh-CN" sz="2400" smtClean="0"/>
              <a:t>:</a:t>
            </a:r>
            <a:r>
              <a:rPr lang="zh-CN" altLang="en-US" sz="2400" smtClean="0">
                <a:hlinkClick r:id="rId7"/>
              </a:rPr>
              <a:t>那把刀</a:t>
            </a:r>
            <a:r>
              <a:rPr lang="zh-CN" altLang="en-US" sz="2400" smtClean="0"/>
              <a:t>无比精确地洞穿了他的心脏。他却多活了三天</a:t>
            </a:r>
            <a:r>
              <a:rPr lang="en-US" altLang="zh-CN" sz="2400" smtClean="0"/>
              <a:t>,</a:t>
            </a:r>
            <a:r>
              <a:rPr lang="zh-CN" altLang="en-US" sz="2400" smtClean="0"/>
              <a:t>而且不被任何人</a:t>
            </a:r>
            <a:r>
              <a:rPr lang="zh-CN" altLang="en-US" sz="2400" smtClean="0">
                <a:hlinkClick r:id="rId8"/>
              </a:rPr>
              <a:t>知觉</a:t>
            </a:r>
            <a:r>
              <a:rPr lang="zh-CN" altLang="en-US" sz="2400" smtClean="0"/>
              <a:t>。唯一能解释的是因为创口太小</a:t>
            </a:r>
            <a:r>
              <a:rPr lang="en-US" altLang="zh-CN" sz="2400" smtClean="0"/>
              <a:t>,</a:t>
            </a:r>
            <a:r>
              <a:rPr lang="zh-CN" altLang="en-US" sz="2400" smtClean="0"/>
              <a:t>使得被切断的心肌依原样贴</a:t>
            </a:r>
            <a:r>
              <a:rPr lang="zh-CN" altLang="en-US" sz="2400" smtClean="0">
                <a:hlinkClick r:id="rId9"/>
              </a:rPr>
              <a:t>在一起</a:t>
            </a:r>
            <a:r>
              <a:rPr lang="en-US" altLang="zh-CN" sz="2400" smtClean="0"/>
              <a:t>,</a:t>
            </a:r>
            <a:r>
              <a:rPr lang="zh-CN" altLang="en-US" sz="2400" smtClean="0"/>
              <a:t>维持了三天的供血。 </a:t>
            </a:r>
            <a:br>
              <a:rPr lang="zh-CN" altLang="en-US" sz="2400" smtClean="0"/>
            </a:br>
            <a:r>
              <a:rPr lang="zh-CN" altLang="en-US" sz="2400" smtClean="0"/>
              <a:t>       这是</a:t>
            </a:r>
            <a:r>
              <a:rPr lang="zh-CN" altLang="en-US" sz="2400" smtClean="0">
                <a:hlinkClick r:id="rId10"/>
              </a:rPr>
              <a:t>医学史</a:t>
            </a:r>
            <a:r>
              <a:rPr lang="zh-CN" altLang="en-US" sz="2400" smtClean="0"/>
              <a:t>上罕见的</a:t>
            </a:r>
            <a:r>
              <a:rPr lang="zh-CN" altLang="en-US" sz="2400" smtClean="0">
                <a:hlinkClick r:id="rId11"/>
              </a:rPr>
              <a:t>奇迹</a:t>
            </a:r>
            <a:r>
              <a:rPr lang="zh-CN" altLang="en-US" sz="2400" smtClean="0"/>
              <a:t>。医学会议上</a:t>
            </a:r>
            <a:r>
              <a:rPr lang="en-US" altLang="zh-CN" sz="2400" smtClean="0"/>
              <a:t>,</a:t>
            </a:r>
            <a:r>
              <a:rPr lang="zh-CN" altLang="en-US" sz="2400" smtClean="0"/>
              <a:t>有人说要称它为大西洋奇迹，有人建议以死者的名字命名</a:t>
            </a:r>
            <a:r>
              <a:rPr lang="en-US" altLang="zh-CN" sz="2400" smtClean="0"/>
              <a:t>,</a:t>
            </a:r>
            <a:r>
              <a:rPr lang="zh-CN" altLang="en-US" sz="2400" smtClean="0"/>
              <a:t>还有人说要叫它</a:t>
            </a:r>
            <a:r>
              <a:rPr lang="zh-CN" altLang="en-US" sz="2400" smtClean="0">
                <a:hlinkClick r:id="rId12"/>
              </a:rPr>
              <a:t>神迹</a:t>
            </a:r>
            <a:r>
              <a:rPr lang="zh-CN" altLang="en-US" sz="2400" smtClean="0"/>
              <a:t>。 </a:t>
            </a:r>
            <a:br>
              <a:rPr lang="zh-CN" altLang="en-US" sz="2400" smtClean="0"/>
            </a:br>
            <a:r>
              <a:rPr lang="zh-CN" altLang="en-US" sz="2400" smtClean="0"/>
              <a:t>      “够了</a:t>
            </a:r>
            <a:r>
              <a:rPr lang="en-US" altLang="zh-CN" sz="2400" smtClean="0"/>
              <a:t>!”</a:t>
            </a:r>
            <a:r>
              <a:rPr lang="zh-CN" altLang="en-US" sz="2400" smtClean="0"/>
              <a:t>那是一位坐在首席的老医生</a:t>
            </a:r>
            <a:r>
              <a:rPr lang="en-US" altLang="zh-CN" sz="2400" smtClean="0"/>
              <a:t>,</a:t>
            </a:r>
            <a:r>
              <a:rPr lang="zh-CN" altLang="en-US" sz="2400" smtClean="0"/>
              <a:t>须发皆白</a:t>
            </a:r>
            <a:r>
              <a:rPr lang="en-US" altLang="zh-CN" sz="2400" smtClean="0"/>
              <a:t>,</a:t>
            </a:r>
            <a:r>
              <a:rPr lang="zh-CN" altLang="en-US" sz="2400" smtClean="0">
                <a:hlinkClick r:id="rId13"/>
              </a:rPr>
              <a:t>皱纹</a:t>
            </a:r>
            <a:r>
              <a:rPr lang="zh-CN" altLang="en-US" sz="2400" smtClean="0"/>
              <a:t>里满是</a:t>
            </a:r>
            <a:r>
              <a:rPr lang="zh-CN" altLang="en-US" sz="2400" smtClean="0">
                <a:hlinkClick r:id="rId14"/>
              </a:rPr>
              <a:t>人生的智慧</a:t>
            </a:r>
            <a:r>
              <a:rPr lang="zh-CN" altLang="en-US" sz="2400" smtClean="0"/>
              <a:t>，</a:t>
            </a:r>
            <a:r>
              <a:rPr lang="zh-CN" altLang="en-US" sz="2400" smtClean="0">
                <a:hlinkClick r:id="rId15"/>
              </a:rPr>
              <a:t>此刻</a:t>
            </a:r>
            <a:r>
              <a:rPr lang="zh-CN" altLang="en-US" sz="2400" smtClean="0"/>
              <a:t>一声大喝</a:t>
            </a:r>
            <a:r>
              <a:rPr lang="en-US" altLang="zh-CN" sz="2400" smtClean="0"/>
              <a:t>,</a:t>
            </a:r>
            <a:r>
              <a:rPr lang="zh-CN" altLang="en-US" sz="2400" smtClean="0"/>
              <a:t>然后一字一顿地说</a:t>
            </a:r>
            <a:r>
              <a:rPr lang="en-US" altLang="zh-CN" sz="2400" smtClean="0"/>
              <a:t>:“</a:t>
            </a:r>
            <a:r>
              <a:rPr lang="zh-CN" altLang="en-US" sz="2400" smtClean="0"/>
              <a:t>这个奇迹的名字</a:t>
            </a:r>
            <a:r>
              <a:rPr lang="en-US" altLang="zh-CN" sz="2400" smtClean="0"/>
              <a:t>,</a:t>
            </a:r>
            <a:r>
              <a:rPr lang="zh-CN" altLang="en-US" sz="2400" smtClean="0"/>
              <a:t>叫父亲。”</a:t>
            </a:r>
          </a:p>
          <a:p>
            <a:pPr>
              <a:lnSpc>
                <a:spcPct val="90000"/>
              </a:lnSpc>
            </a:pPr>
            <a:endParaRPr lang="zh-CN" altLang="en-US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6626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1125538"/>
            <a:ext cx="8229600" cy="4686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400" b="1" smtClean="0"/>
              <a:t>故事二、</a:t>
            </a:r>
            <a:r>
              <a:rPr lang="en-US" altLang="zh-CN" sz="2400" b="1" smtClean="0"/>
              <a:t>《</a:t>
            </a:r>
            <a:r>
              <a:rPr lang="zh-CN" altLang="en-US" sz="2400" b="1" smtClean="0"/>
              <a:t>宝贝，我爱你</a:t>
            </a:r>
            <a:r>
              <a:rPr lang="en-US" altLang="zh-CN" sz="2400" b="1" smtClean="0"/>
              <a:t>》</a:t>
            </a:r>
            <a:endParaRPr lang="en-US" altLang="zh-CN" sz="2400" smtClean="0"/>
          </a:p>
          <a:p>
            <a:pPr>
              <a:lnSpc>
                <a:spcPct val="80000"/>
              </a:lnSpc>
            </a:pPr>
            <a:r>
              <a:rPr lang="zh-CN" altLang="en-US" sz="2400" smtClean="0"/>
              <a:t>       汶川大地震发生，那一刻，地动山摇；那一刻，生死相依。</a:t>
            </a:r>
          </a:p>
          <a:p>
            <a:pPr>
              <a:lnSpc>
                <a:spcPct val="80000"/>
              </a:lnSpc>
            </a:pPr>
            <a:r>
              <a:rPr lang="zh-CN" altLang="en-US" sz="2400" smtClean="0"/>
              <a:t>       一根根扭曲的钢筋、一层层整块的水泥预制板，压着、别着、挤着、盖着无数的死尸和奄奄一息的人们，地震后的大地上一片狼藉。 </a:t>
            </a:r>
          </a:p>
          <a:p>
            <a:pPr>
              <a:lnSpc>
                <a:spcPct val="80000"/>
              </a:lnSpc>
            </a:pPr>
            <a:r>
              <a:rPr lang="zh-CN" altLang="en-US" sz="2400" smtClean="0"/>
              <a:t>       救援人员在搜救时，在废墟中垮塌下来的房子里发现一具遗体，她诡异的死亡姿势引起救援人员的注意，双膝跪着，整个上身向前匍匐着，双手扶着地支撑着身体，有些像古人行跪拜礼，只是身体被压得变形了。救援人员从废墟的空隙伸手进去确认了她已经停止呼吸，是被垮塌下来的房子压死的。他们再冲着废墟喊了几声，用撬棍在砖头上敲了几下，里面没有任何回应。 </a:t>
            </a:r>
          </a:p>
          <a:p>
            <a:pPr>
              <a:lnSpc>
                <a:spcPct val="80000"/>
              </a:lnSpc>
            </a:pPr>
            <a:r>
              <a:rPr lang="zh-CN" altLang="en-US" sz="2400" smtClean="0"/>
              <a:t>       当人群走到下一个建筑物的时候，救援队长忽然往回跑，边跑变喊“快过来”。他又来到她的尸体前，费力的把手伸进女人的身子底下摸索，他摸了几下高声的喊“有人，有个孩子，还活着”。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7650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400" smtClean="0"/>
              <a:t>       经过一番努力，人们小心的把挡着她的废墟清理开。原来在她的身体下面躺着她的孩子，包在一个红色带黄花的小被子里，大概有</a:t>
            </a:r>
            <a:r>
              <a:rPr lang="en-US" altLang="zh-CN" sz="2400" smtClean="0"/>
              <a:t>3</a:t>
            </a:r>
            <a:r>
              <a:rPr lang="zh-CN" altLang="en-US" sz="2400" smtClean="0"/>
              <a:t>、</a:t>
            </a:r>
            <a:r>
              <a:rPr lang="en-US" altLang="zh-CN" sz="2400" smtClean="0"/>
              <a:t>4</a:t>
            </a:r>
            <a:r>
              <a:rPr lang="zh-CN" altLang="en-US" sz="2400" smtClean="0"/>
              <a:t>个月大，由于母亲身体庇护着，怀中的孩子毫发未伤。救援人员抱出孩子的时候，他还在静静地睡着，仿佛什么都未曾发生过。他根本不知道，这个世界发生着怎样的天崩地裂，他更不知道，是母亲给了他第二次生命，他熟睡的脸让所有在场的人感到很温暖。</a:t>
            </a:r>
          </a:p>
          <a:p>
            <a:pPr>
              <a:lnSpc>
                <a:spcPct val="90000"/>
              </a:lnSpc>
            </a:pPr>
            <a:r>
              <a:rPr lang="zh-CN" altLang="en-US" sz="2400" smtClean="0"/>
              <a:t>       随行医生在包裹孩子的被子里发现一部手机，手机屏幕上面是这位母亲在死之前给孩子留下的已经写好的短信： “亲爱的宝贝，如果你能活着，一定要记住我爱你”。</a:t>
            </a:r>
            <a:endParaRPr lang="zh-CN" altLang="en-US" sz="2400" b="1" smtClean="0"/>
          </a:p>
          <a:p>
            <a:pPr>
              <a:lnSpc>
                <a:spcPct val="90000"/>
              </a:lnSpc>
            </a:pPr>
            <a:r>
              <a:rPr lang="zh-CN" altLang="en-US" sz="2400" b="1" smtClean="0"/>
              <a:t>       </a:t>
            </a:r>
            <a:r>
              <a:rPr lang="zh-CN" altLang="en-US" sz="2400" b="1" smtClean="0">
                <a:solidFill>
                  <a:srgbClr val="FF3300"/>
                </a:solidFill>
              </a:rPr>
              <a:t>读了这两个故事，你有什么感想，写一篇读后感，题目自拟，不少于</a:t>
            </a:r>
            <a:r>
              <a:rPr lang="en-US" altLang="zh-CN" sz="2400" b="1" smtClean="0">
                <a:solidFill>
                  <a:srgbClr val="FF3300"/>
                </a:solidFill>
              </a:rPr>
              <a:t>400</a:t>
            </a:r>
            <a:r>
              <a:rPr lang="zh-CN" altLang="en-US" sz="2400" b="1" smtClean="0">
                <a:solidFill>
                  <a:srgbClr val="FF3300"/>
                </a:solidFill>
              </a:rPr>
              <a:t>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2322513" cy="1143000"/>
          </a:xfrm>
        </p:spPr>
        <p:txBody>
          <a:bodyPr/>
          <a:lstStyle/>
          <a:p>
            <a:pPr eaLnBrk="1" hangingPunct="1"/>
            <a:r>
              <a:rPr lang="zh-CN" altLang="en-US" sz="32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活动小结</a:t>
            </a:r>
          </a:p>
        </p:txBody>
      </p:sp>
      <p:sp>
        <p:nvSpPr>
          <p:cNvPr id="28674" name="内容占位符 2"/>
          <p:cNvSpPr>
            <a:spLocks noGrp="1"/>
          </p:cNvSpPr>
          <p:nvPr>
            <p:ph idx="1"/>
          </p:nvPr>
        </p:nvSpPr>
        <p:spPr>
          <a:xfrm>
            <a:off x="457200" y="1049338"/>
            <a:ext cx="8229600" cy="5605462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altLang="zh-CN" sz="2500" smtClean="0"/>
              <a:t>        </a:t>
            </a:r>
            <a:r>
              <a:rPr lang="zh-CN" altLang="zh-CN" b="1" smtClean="0">
                <a:solidFill>
                  <a:srgbClr val="FF0000"/>
                </a:solidFill>
              </a:rPr>
              <a:t>“孝”</a:t>
            </a:r>
            <a:r>
              <a:rPr lang="zh-CN" altLang="zh-CN" b="1" smtClean="0">
                <a:solidFill>
                  <a:srgbClr val="00B050"/>
                </a:solidFill>
              </a:rPr>
              <a:t>是中华民族的传统美德，让我们行动起来，从</a:t>
            </a:r>
            <a:r>
              <a:rPr lang="zh-CN" altLang="zh-CN" b="1" smtClean="0">
                <a:solidFill>
                  <a:srgbClr val="FF0000"/>
                </a:solidFill>
              </a:rPr>
              <a:t>现在</a:t>
            </a:r>
            <a:r>
              <a:rPr lang="zh-CN" altLang="zh-CN" b="1" smtClean="0">
                <a:solidFill>
                  <a:srgbClr val="00B050"/>
                </a:solidFill>
              </a:rPr>
              <a:t>做起，从</a:t>
            </a:r>
            <a:r>
              <a:rPr lang="zh-CN" altLang="zh-CN" b="1" smtClean="0">
                <a:solidFill>
                  <a:srgbClr val="FF0000"/>
                </a:solidFill>
              </a:rPr>
              <a:t>小事</a:t>
            </a:r>
            <a:r>
              <a:rPr lang="zh-CN" altLang="zh-CN" b="1" smtClean="0">
                <a:solidFill>
                  <a:srgbClr val="00B050"/>
                </a:solidFill>
              </a:rPr>
              <a:t>做起：</a:t>
            </a:r>
          </a:p>
          <a:p>
            <a:pPr eaLnBrk="1" hangingPunct="1">
              <a:buFont typeface="Wingdings 2" pitchFamily="18" charset="2"/>
              <a:buNone/>
            </a:pPr>
            <a:r>
              <a:rPr lang="zh-CN" altLang="zh-CN" b="1" smtClean="0">
                <a:solidFill>
                  <a:srgbClr val="FF0000"/>
                </a:solidFill>
              </a:rPr>
              <a:t>     </a:t>
            </a:r>
          </a:p>
          <a:p>
            <a:pPr eaLnBrk="1" hangingPunct="1">
              <a:buFont typeface="Wingdings 2" pitchFamily="18" charset="2"/>
              <a:buNone/>
            </a:pPr>
            <a:r>
              <a:rPr lang="zh-CN" altLang="zh-CN" sz="2800" b="1" smtClean="0">
                <a:solidFill>
                  <a:srgbClr val="FF0000"/>
                </a:solidFill>
              </a:rPr>
              <a:t>    </a:t>
            </a:r>
            <a:endParaRPr lang="zh-CN" altLang="en-US" sz="2800" b="1" smtClean="0">
              <a:solidFill>
                <a:srgbClr val="FF0000"/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zh-CN" altLang="en-US" sz="2800" b="1" smtClean="0">
                <a:solidFill>
                  <a:srgbClr val="FF0000"/>
                </a:solidFill>
              </a:rPr>
              <a:t>    </a:t>
            </a:r>
            <a:r>
              <a:rPr lang="zh-CN" altLang="zh-CN" sz="3400" b="1" smtClean="0">
                <a:solidFill>
                  <a:srgbClr val="FF0000"/>
                </a:solidFill>
                <a:sym typeface="+mn-ea"/>
              </a:rPr>
              <a:t>孝</a:t>
            </a:r>
          </a:p>
          <a:p>
            <a:pPr eaLnBrk="1" hangingPunct="1">
              <a:buFont typeface="Wingdings 2" pitchFamily="18" charset="2"/>
              <a:buNone/>
            </a:pPr>
            <a:r>
              <a:rPr lang="zh-CN" altLang="zh-CN" sz="3400" b="1" smtClean="0">
                <a:solidFill>
                  <a:srgbClr val="FF0000"/>
                </a:solidFill>
                <a:sym typeface="+mn-ea"/>
              </a:rPr>
              <a:t>   亲</a:t>
            </a:r>
          </a:p>
          <a:p>
            <a:pPr eaLnBrk="1" hangingPunct="1">
              <a:buFont typeface="Wingdings 2" pitchFamily="18" charset="2"/>
              <a:buNone/>
            </a:pPr>
            <a:r>
              <a:rPr lang="zh-CN" altLang="zh-CN" sz="3400" b="1" smtClean="0">
                <a:solidFill>
                  <a:srgbClr val="FF0000"/>
                </a:solidFill>
              </a:rPr>
              <a:t>   敬</a:t>
            </a:r>
          </a:p>
          <a:p>
            <a:pPr eaLnBrk="1" hangingPunct="1">
              <a:buFont typeface="Wingdings 2" pitchFamily="18" charset="2"/>
              <a:buNone/>
            </a:pPr>
            <a:r>
              <a:rPr lang="zh-CN" altLang="zh-CN" sz="3400" b="1" smtClean="0">
                <a:solidFill>
                  <a:srgbClr val="FF0000"/>
                </a:solidFill>
              </a:rPr>
              <a:t>   老</a:t>
            </a:r>
          </a:p>
          <a:p>
            <a:pPr eaLnBrk="1" hangingPunct="1">
              <a:buFont typeface="Wingdings 2" pitchFamily="18" charset="2"/>
              <a:buNone/>
            </a:pPr>
            <a:r>
              <a:rPr lang="zh-CN" altLang="zh-CN" sz="3800" b="1" smtClean="0">
                <a:solidFill>
                  <a:srgbClr val="FF0000"/>
                </a:solidFill>
              </a:rPr>
              <a:t>   </a:t>
            </a:r>
          </a:p>
          <a:p>
            <a:pPr eaLnBrk="1" hangingPunct="1">
              <a:buFont typeface="Wingdings 2" pitchFamily="18" charset="2"/>
              <a:buNone/>
            </a:pPr>
            <a:r>
              <a:rPr lang="zh-CN" altLang="zh-CN" sz="3800" b="1" smtClean="0">
                <a:solidFill>
                  <a:srgbClr val="FF0000"/>
                </a:solidFill>
              </a:rPr>
              <a:t>   </a:t>
            </a:r>
          </a:p>
          <a:p>
            <a:pPr eaLnBrk="1" hangingPunct="1"/>
            <a:endParaRPr lang="zh-CN" altLang="zh-CN" sz="3800" b="1" smtClean="0">
              <a:solidFill>
                <a:srgbClr val="FF0000"/>
              </a:solidFill>
            </a:endParaRPr>
          </a:p>
        </p:txBody>
      </p:sp>
      <p:pic>
        <p:nvPicPr>
          <p:cNvPr id="28675" name="图片 3" descr="t01c63c3262de4b314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2349500"/>
            <a:ext cx="6502400" cy="423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778625" cy="1143000"/>
          </a:xfrm>
        </p:spPr>
        <p:txBody>
          <a:bodyPr/>
          <a:lstStyle/>
          <a:p>
            <a:pPr eaLnBrk="1" hangingPunct="1"/>
            <a:r>
              <a:rPr lang="zh-CN" altLang="en-US" sz="2400" b="1" smtClean="0">
                <a:solidFill>
                  <a:srgbClr val="0070C0"/>
                </a:solidFill>
              </a:rPr>
              <a:t>课外作业：</a:t>
            </a:r>
            <a:r>
              <a:rPr lang="zh-CN" altLang="en-US" sz="2400" smtClean="0">
                <a:solidFill>
                  <a:srgbClr val="0070C0"/>
                </a:solidFill>
              </a:rPr>
              <a:t>       </a:t>
            </a:r>
            <a:r>
              <a:rPr lang="zh-CN" altLang="en-US" sz="3200" b="1" smtClean="0">
                <a:solidFill>
                  <a:srgbClr val="FF0000"/>
                </a:solidFill>
              </a:rPr>
              <a:t>比比中外的家观念</a:t>
            </a:r>
            <a:r>
              <a:rPr lang="en-US" altLang="zh-CN" sz="3200" b="1" smtClean="0">
                <a:solidFill>
                  <a:srgbClr val="FF0000"/>
                </a:solidFill>
              </a:rPr>
              <a:t>(</a:t>
            </a:r>
            <a:r>
              <a:rPr lang="zh-CN" altLang="en-US" sz="3200" b="1" smtClean="0">
                <a:solidFill>
                  <a:srgbClr val="FF0000"/>
                </a:solidFill>
              </a:rPr>
              <a:t>摘抄</a:t>
            </a:r>
            <a:r>
              <a:rPr lang="en-US" altLang="zh-CN" sz="3200" b="1" smtClean="0">
                <a:solidFill>
                  <a:srgbClr val="FF0000"/>
                </a:solidFill>
              </a:rPr>
              <a:t>)</a:t>
            </a:r>
            <a:r>
              <a:rPr lang="zh-CN" altLang="en-US" sz="3200" b="1" smtClean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29698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6819900" cy="4686300"/>
          </a:xfrm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9699" name="图片 3" descr="我爱我家图片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1419225"/>
            <a:ext cx="6840537" cy="524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文本框 4"/>
          <p:cNvSpPr txBox="1">
            <a:spLocks noChangeArrowheads="1"/>
          </p:cNvSpPr>
          <p:nvPr/>
        </p:nvSpPr>
        <p:spPr bwMode="auto">
          <a:xfrm>
            <a:off x="7277100" y="1917700"/>
            <a:ext cx="1714500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Franklin Gothic Book"/>
                <a:ea typeface="黑体" pitchFamily="49" charset="-122"/>
              </a:rPr>
              <a:t>       根据你读的书籍、看的电视或上网查询的资料，比较一下</a:t>
            </a:r>
            <a:r>
              <a:rPr lang="zh-CN" altLang="en-US" sz="2400">
                <a:solidFill>
                  <a:srgbClr val="FF0000"/>
                </a:solidFill>
                <a:latin typeface="Franklin Gothic Book"/>
                <a:ea typeface="黑体" pitchFamily="49" charset="-122"/>
              </a:rPr>
              <a:t>中外家庭观念</a:t>
            </a:r>
            <a:r>
              <a:rPr lang="zh-CN" altLang="en-US" sz="2400">
                <a:latin typeface="Franklin Gothic Book"/>
                <a:ea typeface="黑体" pitchFamily="49" charset="-122"/>
              </a:rPr>
              <a:t>的差异。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标题 1"/>
          <p:cNvSpPr>
            <a:spLocks noGrp="1"/>
          </p:cNvSpPr>
          <p:nvPr>
            <p:ph type="title"/>
          </p:nvPr>
        </p:nvSpPr>
        <p:spPr>
          <a:xfrm>
            <a:off x="50800" y="274638"/>
            <a:ext cx="2543175" cy="777875"/>
          </a:xfrm>
        </p:spPr>
        <p:txBody>
          <a:bodyPr/>
          <a:lstStyle/>
          <a:p>
            <a:pPr eaLnBrk="1" hangingPunct="1"/>
            <a:r>
              <a:rPr lang="zh-CN" altLang="en-US" sz="3200" smtClean="0">
                <a:solidFill>
                  <a:srgbClr val="00B0F0"/>
                </a:solidFill>
              </a:rPr>
              <a:t>板书设计</a:t>
            </a:r>
          </a:p>
        </p:txBody>
      </p:sp>
      <p:sp>
        <p:nvSpPr>
          <p:cNvPr id="31746" name="内容占位符 2"/>
          <p:cNvSpPr>
            <a:spLocks noGrp="1"/>
          </p:cNvSpPr>
          <p:nvPr>
            <p:ph idx="1"/>
          </p:nvPr>
        </p:nvSpPr>
        <p:spPr>
          <a:xfrm>
            <a:off x="1476375" y="1125538"/>
            <a:ext cx="7667625" cy="52609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 sz="4000" b="1" smtClean="0">
                <a:solidFill>
                  <a:srgbClr val="FF0000"/>
                </a:solidFill>
                <a:sym typeface="+mn-ea"/>
              </a:rPr>
              <a:t>          孝</a:t>
            </a:r>
            <a:r>
              <a:rPr lang="zh-CN" altLang="en-US" sz="4000" b="1" smtClean="0">
                <a:solidFill>
                  <a:srgbClr val="FF0000"/>
                </a:solidFill>
              </a:rPr>
              <a:t>亲</a:t>
            </a:r>
            <a:r>
              <a:rPr lang="zh-CN" altLang="en-US" sz="4000" b="1" smtClean="0">
                <a:solidFill>
                  <a:srgbClr val="FF0000"/>
                </a:solidFill>
                <a:sym typeface="+mn-ea"/>
              </a:rPr>
              <a:t>敬</a:t>
            </a:r>
            <a:r>
              <a:rPr lang="zh-CN" altLang="en-US" sz="4000" b="1" smtClean="0">
                <a:solidFill>
                  <a:srgbClr val="FF0000"/>
                </a:solidFill>
              </a:rPr>
              <a:t>老，从我做起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 sz="2400" smtClean="0">
                <a:solidFill>
                  <a:srgbClr val="0000CC"/>
                </a:solidFill>
              </a:rPr>
              <a:t>                        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 sz="2400" smtClean="0">
                <a:solidFill>
                  <a:srgbClr val="0000CC"/>
                </a:solidFill>
              </a:rPr>
              <a:t>                        七、</a:t>
            </a:r>
            <a:r>
              <a:rPr lang="zh-CN" altLang="en-US" sz="2400" smtClean="0">
                <a:solidFill>
                  <a:srgbClr val="0000CC"/>
                </a:solidFill>
                <a:sym typeface="+mn-ea"/>
              </a:rPr>
              <a:t>比比中外的家观念</a:t>
            </a:r>
            <a:r>
              <a:rPr lang="zh-CN" altLang="en-US" sz="2400" smtClean="0">
                <a:solidFill>
                  <a:srgbClr val="0000CC"/>
                </a:solidFill>
              </a:rPr>
              <a:t>；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 sz="2400" smtClean="0">
                <a:solidFill>
                  <a:srgbClr val="0000CC"/>
                </a:solidFill>
              </a:rPr>
              <a:t>                     六、</a:t>
            </a:r>
            <a:r>
              <a:rPr lang="zh-CN" altLang="en-US" sz="2400" smtClean="0">
                <a:solidFill>
                  <a:srgbClr val="0000CC"/>
                </a:solidFill>
                <a:sym typeface="+mn-ea"/>
              </a:rPr>
              <a:t>想想不足的言和行</a:t>
            </a:r>
            <a:r>
              <a:rPr lang="zh-CN" altLang="en-US" sz="2400" smtClean="0">
                <a:solidFill>
                  <a:srgbClr val="0000CC"/>
                </a:solidFill>
              </a:rPr>
              <a:t>；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 sz="2400" smtClean="0">
                <a:solidFill>
                  <a:srgbClr val="0000CC"/>
                </a:solidFill>
              </a:rPr>
              <a:t>                 五、</a:t>
            </a:r>
            <a:r>
              <a:rPr lang="zh-CN" altLang="en-US" sz="2400" smtClean="0">
                <a:solidFill>
                  <a:srgbClr val="0000CC"/>
                </a:solidFill>
                <a:sym typeface="+mn-ea"/>
              </a:rPr>
              <a:t>送送感恩的小礼物</a:t>
            </a:r>
            <a:r>
              <a:rPr lang="zh-CN" altLang="en-US" sz="2400" smtClean="0">
                <a:solidFill>
                  <a:srgbClr val="0000CC"/>
                </a:solidFill>
              </a:rPr>
              <a:t>；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 sz="2400" smtClean="0">
                <a:solidFill>
                  <a:srgbClr val="0000CC"/>
                </a:solidFill>
              </a:rPr>
              <a:t>             四、</a:t>
            </a:r>
            <a:r>
              <a:rPr lang="zh-CN" altLang="en-US" sz="2400" smtClean="0">
                <a:solidFill>
                  <a:srgbClr val="0000CC"/>
                </a:solidFill>
                <a:sym typeface="+mn-ea"/>
              </a:rPr>
              <a:t>做做体贴的小事情</a:t>
            </a:r>
            <a:r>
              <a:rPr lang="zh-CN" altLang="en-US" sz="2400" smtClean="0">
                <a:solidFill>
                  <a:srgbClr val="0000CC"/>
                </a:solidFill>
              </a:rPr>
              <a:t>；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 sz="2400" smtClean="0">
                <a:solidFill>
                  <a:srgbClr val="0000CC"/>
                </a:solidFill>
              </a:rPr>
              <a:t>         三、夸夸</a:t>
            </a:r>
            <a:r>
              <a:rPr lang="zh-CN" altLang="en-US" sz="2400" smtClean="0">
                <a:solidFill>
                  <a:srgbClr val="0000CC"/>
                </a:solidFill>
                <a:sym typeface="+mn-ea"/>
              </a:rPr>
              <a:t>我家的好家风</a:t>
            </a:r>
            <a:r>
              <a:rPr lang="zh-CN" altLang="en-US" sz="2400" smtClean="0">
                <a:solidFill>
                  <a:srgbClr val="0000CC"/>
                </a:solidFill>
              </a:rPr>
              <a:t>；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 sz="2400" smtClean="0">
                <a:solidFill>
                  <a:srgbClr val="0000CC"/>
                </a:solidFill>
              </a:rPr>
              <a:t>     二、</a:t>
            </a:r>
            <a:r>
              <a:rPr lang="zh-CN" altLang="en-US" sz="2400" smtClean="0">
                <a:solidFill>
                  <a:srgbClr val="0000CC"/>
                </a:solidFill>
                <a:sym typeface="+mn-ea"/>
              </a:rPr>
              <a:t>秀秀我家的传家宝</a:t>
            </a:r>
            <a:r>
              <a:rPr lang="zh-CN" altLang="en-US" sz="2400" smtClean="0">
                <a:solidFill>
                  <a:srgbClr val="0000CC"/>
                </a:solidFill>
              </a:rPr>
              <a:t>；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 sz="2400" smtClean="0">
                <a:solidFill>
                  <a:srgbClr val="0000CC"/>
                </a:solidFill>
              </a:rPr>
              <a:t> 一、晒晒</a:t>
            </a:r>
            <a:r>
              <a:rPr lang="zh-CN" altLang="en-US" sz="2400" smtClean="0">
                <a:solidFill>
                  <a:srgbClr val="0000CC"/>
                </a:solidFill>
                <a:sym typeface="+mn-ea"/>
              </a:rPr>
              <a:t>我家的“档案袋”；</a:t>
            </a:r>
            <a:endParaRPr lang="zh-CN" altLang="en-US" sz="2400" smtClean="0">
              <a:solidFill>
                <a:srgbClr val="0000CC"/>
              </a:solidFill>
            </a:endParaRP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 sz="2400" smtClean="0">
                <a:solidFill>
                  <a:srgbClr val="0000CC"/>
                </a:solidFill>
              </a:rPr>
              <a:t> </a:t>
            </a:r>
          </a:p>
        </p:txBody>
      </p:sp>
      <p:pic>
        <p:nvPicPr>
          <p:cNvPr id="31747" name="图片 3" descr="t01c8788ae607c212be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25538"/>
            <a:ext cx="2627313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图片 4" descr="t01e80c0e0353c6246d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40375" y="3819525"/>
            <a:ext cx="3400425" cy="279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flipV="1">
            <a:off x="10548938" y="1268413"/>
            <a:ext cx="5483225" cy="2746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386" name="内容占位符 2"/>
          <p:cNvSpPr>
            <a:spLocks noGrp="1"/>
          </p:cNvSpPr>
          <p:nvPr>
            <p:ph idx="1"/>
          </p:nvPr>
        </p:nvSpPr>
        <p:spPr>
          <a:xfrm>
            <a:off x="468313" y="188913"/>
            <a:ext cx="8351837" cy="17272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altLang="zh-CN" sz="3600" smtClean="0"/>
              <a:t> </a:t>
            </a:r>
            <a:r>
              <a:rPr lang="zh-CN" altLang="zh-CN" smtClean="0">
                <a:solidFill>
                  <a:srgbClr val="FF0000"/>
                </a:solidFill>
              </a:rPr>
              <a:t>一</a:t>
            </a:r>
            <a:r>
              <a:rPr lang="zh-CN" altLang="en-US" smtClean="0">
                <a:solidFill>
                  <a:srgbClr val="FF0000"/>
                </a:solidFill>
              </a:rPr>
              <a:t>、</a:t>
            </a:r>
            <a:r>
              <a:rPr lang="zh-CN" altLang="zh-CN" smtClean="0">
                <a:solidFill>
                  <a:srgbClr val="FF0000"/>
                </a:solidFill>
              </a:rPr>
              <a:t>【</a:t>
            </a:r>
            <a:r>
              <a:rPr lang="zh-CN" altLang="zh-CN" b="1" smtClean="0">
                <a:solidFill>
                  <a:srgbClr val="FF0000"/>
                </a:solidFill>
              </a:rPr>
              <a:t>活动目的</a:t>
            </a:r>
            <a:r>
              <a:rPr lang="zh-CN" altLang="zh-CN" smtClean="0">
                <a:solidFill>
                  <a:srgbClr val="FF0000"/>
                </a:solidFill>
              </a:rPr>
              <a:t>】</a:t>
            </a:r>
            <a:r>
              <a:rPr lang="en-US" altLang="zh-CN" smtClean="0"/>
              <a:t> </a:t>
            </a:r>
            <a:r>
              <a:rPr lang="en-US" altLang="zh-CN" sz="3600" smtClean="0"/>
              <a:t> </a:t>
            </a:r>
            <a:endParaRPr lang="zh-CN" altLang="zh-CN" sz="3600" smtClean="0"/>
          </a:p>
          <a:p>
            <a:pPr eaLnBrk="1" hangingPunct="1">
              <a:buFont typeface="Wingdings 2" pitchFamily="18" charset="2"/>
              <a:buNone/>
            </a:pPr>
            <a:r>
              <a:rPr lang="en-US" altLang="zh-CN" sz="3600" smtClean="0"/>
              <a:t>  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altLang="zh-CN" smtClean="0"/>
              <a:t>  1</a:t>
            </a:r>
            <a:r>
              <a:rPr lang="zh-CN" altLang="en-US" smtClean="0"/>
              <a:t>、继承和发扬中华民族孝亲敬老的优良传统</a:t>
            </a:r>
            <a:r>
              <a:rPr lang="zh-CN" altLang="zh-CN" smtClean="0"/>
              <a:t>；</a:t>
            </a:r>
          </a:p>
          <a:p>
            <a:pPr eaLnBrk="1" hangingPunct="1"/>
            <a:endParaRPr lang="en-US" altLang="zh-CN" smtClean="0"/>
          </a:p>
          <a:p>
            <a:pPr eaLnBrk="1" hangingPunct="1">
              <a:buFont typeface="Wingdings 2" pitchFamily="18" charset="2"/>
              <a:buNone/>
            </a:pPr>
            <a:r>
              <a:rPr lang="en-US" altLang="zh-CN" smtClean="0"/>
              <a:t>  2</a:t>
            </a:r>
            <a:r>
              <a:rPr lang="zh-CN" altLang="zh-CN" smtClean="0"/>
              <a:t>、</a:t>
            </a:r>
            <a:r>
              <a:rPr lang="zh-CN" altLang="en-US" smtClean="0">
                <a:sym typeface="+mn-ea"/>
              </a:rPr>
              <a:t>培养心存感恩、孝敬父母、回报社会的美好品德</a:t>
            </a:r>
            <a:r>
              <a:rPr lang="zh-CN" altLang="zh-CN" smtClean="0"/>
              <a:t>；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altLang="zh-CN" smtClean="0"/>
              <a:t>  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altLang="zh-CN" smtClean="0"/>
              <a:t>  3</a:t>
            </a:r>
            <a:r>
              <a:rPr lang="zh-CN" altLang="zh-CN" smtClean="0"/>
              <a:t>、提升收集资料及表达自己观点的能力。</a:t>
            </a:r>
          </a:p>
          <a:p>
            <a:pPr eaLnBrk="1" hangingPunct="1"/>
            <a:endParaRPr lang="en-US" altLang="zh-CN" smtClean="0"/>
          </a:p>
          <a:p>
            <a:pPr eaLnBrk="1" hangingPunct="1">
              <a:buFont typeface="Wingdings 2" pitchFamily="18" charset="2"/>
              <a:buNone/>
            </a:pPr>
            <a:endParaRPr lang="zh-CN" altLang="zh-CN" sz="3600" smtClean="0"/>
          </a:p>
          <a:p>
            <a:pPr eaLnBrk="1" hangingPunct="1">
              <a:buFont typeface="Wingdings 2" pitchFamily="18" charset="2"/>
              <a:buNone/>
            </a:pPr>
            <a:endParaRPr lang="zh-CN" altLang="en-US" sz="36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6" name="文本占位符 22535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260350"/>
            <a:ext cx="9144000" cy="1511300"/>
          </a:xfrm>
        </p:spPr>
        <p:txBody>
          <a:bodyPr/>
          <a:lstStyle/>
          <a:p>
            <a:pPr eaLnBrk="1" hangingPunct="1"/>
            <a:r>
              <a:rPr lang="zh-CN" altLang="en-US" sz="2400" b="1" smtClean="0">
                <a:solidFill>
                  <a:srgbClr val="0070C0"/>
                </a:solidFill>
                <a:ea typeface="楷体_GB2312"/>
                <a:cs typeface="楷体_GB2312"/>
              </a:rPr>
              <a:t>活动一：</a:t>
            </a:r>
          </a:p>
        </p:txBody>
      </p:sp>
      <p:pic>
        <p:nvPicPr>
          <p:cNvPr id="17410" name="内容占位符 22537" descr="1221101_204734039_2[1]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908050"/>
            <a:ext cx="6804025" cy="5949950"/>
          </a:xfr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344738" y="201613"/>
            <a:ext cx="5262562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Franklin Gothic Book"/>
                <a:ea typeface="黑体" pitchFamily="49" charset="-122"/>
              </a:rPr>
              <a:t>晒晒我家的“档案袋”</a:t>
            </a:r>
          </a:p>
        </p:txBody>
      </p:sp>
      <p:sp>
        <p:nvSpPr>
          <p:cNvPr id="17412" name="文本框 2"/>
          <p:cNvSpPr txBox="1">
            <a:spLocks noChangeArrowheads="1"/>
          </p:cNvSpPr>
          <p:nvPr/>
        </p:nvSpPr>
        <p:spPr bwMode="auto">
          <a:xfrm>
            <a:off x="6948488" y="1052513"/>
            <a:ext cx="1831975" cy="545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Franklin Gothic Book"/>
                <a:ea typeface="黑体" pitchFamily="49" charset="-122"/>
              </a:rPr>
              <a:t>       爷爷奶奶、外公外婆、爸爸妈妈的姓名、生日、年龄、生肖、职业、身体状况、</a:t>
            </a:r>
          </a:p>
          <a:p>
            <a:r>
              <a:rPr lang="zh-CN" altLang="en-US" sz="3200">
                <a:latin typeface="Franklin Gothic Book"/>
                <a:ea typeface="黑体" pitchFamily="49" charset="-122"/>
              </a:rPr>
              <a:t>兴趣爱好</a:t>
            </a:r>
            <a:r>
              <a:rPr lang="en-US" altLang="zh-CN" sz="3200">
                <a:latin typeface="Franklin Gothic Book"/>
                <a:ea typeface="黑体" pitchFamily="49" charset="-122"/>
              </a:rPr>
              <a:t>……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5"/>
          <p:cNvSpPr txBox="1">
            <a:spLocks noChangeArrowheads="1"/>
          </p:cNvSpPr>
          <p:nvPr/>
        </p:nvSpPr>
        <p:spPr bwMode="auto">
          <a:xfrm>
            <a:off x="2195513" y="404813"/>
            <a:ext cx="51847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>
              <a:latin typeface="Franklin Gothic Book"/>
              <a:ea typeface="黑体" pitchFamily="49" charset="-122"/>
            </a:endParaRPr>
          </a:p>
        </p:txBody>
      </p:sp>
      <p:sp>
        <p:nvSpPr>
          <p:cNvPr id="18434" name="WordArt 6"/>
          <p:cNvSpPr>
            <a:spLocks noChangeArrowheads="1" noChangeShapeType="1" noTextEdit="1"/>
          </p:cNvSpPr>
          <p:nvPr/>
        </p:nvSpPr>
        <p:spPr bwMode="auto">
          <a:xfrm>
            <a:off x="395288" y="260350"/>
            <a:ext cx="8353425" cy="2663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6000" b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2"/>
              </a:solidFill>
              <a:latin typeface="宋体"/>
              <a:ea typeface="宋体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23850" y="404813"/>
            <a:ext cx="660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70C0"/>
                </a:solidFill>
                <a:latin typeface="宋体" charset="-122"/>
              </a:rPr>
              <a:t>活动二：</a:t>
            </a:r>
            <a:r>
              <a:rPr lang="zh-CN" altLang="en-US" sz="2400">
                <a:solidFill>
                  <a:srgbClr val="0070C0"/>
                </a:solidFill>
                <a:latin typeface="宋体" charset="-122"/>
              </a:rPr>
              <a:t>    </a:t>
            </a:r>
            <a:r>
              <a:rPr lang="zh-CN" altLang="en-US" sz="4000" b="1">
                <a:solidFill>
                  <a:srgbClr val="FF0000"/>
                </a:solidFill>
                <a:latin typeface="Franklin Gothic Book"/>
                <a:ea typeface="黑体" pitchFamily="49" charset="-122"/>
              </a:rPr>
              <a:t>秀秀我家的</a:t>
            </a:r>
            <a:r>
              <a:rPr lang="en-US" altLang="zh-CN" sz="4000" b="1">
                <a:solidFill>
                  <a:srgbClr val="FF0000"/>
                </a:solidFill>
                <a:latin typeface="Franklin Gothic Book"/>
                <a:ea typeface="黑体" pitchFamily="49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Franklin Gothic Book"/>
                <a:ea typeface="黑体" pitchFamily="49" charset="-122"/>
              </a:rPr>
              <a:t>传家宝</a:t>
            </a:r>
            <a:r>
              <a:rPr lang="en-US" altLang="zh-CN" sz="4000" b="1">
                <a:solidFill>
                  <a:srgbClr val="FF0000"/>
                </a:solidFill>
                <a:latin typeface="Franklin Gothic Book"/>
                <a:ea typeface="黑体" pitchFamily="49" charset="-122"/>
              </a:rPr>
              <a:t>”</a:t>
            </a:r>
          </a:p>
        </p:txBody>
      </p:sp>
      <p:sp>
        <p:nvSpPr>
          <p:cNvPr id="18436" name="TextBox 6"/>
          <p:cNvSpPr txBox="1">
            <a:spLocks noChangeArrowheads="1"/>
          </p:cNvSpPr>
          <p:nvPr/>
        </p:nvSpPr>
        <p:spPr bwMode="auto">
          <a:xfrm>
            <a:off x="6732588" y="1484313"/>
            <a:ext cx="2089150" cy="484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Franklin Gothic Book"/>
                <a:ea typeface="黑体" pitchFamily="49" charset="-122"/>
              </a:rPr>
              <a:t>        </a:t>
            </a:r>
            <a:r>
              <a:rPr lang="zh-CN" altLang="en-US" sz="2800">
                <a:latin typeface="Franklin Gothic Book"/>
                <a:ea typeface="黑体" pitchFamily="49" charset="-122"/>
              </a:rPr>
              <a:t>比如</a:t>
            </a:r>
            <a:r>
              <a:rPr lang="en-US" altLang="zh-CN" sz="2800">
                <a:latin typeface="Franklin Gothic Book"/>
                <a:ea typeface="黑体" pitchFamily="49" charset="-122"/>
              </a:rPr>
              <a:t>“</a:t>
            </a:r>
            <a:r>
              <a:rPr lang="zh-CN" altLang="en-US" sz="2800">
                <a:latin typeface="Franklin Gothic Book"/>
                <a:ea typeface="黑体" pitchFamily="49" charset="-122"/>
              </a:rPr>
              <a:t>全家福</a:t>
            </a:r>
            <a:r>
              <a:rPr lang="en-US" altLang="zh-CN" sz="2800">
                <a:latin typeface="Franklin Gothic Book"/>
                <a:ea typeface="黑体" pitchFamily="49" charset="-122"/>
              </a:rPr>
              <a:t>”</a:t>
            </a:r>
            <a:r>
              <a:rPr lang="zh-CN" altLang="en-US" sz="2800">
                <a:latin typeface="Franklin Gothic Book"/>
                <a:ea typeface="黑体" pitchFamily="49" charset="-122"/>
              </a:rPr>
              <a:t>照片、长辈们的勋章奖状、珠宝首饰、家谱、红宝书、光盘、旅游纪念品</a:t>
            </a:r>
            <a:r>
              <a:rPr lang="en-US" altLang="zh-CN" sz="2800">
                <a:latin typeface="Franklin Gothic Book"/>
                <a:ea typeface="黑体" pitchFamily="49" charset="-122"/>
              </a:rPr>
              <a:t>……</a:t>
            </a:r>
            <a:r>
              <a:rPr lang="zh-CN" altLang="en-US" sz="2800">
                <a:latin typeface="Franklin Gothic Book"/>
                <a:ea typeface="黑体" pitchFamily="49" charset="-122"/>
              </a:rPr>
              <a:t>试着介绍一下宝物的意义</a:t>
            </a:r>
          </a:p>
        </p:txBody>
      </p:sp>
      <p:pic>
        <p:nvPicPr>
          <p:cNvPr id="18437" name="Picture 7" descr="U2359P28T3D1658274F326DT2007073110324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412875"/>
            <a:ext cx="5937250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6491288" cy="1143000"/>
          </a:xfrm>
        </p:spPr>
        <p:txBody>
          <a:bodyPr/>
          <a:lstStyle/>
          <a:p>
            <a:pPr eaLnBrk="1" hangingPunct="1"/>
            <a:r>
              <a:rPr lang="zh-CN" altLang="en-US" sz="2400" b="1" smtClean="0">
                <a:solidFill>
                  <a:srgbClr val="0070C0"/>
                </a:solidFill>
                <a:latin typeface="宋体" charset="-122"/>
                <a:ea typeface="宋体" charset="-122"/>
              </a:rPr>
              <a:t>活动三：</a:t>
            </a:r>
            <a:r>
              <a:rPr lang="zh-CN" altLang="en-US" sz="3200" i="1" smtClean="0">
                <a:solidFill>
                  <a:srgbClr val="FF00FF"/>
                </a:solidFill>
              </a:rPr>
              <a:t>  </a:t>
            </a:r>
            <a:r>
              <a:rPr lang="zh-CN" altLang="en-US" b="1" smtClean="0">
                <a:solidFill>
                  <a:srgbClr val="FF0000"/>
                </a:solidFill>
                <a:latin typeface="宋体" charset="-122"/>
                <a:ea typeface="宋体" charset="-122"/>
              </a:rPr>
              <a:t>夸夸我家的好家风</a:t>
            </a:r>
          </a:p>
        </p:txBody>
      </p:sp>
      <p:pic>
        <p:nvPicPr>
          <p:cNvPr id="19458" name="Picture 3" descr="0016960c82440f24734701[1]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1517650"/>
            <a:ext cx="6130925" cy="4924425"/>
          </a:xfrm>
        </p:spPr>
      </p:pic>
      <p:sp>
        <p:nvSpPr>
          <p:cNvPr id="19459" name="TextBox 3"/>
          <p:cNvSpPr txBox="1">
            <a:spLocks noChangeArrowheads="1"/>
          </p:cNvSpPr>
          <p:nvPr/>
        </p:nvSpPr>
        <p:spPr bwMode="auto">
          <a:xfrm>
            <a:off x="6588125" y="1700213"/>
            <a:ext cx="2370138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Franklin Gothic Book"/>
                <a:ea typeface="黑体" pitchFamily="49" charset="-122"/>
              </a:rPr>
              <a:t>       </a:t>
            </a:r>
            <a:r>
              <a:rPr lang="zh-CN" altLang="zh-CN" sz="2400">
                <a:latin typeface="Franklin Gothic Book"/>
                <a:ea typeface="黑体" pitchFamily="49" charset="-122"/>
              </a:rPr>
              <a:t>家风，是一种由父母或祖辈所提倡并能身体力行和言传身教、用以约束和规范家庭成员的一种风尚和作风</a:t>
            </a:r>
            <a:r>
              <a:rPr lang="zh-CN" altLang="en-US" sz="2400">
                <a:latin typeface="Franklin Gothic Book"/>
                <a:ea typeface="黑体" pitchFamily="49" charset="-122"/>
              </a:rPr>
              <a:t>。比如孝老敬亲</a:t>
            </a:r>
            <a:r>
              <a:rPr lang="zh-CN" altLang="zh-CN" sz="2400">
                <a:latin typeface="Franklin Gothic Book"/>
                <a:ea typeface="黑体" pitchFamily="49" charset="-122"/>
              </a:rPr>
              <a:t>；积德行善；勤俭持家；诚实守信；</a:t>
            </a:r>
            <a:r>
              <a:rPr lang="zh-CN" altLang="en-US" sz="2400">
                <a:latin typeface="Franklin Gothic Book"/>
                <a:ea typeface="黑体" pitchFamily="49" charset="-122"/>
              </a:rPr>
              <a:t>助人为乐；</a:t>
            </a:r>
            <a:r>
              <a:rPr lang="zh-CN" altLang="zh-CN" sz="2400">
                <a:latin typeface="Franklin Gothic Book"/>
                <a:ea typeface="黑体" pitchFamily="49" charset="-122"/>
              </a:rPr>
              <a:t>勤奋好学</a:t>
            </a:r>
            <a:r>
              <a:rPr lang="en-US" altLang="zh-CN" sz="2400">
                <a:latin typeface="Franklin Gothic Book"/>
                <a:ea typeface="黑体" pitchFamily="49" charset="-122"/>
              </a:rPr>
              <a:t>……</a:t>
            </a:r>
            <a:endParaRPr lang="zh-CN" altLang="en-US" sz="2400">
              <a:latin typeface="Franklin Gothic Book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4" grpId="1"/>
      <p:bldP spid="8194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内容占位符 2"/>
          <p:cNvSpPr>
            <a:spLocks noGrp="1"/>
          </p:cNvSpPr>
          <p:nvPr>
            <p:ph idx="1"/>
          </p:nvPr>
        </p:nvSpPr>
        <p:spPr>
          <a:xfrm>
            <a:off x="13644563" y="765175"/>
            <a:ext cx="3167062" cy="511651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 sz="4000" b="1" smtClean="0">
                <a:solidFill>
                  <a:srgbClr val="FF0000"/>
                </a:solidFill>
                <a:sym typeface="+mn-ea"/>
              </a:rPr>
              <a:t>          </a:t>
            </a:r>
            <a:endParaRPr lang="zh-CN" altLang="en-US" sz="4000" b="1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 sz="2400" smtClean="0">
                <a:solidFill>
                  <a:srgbClr val="0000CC"/>
                </a:solidFill>
              </a:rPr>
              <a:t>                        </a:t>
            </a:r>
          </a:p>
        </p:txBody>
      </p:sp>
      <p:pic>
        <p:nvPicPr>
          <p:cNvPr id="20482" name="图片 3" descr="t01c8788ae607c212be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700213"/>
            <a:ext cx="4105275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图片 4" descr="t01e80c0e0353c6246d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1700213"/>
            <a:ext cx="4537075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标题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7570788" cy="1143000"/>
          </a:xfrm>
        </p:spPr>
        <p:txBody>
          <a:bodyPr/>
          <a:lstStyle/>
          <a:p>
            <a:r>
              <a:rPr lang="zh-CN" altLang="en-US" sz="2400" b="1" smtClean="0">
                <a:solidFill>
                  <a:srgbClr val="00B0F0"/>
                </a:solidFill>
              </a:rPr>
              <a:t>活动四：      </a:t>
            </a:r>
            <a:r>
              <a:rPr lang="zh-CN" altLang="en-US" b="1" smtClean="0">
                <a:solidFill>
                  <a:srgbClr val="FF0000"/>
                </a:solidFill>
              </a:rPr>
              <a:t>讲讲孝亲的小故事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23088" cy="787400"/>
          </a:xfrm>
        </p:spPr>
        <p:txBody>
          <a:bodyPr/>
          <a:lstStyle/>
          <a:p>
            <a:pPr eaLnBrk="1" hangingPunct="1"/>
            <a:r>
              <a:rPr lang="zh-CN" altLang="en-US" sz="2400" b="1" smtClean="0">
                <a:solidFill>
                  <a:srgbClr val="0070C0"/>
                </a:solidFill>
                <a:latin typeface="宋体" charset="-122"/>
                <a:ea typeface="宋体" charset="-122"/>
                <a:sym typeface="+mn-ea"/>
              </a:rPr>
              <a:t>活动五： </a:t>
            </a:r>
            <a:r>
              <a:rPr lang="zh-CN" altLang="en-US" sz="4000" b="1" smtClean="0">
                <a:solidFill>
                  <a:srgbClr val="FF0000"/>
                </a:solidFill>
                <a:latin typeface="宋体" charset="-122"/>
                <a:ea typeface="宋体" charset="-122"/>
                <a:sym typeface="+mn-ea"/>
              </a:rPr>
              <a:t>做做体贴的小事情</a:t>
            </a:r>
          </a:p>
        </p:txBody>
      </p:sp>
      <p:sp>
        <p:nvSpPr>
          <p:cNvPr id="21506" name="文本框 5"/>
          <p:cNvSpPr txBox="1">
            <a:spLocks noChangeArrowheads="1"/>
          </p:cNvSpPr>
          <p:nvPr/>
        </p:nvSpPr>
        <p:spPr bwMode="auto">
          <a:xfrm>
            <a:off x="6227763" y="1196975"/>
            <a:ext cx="2736850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CC"/>
                </a:solidFill>
                <a:latin typeface="宋体" charset="-122"/>
                <a:sym typeface="+mn-ea"/>
              </a:rPr>
              <a:t>    关爱亲人，从小事做起：</a:t>
            </a:r>
          </a:p>
          <a:p>
            <a:r>
              <a:rPr lang="zh-CN" altLang="zh-CN" sz="2400" b="1">
                <a:solidFill>
                  <a:srgbClr val="000000"/>
                </a:solidFill>
                <a:latin typeface="宋体" charset="-122"/>
                <a:sym typeface="+mn-ea"/>
              </a:rPr>
              <a:t>①</a:t>
            </a:r>
            <a:r>
              <a:rPr lang="zh-CN" altLang="en-US" sz="2400" b="1">
                <a:solidFill>
                  <a:srgbClr val="000000"/>
                </a:solidFill>
                <a:latin typeface="宋体" charset="-122"/>
                <a:sym typeface="+mn-ea"/>
              </a:rPr>
              <a:t>为父母做做饭菜；</a:t>
            </a:r>
          </a:p>
          <a:p>
            <a:r>
              <a:rPr lang="zh-CN" altLang="zh-CN" sz="2400" b="1">
                <a:solidFill>
                  <a:srgbClr val="000000"/>
                </a:solidFill>
                <a:latin typeface="宋体" charset="-122"/>
                <a:sym typeface="+mn-ea"/>
              </a:rPr>
              <a:t>②</a:t>
            </a:r>
            <a:r>
              <a:rPr lang="zh-CN" altLang="en-US" sz="2400" b="1">
                <a:solidFill>
                  <a:srgbClr val="000000"/>
                </a:solidFill>
                <a:latin typeface="宋体" charset="-122"/>
                <a:sym typeface="+mn-ea"/>
              </a:rPr>
              <a:t>给父母洗洗衣服； </a:t>
            </a:r>
          </a:p>
          <a:p>
            <a:r>
              <a:rPr lang="zh-CN" altLang="zh-CN" sz="2400" b="1">
                <a:solidFill>
                  <a:srgbClr val="000000"/>
                </a:solidFill>
                <a:latin typeface="宋体" charset="-122"/>
                <a:sym typeface="+mn-ea"/>
              </a:rPr>
              <a:t>③</a:t>
            </a:r>
            <a:r>
              <a:rPr lang="zh-CN" altLang="en-US" sz="2400" b="1">
                <a:solidFill>
                  <a:srgbClr val="000000"/>
                </a:solidFill>
                <a:latin typeface="宋体" charset="-122"/>
                <a:sym typeface="+mn-ea"/>
              </a:rPr>
              <a:t>陪父母一起到田间干</a:t>
            </a:r>
            <a:r>
              <a:rPr lang="zh-CN" altLang="en-US" sz="2400" b="1">
                <a:solidFill>
                  <a:srgbClr val="000000"/>
                </a:solidFill>
                <a:sym typeface="+mn-ea"/>
              </a:rPr>
              <a:t>干农活；</a:t>
            </a:r>
          </a:p>
          <a:p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④</a:t>
            </a:r>
            <a:r>
              <a:rPr lang="zh-CN" altLang="en-US"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+mn-ea"/>
              </a:rPr>
              <a:t>为家里做做大扫除</a:t>
            </a:r>
            <a:r>
              <a:rPr lang="zh-CN" altLang="en-US" sz="2400">
                <a:solidFill>
                  <a:srgbClr val="000000"/>
                </a:solidFill>
                <a:sym typeface="+mn-ea"/>
              </a:rPr>
              <a:t>；</a:t>
            </a:r>
            <a:endParaRPr lang="zh-CN" altLang="en-US" sz="2400">
              <a:solidFill>
                <a:srgbClr val="000000"/>
              </a:solidFill>
              <a:ea typeface="微软雅黑" pitchFamily="34" charset="-122"/>
              <a:sym typeface="+mn-ea"/>
            </a:endParaRPr>
          </a:p>
          <a:p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⑤</a:t>
            </a:r>
            <a:r>
              <a:rPr lang="zh-CN" altLang="en-US" sz="2400" b="1">
                <a:solidFill>
                  <a:srgbClr val="000000"/>
                </a:solidFill>
                <a:latin typeface="宋体" charset="-122"/>
                <a:sym typeface="+mn-ea"/>
              </a:rPr>
              <a:t>照顾弟弟妹妹或者辅导他们学习；</a:t>
            </a:r>
          </a:p>
          <a:p>
            <a:r>
              <a:rPr lang="zh-CN" altLang="en-US" sz="2400" b="1">
                <a:solidFill>
                  <a:srgbClr val="000000"/>
                </a:solidFill>
                <a:latin typeface="宋体" charset="-122"/>
                <a:sym typeface="+mn-ea"/>
              </a:rPr>
              <a:t>⑥陪父母聊聊天散散步 </a:t>
            </a:r>
            <a:r>
              <a:rPr lang="en-US" altLang="zh-CN" sz="2400" b="1">
                <a:solidFill>
                  <a:srgbClr val="000000"/>
                </a:solidFill>
                <a:latin typeface="宋体" charset="-122"/>
                <a:sym typeface="+mn-ea"/>
              </a:rPr>
              <a:t>……</a:t>
            </a:r>
            <a:endParaRPr lang="en-US" altLang="zh-CN" sz="2400" b="1">
              <a:latin typeface="宋体" charset="-122"/>
            </a:endParaRPr>
          </a:p>
        </p:txBody>
      </p:sp>
      <p:pic>
        <p:nvPicPr>
          <p:cNvPr id="21507" name="Picture 8" descr="t01b3438980451bcd6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196975"/>
            <a:ext cx="5976937" cy="530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825" y="196850"/>
            <a:ext cx="6973888" cy="1143000"/>
          </a:xfrm>
        </p:spPr>
        <p:txBody>
          <a:bodyPr/>
          <a:lstStyle/>
          <a:p>
            <a:pPr eaLnBrk="1" hangingPunct="1"/>
            <a:r>
              <a:rPr lang="zh-CN" altLang="en-US" sz="2400" b="1" smtClean="0">
                <a:solidFill>
                  <a:srgbClr val="0070C0"/>
                </a:solidFill>
              </a:rPr>
              <a:t>活动六</a:t>
            </a:r>
            <a:r>
              <a:rPr lang="zh-CN" altLang="en-US" sz="3100" b="1" smtClean="0">
                <a:solidFill>
                  <a:srgbClr val="0070C0"/>
                </a:solidFill>
              </a:rPr>
              <a:t>：   </a:t>
            </a:r>
            <a:r>
              <a:rPr lang="zh-CN" altLang="en-US" sz="4000" b="1" smtClean="0">
                <a:solidFill>
                  <a:srgbClr val="FF0000"/>
                </a:solidFill>
                <a:latin typeface="宋体" charset="-122"/>
                <a:ea typeface="宋体" charset="-122"/>
              </a:rPr>
              <a:t>送送感恩的小礼物</a:t>
            </a:r>
          </a:p>
        </p:txBody>
      </p:sp>
      <p:sp>
        <p:nvSpPr>
          <p:cNvPr id="22530" name="TextBox 4"/>
          <p:cNvSpPr txBox="1">
            <a:spLocks noChangeArrowheads="1"/>
          </p:cNvSpPr>
          <p:nvPr/>
        </p:nvSpPr>
        <p:spPr bwMode="auto">
          <a:xfrm>
            <a:off x="6877050" y="1557338"/>
            <a:ext cx="2016125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Franklin Gothic Book"/>
                <a:ea typeface="黑体" pitchFamily="49" charset="-122"/>
              </a:rPr>
              <a:t>       逢年过节或者纪念日，给长辈送送爱心礼物，说说这礼物代表的心意。</a:t>
            </a:r>
          </a:p>
        </p:txBody>
      </p:sp>
      <p:pic>
        <p:nvPicPr>
          <p:cNvPr id="22531" name="Picture 6" descr="006mtqqlly4fm6w5k5xv7j30hs0a1aa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412875"/>
            <a:ext cx="6481762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/>
          </p:nvPr>
        </p:nvSpPr>
        <p:spPr>
          <a:xfrm>
            <a:off x="-468313" y="260350"/>
            <a:ext cx="7704138" cy="1143000"/>
          </a:xfrm>
        </p:spPr>
        <p:txBody>
          <a:bodyPr/>
          <a:lstStyle/>
          <a:p>
            <a:pPr eaLnBrk="1" hangingPunct="1"/>
            <a:r>
              <a:rPr lang="zh-CN" altLang="en-US" sz="2400" b="1" smtClean="0">
                <a:solidFill>
                  <a:srgbClr val="0070C0"/>
                </a:solidFill>
              </a:rPr>
              <a:t>活动七：          </a:t>
            </a:r>
            <a:r>
              <a:rPr lang="zh-CN" altLang="en-US" sz="3600" b="1" smtClean="0">
                <a:solidFill>
                  <a:srgbClr val="FF0000"/>
                </a:solidFill>
                <a:latin typeface="宋体" charset="-122"/>
                <a:ea typeface="宋体" charset="-122"/>
              </a:rPr>
              <a:t>想想不足的言和行</a:t>
            </a:r>
            <a:endParaRPr lang="zh-CN" altLang="en-US" sz="3600" b="1" smtClean="0">
              <a:solidFill>
                <a:srgbClr val="FF0000"/>
              </a:solidFill>
            </a:endParaRPr>
          </a:p>
        </p:txBody>
      </p:sp>
      <p:sp>
        <p:nvSpPr>
          <p:cNvPr id="23554" name="内容占位符 2"/>
          <p:cNvSpPr>
            <a:spLocks noGrp="1"/>
          </p:cNvSpPr>
          <p:nvPr>
            <p:ph idx="1"/>
          </p:nvPr>
        </p:nvSpPr>
        <p:spPr>
          <a:xfrm>
            <a:off x="6443663" y="1557338"/>
            <a:ext cx="2520950" cy="511175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altLang="zh-CN" sz="1800" smtClean="0"/>
              <a:t>  </a:t>
            </a:r>
            <a:r>
              <a:rPr lang="zh-CN" altLang="en-US" sz="1800" smtClean="0"/>
              <a:t>     </a:t>
            </a:r>
            <a:r>
              <a:rPr lang="zh-CN" altLang="en-US" sz="2400" smtClean="0"/>
              <a:t>     这次</a:t>
            </a:r>
            <a:r>
              <a:rPr lang="en-US" altLang="zh-CN" sz="2400" smtClean="0"/>
              <a:t>“</a:t>
            </a:r>
            <a:r>
              <a:rPr lang="zh-CN" altLang="en-US" sz="2400" smtClean="0">
                <a:sym typeface="+mn-ea"/>
              </a:rPr>
              <a:t>孝亲</a:t>
            </a:r>
            <a:r>
              <a:rPr lang="zh-CN" altLang="en-US" sz="2400" smtClean="0"/>
              <a:t>敬老</a:t>
            </a:r>
            <a:r>
              <a:rPr lang="en-US" altLang="zh-CN" sz="2400" smtClean="0"/>
              <a:t>”</a:t>
            </a:r>
            <a:r>
              <a:rPr lang="zh-CN" altLang="en-US" sz="2400" smtClean="0"/>
              <a:t>活动后，你对照他人，反思一下：自己对父母长辈，哪些地方孝顺，又有哪些言行显得不够孝敬，今后该怎么做？</a:t>
            </a:r>
            <a:endParaRPr lang="en-US" altLang="zh-CN" sz="2400" smtClean="0"/>
          </a:p>
          <a:p>
            <a:pPr eaLnBrk="1" hangingPunct="1">
              <a:buFont typeface="Wingdings 2" pitchFamily="18" charset="2"/>
              <a:buNone/>
            </a:pPr>
            <a:r>
              <a:rPr lang="zh-CN" altLang="en-US" sz="2400" smtClean="0">
                <a:solidFill>
                  <a:srgbClr val="0000CC"/>
                </a:solidFill>
              </a:rPr>
              <a:t>           请同学们写出来，并分享心得。</a:t>
            </a:r>
          </a:p>
        </p:txBody>
      </p:sp>
      <p:pic>
        <p:nvPicPr>
          <p:cNvPr id="23555" name="图片 3" descr="t013a984265694785fa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" y="1417638"/>
            <a:ext cx="6376988" cy="539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1800</Words>
  <Application>Microsoft Office PowerPoint</Application>
  <PresentationFormat>全屏显示(4:3)</PresentationFormat>
  <Paragraphs>68</Paragraphs>
  <Slides>16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演示文稿设计模板</vt:lpstr>
      </vt:variant>
      <vt:variant>
        <vt:i4>12</vt:i4>
      </vt:variant>
      <vt:variant>
        <vt:lpstr>幻灯片标题</vt:lpstr>
      </vt:variant>
      <vt:variant>
        <vt:i4>16</vt:i4>
      </vt:variant>
    </vt:vector>
  </HeadingPairs>
  <TitlesOfParts>
    <vt:vector size="39" baseType="lpstr">
      <vt:lpstr>Arial</vt:lpstr>
      <vt:lpstr>宋体</vt:lpstr>
      <vt:lpstr>Franklin Gothic Medium</vt:lpstr>
      <vt:lpstr>微软雅黑</vt:lpstr>
      <vt:lpstr>Franklin Gothic Book</vt:lpstr>
      <vt:lpstr>黑体</vt:lpstr>
      <vt:lpstr>Wingdings 2</vt:lpstr>
      <vt:lpstr>Calibri</vt:lpstr>
      <vt:lpstr>+mn-ea</vt:lpstr>
      <vt:lpstr>楷体_GB2312</vt:lpstr>
      <vt:lpstr>楷体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幻灯片 1</vt:lpstr>
      <vt:lpstr>幻灯片 2</vt:lpstr>
      <vt:lpstr>幻灯片 3</vt:lpstr>
      <vt:lpstr>幻灯片 4</vt:lpstr>
      <vt:lpstr>活动三：  夸夸我家的好家风</vt:lpstr>
      <vt:lpstr>活动四：      讲讲孝亲的小故事</vt:lpstr>
      <vt:lpstr>活动五： 做做体贴的小事情</vt:lpstr>
      <vt:lpstr>活动六：   送送感恩的小礼物</vt:lpstr>
      <vt:lpstr>活动七：          想想不足的言和行</vt:lpstr>
      <vt:lpstr>幻灯片 10</vt:lpstr>
      <vt:lpstr>幻灯片 11</vt:lpstr>
      <vt:lpstr>幻灯片 12</vt:lpstr>
      <vt:lpstr>幻灯片 13</vt:lpstr>
      <vt:lpstr>活动小结</vt:lpstr>
      <vt:lpstr>课外作业：       比比中外的家观念(摘抄) </vt:lpstr>
      <vt:lpstr>板书设计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Windows 用户</cp:lastModifiedBy>
  <cp:revision>语文备课大师【全免费】</cp:revision>
  <dcterms:created xsi:type="dcterms:W3CDTF">2017-04-25T11:24:00Z</dcterms:created>
  <dcterms:modified xsi:type="dcterms:W3CDTF">2018-04-26T08:26:49Z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