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95" r:id="rId3"/>
    <p:sldId id="260" r:id="rId4"/>
    <p:sldId id="271" r:id="rId5"/>
    <p:sldId id="272" r:id="rId6"/>
    <p:sldId id="273" r:id="rId7"/>
    <p:sldId id="289" r:id="rId8"/>
    <p:sldId id="258" r:id="rId9"/>
    <p:sldId id="269" r:id="rId10"/>
    <p:sldId id="290" r:id="rId11"/>
    <p:sldId id="288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9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91861-42A3-4A34-9B0F-BCFB0C9293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186E8-C24F-4902-92E8-47A7B1C1FD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0F89-A058-44D1-A5BA-6E0BE474C5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620A2A7-4E45-45E9-8769-438B695DA7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AEF583F5-81BE-446E-B460-5D76DBF5DBA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敬老孝</a:t>
            </a:r>
            <a:r>
              <a:rPr lang="zh-CN" altLang="en-US" sz="54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亲，从</a:t>
            </a:r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我做起</a:t>
            </a:r>
            <a:endParaRPr lang="zh-CN" altLang="en-US" sz="5400" b="1">
              <a:latin typeface="+mn-ea"/>
              <a:ea typeface="+mn-ea"/>
            </a:endParaRPr>
          </a:p>
        </p:txBody>
      </p:sp>
      <p:pic>
        <p:nvPicPr>
          <p:cNvPr id="2049" name="图片 43011" descr="2"/>
          <p:cNvPicPr>
            <a:picLocks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0655" y="1299845"/>
            <a:ext cx="4443095" cy="526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1" descr="res07_attpic_brief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6340" y="1299210"/>
            <a:ext cx="537464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5232400" y="6195060"/>
            <a:ext cx="3696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万安二中   罗明繁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" y="274955"/>
            <a:ext cx="2544445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rgbClr val="00B0F0"/>
                </a:solidFill>
              </a:rPr>
              <a:t>板书设计</a:t>
            </a:r>
            <a:endParaRPr lang="zh-CN" altLang="en-US" sz="3200" dirty="0" smtClean="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9985"/>
            <a:ext cx="8229600" cy="525970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400" dirty="0">
                <a:solidFill>
                  <a:srgbClr val="0000CC"/>
                </a:solidFill>
              </a:rPr>
              <a:t>                  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敬</a:t>
            </a:r>
            <a:r>
              <a:rPr lang="zh-CN" altLang="en-US" sz="4000" b="1" dirty="0">
                <a:solidFill>
                  <a:srgbClr val="FF0000"/>
                </a:solidFill>
              </a:rPr>
              <a:t>老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孝</a:t>
            </a:r>
            <a:r>
              <a:rPr lang="zh-CN" altLang="en-US" sz="4000" b="1" dirty="0">
                <a:solidFill>
                  <a:srgbClr val="FF0000"/>
                </a:solidFill>
              </a:rPr>
              <a:t>亲，从我做起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               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               七、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比比中外的家观念（摘抄）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            六、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想想不足的言和行（日记）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        五、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送送感恩的小礼物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    四、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做做报恩的小事情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    三、说说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我家的好家风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    二、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秀秀我家的传家宝</a:t>
            </a:r>
            <a:r>
              <a:rPr lang="zh-CN" altLang="en-US" sz="2400" dirty="0">
                <a:solidFill>
                  <a:srgbClr val="0000CC"/>
                </a:solidFill>
              </a:rPr>
              <a:t>；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一、晒晒</a:t>
            </a:r>
            <a:r>
              <a:rPr lang="zh-CN" altLang="en-US" sz="2400" dirty="0">
                <a:solidFill>
                  <a:srgbClr val="0000CC"/>
                </a:solidFill>
                <a:sym typeface="+mn-ea"/>
              </a:rPr>
              <a:t>我家的档案袋。</a:t>
            </a:r>
            <a:endParaRPr lang="zh-CN" altLang="en-US" sz="2400" dirty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0000CC"/>
                </a:solidFill>
              </a:rPr>
              <a:t> </a:t>
            </a:r>
            <a:endParaRPr lang="zh-CN" altLang="en-US" sz="2400" dirty="0">
              <a:solidFill>
                <a:srgbClr val="0000CC"/>
              </a:solidFill>
            </a:endParaRPr>
          </a:p>
        </p:txBody>
      </p:sp>
      <p:pic>
        <p:nvPicPr>
          <p:cNvPr id="4" name="图片 3" descr="t01c8788ae607c212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" y="1417955"/>
            <a:ext cx="2400300" cy="2402205"/>
          </a:xfrm>
          <a:prstGeom prst="rect">
            <a:avLst/>
          </a:prstGeom>
        </p:spPr>
      </p:pic>
      <p:pic>
        <p:nvPicPr>
          <p:cNvPr id="5" name="图片 4" descr="t01e80c0e0353c6246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010" y="3820160"/>
            <a:ext cx="3399790" cy="279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265" y="-93345"/>
            <a:ext cx="1412240" cy="1143000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活动小结</a:t>
            </a:r>
            <a:endParaRPr lang="zh-CN" altLang="en-US" sz="2400" b="1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81355"/>
            <a:ext cx="8229600" cy="5605145"/>
          </a:xfrm>
        </p:spPr>
        <p:txBody>
          <a:bodyPr>
            <a:normAutofit fontScale="90000" lnSpcReduction="10000"/>
          </a:bodyPr>
          <a:lstStyle/>
          <a:p>
            <a:pPr>
              <a:buNone/>
            </a:pPr>
            <a:r>
              <a:rPr lang="en-US" altLang="zh-CN" sz="3600" dirty="0" smtClean="0"/>
              <a:t>     </a:t>
            </a:r>
            <a:r>
              <a:rPr lang="zh-CN" altLang="zh-CN" sz="4000" dirty="0" smtClean="0">
                <a:solidFill>
                  <a:srgbClr val="FF0000"/>
                </a:solidFill>
              </a:rPr>
              <a:t>“孝”</a:t>
            </a:r>
            <a:r>
              <a:rPr lang="zh-CN" altLang="zh-CN" sz="4000" dirty="0" smtClean="0">
                <a:solidFill>
                  <a:srgbClr val="00B050"/>
                </a:solidFill>
              </a:rPr>
              <a:t>是中华民族的传统美德，让我们行动起来，从</a:t>
            </a:r>
            <a:r>
              <a:rPr lang="zh-CN" altLang="zh-CN" sz="4000" dirty="0" smtClean="0">
                <a:solidFill>
                  <a:srgbClr val="FF0000"/>
                </a:solidFill>
              </a:rPr>
              <a:t>现在</a:t>
            </a:r>
            <a:r>
              <a:rPr lang="zh-CN" altLang="zh-CN" sz="4000" dirty="0" smtClean="0">
                <a:solidFill>
                  <a:srgbClr val="00B050"/>
                </a:solidFill>
              </a:rPr>
              <a:t>做起，从</a:t>
            </a:r>
            <a:r>
              <a:rPr lang="zh-CN" altLang="zh-CN" sz="4000" dirty="0" smtClean="0">
                <a:solidFill>
                  <a:srgbClr val="FF0000"/>
                </a:solidFill>
              </a:rPr>
              <a:t>小事</a:t>
            </a:r>
            <a:r>
              <a:rPr lang="zh-CN" altLang="zh-CN" sz="4000" dirty="0" smtClean="0">
                <a:solidFill>
                  <a:srgbClr val="00B050"/>
                </a:solidFill>
              </a:rPr>
              <a:t>做起：</a:t>
            </a:r>
            <a:endParaRPr lang="zh-CN" altLang="zh-CN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zh-CN" sz="4000" b="1" dirty="0" smtClean="0">
                <a:solidFill>
                  <a:srgbClr val="FF0000"/>
                </a:solidFill>
              </a:rPr>
              <a:t>     </a:t>
            </a:r>
            <a:endParaRPr lang="zh-CN" altLang="zh-CN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40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敬</a:t>
            </a:r>
            <a:endParaRPr lang="zh-CN" altLang="zh-CN" sz="5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5400" b="1" dirty="0" smtClean="0">
                <a:solidFill>
                  <a:srgbClr val="FF0000"/>
                </a:solidFill>
              </a:rPr>
              <a:t>   老</a:t>
            </a:r>
            <a:endParaRPr lang="zh-CN" altLang="zh-CN" sz="5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5400" b="1" dirty="0" smtClean="0">
                <a:solidFill>
                  <a:srgbClr val="FF0000"/>
                </a:solidFill>
              </a:rPr>
              <a:t>   孝</a:t>
            </a:r>
            <a:endParaRPr lang="zh-CN" altLang="zh-CN" sz="5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5400" b="1" dirty="0" smtClean="0">
                <a:solidFill>
                  <a:srgbClr val="FF0000"/>
                </a:solidFill>
              </a:rPr>
              <a:t>   亲</a:t>
            </a:r>
            <a:endParaRPr lang="zh-CN" altLang="zh-CN" sz="5400" b="1" dirty="0" smtClean="0">
              <a:solidFill>
                <a:srgbClr val="FF0000"/>
              </a:solidFill>
            </a:endParaRPr>
          </a:p>
          <a:p>
            <a:endParaRPr lang="zh-CN" altLang="zh-CN" sz="5400" b="1" dirty="0" smtClean="0">
              <a:solidFill>
                <a:srgbClr val="FF0000"/>
              </a:solidFill>
            </a:endParaRPr>
          </a:p>
        </p:txBody>
      </p:sp>
      <p:pic>
        <p:nvPicPr>
          <p:cNvPr id="4" name="图片 3" descr="t01c63c3262de4b3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0365" y="2045335"/>
            <a:ext cx="5489575" cy="453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10548664" y="1268760"/>
            <a:ext cx="5482952" cy="274638"/>
          </a:xfrm>
        </p:spPr>
        <p:txBody>
          <a:bodyPr>
            <a:normAutofit fontScale="90000"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8640"/>
            <a:ext cx="8424936" cy="2188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dirty="0" smtClean="0"/>
              <a:t> </a:t>
            </a:r>
            <a:endParaRPr lang="en-US" altLang="zh-CN" sz="3600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一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zh-CN" altLang="zh-CN" dirty="0" smtClean="0">
                <a:solidFill>
                  <a:srgbClr val="FF0000"/>
                </a:solidFill>
              </a:rPr>
              <a:t>【</a:t>
            </a:r>
            <a:r>
              <a:rPr lang="zh-CN" altLang="zh-CN" b="1" dirty="0" smtClean="0">
                <a:solidFill>
                  <a:srgbClr val="FF0000"/>
                </a:solidFill>
              </a:rPr>
              <a:t>活动目的</a:t>
            </a:r>
            <a:r>
              <a:rPr lang="zh-CN" altLang="zh-CN" dirty="0" smtClean="0">
                <a:solidFill>
                  <a:srgbClr val="FF0000"/>
                </a:solidFill>
              </a:rPr>
              <a:t>】</a:t>
            </a:r>
            <a:r>
              <a:rPr lang="en-US" altLang="zh-CN" dirty="0" smtClean="0"/>
              <a:t> </a:t>
            </a:r>
            <a:r>
              <a:rPr lang="en-US" altLang="zh-CN" sz="3600" dirty="0" smtClean="0"/>
              <a:t> </a:t>
            </a:r>
            <a:endParaRPr lang="zh-CN" altLang="zh-CN" sz="3600" dirty="0" smtClean="0"/>
          </a:p>
          <a:p>
            <a:pPr>
              <a:buNone/>
            </a:pPr>
            <a:r>
              <a:rPr lang="en-US" altLang="zh-CN" sz="3600" dirty="0" smtClean="0"/>
              <a:t>  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 1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增强我们对家的感情、对亲人的感情；</a:t>
            </a:r>
            <a:endParaRPr lang="zh-CN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zh-CN" sz="3600" dirty="0" smtClean="0"/>
              <a:t>、锻炼社会实践能力，培养责任</a:t>
            </a:r>
            <a:r>
              <a:rPr lang="zh-CN" altLang="en-US" sz="3600" dirty="0" smtClean="0"/>
              <a:t>感</a:t>
            </a:r>
            <a:r>
              <a:rPr lang="zh-CN" altLang="zh-CN" sz="3600" dirty="0" smtClean="0"/>
              <a:t>和奉献意识；</a:t>
            </a:r>
            <a:endParaRPr lang="zh-CN" altLang="zh-CN" sz="3600" dirty="0" smtClean="0"/>
          </a:p>
          <a:p>
            <a:pPr>
              <a:buNone/>
            </a:pPr>
            <a:r>
              <a:rPr lang="en-US" altLang="zh-CN" sz="3600" dirty="0" smtClean="0"/>
              <a:t>  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  3</a:t>
            </a:r>
            <a:r>
              <a:rPr lang="zh-CN" altLang="zh-CN" sz="3600" dirty="0" smtClean="0"/>
              <a:t>、提升收集资料能力及语言表达能力。</a:t>
            </a:r>
            <a:endParaRPr lang="zh-CN" altLang="zh-CN" sz="3600" dirty="0" smtClean="0"/>
          </a:p>
          <a:p>
            <a:endParaRPr lang="en-US" altLang="zh-CN" sz="3600" dirty="0" smtClean="0"/>
          </a:p>
          <a:p>
            <a:pPr marL="0" indent="0">
              <a:buNone/>
            </a:pPr>
            <a:endParaRPr lang="zh-CN" altLang="zh-CN" sz="3600" dirty="0" smtClean="0"/>
          </a:p>
          <a:p>
            <a:pPr>
              <a:buNone/>
            </a:pP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文本占位符 2253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60648"/>
            <a:ext cx="9144000" cy="151130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ea typeface="楷体_GB2312" pitchFamily="49" charset="-122"/>
              </a:rPr>
              <a:t>活动过程一：</a:t>
            </a:r>
            <a:endParaRPr lang="zh-CN" altLang="en-US" sz="2400" dirty="0" smtClean="0">
              <a:solidFill>
                <a:srgbClr val="0070C0"/>
              </a:solidFill>
              <a:ea typeface="楷体_GB2312" pitchFamily="49" charset="-122"/>
            </a:endParaRPr>
          </a:p>
        </p:txBody>
      </p:sp>
      <p:pic>
        <p:nvPicPr>
          <p:cNvPr id="5122" name="内容占位符 22537" descr="1221101_204734039_2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908685"/>
            <a:ext cx="7112635" cy="5949315"/>
          </a:xfrm>
        </p:spPr>
      </p:pic>
      <p:sp>
        <p:nvSpPr>
          <p:cNvPr id="4" name="TextBox 3"/>
          <p:cNvSpPr txBox="1"/>
          <p:nvPr/>
        </p:nvSpPr>
        <p:spPr>
          <a:xfrm>
            <a:off x="2344822" y="201975"/>
            <a:ext cx="526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晒晒我家的“档案袋”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4075" y="1313815"/>
            <a:ext cx="183261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爷爷奶奶、外公外婆、爸爸妈妈的姓名、生日、年龄、生肖、职业、身体状况、</a:t>
            </a:r>
            <a:endParaRPr lang="zh-CN" altLang="en-US" sz="2800"/>
          </a:p>
          <a:p>
            <a:r>
              <a:rPr lang="zh-CN" altLang="en-US" sz="2800"/>
              <a:t>兴趣爱好</a:t>
            </a:r>
            <a:r>
              <a:rPr lang="en-US" altLang="zh-CN" sz="2800"/>
              <a:t>……</a:t>
            </a:r>
            <a:endParaRPr lang="en-US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9385" y="1405890"/>
            <a:ext cx="6615430" cy="5180330"/>
          </a:xfrm>
          <a:prstGeom prst="rect">
            <a:avLst/>
          </a:prstGeom>
          <a:noFill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195513" y="404813"/>
            <a:ext cx="51847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8353425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6000" b="1" kern="10" dirty="0">
              <a:ln w="9525">
                <a:solidFill>
                  <a:srgbClr val="000000"/>
                </a:solidFill>
                <a:round/>
              </a:ln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71170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活动过程二：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秀秀我家的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传家宝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”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06895" y="2308225"/>
            <a:ext cx="18421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比如</a:t>
            </a:r>
            <a:r>
              <a:rPr lang="en-US" altLang="zh-CN" sz="2400" dirty="0" smtClean="0"/>
              <a:t>“</a:t>
            </a:r>
            <a:r>
              <a:rPr lang="zh-CN" altLang="en-US" sz="2400" dirty="0" smtClean="0"/>
              <a:t>全家福</a:t>
            </a:r>
            <a:r>
              <a:rPr lang="en-US" altLang="zh-CN" sz="2400" dirty="0" smtClean="0"/>
              <a:t>”</a:t>
            </a:r>
            <a:r>
              <a:rPr lang="zh-CN" altLang="en-US" sz="2400" dirty="0" smtClean="0"/>
              <a:t>照片、奖状、首饰、生活用品、古董</a:t>
            </a:r>
            <a:r>
              <a:rPr lang="en-US" altLang="zh-CN" sz="2400" dirty="0" smtClean="0"/>
              <a:t>……</a:t>
            </a:r>
            <a:r>
              <a:rPr lang="zh-CN" altLang="en-US" sz="2400" dirty="0" smtClean="0"/>
              <a:t>试着介绍一下宝物的意义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zh-CN" altLang="en-US" sz="2800" i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活动过程三：</a:t>
            </a:r>
            <a:r>
              <a:rPr lang="zh-CN" altLang="en-US" sz="2800" i="1" dirty="0" smtClean="0">
                <a:solidFill>
                  <a:srgbClr val="FF00FF"/>
                </a:solidFill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说说我家的好家风</a:t>
            </a:r>
            <a:endParaRPr lang="zh-CN" altLang="en-US" sz="4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3" descr="0016960c82440f24734701[1]"/>
          <p:cNvPicPr>
            <a:picLocks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457200" y="1518285"/>
            <a:ext cx="6776085" cy="4924425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7233920" y="1866265"/>
            <a:ext cx="1844040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</a:t>
            </a:r>
            <a:r>
              <a:rPr lang="zh-CN" altLang="zh-CN" sz="2000" dirty="0" smtClean="0"/>
              <a:t>家风，是一种由父母或祖辈所提倡并能身体力行和言传身教、用以约束和规范家庭成员的一种风尚和作风</a:t>
            </a:r>
            <a:r>
              <a:rPr lang="zh-CN" altLang="en-US" sz="2000" dirty="0" smtClean="0"/>
              <a:t>。比如敬老孝亲</a:t>
            </a:r>
            <a:r>
              <a:rPr lang="zh-CN" altLang="zh-CN" sz="2000" dirty="0" smtClean="0"/>
              <a:t>；积德行善；勤俭持家；诚实守信；</a:t>
            </a:r>
            <a:r>
              <a:rPr lang="zh-CN" altLang="en-US" sz="2000" dirty="0" smtClean="0"/>
              <a:t>助人为乐；</a:t>
            </a:r>
            <a:r>
              <a:rPr lang="zh-CN" altLang="zh-CN" sz="2000" dirty="0" smtClean="0"/>
              <a:t>勤奋好学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819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6947535" cy="787400"/>
          </a:xfrm>
        </p:spPr>
        <p:txBody>
          <a:bodyPr>
            <a:normAutofit/>
          </a:bodyPr>
          <a:p>
            <a:r>
              <a:rPr lang="zh-CN" altLang="en-US" sz="28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活动过程四：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做做报恩的小事情</a:t>
            </a:r>
            <a:endParaRPr lang="zh-CN" altLang="en-US" sz="4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420995" cy="468630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家的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835" y="1062355"/>
            <a:ext cx="6269355" cy="5751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27190" y="1682115"/>
            <a:ext cx="23939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要求做两件以上：</a:t>
            </a:r>
            <a:r>
              <a:rPr lang="zh-CN" altLang="zh-CN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为父母做一次饭 ；</a:t>
            </a:r>
            <a:endParaRPr lang="zh-CN" sz="2000" b="1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②给父母洗一次衣服； </a:t>
            </a:r>
            <a:endParaRPr lang="zh-CN" sz="2000" b="1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③和父母一起到田间干</a:t>
            </a:r>
            <a:r>
              <a:rPr lang="zh-CN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一次农活；</a:t>
            </a:r>
            <a:endParaRPr lang="zh-CN" sz="2000" b="1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00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anose="02010600030101010101" pitchFamily="2" charset="-122"/>
                <a:sym typeface="+mn-ea"/>
              </a:rPr>
              <a:t>为家里做一次大扫除</a:t>
            </a:r>
            <a:r>
              <a:rPr lang="zh-CN" altLang="en-US" sz="2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00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唱一支歌给父母听；</a:t>
            </a:r>
            <a:endParaRPr lang="zh-CN" altLang="en-US" sz="2000" b="1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⑥在学校时给父母写一封家书 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825" y="197485"/>
            <a:ext cx="6973570" cy="114300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</a:rPr>
              <a:t>活动过程五</a:t>
            </a:r>
            <a:r>
              <a:rPr lang="zh-CN" altLang="en-US" sz="3100" dirty="0" smtClean="0">
                <a:solidFill>
                  <a:srgbClr val="0070C0"/>
                </a:solidFill>
              </a:rPr>
              <a:t>：   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送送感恩的小礼物</a:t>
            </a:r>
            <a:endParaRPr lang="zh-CN" altLang="en-US" sz="4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89" name="Picture 1" descr="C:\Users\Administrator\Desktop\656497770403564402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3825" y="1198880"/>
            <a:ext cx="7483475" cy="54590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07300" y="2503805"/>
            <a:ext cx="15303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给长辈送礼物，说说这礼物代表的心意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170420" cy="114300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</a:rPr>
              <a:t>活动过程六：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想想不足的言和行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日记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97830" y="1600200"/>
            <a:ext cx="2846070" cy="4686300"/>
          </a:xfrm>
        </p:spPr>
        <p:txBody>
          <a:bodyPr>
            <a:normAutofit fontScale="50000"/>
          </a:bodyPr>
          <a:lstStyle/>
          <a:p>
            <a:pPr>
              <a:buNone/>
            </a:pPr>
            <a:r>
              <a:rPr lang="en-US" altLang="zh-CN" sz="3600" dirty="0" smtClean="0"/>
              <a:t>  </a:t>
            </a:r>
            <a:r>
              <a:rPr lang="zh-CN" altLang="en-US" sz="3600" dirty="0" smtClean="0"/>
              <a:t>     </a:t>
            </a:r>
            <a:r>
              <a:rPr lang="zh-CN" altLang="en-US" sz="4800" dirty="0" smtClean="0"/>
              <a:t> 这次</a:t>
            </a:r>
            <a:r>
              <a:rPr lang="en-US" altLang="zh-CN" sz="4800" dirty="0" smtClean="0"/>
              <a:t>“</a:t>
            </a:r>
            <a:r>
              <a:rPr lang="zh-CN" altLang="en-US" sz="4800" dirty="0" smtClean="0"/>
              <a:t>敬老孝亲</a:t>
            </a:r>
            <a:r>
              <a:rPr lang="en-US" altLang="zh-CN" sz="4800" dirty="0" smtClean="0"/>
              <a:t>”</a:t>
            </a:r>
            <a:r>
              <a:rPr lang="zh-CN" altLang="en-US" sz="4800" dirty="0" smtClean="0"/>
              <a:t>活动后，你对照他人，反思一下：自己对父母长辈，哪些地方孝顺，又有哪些言行显得不够孝敬，今后该怎么做？</a:t>
            </a:r>
            <a:endParaRPr lang="en-US" altLang="zh-CN" sz="4800" dirty="0" smtClean="0"/>
          </a:p>
          <a:p>
            <a:pPr>
              <a:buNone/>
            </a:pPr>
            <a:r>
              <a:rPr lang="zh-CN" altLang="en-US" sz="4800" dirty="0" smtClean="0">
                <a:solidFill>
                  <a:srgbClr val="0000CC"/>
                </a:solidFill>
              </a:rPr>
              <a:t>      请同学们写</a:t>
            </a:r>
            <a:r>
              <a:rPr lang="zh-CN" altLang="en-US" sz="4800" smtClean="0">
                <a:solidFill>
                  <a:srgbClr val="0000CC"/>
                </a:solidFill>
              </a:rPr>
              <a:t>出来，彼此交流心得。</a:t>
            </a:r>
            <a:endParaRPr lang="zh-CN" altLang="en-US" sz="4800" dirty="0">
              <a:solidFill>
                <a:srgbClr val="0000CC"/>
              </a:solidFill>
            </a:endParaRPr>
          </a:p>
        </p:txBody>
      </p:sp>
      <p:pic>
        <p:nvPicPr>
          <p:cNvPr id="4" name="图片 3" descr="t013a984265694785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" y="1417320"/>
            <a:ext cx="5668645" cy="539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094855" cy="1143000"/>
          </a:xfrm>
        </p:spPr>
        <p:txBody>
          <a:bodyPr>
            <a:normAutofit/>
          </a:bodyPr>
          <a:p>
            <a:r>
              <a:rPr lang="zh-CN" altLang="en-US" sz="2000">
                <a:solidFill>
                  <a:srgbClr val="0070C0"/>
                </a:solidFill>
              </a:rPr>
              <a:t>活动过程七</a:t>
            </a:r>
            <a:r>
              <a:rPr lang="zh-CN" altLang="en-US" sz="2400">
                <a:solidFill>
                  <a:srgbClr val="0070C0"/>
                </a:solidFill>
              </a:rPr>
              <a:t>：       </a:t>
            </a:r>
            <a:r>
              <a:rPr lang="zh-CN" altLang="en-US" sz="3200" b="1">
                <a:solidFill>
                  <a:srgbClr val="FF0000"/>
                </a:solidFill>
              </a:rPr>
              <a:t>比比中外的家观念 （</a:t>
            </a:r>
            <a:r>
              <a:rPr lang="zh-CN" altLang="en-US" sz="2400" b="1">
                <a:solidFill>
                  <a:srgbClr val="0070C0"/>
                </a:solidFill>
              </a:rPr>
              <a:t>摘抄</a:t>
            </a:r>
            <a:r>
              <a:rPr lang="zh-CN" altLang="en-US" sz="3200" b="1">
                <a:solidFill>
                  <a:srgbClr val="FF0000"/>
                </a:solidFill>
              </a:rPr>
              <a:t>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6820535" cy="468630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我爱我家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1418590"/>
            <a:ext cx="6283325" cy="4867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77735" y="1917700"/>
            <a:ext cx="17132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根据你读的书籍、看的电视或上网查询的资料，比较一下</a:t>
            </a:r>
            <a:r>
              <a:rPr lang="zh-CN" altLang="en-US" sz="2400">
                <a:solidFill>
                  <a:srgbClr val="FF0000"/>
                </a:solidFill>
              </a:rPr>
              <a:t>中外家庭观念</a:t>
            </a:r>
            <a:r>
              <a:rPr lang="zh-CN" altLang="en-US" sz="2400"/>
              <a:t>的差异。</a:t>
            </a:r>
            <a:endParaRPr lang="zh-CN" altLang="en-US" sz="240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WPS 演示</Application>
  <PresentationFormat>全屏显示(4:3)</PresentationFormat>
  <Paragraphs>76</Paragraphs>
  <Slides>11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Wingdings 2</vt:lpstr>
      <vt:lpstr>Arial</vt:lpstr>
      <vt:lpstr>楷体_GB2312</vt:lpstr>
      <vt:lpstr>微软雅黑</vt:lpstr>
      <vt:lpstr>楷体</vt:lpstr>
      <vt:lpstr>Franklin Gothic Book</vt:lpstr>
      <vt:lpstr>黑体</vt:lpstr>
      <vt:lpstr>Arial Unicode MS</vt:lpstr>
      <vt:lpstr>Franklin Gothic Medium</vt:lpstr>
      <vt:lpstr>Calibri</vt:lpstr>
      <vt:lpstr>新宋体</vt:lpstr>
      <vt:lpstr>暗香扑面</vt:lpstr>
      <vt:lpstr>敬老孝亲，从我做起</vt:lpstr>
      <vt:lpstr>PowerPoint 演示文稿</vt:lpstr>
      <vt:lpstr>PowerPoint 演示文稿</vt:lpstr>
      <vt:lpstr>PowerPoint 演示文稿</vt:lpstr>
      <vt:lpstr>活动过程三：  说说我家的好家风</vt:lpstr>
      <vt:lpstr>活动过程四：做做报恩的小事情</vt:lpstr>
      <vt:lpstr>活动过程五：   送送感恩的小礼物</vt:lpstr>
      <vt:lpstr>活动过程六：  想想不足的言和行（日记）</vt:lpstr>
      <vt:lpstr>活动过程七：       比比中外的家观念 （摘抄）</vt:lpstr>
      <vt:lpstr>板书设计</vt:lpstr>
      <vt:lpstr>活动小结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中华民族有一种美德叫“孝”，古人有云“百善孝为先”，一切事情从孝开始做起。羊有跪乳之恩，牛有舐犊之情，大地乃万物之源，父母是我们的生命 之本。今天我们就一起来学习本单元综合性学习：孝亲敬老，从我做起。 </dc:title>
  <dc:creator>Administrator</dc:creator>
  <cp:lastModifiedBy>Administrator</cp:lastModifiedBy>
  <cp:revision>28</cp:revision>
  <dcterms:created xsi:type="dcterms:W3CDTF">2017-04-25T11:24:00Z</dcterms:created>
  <dcterms:modified xsi:type="dcterms:W3CDTF">2018-03-29T12:19:15Z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