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75" r:id="rId4"/>
    <p:sldMasterId id="2147483687" r:id="rId5"/>
    <p:sldMasterId id="2147483699" r:id="rId6"/>
    <p:sldMasterId id="2147483723" r:id="rId7"/>
    <p:sldMasterId id="2147483735" r:id="rId8"/>
    <p:sldMasterId id="2147483747" r:id="rId9"/>
    <p:sldMasterId id="2147483759" r:id="rId10"/>
    <p:sldMasterId id="2147483807" r:id="rId11"/>
  </p:sldMasterIdLst>
  <p:sldIdLst>
    <p:sldId id="258" r:id="rId12"/>
    <p:sldId id="260" r:id="rId13"/>
    <p:sldId id="273" r:id="rId14"/>
    <p:sldId id="272" r:id="rId15"/>
    <p:sldId id="261" r:id="rId16"/>
    <p:sldId id="265" r:id="rId17"/>
    <p:sldId id="259" r:id="rId18"/>
    <p:sldId id="277" r:id="rId19"/>
    <p:sldId id="278" r:id="rId20"/>
    <p:sldId id="279" r:id="rId21"/>
    <p:sldId id="274" r:id="rId22"/>
    <p:sldId id="281" r:id="rId23"/>
    <p:sldId id="271" r:id="rId24"/>
    <p:sldId id="282" r:id="rId25"/>
    <p:sldId id="264" r:id="rId26"/>
    <p:sldId id="283" r:id="rId27"/>
    <p:sldId id="284" r:id="rId28"/>
    <p:sldId id="276" r:id="rId29"/>
    <p:sldId id="285" r:id="rId30"/>
    <p:sldId id="262" r:id="rId31"/>
    <p:sldId id="266" r:id="rId32"/>
    <p:sldId id="289" r:id="rId33"/>
    <p:sldId id="257" r:id="rId34"/>
    <p:sldId id="275" r:id="rId35"/>
    <p:sldId id="293" r:id="rId36"/>
    <p:sldId id="294" r:id="rId37"/>
    <p:sldId id="267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755328"/>
      </p:ext>
    </p:extLst>
  </p:cSld>
  <p:clrMapOvr>
    <a:masterClrMapping/>
  </p:clrMapOvr>
  <p:transition spd="slow" advTm="1000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80330"/>
      </p:ext>
    </p:extLst>
  </p:cSld>
  <p:clrMapOvr>
    <a:masterClrMapping/>
  </p:clrMapOvr>
  <p:transition spd="slow" advTm="1000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16050"/>
      </p:ext>
    </p:extLst>
  </p:cSld>
  <p:clrMapOvr>
    <a:masterClrMapping/>
  </p:clrMapOvr>
  <p:transition spd="slow" advTm="1000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20291"/>
      </p:ext>
    </p:extLst>
  </p:cSld>
  <p:clrMapOvr>
    <a:masterClrMapping/>
  </p:clrMapOvr>
  <p:transition spd="slow" advTm="1000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50079"/>
      </p:ext>
    </p:extLst>
  </p:cSld>
  <p:clrMapOvr>
    <a:masterClrMapping/>
  </p:clrMapOvr>
  <p:transition spd="slow" advTm="1000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61447"/>
      </p:ext>
    </p:extLst>
  </p:cSld>
  <p:clrMapOvr>
    <a:masterClrMapping/>
  </p:clrMapOvr>
  <p:transition spd="slow" advTm="1000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63372"/>
      </p:ext>
    </p:extLst>
  </p:cSld>
  <p:clrMapOvr>
    <a:masterClrMapping/>
  </p:clrMapOvr>
  <p:transition spd="slow" advTm="1000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469675"/>
      </p:ext>
    </p:extLst>
  </p:cSld>
  <p:clrMapOvr>
    <a:masterClrMapping/>
  </p:clrMapOvr>
  <p:transition spd="slow" advTm="1000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128317"/>
      </p:ext>
    </p:extLst>
  </p:cSld>
  <p:clrMapOvr>
    <a:masterClrMapping/>
  </p:clrMapOvr>
  <p:transition spd="slow" advTm="1000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793103"/>
      </p:ext>
    </p:extLst>
  </p:cSld>
  <p:clrMapOvr>
    <a:masterClrMapping/>
  </p:clrMapOvr>
  <p:transition spd="slow" advTm="1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173673"/>
      </p:ext>
    </p:extLst>
  </p:cSld>
  <p:clrMapOvr>
    <a:masterClrMapping/>
  </p:clrMapOvr>
  <p:transition spd="slow" advTm="1000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909759"/>
      </p:ext>
    </p:extLst>
  </p:cSld>
  <p:clrMapOvr>
    <a:masterClrMapping/>
  </p:clrMapOvr>
  <p:transition spd="slow" advTm="1000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10171"/>
      </p:ext>
    </p:extLst>
  </p:cSld>
  <p:clrMapOvr>
    <a:masterClrMapping/>
  </p:clrMapOvr>
  <p:transition spd="slow" advTm="1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94103"/>
      </p:ext>
    </p:extLst>
  </p:cSld>
  <p:clrMapOvr>
    <a:masterClrMapping/>
  </p:clrMapOvr>
  <p:transition spd="slow" advTm="1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2364"/>
      </p:ext>
    </p:extLst>
  </p:cSld>
  <p:clrMapOvr>
    <a:masterClrMapping/>
  </p:clrMapOvr>
  <p:transition spd="slow" advTm="1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717091"/>
      </p:ext>
    </p:extLst>
  </p:cSld>
  <p:clrMapOvr>
    <a:masterClrMapping/>
  </p:clrMapOvr>
  <p:transition spd="slow" advTm="1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89873"/>
      </p:ext>
    </p:extLst>
  </p:cSld>
  <p:clrMapOvr>
    <a:masterClrMapping/>
  </p:clrMapOvr>
  <p:transition spd="slow" advTm="1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49117"/>
      </p:ext>
    </p:extLst>
  </p:cSld>
  <p:clrMapOvr>
    <a:masterClrMapping/>
  </p:clrMapOvr>
  <p:transition spd="slow" advTm="1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819752"/>
      </p:ext>
    </p:extLst>
  </p:cSld>
  <p:clrMapOvr>
    <a:masterClrMapping/>
  </p:clrMapOvr>
  <p:transition spd="slow" advTm="1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524957"/>
      </p:ext>
    </p:extLst>
  </p:cSld>
  <p:clrMapOvr>
    <a:masterClrMapping/>
  </p:clrMapOvr>
  <p:transition spd="slow" advTm="1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02638"/>
      </p:ext>
    </p:extLst>
  </p:cSld>
  <p:clrMapOvr>
    <a:masterClrMapping/>
  </p:clrMapOvr>
  <p:transition spd="slow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45447"/>
      </p:ext>
    </p:extLst>
  </p:cSld>
  <p:clrMapOvr>
    <a:masterClrMapping/>
  </p:clrMapOvr>
  <p:transition spd="slow" advTm="1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699456"/>
      </p:ext>
    </p:extLst>
  </p:cSld>
  <p:clrMapOvr>
    <a:masterClrMapping/>
  </p:clrMapOvr>
  <p:transition spd="slow" advTm="1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619999"/>
      </p:ext>
    </p:extLst>
  </p:cSld>
  <p:clrMapOvr>
    <a:masterClrMapping/>
  </p:clrMapOvr>
  <p:transition spd="slow" advTm="1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41024"/>
      </p:ext>
    </p:extLst>
  </p:cSld>
  <p:clrMapOvr>
    <a:masterClrMapping/>
  </p:clrMapOvr>
  <p:transition spd="slow" advTm="1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04302"/>
      </p:ext>
    </p:extLst>
  </p:cSld>
  <p:clrMapOvr>
    <a:masterClrMapping/>
  </p:clrMapOvr>
  <p:transition spd="slow" advTm="100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439763"/>
      </p:ext>
    </p:extLst>
  </p:cSld>
  <p:clrMapOvr>
    <a:masterClrMapping/>
  </p:clrMapOvr>
  <p:transition spd="slow" advTm="1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671562"/>
      </p:ext>
    </p:extLst>
  </p:cSld>
  <p:clrMapOvr>
    <a:masterClrMapping/>
  </p:clrMapOvr>
  <p:transition spd="slow" advTm="100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506004"/>
      </p:ext>
    </p:extLst>
  </p:cSld>
  <p:clrMapOvr>
    <a:masterClrMapping/>
  </p:clrMapOvr>
  <p:transition spd="slow" advTm="100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515103"/>
      </p:ext>
    </p:extLst>
  </p:cSld>
  <p:clrMapOvr>
    <a:masterClrMapping/>
  </p:clrMapOvr>
  <p:transition spd="slow" advTm="100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540978"/>
      </p:ext>
    </p:extLst>
  </p:cSld>
  <p:clrMapOvr>
    <a:masterClrMapping/>
  </p:clrMapOvr>
  <p:transition spd="slow"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664300"/>
      </p:ext>
    </p:extLst>
  </p:cSld>
  <p:clrMapOvr>
    <a:masterClrMapping/>
  </p:clrMapOvr>
  <p:transition spd="slow" advTm="1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49158"/>
      </p:ext>
    </p:extLst>
  </p:cSld>
  <p:clrMapOvr>
    <a:masterClrMapping/>
  </p:clrMapOvr>
  <p:transition spd="slow" advTm="100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88121"/>
      </p:ext>
    </p:extLst>
  </p:cSld>
  <p:clrMapOvr>
    <a:masterClrMapping/>
  </p:clrMapOvr>
  <p:transition spd="slow" advTm="100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57890"/>
      </p:ext>
    </p:extLst>
  </p:cSld>
  <p:clrMapOvr>
    <a:masterClrMapping/>
  </p:clrMapOvr>
  <p:transition spd="slow" advTm="100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37739"/>
      </p:ext>
    </p:extLst>
  </p:cSld>
  <p:clrMapOvr>
    <a:masterClrMapping/>
  </p:clrMapOvr>
  <p:transition spd="slow" advTm="1000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67768"/>
      </p:ext>
    </p:extLst>
  </p:cSld>
  <p:clrMapOvr>
    <a:masterClrMapping/>
  </p:clrMapOvr>
  <p:transition spd="slow" advTm="1000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569595"/>
      </p:ext>
    </p:extLst>
  </p:cSld>
  <p:clrMapOvr>
    <a:masterClrMapping/>
  </p:clrMapOvr>
  <p:transition spd="slow" advTm="100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612873"/>
      </p:ext>
    </p:extLst>
  </p:cSld>
  <p:clrMapOvr>
    <a:masterClrMapping/>
  </p:clrMapOvr>
  <p:transition spd="slow" advTm="100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21055"/>
      </p:ext>
    </p:extLst>
  </p:cSld>
  <p:clrMapOvr>
    <a:masterClrMapping/>
  </p:clrMapOvr>
  <p:transition spd="slow" advTm="1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0294"/>
      </p:ext>
    </p:extLst>
  </p:cSld>
  <p:clrMapOvr>
    <a:masterClrMapping/>
  </p:clrMapOvr>
  <p:transition spd="slow"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323777"/>
      </p:ext>
    </p:extLst>
  </p:cSld>
  <p:clrMapOvr>
    <a:masterClrMapping/>
  </p:clrMapOvr>
  <p:transition spd="slow" advTm="1000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80312"/>
      </p:ext>
    </p:extLst>
  </p:cSld>
  <p:clrMapOvr>
    <a:masterClrMapping/>
  </p:clrMapOvr>
  <p:transition spd="slow" advTm="100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622716"/>
      </p:ext>
    </p:extLst>
  </p:cSld>
  <p:clrMapOvr>
    <a:masterClrMapping/>
  </p:clrMapOvr>
  <p:transition spd="slow" advTm="100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81505"/>
      </p:ext>
    </p:extLst>
  </p:cSld>
  <p:clrMapOvr>
    <a:masterClrMapping/>
  </p:clrMapOvr>
  <p:transition spd="slow" advTm="1000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26898"/>
      </p:ext>
    </p:extLst>
  </p:cSld>
  <p:clrMapOvr>
    <a:masterClrMapping/>
  </p:clrMapOvr>
  <p:transition spd="slow" advTm="100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4262"/>
      </p:ext>
    </p:extLst>
  </p:cSld>
  <p:clrMapOvr>
    <a:masterClrMapping/>
  </p:clrMapOvr>
  <p:transition spd="slow" advTm="1000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50920"/>
      </p:ext>
    </p:extLst>
  </p:cSld>
  <p:clrMapOvr>
    <a:masterClrMapping/>
  </p:clrMapOvr>
  <p:transition spd="slow" advTm="1000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382748"/>
      </p:ext>
    </p:extLst>
  </p:cSld>
  <p:clrMapOvr>
    <a:masterClrMapping/>
  </p:clrMapOvr>
  <p:transition spd="slow" advTm="100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134908"/>
      </p:ext>
    </p:extLst>
  </p:cSld>
  <p:clrMapOvr>
    <a:masterClrMapping/>
  </p:clrMapOvr>
  <p:transition spd="slow" advTm="1000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812279"/>
      </p:ext>
    </p:extLst>
  </p:cSld>
  <p:clrMapOvr>
    <a:masterClrMapping/>
  </p:clrMapOvr>
  <p:transition spd="slow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99053"/>
      </p:ext>
    </p:extLst>
  </p:cSld>
  <p:clrMapOvr>
    <a:masterClrMapping/>
  </p:clrMapOvr>
  <p:transition spd="slow" advTm="1000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333091"/>
      </p:ext>
    </p:extLst>
  </p:cSld>
  <p:clrMapOvr>
    <a:masterClrMapping/>
  </p:clrMapOvr>
  <p:transition spd="slow" advTm="1000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319036"/>
      </p:ext>
    </p:extLst>
  </p:cSld>
  <p:clrMapOvr>
    <a:masterClrMapping/>
  </p:clrMapOvr>
  <p:transition spd="slow" advTm="100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00626"/>
      </p:ext>
    </p:extLst>
  </p:cSld>
  <p:clrMapOvr>
    <a:masterClrMapping/>
  </p:clrMapOvr>
  <p:transition spd="slow" advTm="1000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372385"/>
      </p:ext>
    </p:extLst>
  </p:cSld>
  <p:clrMapOvr>
    <a:masterClrMapping/>
  </p:clrMapOvr>
  <p:transition spd="slow" advTm="1000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8120"/>
      </p:ext>
    </p:extLst>
  </p:cSld>
  <p:clrMapOvr>
    <a:masterClrMapping/>
  </p:clrMapOvr>
  <p:transition spd="slow" advTm="1000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770935"/>
      </p:ext>
    </p:extLst>
  </p:cSld>
  <p:clrMapOvr>
    <a:masterClrMapping/>
  </p:clrMapOvr>
  <p:transition spd="slow" advTm="1000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69879"/>
      </p:ext>
    </p:extLst>
  </p:cSld>
  <p:clrMapOvr>
    <a:masterClrMapping/>
  </p:clrMapOvr>
  <p:transition spd="slow" advTm="1000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32692"/>
      </p:ext>
    </p:extLst>
  </p:cSld>
  <p:clrMapOvr>
    <a:masterClrMapping/>
  </p:clrMapOvr>
  <p:transition spd="slow" advTm="1000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216295"/>
      </p:ext>
    </p:extLst>
  </p:cSld>
  <p:clrMapOvr>
    <a:masterClrMapping/>
  </p:clrMapOvr>
  <p:transition spd="slow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4070"/>
      </p:ext>
    </p:extLst>
  </p:cSld>
  <p:clrMapOvr>
    <a:masterClrMapping/>
  </p:clrMapOvr>
  <p:transition spd="slow" advTm="1000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40358"/>
      </p:ext>
    </p:extLst>
  </p:cSld>
  <p:clrMapOvr>
    <a:masterClrMapping/>
  </p:clrMapOvr>
  <p:transition spd="slow" advTm="100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199333"/>
      </p:ext>
    </p:extLst>
  </p:cSld>
  <p:clrMapOvr>
    <a:masterClrMapping/>
  </p:clrMapOvr>
  <p:transition spd="slow" advTm="1000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455222"/>
      </p:ext>
    </p:extLst>
  </p:cSld>
  <p:clrMapOvr>
    <a:masterClrMapping/>
  </p:clrMapOvr>
  <p:transition spd="slow" advTm="100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560366"/>
      </p:ext>
    </p:extLst>
  </p:cSld>
  <p:clrMapOvr>
    <a:masterClrMapping/>
  </p:clrMapOvr>
  <p:transition spd="slow" advTm="100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98585"/>
      </p:ext>
    </p:extLst>
  </p:cSld>
  <p:clrMapOvr>
    <a:masterClrMapping/>
  </p:clrMapOvr>
  <p:transition spd="slow" advTm="100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682177"/>
      </p:ext>
    </p:extLst>
  </p:cSld>
  <p:clrMapOvr>
    <a:masterClrMapping/>
  </p:clrMapOvr>
  <p:transition spd="slow" advTm="100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30864"/>
      </p:ext>
    </p:extLst>
  </p:cSld>
  <p:clrMapOvr>
    <a:masterClrMapping/>
  </p:clrMapOvr>
  <p:transition spd="slow" advTm="100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27454"/>
      </p:ext>
    </p:extLst>
  </p:cSld>
  <p:clrMapOvr>
    <a:masterClrMapping/>
  </p:clrMapOvr>
  <p:transition spd="slow" advTm="100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87753"/>
      </p:ext>
    </p:extLst>
  </p:cSld>
  <p:clrMapOvr>
    <a:masterClrMapping/>
  </p:clrMapOvr>
  <p:transition spd="slow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909274"/>
      </p:ext>
    </p:extLst>
  </p:cSld>
  <p:clrMapOvr>
    <a:masterClrMapping/>
  </p:clrMapOvr>
  <p:transition spd="slow" advTm="1000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891189"/>
      </p:ext>
    </p:extLst>
  </p:cSld>
  <p:clrMapOvr>
    <a:masterClrMapping/>
  </p:clrMapOvr>
  <p:transition spd="slow" advTm="1000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314046"/>
      </p:ext>
    </p:extLst>
  </p:cSld>
  <p:clrMapOvr>
    <a:masterClrMapping/>
  </p:clrMapOvr>
  <p:transition spd="slow" advTm="1000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75359"/>
      </p:ext>
    </p:extLst>
  </p:cSld>
  <p:clrMapOvr>
    <a:masterClrMapping/>
  </p:clrMapOvr>
  <p:transition spd="slow" advTm="1000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354565"/>
      </p:ext>
    </p:extLst>
  </p:cSld>
  <p:clrMapOvr>
    <a:masterClrMapping/>
  </p:clrMapOvr>
  <p:transition spd="slow" advTm="1000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360562"/>
      </p:ext>
    </p:extLst>
  </p:cSld>
  <p:clrMapOvr>
    <a:masterClrMapping/>
  </p:clrMapOvr>
  <p:transition spd="slow" advTm="1000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76606"/>
      </p:ext>
    </p:extLst>
  </p:cSld>
  <p:clrMapOvr>
    <a:masterClrMapping/>
  </p:clrMapOvr>
  <p:transition spd="slow" advTm="1000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2589"/>
      </p:ext>
    </p:extLst>
  </p:cSld>
  <p:clrMapOvr>
    <a:masterClrMapping/>
  </p:clrMapOvr>
  <p:transition spd="slow" advTm="1000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919043"/>
      </p:ext>
    </p:extLst>
  </p:cSld>
  <p:clrMapOvr>
    <a:masterClrMapping/>
  </p:clrMapOvr>
  <p:transition spd="slow" advTm="1000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69024"/>
      </p:ext>
    </p:extLst>
  </p:cSld>
  <p:clrMapOvr>
    <a:masterClrMapping/>
  </p:clrMapOvr>
  <p:transition spd="slow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756529"/>
      </p:ext>
    </p:extLst>
  </p:cSld>
  <p:clrMapOvr>
    <a:masterClrMapping/>
  </p:clrMapOvr>
  <p:transition spd="slow" advTm="1000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694705"/>
      </p:ext>
    </p:extLst>
  </p:cSld>
  <p:clrMapOvr>
    <a:masterClrMapping/>
  </p:clrMapOvr>
  <p:transition spd="slow" advTm="1000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576520"/>
      </p:ext>
    </p:extLst>
  </p:cSld>
  <p:clrMapOvr>
    <a:masterClrMapping/>
  </p:clrMapOvr>
  <p:transition spd="slow" advTm="1000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46898"/>
      </p:ext>
    </p:extLst>
  </p:cSld>
  <p:clrMapOvr>
    <a:masterClrMapping/>
  </p:clrMapOvr>
  <p:transition spd="slow" advTm="1000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35955"/>
      </p:ext>
    </p:extLst>
  </p:cSld>
  <p:clrMapOvr>
    <a:masterClrMapping/>
  </p:clrMapOvr>
  <p:transition spd="slow" advTm="1000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63175"/>
      </p:ext>
    </p:extLst>
  </p:cSld>
  <p:clrMapOvr>
    <a:masterClrMapping/>
  </p:clrMapOvr>
  <p:transition spd="slow" advTm="1000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71208"/>
      </p:ext>
    </p:extLst>
  </p:cSld>
  <p:clrMapOvr>
    <a:masterClrMapping/>
  </p:clrMapOvr>
  <p:transition spd="slow" advTm="1000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63158"/>
      </p:ext>
    </p:extLst>
  </p:cSld>
  <p:clrMapOvr>
    <a:masterClrMapping/>
  </p:clrMapOvr>
  <p:transition spd="slow" advTm="1000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91018"/>
      </p:ext>
    </p:extLst>
  </p:cSld>
  <p:clrMapOvr>
    <a:masterClrMapping/>
  </p:clrMapOvr>
  <p:transition spd="slow" advTm="1000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963130"/>
      </p:ext>
    </p:extLst>
  </p:cSld>
  <p:clrMapOvr>
    <a:masterClrMapping/>
  </p:clrMapOvr>
  <p:transition spd="slow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7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0524"/>
      </p:ext>
    </p:extLst>
  </p:cSld>
  <p:clrMapOvr>
    <a:masterClrMapping/>
  </p:clrMapOvr>
  <p:transition spd="slow" advTm="1000"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426735"/>
      </p:ext>
    </p:extLst>
  </p:cSld>
  <p:clrMapOvr>
    <a:masterClrMapping/>
  </p:clrMapOvr>
  <p:transition spd="slow" advTm="1000"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06116"/>
      </p:ext>
    </p:extLst>
  </p:cSld>
  <p:clrMapOvr>
    <a:masterClrMapping/>
  </p:clrMapOvr>
  <p:transition spd="slow" advTm="1000"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567818"/>
      </p:ext>
    </p:extLst>
  </p:cSld>
  <p:clrMapOvr>
    <a:masterClrMapping/>
  </p:clrMapOvr>
  <p:transition spd="slow" advTm="1000"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644311"/>
      </p:ext>
    </p:extLst>
  </p:cSld>
  <p:clrMapOvr>
    <a:masterClrMapping/>
  </p:clrMapOvr>
  <p:transition spd="slow" advTm="1000"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4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4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162550"/>
      </p:ext>
    </p:extLst>
  </p:cSld>
  <p:clrMapOvr>
    <a:masterClrMapping/>
  </p:clrMapOvr>
  <p:transition spd="slow" advTm="1000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45487"/>
      </p:ext>
    </p:extLst>
  </p:cSld>
  <p:clrMapOvr>
    <a:masterClrMapping/>
  </p:clrMapOvr>
  <p:transition spd="slow" advTm="1000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835187"/>
      </p:ext>
    </p:extLst>
  </p:cSld>
  <p:clrMapOvr>
    <a:masterClrMapping/>
  </p:clrMapOvr>
  <p:transition spd="slow" advTm="1000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31938"/>
      </p:ext>
    </p:extLst>
  </p:cSld>
  <p:clrMapOvr>
    <a:masterClrMapping/>
  </p:clrMapOvr>
  <p:transition spd="slow" advTm="1000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9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84034"/>
      </p:ext>
    </p:extLst>
  </p:cSld>
  <p:clrMapOvr>
    <a:masterClrMapping/>
  </p:clrMapOvr>
  <p:transition spd="slow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0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40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1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8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4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57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82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778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456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806D23B-8FE4-4352-A9FD-93FCEDA64E7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44FDB2-6931-4652-856F-1F8F2BA8647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799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ransition spd="slow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7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grayscl/>
          </a:blip>
          <a:srcRect l="10634" b="29966"/>
          <a:stretch>
            <a:fillRect/>
          </a:stretch>
        </p:blipFill>
        <p:spPr>
          <a:xfrm rot="9709526" flipH="1">
            <a:off x="-799438" y="-450394"/>
            <a:ext cx="4365006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7523418" y="11014"/>
            <a:ext cx="1620583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156036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607" y="2272406"/>
            <a:ext cx="3370995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068995" y="1031771"/>
            <a:ext cx="797566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088" y="4406724"/>
            <a:ext cx="891847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5954359" y="2345168"/>
            <a:ext cx="233978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7011267" y="2360672"/>
            <a:ext cx="169031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5663901" y="3318141"/>
            <a:ext cx="48410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7245276" y="4963031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4106732" y="4832783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4340711" y="228321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6373906" y="1521579"/>
            <a:ext cx="84202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6607885" y="374625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8520057" y="484353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7366299" y="602687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7607603" y="3476358"/>
            <a:ext cx="113705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3800139" y="192821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2646382" y="311155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2880361" y="56199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1984786" y="2767314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831029" y="395065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065008" y="1401094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5897880" y="541369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4744123" y="659703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4978102" y="404747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5244353" y="1971247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4090565" y="3154523"/>
            <a:ext cx="137195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4324575" y="605027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5244353" y="4081402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3930" y="2"/>
            <a:ext cx="2097741" cy="4815439"/>
            <a:chOff x="5768048" y="937846"/>
            <a:chExt cx="2353976" cy="5209517"/>
          </a:xfrm>
        </p:grpSpPr>
        <p:grpSp>
          <p:nvGrpSpPr>
            <p:cNvPr id="3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>
                  <a:alphaModFix amt="26000"/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/>
          <p:nvPr/>
        </p:nvSpPr>
        <p:spPr>
          <a:xfrm>
            <a:off x="4050320" y="813466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人</a:t>
            </a:r>
          </a:p>
        </p:txBody>
      </p:sp>
      <p:sp>
        <p:nvSpPr>
          <p:cNvPr id="6015" name="文本框 6014"/>
          <p:cNvSpPr txBox="1"/>
          <p:nvPr/>
        </p:nvSpPr>
        <p:spPr>
          <a:xfrm>
            <a:off x="3996061" y="2586654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性</a:t>
            </a: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449014" flipH="1" flipV="1">
            <a:off x="2868385" y="1049701"/>
            <a:ext cx="1627810" cy="2809416"/>
          </a:xfrm>
          <a:prstGeom prst="rect">
            <a:avLst/>
          </a:prstGeom>
        </p:spPr>
      </p:pic>
      <p:cxnSp>
        <p:nvCxnSpPr>
          <p:cNvPr id="54" name="直接连接符 53"/>
          <p:cNvCxnSpPr/>
          <p:nvPr/>
        </p:nvCxnSpPr>
        <p:spPr>
          <a:xfrm>
            <a:off x="7829970" y="2976143"/>
            <a:ext cx="0" cy="3417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6080750" y="11014"/>
            <a:ext cx="2074775" cy="4821769"/>
            <a:chOff x="5768048" y="937846"/>
            <a:chExt cx="2353976" cy="5209517"/>
          </a:xfrm>
        </p:grpSpPr>
        <p:grpSp>
          <p:nvGrpSpPr>
            <p:cNvPr id="57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>
                  <a:alphaModFix amt="26000"/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8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stCxn id="65" idx="3"/>
                <a:endCxn id="65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stCxn id="65" idx="0"/>
                <a:endCxn id="65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stCxn id="60" idx="3"/>
                <a:endCxn id="6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stCxn id="60" idx="0"/>
                <a:endCxn id="6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文本框 6013"/>
          <p:cNvSpPr txBox="1"/>
          <p:nvPr/>
        </p:nvSpPr>
        <p:spPr>
          <a:xfrm>
            <a:off x="6304017" y="829216"/>
            <a:ext cx="1661993" cy="1570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光</a:t>
            </a:r>
          </a:p>
        </p:txBody>
      </p:sp>
      <p:sp>
        <p:nvSpPr>
          <p:cNvPr id="74" name="文本框 6014"/>
          <p:cNvSpPr txBox="1"/>
          <p:nvPr/>
        </p:nvSpPr>
        <p:spPr>
          <a:xfrm>
            <a:off x="6199262" y="2476126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6547" y="5203197"/>
            <a:ext cx="5601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atin typeface="华文中宋" pitchFamily="2" charset="-122"/>
                <a:ea typeface="华文中宋" pitchFamily="2" charset="-122"/>
                <a:cs typeface="Aura光榮日" pitchFamily="2" charset="-128"/>
              </a:rPr>
              <a:t>写人要凸显个性</a:t>
            </a:r>
            <a:endParaRPr lang="zh-CN" altLang="en-US" sz="4800" dirty="0">
              <a:latin typeface="华文中宋" pitchFamily="2" charset="-122"/>
              <a:ea typeface="华文中宋" pitchFamily="2" charset="-122"/>
              <a:cs typeface="Aura光榮日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380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92080" y="2708920"/>
            <a:ext cx="3528392" cy="3816424"/>
            <a:chOff x="5292080" y="2708920"/>
            <a:chExt cx="3528392" cy="3816424"/>
          </a:xfrm>
        </p:grpSpPr>
        <p:sp>
          <p:nvSpPr>
            <p:cNvPr id="4" name="TextBox 3"/>
            <p:cNvSpPr txBox="1"/>
            <p:nvPr/>
          </p:nvSpPr>
          <p:spPr>
            <a:xfrm>
              <a:off x="5508104" y="2852936"/>
              <a:ext cx="3312368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宋体" pitchFamily="2" charset="-122"/>
                  <a:ea typeface="宋体" pitchFamily="2" charset="-122"/>
                </a:rPr>
                <a:t>“三毛长得又瘦又小，只有脑袋大大的，上边就有三根稀稀拉拉的头发，人们就管他叫</a:t>
              </a:r>
              <a:endParaRPr lang="en-US" altLang="zh-CN" sz="3200" dirty="0" smtClean="0">
                <a:latin typeface="宋体" pitchFamily="2" charset="-122"/>
                <a:ea typeface="宋体" pitchFamily="2" charset="-122"/>
              </a:endParaRPr>
            </a:p>
            <a:p>
              <a:r>
                <a:rPr lang="en-US" altLang="zh-CN" sz="3200" dirty="0" smtClean="0">
                  <a:latin typeface="宋体" pitchFamily="2" charset="-122"/>
                  <a:ea typeface="宋体" pitchFamily="2" charset="-122"/>
                </a:rPr>
                <a:t>——</a:t>
              </a:r>
              <a:r>
                <a:rPr lang="zh-CN" altLang="en-US" sz="3200" dirty="0" smtClean="0">
                  <a:latin typeface="宋体" pitchFamily="2" charset="-122"/>
                  <a:ea typeface="宋体" pitchFamily="2" charset="-122"/>
                </a:rPr>
                <a:t>三毛。”</a:t>
              </a:r>
              <a:endParaRPr lang="zh-CN" altLang="en-US" sz="32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92080" y="2708920"/>
              <a:ext cx="3528392" cy="3816424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8" y="13846"/>
            <a:ext cx="5924698" cy="4437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744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93758"/>
            <a:ext cx="8352928" cy="5259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7216578" y="3717028"/>
            <a:ext cx="1819918" cy="31409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424317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Font typeface="+mj-ea"/>
              <a:buAutoNum type="ea1JpnChsDbPeriod"/>
            </a:pPr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肖像描写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637789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把人的容貌（脸型、五官）、神情、身体形态、衣饰、姿势、风度等方面的某一部分，用生动具体的语言描述出来。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要求写全貌，重在表现人物的性格，为了以“形传神”。注意顺序和层次。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如：天生长相；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经历留下的印记；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习惯性的衣着打扮；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个性化的表情、神色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；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55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424936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精彩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肖像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描写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语句：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翠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儿是这里远近山区里出名的俊女孩，成日雨淋日晒，就是淋不萎，晒不黑，脸盘白白净净，眉眼清清亮亮。一笑起来，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嘴瓣儿像恬静的弯月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，说起话来，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声音像黄莺打啼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哥哥在我们村农机队开拖拉机。他个子高高的，身体很魁梧，黑红的脸上有一块块伤疤，每当我抬起头看到这些伤疤的时候，脑海里便浮现出了一位拖拉机手给我描述的动人故事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……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李老师的眉毛黑黑的，圆圆的脸上带着一副金色边眼镜，眼镜后面是一双亮晶晶的眼睛，有时很严厉，有时又很温柔。一笑起来就露出两个深深的酒窝，还有一张能说会道的嘴巴，我最喜欢听她说话了，她似乎什么都知道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72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43944" y="-43941"/>
            <a:ext cx="3140969" cy="32288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9552" y="1174106"/>
            <a:ext cx="8352928" cy="5279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671392" y="404664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二、语言描写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0312" y="2132856"/>
            <a:ext cx="7848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人物的性格、身份、职业、年龄、性别等差异，人们说话的方式、内容各有不同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选用严谨的动词；符合生活真实；显示性格；适当运用比喻、拟人等修辞手法；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43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48680"/>
            <a:ext cx="80648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孔乙己：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“窃书不能算偷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………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窃书！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………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读书人的事能算偷吗？”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——————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（迂腐）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3200" dirty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别里科夫：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“千万别出什么乱子”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（保守）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3200" dirty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曹操：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“宁我负天下人，毋天下人负我”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algn="r"/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（自私）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125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30089"/>
            <a:ext cx="7488832" cy="4698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10800000" flipV="1">
            <a:off x="7202977" y="1195709"/>
            <a:ext cx="2390536" cy="48133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260648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宋体" pitchFamily="2" charset="-122"/>
                <a:ea typeface="宋体" pitchFamily="2" charset="-122"/>
              </a:rPr>
              <a:t>三、动作描写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529" y="1484784"/>
            <a:ext cx="66118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这里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所说的动作，不是人物的一切动作，而是最有意义、最能显示人物性格或最能推动情节发展的动作（即有用的），包括人物的习惯性动作和下意识动作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一个人物的性格，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不仅表现在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他做什么，更表现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在怎么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做！</a:t>
            </a:r>
          </a:p>
          <a:p>
            <a:pPr algn="r"/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恩格斯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97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742" t="43053" r="-2121" b="32531"/>
          <a:stretch/>
        </p:blipFill>
        <p:spPr>
          <a:xfrm rot="16200000">
            <a:off x="6574199" y="5751104"/>
            <a:ext cx="2623849" cy="844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3742" t="13987" r="32523" b="39979"/>
          <a:stretch/>
        </p:blipFill>
        <p:spPr>
          <a:xfrm>
            <a:off x="7884368" y="4731023"/>
            <a:ext cx="800100" cy="21218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856" t="45442" r="73283" b="11830"/>
          <a:stretch/>
        </p:blipFill>
        <p:spPr>
          <a:xfrm>
            <a:off x="8435128" y="4888523"/>
            <a:ext cx="929486" cy="196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895" y="456402"/>
            <a:ext cx="828831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荷花淀</a:t>
            </a:r>
            <a:r>
              <a:rPr lang="en-US" altLang="zh-CN" sz="2800" dirty="0" smtClean="0">
                <a:latin typeface="+mn-ea"/>
              </a:rPr>
              <a:t>》</a:t>
            </a:r>
            <a:r>
              <a:rPr lang="zh-CN" altLang="en-US" sz="2800" dirty="0" smtClean="0">
                <a:latin typeface="+mn-ea"/>
              </a:rPr>
              <a:t>中的水生嫂在得知水生“明天要到部队去”时，手指不禁</a:t>
            </a:r>
            <a:r>
              <a:rPr lang="zh-CN" altLang="en-US" sz="2800" u="sng" dirty="0" smtClean="0">
                <a:latin typeface="+mn-ea"/>
              </a:rPr>
              <a:t>“颤动”</a:t>
            </a:r>
            <a:r>
              <a:rPr lang="en-US" altLang="zh-CN" sz="2800" dirty="0" smtClean="0">
                <a:latin typeface="+mn-ea"/>
              </a:rPr>
              <a:t>——</a:t>
            </a:r>
            <a:r>
              <a:rPr lang="zh-CN" altLang="en-US" sz="2800" dirty="0" smtClean="0">
                <a:latin typeface="+mn-ea"/>
              </a:rPr>
              <a:t>苇眉划破手指，亦是其内心思想的颤动，写出了水生嫂没有思想准备，舍不得丈夫离去的细微心态。</a:t>
            </a:r>
            <a:endParaRPr lang="en-US" altLang="zh-CN" sz="2800" dirty="0" smtClean="0">
              <a:latin typeface="+mn-ea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+mn-ea"/>
              </a:rPr>
              <a:t>小姨将双袖向上一</a:t>
            </a:r>
            <a:r>
              <a:rPr lang="zh-CN" altLang="en-US" sz="2800" u="sng" dirty="0" smtClean="0">
                <a:latin typeface="+mn-ea"/>
              </a:rPr>
              <a:t>挽</a:t>
            </a:r>
            <a:r>
              <a:rPr lang="zh-CN" altLang="en-US" sz="2800" dirty="0" smtClean="0">
                <a:latin typeface="+mn-ea"/>
              </a:rPr>
              <a:t>，裤脚也被</a:t>
            </a:r>
            <a:r>
              <a:rPr lang="zh-CN" altLang="en-US" sz="2800" u="sng" dirty="0" smtClean="0">
                <a:latin typeface="+mn-ea"/>
              </a:rPr>
              <a:t>卷</a:t>
            </a:r>
            <a:r>
              <a:rPr lang="zh-CN" altLang="en-US" sz="2800" dirty="0" smtClean="0">
                <a:latin typeface="+mn-ea"/>
              </a:rPr>
              <a:t>到了大腿。她在小溪水里慢慢</a:t>
            </a:r>
            <a:r>
              <a:rPr lang="zh-CN" altLang="en-US" sz="2800" u="sng" dirty="0" smtClean="0">
                <a:latin typeface="+mn-ea"/>
              </a:rPr>
              <a:t>移动</a:t>
            </a:r>
            <a:r>
              <a:rPr lang="zh-CN" altLang="en-US" sz="2800" dirty="0" smtClean="0">
                <a:latin typeface="+mn-ea"/>
              </a:rPr>
              <a:t>着，左脚轻轻地</a:t>
            </a:r>
            <a:r>
              <a:rPr lang="zh-CN" altLang="en-US" sz="2800" u="sng" dirty="0" smtClean="0">
                <a:latin typeface="+mn-ea"/>
              </a:rPr>
              <a:t>抬</a:t>
            </a:r>
            <a:r>
              <a:rPr lang="zh-CN" altLang="en-US" sz="2800" dirty="0" smtClean="0">
                <a:latin typeface="+mn-ea"/>
              </a:rPr>
              <a:t>起一点，向前</a:t>
            </a:r>
            <a:r>
              <a:rPr lang="zh-CN" altLang="en-US" sz="2800" u="sng" dirty="0" smtClean="0">
                <a:latin typeface="+mn-ea"/>
              </a:rPr>
              <a:t>迈</a:t>
            </a:r>
            <a:r>
              <a:rPr lang="zh-CN" altLang="en-US" sz="2800" dirty="0" smtClean="0">
                <a:latin typeface="+mn-ea"/>
              </a:rPr>
              <a:t>了一小步，右脚再慢慢</a:t>
            </a:r>
            <a:r>
              <a:rPr lang="zh-CN" altLang="en-US" sz="2800" u="sng" dirty="0" smtClean="0">
                <a:latin typeface="+mn-ea"/>
              </a:rPr>
              <a:t>拖</a:t>
            </a:r>
            <a:r>
              <a:rPr lang="zh-CN" altLang="en-US" sz="2800" dirty="0" smtClean="0">
                <a:latin typeface="+mn-ea"/>
              </a:rPr>
              <a:t>向前，好像穿着十斤重的鞋。她把帽子</a:t>
            </a:r>
            <a:r>
              <a:rPr lang="zh-CN" altLang="en-US" sz="2800" u="sng" dirty="0" smtClean="0">
                <a:latin typeface="+mn-ea"/>
              </a:rPr>
              <a:t>扭</a:t>
            </a:r>
            <a:r>
              <a:rPr lang="zh-CN" altLang="en-US" sz="2800" dirty="0" smtClean="0">
                <a:latin typeface="+mn-ea"/>
              </a:rPr>
              <a:t>了扭正，</a:t>
            </a:r>
            <a:r>
              <a:rPr lang="zh-CN" altLang="en-US" sz="2800" u="sng" dirty="0" smtClean="0">
                <a:latin typeface="+mn-ea"/>
              </a:rPr>
              <a:t>躬</a:t>
            </a:r>
            <a:r>
              <a:rPr lang="zh-CN" altLang="en-US" sz="2800" dirty="0" smtClean="0">
                <a:latin typeface="+mn-ea"/>
              </a:rPr>
              <a:t>着背，</a:t>
            </a:r>
            <a:r>
              <a:rPr lang="zh-CN" altLang="en-US" sz="2800" u="sng" dirty="0" smtClean="0">
                <a:latin typeface="+mn-ea"/>
              </a:rPr>
              <a:t>低</a:t>
            </a:r>
            <a:r>
              <a:rPr lang="zh-CN" altLang="en-US" sz="2800" dirty="0" smtClean="0">
                <a:latin typeface="+mn-ea"/>
              </a:rPr>
              <a:t>着头，</a:t>
            </a:r>
            <a:r>
              <a:rPr lang="zh-CN" altLang="en-US" sz="2800" u="sng" dirty="0" smtClean="0">
                <a:latin typeface="+mn-ea"/>
              </a:rPr>
              <a:t>眯</a:t>
            </a:r>
            <a:r>
              <a:rPr lang="zh-CN" altLang="en-US" sz="2800" dirty="0" smtClean="0">
                <a:latin typeface="+mn-ea"/>
              </a:rPr>
              <a:t>着眼，双手做出</a:t>
            </a:r>
            <a:r>
              <a:rPr lang="zh-CN" altLang="en-US" sz="2800" u="sng" dirty="0" smtClean="0">
                <a:latin typeface="+mn-ea"/>
              </a:rPr>
              <a:t>捧</a:t>
            </a:r>
            <a:r>
              <a:rPr lang="zh-CN" altLang="en-US" sz="2800" dirty="0" smtClean="0">
                <a:latin typeface="+mn-ea"/>
              </a:rPr>
              <a:t>东西的样子。这时，她</a:t>
            </a:r>
            <a:r>
              <a:rPr lang="zh-CN" altLang="en-US" sz="2800" u="sng" dirty="0" smtClean="0">
                <a:latin typeface="+mn-ea"/>
              </a:rPr>
              <a:t>停</a:t>
            </a:r>
            <a:r>
              <a:rPr lang="zh-CN" altLang="en-US" sz="2800" dirty="0" smtClean="0">
                <a:latin typeface="+mn-ea"/>
              </a:rPr>
              <a:t>下脚步，不再</a:t>
            </a:r>
            <a:r>
              <a:rPr lang="zh-CN" altLang="en-US" sz="2800" u="sng" dirty="0" smtClean="0">
                <a:latin typeface="+mn-ea"/>
              </a:rPr>
              <a:t>东张西望</a:t>
            </a:r>
            <a:r>
              <a:rPr lang="zh-CN" altLang="en-US" sz="2800" dirty="0" smtClean="0">
                <a:latin typeface="+mn-ea"/>
              </a:rPr>
              <a:t>，对着右边的一个地方</a:t>
            </a:r>
            <a:r>
              <a:rPr lang="zh-CN" altLang="en-US" sz="2800" u="sng" dirty="0" smtClean="0">
                <a:latin typeface="+mn-ea"/>
              </a:rPr>
              <a:t>目不转睛</a:t>
            </a:r>
            <a:r>
              <a:rPr lang="zh-CN" altLang="en-US" sz="2800" dirty="0" smtClean="0">
                <a:latin typeface="+mn-ea"/>
              </a:rPr>
              <a:t>，</a:t>
            </a:r>
            <a:r>
              <a:rPr lang="zh-CN" altLang="en-US" sz="2800" u="sng" dirty="0" smtClean="0">
                <a:latin typeface="+mn-ea"/>
              </a:rPr>
              <a:t>猛然</a:t>
            </a:r>
            <a:r>
              <a:rPr lang="zh-CN" altLang="en-US" sz="2800" dirty="0" smtClean="0">
                <a:latin typeface="+mn-ea"/>
              </a:rPr>
              <a:t>把手向水中一</a:t>
            </a:r>
            <a:r>
              <a:rPr lang="zh-CN" altLang="en-US" sz="2800" u="sng" dirty="0" smtClean="0">
                <a:latin typeface="+mn-ea"/>
              </a:rPr>
              <a:t>扎</a:t>
            </a:r>
            <a:r>
              <a:rPr lang="zh-CN" altLang="en-US" sz="2800" dirty="0" smtClean="0">
                <a:latin typeface="+mn-ea"/>
              </a:rPr>
              <a:t>，将一条小鱼</a:t>
            </a:r>
            <a:r>
              <a:rPr lang="zh-CN" altLang="en-US" sz="2800" u="sng" dirty="0" smtClean="0">
                <a:latin typeface="+mn-ea"/>
              </a:rPr>
              <a:t>捧</a:t>
            </a:r>
            <a:r>
              <a:rPr lang="zh-CN" altLang="en-US" sz="2800" dirty="0" smtClean="0">
                <a:latin typeface="+mn-ea"/>
              </a:rPr>
              <a:t>在手中了。</a:t>
            </a:r>
            <a:endParaRPr lang="en-US" altLang="zh-CN" sz="28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819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089" y="404664"/>
            <a:ext cx="820891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/>
              <a:t>十字路边有一个老妇人，略微有些驼背，胖胖的身躯，费力地打着伞在空旷的路上艰难地行走。狂风夹着大雨扑面而来，她使劲向前躬着身子，抓紧伞，进一步，退半步，踉踉跄跄地向前走着。</a:t>
            </a:r>
            <a:endParaRPr lang="en-US" altLang="zh-CN" sz="2800" dirty="0" smtClean="0"/>
          </a:p>
          <a:p>
            <a:pPr marL="514350" indent="-514350">
              <a:buFont typeface="+mj-lt"/>
              <a:buAutoNum type="arabicPeriod"/>
            </a:pPr>
            <a:endParaRPr lang="en-US" altLang="zh-CN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/>
              <a:t>小伙子跑着不错，已经从起跑冲刺进入途中匀速跑。他像一匹马驹昂头急奔：步幅匀称，步顿紧凑，蹬动有力，腰肢放松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整个动作显得优美而富有弹性。</a:t>
            </a:r>
            <a:endParaRPr lang="en-US" altLang="zh-CN" sz="2800" dirty="0" smtClean="0"/>
          </a:p>
          <a:p>
            <a:pPr marL="514350" indent="-514350">
              <a:buFont typeface="+mj-lt"/>
              <a:buAutoNum type="arabicPeriod"/>
            </a:pPr>
            <a:endParaRPr lang="en-US" altLang="zh-CN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/>
              <a:t>小</a:t>
            </a:r>
            <a:r>
              <a:rPr lang="zh-CN" altLang="en-US" sz="2800" dirty="0" smtClean="0"/>
              <a:t>红的脚步很均匀，双臂一前一后地摆动着，双脚越迈越快，身子向前倾斜着，奋力向前速跑。跑到终点线处，她头一抬，胸一挺，终于取得了第一名。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2043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268760"/>
            <a:ext cx="8120728" cy="4360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73386" flipH="1" flipV="1">
            <a:off x="7294883" y="-479419"/>
            <a:ext cx="2352317" cy="228365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59224" y="204336"/>
            <a:ext cx="411132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四、心理描写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5267" y="2017871"/>
            <a:ext cx="7882712" cy="34163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在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心理刻画时，要注意捕捉人物内心的变化，尤其是那些一闪即逝的心灵波动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最常用的是描写人物的内心独白、对话等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；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939967" y="1027273"/>
            <a:ext cx="32751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4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0"/>
            <a:ext cx="7886700" cy="975640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儿子眼里的父亲</a:t>
            </a:r>
            <a:r>
              <a:rPr lang="en-US" altLang="zh-CN" sz="4000" b="1" dirty="0" smtClean="0">
                <a:latin typeface="宋体" pitchFamily="2" charset="-122"/>
                <a:ea typeface="宋体" pitchFamily="2" charset="-122"/>
              </a:rPr>
              <a:t>》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4393" y="980728"/>
            <a:ext cx="8928992" cy="5400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2600" dirty="0">
                <a:latin typeface="宋体" pitchFamily="2" charset="-122"/>
                <a:ea typeface="宋体" pitchFamily="2" charset="-122"/>
              </a:rPr>
              <a:t>7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岁：“爸爸真了不起，什么都懂！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14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岁：“好像有时候觉得也不对！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20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岁：“爸爸有点落伍了，他的理论和时代格格不入。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25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岁：“‘老头子’一无所知，毫无疑问，陈腐不堪。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35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岁：“如果爸爸当年像我这样老练，他今天肯定是个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百 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万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富翁了。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45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岁：“我不知道是否该和‘老头’商量商量，或许他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能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帮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我出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出主意</a:t>
            </a: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55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岁：“真可惜，爸爸去世了，说实在活，他的看法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相当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高明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60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岁：“可怜的爸爸，您简直是位无所不知的学者，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遗憾</a:t>
            </a:r>
            <a:endParaRPr lang="en-US" altLang="zh-CN" sz="2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600" dirty="0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是我了解您太晚了！” </a:t>
            </a:r>
          </a:p>
        </p:txBody>
      </p:sp>
    </p:spTree>
    <p:extLst>
      <p:ext uri="{BB962C8B-B14F-4D97-AF65-F5344CB8AC3E}">
        <p14:creationId xmlns:p14="http://schemas.microsoft.com/office/powerpoint/2010/main" val="326878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810512">
            <a:off x="-173707" y="-55029"/>
            <a:ext cx="2387764" cy="24545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V="1">
            <a:off x="6230896" y="3782640"/>
            <a:ext cx="3156292" cy="3064163"/>
          </a:xfrm>
          <a:prstGeom prst="rect">
            <a:avLst/>
          </a:prstGeom>
        </p:spPr>
      </p:pic>
      <p:grpSp>
        <p:nvGrpSpPr>
          <p:cNvPr id="3" name="组合 1"/>
          <p:cNvGrpSpPr/>
          <p:nvPr/>
        </p:nvGrpSpPr>
        <p:grpSpPr>
          <a:xfrm>
            <a:off x="1544348" y="908720"/>
            <a:ext cx="6264695" cy="1200329"/>
            <a:chOff x="4018737" y="1049866"/>
            <a:chExt cx="4768142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12311" y="1049866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prstClr val="black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教学目标</a:t>
              </a:r>
              <a:endParaRPr lang="zh-CN" altLang="en-US" sz="72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98150" y="1587344"/>
              <a:ext cx="68872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文本框 9"/>
          <p:cNvSpPr txBox="1"/>
          <p:nvPr/>
        </p:nvSpPr>
        <p:spPr>
          <a:xfrm>
            <a:off x="447211" y="2528666"/>
            <a:ext cx="7990789" cy="283154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认识美好人性</a:t>
            </a:r>
            <a:endParaRPr lang="en-US" altLang="zh-CN" sz="4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4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4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 </a:t>
            </a:r>
            <a:r>
              <a:rPr lang="en-US" altLang="zh-CN" sz="5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+</a:t>
            </a:r>
          </a:p>
          <a:p>
            <a:r>
              <a:rPr lang="zh-CN" altLang="en-US" sz="4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学习怎样将美好人性写出彩</a:t>
            </a:r>
            <a:endParaRPr lang="en-US" altLang="zh-CN" sz="4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zh-CN" altLang="en-US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7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35885" y="-35882"/>
            <a:ext cx="2564905" cy="26366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36672" y="620688"/>
            <a:ext cx="65073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一个人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的一生，八行字就概括了</a:t>
            </a: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。好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少的字，不容易的过程</a:t>
            </a: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。在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儿子最终理解父亲的那一幕，不禁流泪。这期待许久的时刻，出现在落幕的时候。</a:t>
            </a:r>
            <a:endParaRPr lang="zh-CN" altLang="en-US" sz="2800" b="0" i="0" dirty="0"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708920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这一段独白把“儿子”“父亲”两个形象变现得十分鲜明，反映了由幼稚到怀疑，到年少气盛不可一世，到尊重现实实事求是的心理发展过程，寓含了深刻的人生哲理。我们在写作文的时候也可以经常运用心理的变化来表现人物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784" y="5229200"/>
            <a:ext cx="86044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写人物切忌空洞地叙说，不要你去下评语，“他是一个诚实人”“他是一个道德不好的人”之类的话，要让人物自己的言行来表现自己的性格特点。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5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664" y="1412776"/>
            <a:ext cx="7596336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673386" flipH="1" flipV="1">
            <a:off x="-296667" y="3720873"/>
            <a:ext cx="2797420" cy="271576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203848" y="404664"/>
            <a:ext cx="375316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五、环境描写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323416" y="1190725"/>
            <a:ext cx="327513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824194" y="1790356"/>
            <a:ext cx="74168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是指对人物所处的具体的社会环境和自然环境的描写。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其中，社会环境是指能反映社会、时代特征的建筑、场所、陈设等景物以及民俗民风等。自然环境是指自然界的景物，如季节变化、风霜雨雪、山川湖海、森林原野等。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23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7741" y="620688"/>
            <a:ext cx="86409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周围是那么宁静，薄薄的晨雾，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如轻纱笼罩着校园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，雄伟壮观的教学楼，隐没在淡淡的晨雾中，整个校园的黎明是那么的温馨而幽美。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早晨，太阳从东方升起来了，柔和的光线照耀在水面上，波光粼粼，远远望去，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小溪就像一条金光闪闪的彩带环绕在小城的周围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，给小山城增添了无限的生机。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抬头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仰望，天空瓦蓝瓦蓝的，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洁净得好像刚洗过的蓝宝石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；啊！空气真是好清新呀，真不愧是秋高气爽；金秋的阳光温馨恬静，秋风和熙轻柔，蓝天白云飘逸悠扬，多么美丽的一幅秋景。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果园里，柿子黄黄的，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像一个个黄灯笼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，还没成熟的橘子绿绿的，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</a:rPr>
              <a:t>正在枝头上荡秋千呢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！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45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742" t="43053" r="-2121" b="32531"/>
          <a:stretch/>
        </p:blipFill>
        <p:spPr>
          <a:xfrm rot="16200000">
            <a:off x="6328287" y="5254997"/>
            <a:ext cx="2623849" cy="844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3742" t="13987" r="32523" b="39979"/>
          <a:stretch/>
        </p:blipFill>
        <p:spPr>
          <a:xfrm>
            <a:off x="7884368" y="4731023"/>
            <a:ext cx="800100" cy="21218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-856" t="45442" r="73283" b="11830"/>
          <a:stretch/>
        </p:blipFill>
        <p:spPr>
          <a:xfrm>
            <a:off x="8435128" y="4888523"/>
            <a:ext cx="929486" cy="19694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7564" y="296707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宋体" pitchFamily="2" charset="-122"/>
                <a:ea typeface="宋体" pitchFamily="2" charset="-122"/>
              </a:rPr>
              <a:t>六、正面描写与侧面描写相结合</a:t>
            </a:r>
            <a:endParaRPr lang="zh-CN" altLang="en-US" sz="4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446" y="1412776"/>
            <a:ext cx="77049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清朝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人刘熙载说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山之精神写不出，以烟霞写之；春之精神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写  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出，以草树写之。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“行者见罗敷，下担捋髭须。少年见罗敷，脱帽著帩头。耕者忘其犁，锄者忘其锄。来归相怨怒，但坐观罗敷。”</a:t>
            </a:r>
          </a:p>
          <a:p>
            <a:pPr marL="514350" indent="-514350">
              <a:buFont typeface="+mj-lt"/>
              <a:buAutoNum type="arabicPeriod"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683" y="4411831"/>
            <a:ext cx="693049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 smtClean="0">
              <a:solidFill>
                <a:srgbClr val="0F0F0F"/>
              </a:solidFill>
              <a:latin typeface="����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F0F0F"/>
                </a:solidFill>
                <a:latin typeface="����"/>
              </a:rPr>
              <a:t>汉</a:t>
            </a:r>
            <a:r>
              <a:rPr lang="zh-CN" altLang="en-US" sz="2800" dirty="0" smtClean="0">
                <a:solidFill>
                  <a:srgbClr val="0F0F0F"/>
                </a:solidFill>
                <a:latin typeface="����"/>
              </a:rPr>
              <a:t>乐府诗</a:t>
            </a:r>
            <a:r>
              <a:rPr lang="en-US" altLang="zh-CN" sz="2800" dirty="0" smtClean="0">
                <a:solidFill>
                  <a:srgbClr val="0F0F0F"/>
                </a:solidFill>
                <a:latin typeface="����"/>
              </a:rPr>
              <a:t>《</a:t>
            </a:r>
            <a:r>
              <a:rPr lang="zh-CN" altLang="en-US" sz="2800" dirty="0" smtClean="0">
                <a:solidFill>
                  <a:srgbClr val="0F0F0F"/>
                </a:solidFill>
                <a:latin typeface="����"/>
              </a:rPr>
              <a:t>陌上桑</a:t>
            </a:r>
            <a:r>
              <a:rPr lang="en-US" altLang="zh-CN" sz="2800" dirty="0" smtClean="0">
                <a:solidFill>
                  <a:srgbClr val="0F0F0F"/>
                </a:solidFill>
                <a:latin typeface="����"/>
              </a:rPr>
              <a:t>》</a:t>
            </a:r>
            <a:r>
              <a:rPr lang="zh-CN" altLang="en-US" sz="2800" dirty="0" smtClean="0">
                <a:solidFill>
                  <a:srgbClr val="0F0F0F"/>
                </a:solidFill>
                <a:latin typeface="����"/>
              </a:rPr>
              <a:t>描写行者、少年等人见到罗敷的神态与动作，运用正面与侧面描写相结合的手法，有力地写出了罗敷的貌美惊人。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92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4" y="3189691"/>
            <a:ext cx="1406769" cy="2427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176793" y="818083"/>
            <a:ext cx="1406769" cy="2427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/>
        </p:blipFill>
        <p:spPr>
          <a:xfrm>
            <a:off x="0" y="0"/>
            <a:ext cx="1718720" cy="2258858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/>
        </p:blipFill>
        <p:spPr>
          <a:xfrm>
            <a:off x="945380" y="4221088"/>
            <a:ext cx="1694552" cy="2256467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10800000" flipV="1">
            <a:off x="7018536" y="3189690"/>
            <a:ext cx="2125464" cy="36683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8720" y="95625"/>
            <a:ext cx="6362548" cy="6408712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792656" y="237604"/>
            <a:ext cx="652336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作文中常出现的几个问题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：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偏题离题。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字数不够或字数严重超标。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懂分段落。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标点符号乱用。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口水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话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过多，吃老本。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话语重复累赘。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字迹过于潦草及涂画过多，不整洁。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学会区分话题跟以此为题。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错别字过多。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病句过多，句子意思不合逻辑。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过于虚假，缺乏真实度。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雷同内容过多。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缺乏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感情，材料老套陈旧。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照抄前面试卷。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57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419" y="-99392"/>
            <a:ext cx="8881738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父亲，我爱您</a:t>
            </a:r>
            <a:r>
              <a:rPr lang="en-US" altLang="zh-CN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》</a:t>
            </a:r>
          </a:p>
          <a:p>
            <a:pPr algn="ctr"/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indent="720000"/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父亲，还记得吗？曾经我们的家是那样的穷，妈妈没工作在家，您一个人在外面风雨来风雨去，每日拿着那一点微薄的工资养家，可您从不厌倦。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indent="720000"/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那日，您下岗了，妈妈一个人坐在沙发上垂泪，她不知道以后家里的日子要怎样过下去。父亲，我亲爱的父亲。您走到妈妈身边，握着妈妈的手，一字一句地说：“别哭，天塌下来我顶着，我一个堂堂男子汉，难道连个家都养不活？”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indent="720000"/>
            <a:r>
              <a:rPr lang="zh-CN" altLang="en-US" sz="28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是的，以后的日子，您早出晚归，靠着健康的体魄和别人一些微薄的资助，您重新开始，在险恶的商海中摸爬滚打，不知疲惫。每次看到您（熬红的）双眼，（苍老的）面容，（日益增多的）白发，妈妈眼里总是蓄着泪水，而我总是一次次告诉自己，长大后要像父亲一样坚强。</a:t>
            </a:r>
            <a:endParaRPr lang="zh-CN" altLang="en-US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403648" y="3393872"/>
            <a:ext cx="51125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5536" y="3861048"/>
            <a:ext cx="83529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5536" y="4293096"/>
            <a:ext cx="23042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79912" y="5589240"/>
            <a:ext cx="45365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95536" y="6021288"/>
            <a:ext cx="83529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95536" y="6453336"/>
            <a:ext cx="83529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31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0191" y="1168788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点评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父亲，我爱您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》</a:t>
            </a:r>
            <a:endParaRPr lang="zh-CN" altLang="en-US" sz="32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420888"/>
            <a:ext cx="74888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zh-CN" altLang="en-US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文章通过细致的语言描写、肖像描写</a:t>
            </a:r>
            <a:r>
              <a:rPr lang="zh-CN" altLang="en-US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32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动作</a:t>
            </a:r>
            <a:r>
              <a:rPr lang="zh-CN" altLang="en-US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描写</a:t>
            </a:r>
            <a:r>
              <a:rPr lang="zh-CN" altLang="en-US" sz="32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、心理描写，写出了一个面对困难，毫不屈服的父亲形象，刚毅坚强、毫不屈服、热爱家庭、有责任心等都是父亲身上闪光的品质，这些美好的品质就是优美人性的体现。</a:t>
            </a:r>
            <a:endParaRPr lang="zh-CN" altLang="en-US" sz="32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rcRect l="756"/>
          <a:stretch>
            <a:fillRect/>
          </a:stretch>
        </p:blipFill>
        <p:spPr>
          <a:xfrm rot="11600511" flipH="1" flipV="1">
            <a:off x="-174196" y="-500411"/>
            <a:ext cx="2205575" cy="3835559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8099808" y="5055843"/>
            <a:ext cx="1044192" cy="180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grayscl/>
          </a:blip>
          <a:srcRect l="12765" b="22482"/>
          <a:stretch>
            <a:fillRect/>
          </a:stretch>
        </p:blipFill>
        <p:spPr>
          <a:xfrm rot="420837" flipH="1">
            <a:off x="5134244" y="694647"/>
            <a:ext cx="4260920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652171" flipV="1">
            <a:off x="6798257" y="2863971"/>
            <a:ext cx="2370141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156036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-426224" y="411160"/>
            <a:ext cx="3561721" cy="273940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5954359" y="2345168"/>
            <a:ext cx="233978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7011267" y="2360672"/>
            <a:ext cx="169031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" fmla="*/ 44 w 225374"/>
              <a:gd name="connsiteY0" fmla="*/ 110582 h 178133"/>
              <a:gd name="connsiteX1" fmla="*/ 123466 w 225374"/>
              <a:gd name="connsiteY1" fmla="*/ 0 h 178133"/>
              <a:gd name="connsiteX2" fmla="*/ 225374 w 225374"/>
              <a:gd name="connsiteY2" fmla="*/ 110582 h 178133"/>
              <a:gd name="connsiteX3" fmla="*/ 112709 w 225374"/>
              <a:gd name="connsiteY3" fmla="*/ 178133 h 178133"/>
              <a:gd name="connsiteX4" fmla="*/ 44 w 225374"/>
              <a:gd name="connsiteY4" fmla="*/ 110582 h 17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5663901" y="3318141"/>
            <a:ext cx="48410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7245276" y="4963031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4106732" y="4832783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4340711" y="228321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6373906" y="1521579"/>
            <a:ext cx="84202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6607885" y="374625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8520057" y="484353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7366299" y="602687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7607603" y="3476358"/>
            <a:ext cx="113705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1148 w 165968"/>
              <a:gd name="connsiteY0" fmla="*/ 60242 h 141999"/>
              <a:gd name="connsiteX1" fmla="*/ 81831 w 165968"/>
              <a:gd name="connsiteY1" fmla="*/ 0 h 141999"/>
              <a:gd name="connsiteX2" fmla="*/ 162514 w 165968"/>
              <a:gd name="connsiteY2" fmla="*/ 60242 h 141999"/>
              <a:gd name="connsiteX3" fmla="*/ 135619 w 165968"/>
              <a:gd name="connsiteY3" fmla="*/ 141999 h 141999"/>
              <a:gd name="connsiteX4" fmla="*/ 1148 w 165968"/>
              <a:gd name="connsiteY4" fmla="*/ 60242 h 141999"/>
              <a:gd name="connsiteX0" fmla="*/ 997 w 151606"/>
              <a:gd name="connsiteY0" fmla="*/ 104235 h 144329"/>
              <a:gd name="connsiteX1" fmla="*/ 70923 w 151606"/>
              <a:gd name="connsiteY1" fmla="*/ 963 h 144329"/>
              <a:gd name="connsiteX2" fmla="*/ 151606 w 151606"/>
              <a:gd name="connsiteY2" fmla="*/ 61205 h 144329"/>
              <a:gd name="connsiteX3" fmla="*/ 124711 w 151606"/>
              <a:gd name="connsiteY3" fmla="*/ 142962 h 144329"/>
              <a:gd name="connsiteX4" fmla="*/ 997 w 151606"/>
              <a:gd name="connsiteY4" fmla="*/ 104235 h 14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3800139" y="192821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2646382" y="3111559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2880361" y="56199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1984786" y="2767314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831029" y="395065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065008" y="1401094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5897880" y="541369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4744123" y="659703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4978102" y="4047475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5244353" y="1971247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4090565" y="3154523"/>
            <a:ext cx="137195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" fmla="*/ 0 w 182881"/>
              <a:gd name="connsiteY0" fmla="*/ 60321 h 120685"/>
              <a:gd name="connsiteX1" fmla="*/ 80683 w 182881"/>
              <a:gd name="connsiteY1" fmla="*/ 79 h 120685"/>
              <a:gd name="connsiteX2" fmla="*/ 182881 w 182881"/>
              <a:gd name="connsiteY2" fmla="*/ 71079 h 120685"/>
              <a:gd name="connsiteX3" fmla="*/ 80683 w 182881"/>
              <a:gd name="connsiteY3" fmla="*/ 120563 h 120685"/>
              <a:gd name="connsiteX4" fmla="*/ 0 w 182881"/>
              <a:gd name="connsiteY4" fmla="*/ 60321 h 120685"/>
              <a:gd name="connsiteX0" fmla="*/ 45 w 182926"/>
              <a:gd name="connsiteY0" fmla="*/ 60309 h 163620"/>
              <a:gd name="connsiteX1" fmla="*/ 80728 w 182926"/>
              <a:gd name="connsiteY1" fmla="*/ 67 h 163620"/>
              <a:gd name="connsiteX2" fmla="*/ 182926 w 182926"/>
              <a:gd name="connsiteY2" fmla="*/ 71067 h 163620"/>
              <a:gd name="connsiteX3" fmla="*/ 91485 w 182926"/>
              <a:gd name="connsiteY3" fmla="*/ 163582 h 163620"/>
              <a:gd name="connsiteX4" fmla="*/ 45 w 182926"/>
              <a:gd name="connsiteY4" fmla="*/ 60309 h 16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4324575" y="605027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5244353" y="4081402"/>
            <a:ext cx="121024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000000" flipH="1" flipV="1">
            <a:off x="1212073" y="3070343"/>
            <a:ext cx="1719909" cy="166970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84790" y="1885029"/>
            <a:ext cx="5560025" cy="3349809"/>
            <a:chOff x="2756314" y="1948458"/>
            <a:chExt cx="7413367" cy="3349809"/>
          </a:xfrm>
        </p:grpSpPr>
        <p:grpSp>
          <p:nvGrpSpPr>
            <p:cNvPr id="3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>
                  <a:alphaModFix amt="26000"/>
                  <a:extLst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4373048" y="2942264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5592251" y="2942264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3039122" y="2892570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  <p:grpSp>
        <p:nvGrpSpPr>
          <p:cNvPr id="8" name="组合 3"/>
          <p:cNvGrpSpPr/>
          <p:nvPr/>
        </p:nvGrpSpPr>
        <p:grpSpPr>
          <a:xfrm>
            <a:off x="5364088" y="4614234"/>
            <a:ext cx="2111162" cy="461665"/>
            <a:chOff x="7152116" y="4614231"/>
            <a:chExt cx="2814883" cy="461665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152116" y="4614231"/>
              <a:ext cx="2814883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black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By  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蔡廷婷</a:t>
              </a:r>
              <a:endParaRPr lang="zh-CN" altLang="en-US" sz="2400" dirty="0">
                <a:solidFill>
                  <a:srgbClr val="AF5558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 flipH="1">
              <a:off x="7670949" y="4798899"/>
              <a:ext cx="4189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14" name="文本框 6013"/>
          <p:cNvSpPr txBox="1"/>
          <p:nvPr/>
        </p:nvSpPr>
        <p:spPr>
          <a:xfrm>
            <a:off x="1807366" y="2892570"/>
            <a:ext cx="1661993" cy="1520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prstClr val="black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382571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476672"/>
            <a:ext cx="7632848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本单元写人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。记叙文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写人的什么呢？人物的个性要通过事来被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体现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，就要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注重细节描写。写人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，就一定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要写出人物的个性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，这样人物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才鲜活，才生动，才能让读者久久不忘。</a:t>
            </a:r>
            <a:endParaRPr lang="en-US" altLang="zh-CN" sz="3200" dirty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由于每个人的生活经历不同，性格不同，同一种美好人性，在不同人身上表现出来，便各有自己不同于他人的特点，这就是个性。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CN" dirty="0" smtClean="0"/>
          </a:p>
          <a:p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25506" y="4736123"/>
            <a:ext cx="1749771" cy="2121877"/>
            <a:chOff x="3116199" y="4732693"/>
            <a:chExt cx="1749771" cy="212187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l="-856" t="45442" r="73283" b="11830"/>
            <a:stretch/>
          </p:blipFill>
          <p:spPr>
            <a:xfrm>
              <a:off x="3116199" y="4885093"/>
              <a:ext cx="929486" cy="196947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43742" t="13987" r="32523" b="39979"/>
            <a:stretch/>
          </p:blipFill>
          <p:spPr>
            <a:xfrm>
              <a:off x="4065870" y="4732693"/>
              <a:ext cx="800100" cy="2121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340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788131" y="332656"/>
            <a:ext cx="54006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什么是人性？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什么是个性？如何区分？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41" name="组合 4"/>
          <p:cNvGrpSpPr/>
          <p:nvPr/>
        </p:nvGrpSpPr>
        <p:grpSpPr>
          <a:xfrm>
            <a:off x="1391524" y="1749494"/>
            <a:ext cx="6797207" cy="4756882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44" name="矩形 4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7816567" y="4509120"/>
            <a:ext cx="1419692" cy="245022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grayscl/>
          </a:blip>
          <a:srcRect l="756"/>
          <a:stretch>
            <a:fillRect/>
          </a:stretch>
        </p:blipFill>
        <p:spPr>
          <a:xfrm rot="11600511" flipH="1" flipV="1">
            <a:off x="-248172" y="-468660"/>
            <a:ext cx="2551026" cy="4436308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6" name="TextBox 25"/>
          <p:cNvSpPr txBox="1"/>
          <p:nvPr/>
        </p:nvSpPr>
        <p:spPr>
          <a:xfrm>
            <a:off x="1762306" y="1975281"/>
            <a:ext cx="60650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热爱祖国，热爱人民；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朴实善良，关心集体，关心他人；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乐于助人，勇于奉献，敢于斗争；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26881" y="3789040"/>
            <a:ext cx="28782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热情开朗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多愁善感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稳重执著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幽默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风趣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鲁莽耿直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2306" y="4127935"/>
            <a:ext cx="2377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思想、品质、行为、习惯等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37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7042643" y="3231293"/>
            <a:ext cx="2101361" cy="3626711"/>
          </a:xfrm>
          <a:prstGeom prst="rect">
            <a:avLst/>
          </a:prstGeom>
        </p:spPr>
      </p:pic>
      <p:pic>
        <p:nvPicPr>
          <p:cNvPr id="948" name="图片 947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5400000">
            <a:off x="-811715" y="794131"/>
            <a:ext cx="6870233" cy="5281970"/>
          </a:xfrm>
          <a:prstGeom prst="rect">
            <a:avLst/>
          </a:prstGeom>
        </p:spPr>
      </p:pic>
      <p:grpSp>
        <p:nvGrpSpPr>
          <p:cNvPr id="2" name="组合 4"/>
          <p:cNvGrpSpPr/>
          <p:nvPr/>
        </p:nvGrpSpPr>
        <p:grpSpPr>
          <a:xfrm>
            <a:off x="1907705" y="-5110"/>
            <a:ext cx="6912768" cy="6857999"/>
            <a:chOff x="7210222" y="3140035"/>
            <a:chExt cx="1770664" cy="3272488"/>
          </a:xfrm>
          <a:solidFill>
            <a:schemeClr val="bg1">
              <a:alpha val="62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47865" y="530431"/>
            <a:ext cx="4032448" cy="802375"/>
            <a:chOff x="3647038" y="285288"/>
            <a:chExt cx="4032448" cy="802375"/>
          </a:xfrm>
        </p:grpSpPr>
        <p:sp>
          <p:nvSpPr>
            <p:cNvPr id="9" name="文本框 8"/>
            <p:cNvSpPr txBox="1"/>
            <p:nvPr/>
          </p:nvSpPr>
          <p:spPr>
            <a:xfrm>
              <a:off x="3647038" y="285288"/>
              <a:ext cx="4032448" cy="64633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 dirty="0">
                  <a:latin typeface="仿宋" pitchFamily="49" charset="-122"/>
                  <a:ea typeface="仿宋" pitchFamily="49" charset="-122"/>
                </a:rPr>
                <a:t>注意</a:t>
              </a:r>
              <a:r>
                <a:rPr lang="zh-CN" altLang="en-US" sz="3600" b="1" dirty="0" smtClean="0">
                  <a:latin typeface="仿宋" pitchFamily="49" charset="-122"/>
                  <a:ea typeface="仿宋" pitchFamily="49" charset="-122"/>
                </a:rPr>
                <a:t>一：典型事迹</a:t>
              </a:r>
              <a:endParaRPr lang="zh-CN" altLang="en-US" sz="3600" b="1" dirty="0">
                <a:latin typeface="仿宋" pitchFamily="49" charset="-122"/>
                <a:ea typeface="仿宋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3767508" y="1087663"/>
              <a:ext cx="327513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2602786" y="1700808"/>
            <a:ext cx="57856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以事写人，就是要精心选择最具特点又最能充分显示人物个性的典型事例，这样才能写出活生生的人来。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孙悟空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大闹天空；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孔明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火烧赤壁、草  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船借箭、空城计；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武松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景阳冈打虎；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林黛玉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黛玉葬花</a:t>
            </a:r>
            <a:r>
              <a:rPr lang="zh-CN" altLang="en-US" dirty="0" smtClean="0"/>
              <a:t>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884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484784"/>
            <a:ext cx="8568952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771800" y="535772"/>
            <a:ext cx="4606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注意二：</a:t>
            </a:r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关注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细节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1988840"/>
            <a:ext cx="80082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细节描写，指抓住生活中细微而具体的典型情节加以生动细致的描写。</a:t>
            </a:r>
            <a:endParaRPr lang="en-US" altLang="zh-CN" sz="320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只有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抓住了人物所独有的特征，使用多种细节描写方法对人物进行具体描绘，才能刻画出一个个有血有肉、活生生的人类来。</a:t>
            </a:r>
            <a:endParaRPr lang="en-US" altLang="zh-CN" sz="3200" dirty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如猪八戒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，当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孙悟空抖出他私藏“小金库”的隐私时。他一遍嘴里嘀嘀咕咕地发出无意义的牢骚，一边很不情愿地掏出几钱银子来。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可爱、憨厚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29884" y="-29881"/>
            <a:ext cx="2135970" cy="219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900759" y="296879"/>
            <a:ext cx="2881162" cy="1460438"/>
            <a:chOff x="3428559" y="344562"/>
            <a:chExt cx="2881162" cy="14604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53685" y="914719"/>
              <a:ext cx="156036" cy="869944"/>
            </a:xfrm>
            <a:prstGeom prst="rect">
              <a:avLst/>
            </a:prstGeom>
          </p:spPr>
        </p:pic>
        <p:grpSp>
          <p:nvGrpSpPr>
            <p:cNvPr id="2" name="组合 5"/>
            <p:cNvGrpSpPr/>
            <p:nvPr/>
          </p:nvGrpSpPr>
          <p:grpSpPr>
            <a:xfrm>
              <a:off x="3490580" y="382147"/>
              <a:ext cx="1227352" cy="1345234"/>
              <a:chOff x="6289903" y="1763607"/>
              <a:chExt cx="1520414" cy="152041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stCxn id="7" idx="3"/>
                <a:endCxn id="7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7" idx="0"/>
                <a:endCxn id="7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3" name="组合 11"/>
            <p:cNvGrpSpPr/>
            <p:nvPr/>
          </p:nvGrpSpPr>
          <p:grpSpPr>
            <a:xfrm>
              <a:off x="4792749" y="382147"/>
              <a:ext cx="1313433" cy="1402516"/>
              <a:chOff x="6289903" y="1763607"/>
              <a:chExt cx="1520414" cy="152041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13" idx="3"/>
                <a:endCxn id="13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3" idx="0"/>
                <a:endCxn id="13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3506577" y="358450"/>
              <a:ext cx="976589" cy="14465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8800" dirty="0">
                  <a:solidFill>
                    <a:prstClr val="black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方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92878" y="344562"/>
              <a:ext cx="976589" cy="14465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8800" dirty="0">
                  <a:solidFill>
                    <a:prstClr val="black"/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法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428559" y="914717"/>
              <a:ext cx="156036" cy="869944"/>
            </a:xfrm>
            <a:prstGeom prst="rect">
              <a:avLst/>
            </a:prstGeom>
          </p:spPr>
        </p:pic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grayscl/>
          </a:blip>
          <a:srcRect l="756"/>
          <a:stretch>
            <a:fillRect/>
          </a:stretch>
        </p:blipFill>
        <p:spPr>
          <a:xfrm rot="11600511" flipH="1" flipV="1">
            <a:off x="-214768" y="-618546"/>
            <a:ext cx="2583233" cy="4492317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4" name="组合 23"/>
          <p:cNvGrpSpPr/>
          <p:nvPr/>
        </p:nvGrpSpPr>
        <p:grpSpPr>
          <a:xfrm>
            <a:off x="1686119" y="2159843"/>
            <a:ext cx="608843" cy="3567457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37"/>
          <p:cNvGrpSpPr/>
          <p:nvPr/>
        </p:nvGrpSpPr>
        <p:grpSpPr>
          <a:xfrm>
            <a:off x="2803193" y="2159843"/>
            <a:ext cx="608843" cy="3550256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40"/>
          <p:cNvGrpSpPr/>
          <p:nvPr/>
        </p:nvGrpSpPr>
        <p:grpSpPr>
          <a:xfrm>
            <a:off x="4058722" y="2159843"/>
            <a:ext cx="608843" cy="3464174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43"/>
          <p:cNvGrpSpPr/>
          <p:nvPr/>
        </p:nvGrpSpPr>
        <p:grpSpPr>
          <a:xfrm>
            <a:off x="5314251" y="2159843"/>
            <a:ext cx="608843" cy="3500528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46"/>
          <p:cNvGrpSpPr/>
          <p:nvPr/>
        </p:nvGrpSpPr>
        <p:grpSpPr>
          <a:xfrm>
            <a:off x="6553890" y="2221792"/>
            <a:ext cx="608843" cy="3567457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86119" y="2404121"/>
            <a:ext cx="67710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肖像描写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730753" y="2392318"/>
            <a:ext cx="677108" cy="3268053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语言描写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080828" y="2380094"/>
            <a:ext cx="677108" cy="3409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动作描写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280118" y="2356709"/>
            <a:ext cx="67710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心理描写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7724308" y="4407774"/>
            <a:ext cx="1419692" cy="2450228"/>
          </a:xfrm>
          <a:prstGeom prst="rect">
            <a:avLst/>
          </a:prstGeom>
        </p:spPr>
      </p:pic>
      <p:grpSp>
        <p:nvGrpSpPr>
          <p:cNvPr id="41" name="组合 46"/>
          <p:cNvGrpSpPr/>
          <p:nvPr/>
        </p:nvGrpSpPr>
        <p:grpSpPr>
          <a:xfrm>
            <a:off x="7757252" y="2221791"/>
            <a:ext cx="608843" cy="3567457"/>
            <a:chOff x="7210222" y="3140035"/>
            <a:chExt cx="1770664" cy="3272488"/>
          </a:xfrm>
          <a:solidFill>
            <a:schemeClr val="bg1"/>
          </a:solidFill>
        </p:grpSpPr>
        <p:sp>
          <p:nvSpPr>
            <p:cNvPr id="44" name="矩形 4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文本框 53"/>
          <p:cNvSpPr txBox="1"/>
          <p:nvPr/>
        </p:nvSpPr>
        <p:spPr>
          <a:xfrm>
            <a:off x="6514818" y="2221792"/>
            <a:ext cx="677108" cy="3825527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正面描写与侧面描写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1930" y="546888"/>
            <a:ext cx="3134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三：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8" name="文本框 52"/>
          <p:cNvSpPr txBox="1"/>
          <p:nvPr/>
        </p:nvSpPr>
        <p:spPr>
          <a:xfrm>
            <a:off x="7711395" y="2380094"/>
            <a:ext cx="677108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修辞手法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25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7" grpId="0" animBg="1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00699" y="4941168"/>
            <a:ext cx="7704856" cy="16568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88872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一双丹凤三角眼，两弯柳叶吊梢眉，身量苗条，体格风骚，粉面含春威不露，丹唇未启笑先闻。”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    ——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王熙凤）</a:t>
            </a:r>
            <a:endParaRPr kumimoji="0" lang="zh-CN" sz="3200" b="0" i="0" u="none" strike="noStrike" cap="none" normalizeH="0" baseline="0" dirty="0" smtClean="0">
              <a:ln>
                <a:noFill/>
              </a:ln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"/>
            <a:ext cx="3178127" cy="43909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899" y="-23110"/>
            <a:ext cx="3024336" cy="44140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79" y="-51728"/>
            <a:ext cx="3312368" cy="47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5976" y="1116004"/>
            <a:ext cx="4320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“两弯似蹙非蹙罥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烟眉，一双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似喜非喜含情目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。态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生两靥之愁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，娇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袭一身之病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。泪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光点点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，娇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喘微微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。闲静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时如姣花照水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，行动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处似弱柳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扶风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心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较比干多一窍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，病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如西子胜三分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。”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 algn="r"/>
            <a:r>
              <a:rPr lang="en-US" altLang="zh-CN" sz="3200" dirty="0" smtClean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林黛玉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"/>
          <a:stretch/>
        </p:blipFill>
        <p:spPr>
          <a:xfrm>
            <a:off x="251520" y="943527"/>
            <a:ext cx="3935586" cy="468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2311</Words>
  <Application>Microsoft Office PowerPoint</Application>
  <PresentationFormat>全屏显示(4:3)</PresentationFormat>
  <Paragraphs>150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Office 主题</vt:lpstr>
      <vt:lpstr>Office 主题​​</vt:lpstr>
      <vt:lpstr>1_Office 主题​​</vt:lpstr>
      <vt:lpstr>2_Office 主题​​</vt:lpstr>
      <vt:lpstr>3_Office 主题​​</vt:lpstr>
      <vt:lpstr>4_Office 主题​​</vt:lpstr>
      <vt:lpstr>8_Office 主题​​</vt:lpstr>
      <vt:lpstr>13_Office 主题​​</vt:lpstr>
      <vt:lpstr>14_Office 主题​​</vt:lpstr>
      <vt:lpstr>16_Office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《儿子眼里的父亲》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蔡蔡蔡</dc:creator>
  <cp:lastModifiedBy>dell</cp:lastModifiedBy>
  <cp:revision>74</cp:revision>
  <dcterms:created xsi:type="dcterms:W3CDTF">2017-10-23T11:11:40Z</dcterms:created>
  <dcterms:modified xsi:type="dcterms:W3CDTF">2017-10-25T14:17:32Z</dcterms:modified>
</cp:coreProperties>
</file>