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316" r:id="rId3"/>
    <p:sldId id="257" r:id="rId4"/>
    <p:sldId id="258" r:id="rId5"/>
    <p:sldId id="277" r:id="rId6"/>
    <p:sldId id="278" r:id="rId7"/>
    <p:sldId id="280" r:id="rId8"/>
    <p:sldId id="279" r:id="rId9"/>
    <p:sldId id="287" r:id="rId10"/>
    <p:sldId id="282" r:id="rId11"/>
    <p:sldId id="283" r:id="rId12"/>
    <p:sldId id="285" r:id="rId13"/>
    <p:sldId id="259" r:id="rId14"/>
    <p:sldId id="261" r:id="rId15"/>
    <p:sldId id="262" r:id="rId16"/>
    <p:sldId id="265" r:id="rId17"/>
    <p:sldId id="288" r:id="rId18"/>
    <p:sldId id="266" r:id="rId19"/>
    <p:sldId id="290" r:id="rId20"/>
    <p:sldId id="268" r:id="rId21"/>
    <p:sldId id="269" r:id="rId22"/>
    <p:sldId id="270" r:id="rId23"/>
    <p:sldId id="271" r:id="rId24"/>
    <p:sldId id="273" r:id="rId25"/>
    <p:sldId id="274" r:id="rId26"/>
    <p:sldId id="275" r:id="rId27"/>
    <p:sldId id="291" r:id="rId28"/>
    <p:sldId id="294" r:id="rId29"/>
    <p:sldId id="292" r:id="rId30"/>
    <p:sldId id="293" r:id="rId31"/>
    <p:sldId id="353" r:id="rId32"/>
    <p:sldId id="354" r:id="rId33"/>
    <p:sldId id="355" r:id="rId34"/>
    <p:sldId id="359" r:id="rId35"/>
    <p:sldId id="317" r:id="rId36"/>
    <p:sldId id="297" r:id="rId37"/>
    <p:sldId id="321" r:id="rId38"/>
    <p:sldId id="318" r:id="rId39"/>
    <p:sldId id="323" r:id="rId40"/>
    <p:sldId id="320" r:id="rId41"/>
    <p:sldId id="324" r:id="rId42"/>
    <p:sldId id="325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file:///C:\Documents%20and%20Settings\Administrator\&#26700;&#38754;\2019&#32423;\7xia\&#26032;&#24314;&#25991;&#20214;&#22841;%20(2)\&#21776;&#22269;&#24378;&#26391;&#35829;.mp3" TargetMode="External"/><Relationship Id="rId2" Type="http://schemas.openxmlformats.org/officeDocument/2006/relationships/audio" Target="file:///C:\Documents%20and%20Settings\Administrator\&#26700;&#38754;\2019&#32423;\7xia\&#26032;&#24314;&#25991;&#20214;&#22841;%20(2)\&#21776;&#22269;&#24378;&#26391;&#35829;.mp3" TargetMode="Externa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4.jpeg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media" Target="file:///C:\Documents%20and%20Settings\Administrator\&#26700;&#38754;\2019&#32423;\7xia\&#26032;&#24314;&#25991;&#20214;&#22841;%20(2)\&#29590;&#26376;&#22855;&#36857;%20-%20&#20013;&#22269;&#32654;.mp3" TargetMode="External"/><Relationship Id="rId1" Type="http://schemas.openxmlformats.org/officeDocument/2006/relationships/audio" Target="file:///C:\Documents%20and%20Settings\Administrator\&#26700;&#38754;\2019&#32423;\7xia\&#26032;&#24314;&#25991;&#20214;&#22841;%20(2)\&#29590;&#26376;&#22855;&#36857;%20-%20&#20013;&#22269;&#32654;.mp3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7.jpeg"/><Relationship Id="rId3" Type="http://schemas.openxmlformats.org/officeDocument/2006/relationships/image" Target="../media/image7.png"/><Relationship Id="rId2" Type="http://schemas.microsoft.com/office/2007/relationships/media" Target="file:///C:\Documents%20and%20Settings\Administrator\&#26700;&#38754;\2019&#32423;\7xia\&#26032;&#24314;&#25991;&#20214;&#22841;%20(2)\&#26472;&#22521;&#23433;%20-%20&#25105;&#30456;&#20449;(1).mp3" TargetMode="External"/><Relationship Id="rId1" Type="http://schemas.openxmlformats.org/officeDocument/2006/relationships/audio" Target="file:///C:\Documents%20and%20Settings\Administrator\&#26700;&#38754;\2019&#32423;\7xia\&#26032;&#24314;&#25991;&#20214;&#22841;%20(2)\&#26472;&#22521;&#23433;%20-%20&#25105;&#30456;&#20449;(1)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741680"/>
            <a:ext cx="7086600" cy="475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04595" y="1733550"/>
            <a:ext cx="7375525" cy="2548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综合性学习</a:t>
            </a: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l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l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l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天     下     国      家</a:t>
            </a:r>
            <a:endParaRPr lang="zh-CN" altLang="en-US" sz="60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               </a:t>
            </a:r>
            <a:endParaRPr lang="zh-CN" altLang="en-US" sz="2800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5230" y="5493385"/>
            <a:ext cx="6793865" cy="61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------</a:t>
            </a: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乐山五中</a:t>
            </a:r>
            <a:r>
              <a:rPr lang="en-US" altLang="zh-CN" sz="32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2019</a:t>
            </a:r>
            <a:r>
              <a:rPr lang="zh-CN" altLang="zh-CN" sz="32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级</a:t>
            </a:r>
            <a:r>
              <a:rPr lang="en-US" altLang="zh-CN" sz="32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11</a:t>
            </a: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班    马俊容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0011511214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" y="659765"/>
            <a:ext cx="7776845" cy="4989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21130" y="5956300"/>
            <a:ext cx="71139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黄河雄踞亚洲平原，中华民族的天然屏障。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10515" y="5202555"/>
            <a:ext cx="801433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贵州银练坠瀑布 </a:t>
            </a:r>
            <a:endParaRPr lang="zh-CN" altLang="en-US" sz="28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巨岩犹如自然垂下的肩膀，流水轻盈。号称中国最柔美的瀑布。</a:t>
            </a:r>
            <a:endParaRPr lang="zh-CN" altLang="en-US" sz="28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1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" y="553720"/>
            <a:ext cx="7887335" cy="4485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838200"/>
            <a:ext cx="7086600" cy="475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66800" y="1996440"/>
            <a:ext cx="737552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江山如此多娇        引无数英雄竞折腰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371600" y="3581400"/>
            <a:ext cx="60998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激发心志</a:t>
            </a:r>
            <a:r>
              <a:rPr lang="zh-CN" altLang="en-US" sz="4000" b="1"/>
              <a:t>    爱国英雄故事会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363" name="内容占位符 2"/>
          <p:cNvSpPr txBox="1"/>
          <p:nvPr/>
        </p:nvSpPr>
        <p:spPr>
          <a:xfrm>
            <a:off x="6433820" y="533400"/>
            <a:ext cx="2439035" cy="561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董存瑞为了新中国，舍身炸碉堡以自己的生命为部队开辟了前进的道路，年仅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>
              <a:spcBef>
                <a:spcPct val="20000"/>
              </a:spcBef>
              <a:buChar char="•"/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443230"/>
            <a:ext cx="5299075" cy="5709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3245"/>
            <a:ext cx="3661410" cy="541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标题 1"/>
          <p:cNvSpPr txBox="1"/>
          <p:nvPr/>
        </p:nvSpPr>
        <p:spPr>
          <a:xfrm>
            <a:off x="635635" y="4445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0" hangingPunct="0"/>
            <a:r>
              <a:rPr lang="zh-CN" altLang="en-US" sz="3600" b="1" dirty="0">
                <a:solidFill>
                  <a:srgbClr val="00CC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抗日名将张自忠</a:t>
            </a:r>
            <a:endParaRPr lang="zh-CN" altLang="en-US" sz="3600" b="1" dirty="0">
              <a:solidFill>
                <a:srgbClr val="00CC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389" name="内容占位符 2"/>
          <p:cNvSpPr txBox="1"/>
          <p:nvPr/>
        </p:nvSpPr>
        <p:spPr>
          <a:xfrm>
            <a:off x="4573270" y="443230"/>
            <a:ext cx="3667125" cy="6019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eaLnBrk="0" hangingPunct="0">
              <a:spcBef>
                <a:spcPct val="2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0" hangingPunct="0">
              <a:spcBef>
                <a:spcPct val="20000"/>
              </a:spcBef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  张自忠经常教育部下：军人只有以必死的决心去战胜敌人，才能对得起国家和自己的良心。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0" hangingPunct="0">
              <a:spcBef>
                <a:spcPct val="20000"/>
              </a:spcBef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sym typeface="+mn-ea"/>
              </a:rPr>
              <a:t>他是在抗战中牺牲的中国军人中职务最高的一个。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945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885190"/>
            <a:ext cx="8229600" cy="541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b9ceb135d0b953aaa71e1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50" y="3478530"/>
            <a:ext cx="3355975" cy="2138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5"/>
          <p:cNvSpPr txBox="1"/>
          <p:nvPr/>
        </p:nvSpPr>
        <p:spPr>
          <a:xfrm>
            <a:off x="714375" y="5796598"/>
            <a:ext cx="36004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杂交水稻之父袁隆平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2" name="Picture 6" descr="20100712090857884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051425" y="1174750"/>
            <a:ext cx="3675380" cy="1904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 Box 7"/>
          <p:cNvSpPr txBox="1"/>
          <p:nvPr/>
        </p:nvSpPr>
        <p:spPr>
          <a:xfrm>
            <a:off x="5134610" y="3078163"/>
            <a:ext cx="32956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两弹元勋邓稼先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4" name="Picture 8" descr="20095480597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850" y="1165225"/>
            <a:ext cx="2949575" cy="1913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Text Box 9"/>
          <p:cNvSpPr txBox="1"/>
          <p:nvPr/>
        </p:nvSpPr>
        <p:spPr>
          <a:xfrm>
            <a:off x="1279208" y="3078163"/>
            <a:ext cx="26289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铁路之父詹天佑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6" name="Picture 10" descr="2010161732137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0975" y="3478530"/>
            <a:ext cx="3042920" cy="2138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7" name="Text Box 11"/>
          <p:cNvSpPr txBox="1"/>
          <p:nvPr/>
        </p:nvSpPr>
        <p:spPr>
          <a:xfrm>
            <a:off x="4838700" y="5716588"/>
            <a:ext cx="38877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现代桥梁之父茅以升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2080" y="306070"/>
            <a:ext cx="57067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献身祖国建设事业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79f0f736afc37931360406ffe3c4b74542a911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285" y="447040"/>
            <a:ext cx="3673475" cy="2636520"/>
          </a:xfrm>
          <a:prstGeom prst="rect">
            <a:avLst/>
          </a:prstGeom>
        </p:spPr>
      </p:pic>
      <p:pic>
        <p:nvPicPr>
          <p:cNvPr id="4" name="图片 3" descr="u=2419826076,3611635886&amp;fm=85&amp;s=FBE5B90858D329E52080949E0300C0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5380" y="446405"/>
            <a:ext cx="4067175" cy="2637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80635" y="1143000"/>
            <a:ext cx="14192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聂海胜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6" name="图片 5" descr="u=953374806,2446307280&amp;fm=11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0" y="3221355"/>
            <a:ext cx="3712210" cy="2593975"/>
          </a:xfrm>
          <a:prstGeom prst="rect">
            <a:avLst/>
          </a:prstGeom>
        </p:spPr>
      </p:pic>
      <p:pic>
        <p:nvPicPr>
          <p:cNvPr id="7" name="图片 6" descr="u=89268437,1911730474&amp;fm=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2520" y="3221355"/>
            <a:ext cx="4090035" cy="2702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1990" y="3852545"/>
            <a:ext cx="14255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王亚平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2870" y="3336290"/>
            <a:ext cx="200533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翟志刚</a:t>
            </a:r>
            <a:endParaRPr lang="zh-CN" altLang="en-US"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0483" name="Rectangle 4"/>
          <p:cNvSpPr txBox="1"/>
          <p:nvPr/>
        </p:nvSpPr>
        <p:spPr>
          <a:xfrm>
            <a:off x="4725988" y="5734050"/>
            <a:ext cx="4114800" cy="1857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1" hangingPunct="1"/>
            <a:endParaRPr lang="zh-CN" altLang="zh-CN" sz="40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061720"/>
            <a:ext cx="8153400" cy="5491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04340" y="265430"/>
            <a:ext cx="48736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为祖国增光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150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33400"/>
            <a:ext cx="83058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3" descr="1655420_200614004895_2"/>
          <p:cNvPicPr>
            <a:picLocks noChangeAspect="1"/>
          </p:cNvPicPr>
          <p:nvPr/>
        </p:nvPicPr>
        <p:blipFill>
          <a:blip r:embed="rId2"/>
          <a:srcRect b="4289"/>
          <a:stretch>
            <a:fillRect/>
          </a:stretch>
        </p:blipFill>
        <p:spPr>
          <a:xfrm>
            <a:off x="4716780" y="1782445"/>
            <a:ext cx="3653790" cy="3007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4" descr="20088228173470_2"/>
          <p:cNvPicPr>
            <a:picLocks noChangeAspect="1"/>
          </p:cNvPicPr>
          <p:nvPr/>
        </p:nvPicPr>
        <p:blipFill>
          <a:blip r:embed="rId3"/>
          <a:srcRect b="6134"/>
          <a:stretch>
            <a:fillRect/>
          </a:stretch>
        </p:blipFill>
        <p:spPr>
          <a:xfrm>
            <a:off x="635635" y="1782445"/>
            <a:ext cx="3872865" cy="300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 Box 5"/>
          <p:cNvSpPr txBox="1"/>
          <p:nvPr/>
        </p:nvSpPr>
        <p:spPr>
          <a:xfrm>
            <a:off x="1244600" y="5168900"/>
            <a:ext cx="2876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2008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北京奥运会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Text Box 6"/>
          <p:cNvSpPr txBox="1"/>
          <p:nvPr/>
        </p:nvSpPr>
        <p:spPr>
          <a:xfrm>
            <a:off x="4716463" y="5070475"/>
            <a:ext cx="33004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2010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上海世博会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Text Box 7"/>
          <p:cNvSpPr txBox="1"/>
          <p:nvPr/>
        </p:nvSpPr>
        <p:spPr>
          <a:xfrm>
            <a:off x="2870200" y="2386013"/>
            <a:ext cx="4143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Text Box 8"/>
          <p:cNvSpPr txBox="1"/>
          <p:nvPr/>
        </p:nvSpPr>
        <p:spPr>
          <a:xfrm>
            <a:off x="2652713" y="995680"/>
            <a:ext cx="383857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世界为中国喝彩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2531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762000"/>
            <a:ext cx="76962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3"/>
          <p:cNvSpPr txBox="1"/>
          <p:nvPr/>
        </p:nvSpPr>
        <p:spPr>
          <a:xfrm>
            <a:off x="2051050" y="3141663"/>
            <a:ext cx="6697663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陶冶心灵    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爱国诗词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0005" y="2877820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71600"/>
            <a:ext cx="2974975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3"/>
          <p:cNvSpPr txBox="1"/>
          <p:nvPr/>
        </p:nvSpPr>
        <p:spPr>
          <a:xfrm>
            <a:off x="3505200" y="381000"/>
            <a:ext cx="5303838" cy="4185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2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孟子云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人有恒言，皆曰‘天下国家’。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天下之本在国，国之本在家，家之本在身。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”看来，个人与国家的命运是息息相关的。每个人对自己国家的热爱，都是近乎本能的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70" name="Group 10"/>
          <p:cNvGrpSpPr/>
          <p:nvPr/>
        </p:nvGrpSpPr>
        <p:grpSpPr>
          <a:xfrm>
            <a:off x="420688" y="769938"/>
            <a:ext cx="2055812" cy="633412"/>
            <a:chOff x="0" y="0"/>
            <a:chExt cx="3236" cy="998"/>
          </a:xfrm>
        </p:grpSpPr>
        <p:grpSp>
          <p:nvGrpSpPr>
            <p:cNvPr id="11271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1273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10" y="4"/>
                  </a:cxn>
                  <a:cxn ang="0">
                    <a:pos x="11" y="4"/>
                  </a:cxn>
                  <a:cxn ang="0">
                    <a:pos x="1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10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11274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5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6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272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情景导入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554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431555" name="文本框 9"/>
          <p:cNvSpPr txBox="1"/>
          <p:nvPr/>
        </p:nvSpPr>
        <p:spPr>
          <a:xfrm>
            <a:off x="4191000" y="1219200"/>
            <a:ext cx="4572000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示儿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【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陆游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死去原知万事空，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但悲不见九州同。 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王师北定中原日，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家祭无忘告乃翁。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863" y="1843088"/>
            <a:ext cx="2952750" cy="308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15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432579" name="矩形 9"/>
          <p:cNvSpPr/>
          <p:nvPr/>
        </p:nvSpPr>
        <p:spPr>
          <a:xfrm>
            <a:off x="2971800" y="1484313"/>
            <a:ext cx="5783263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过零丁洋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【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文天祥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辛苦遭逢起一经，干戈寥落四周星。 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山河破碎风飘絮，身世浮沉雨打萍。 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惶恐滩头说惶恐，零丁洋里叹零丁。 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人生自古谁无死，留取丹心照汗青。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00213"/>
            <a:ext cx="2281237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25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Rectangle 2"/>
          <p:cNvSpPr txBox="1"/>
          <p:nvPr/>
        </p:nvSpPr>
        <p:spPr>
          <a:xfrm>
            <a:off x="2273935" y="73660"/>
            <a:ext cx="597789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沁园春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 </a:t>
            </a:r>
            <a:b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毛泽东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Rectangle 3"/>
          <p:cNvSpPr txBox="1"/>
          <p:nvPr/>
        </p:nvSpPr>
        <p:spPr>
          <a:xfrm>
            <a:off x="2136140" y="1066800"/>
            <a:ext cx="3648710" cy="548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北国风光，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千里冰封，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万里雪飘。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望长城内外，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惟余莽莽；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大河上下，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顿失滔滔。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山舞银蛇原驰蜡象，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欲与天公试比高。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29235"/>
            <a:ext cx="1956435" cy="5843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91455" y="992505"/>
            <a:ext cx="4201795" cy="5634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须晴日，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看红装素裹分外妖娆。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江山如此多娇，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引无数英雄竞折腰。 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惜秦皇汉武略输文采；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唐宗宋祖，稍逊风骚。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一代天骄，成吉思汗，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只识弯弓射大雕。 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俱往矣，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数风流人物，还看今朝。 </a:t>
            </a:r>
            <a:endParaRPr lang="zh-CN" altLang="en-US" sz="2800"/>
          </a:p>
        </p:txBody>
      </p:sp>
      <p:pic>
        <p:nvPicPr>
          <p:cNvPr id="3" name="唐国强朗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2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94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1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990600"/>
            <a:ext cx="7140575" cy="501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3"/>
          <p:cNvSpPr txBox="1"/>
          <p:nvPr/>
        </p:nvSpPr>
        <p:spPr>
          <a:xfrm>
            <a:off x="914400" y="2666683"/>
            <a:ext cx="6697663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启发心智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爱国名言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436675" name="矩形 12"/>
          <p:cNvSpPr/>
          <p:nvPr/>
        </p:nvSpPr>
        <p:spPr>
          <a:xfrm>
            <a:off x="4114800" y="228600"/>
            <a:ext cx="4572000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为中华崛起而读书。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周恩来 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我是中国人民的儿子。我深情地爱着我的祖国和人民。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</a:t>
            </a:r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邓小平 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405" y="443230"/>
            <a:ext cx="3315970" cy="5992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6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7699" name="矩形 2"/>
          <p:cNvSpPr/>
          <p:nvPr/>
        </p:nvSpPr>
        <p:spPr>
          <a:xfrm>
            <a:off x="3636963" y="942975"/>
            <a:ext cx="5111750" cy="522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中国惟有国魂是最可宝贵的。惟有他发扬起来，中国人才真有进步。  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鲁迅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人民不仅有权爱国，而且爱国是个义务，是一种光荣。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徐特立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33400"/>
            <a:ext cx="3315970" cy="5992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6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af8f97541f5d46d29d8f3a1987242e2f_C_422_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605" y="847725"/>
            <a:ext cx="8098790" cy="4810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77975" y="1047750"/>
            <a:ext cx="344043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FF00"/>
                </a:solidFill>
              </a:rPr>
              <a:t>家乡美</a:t>
            </a:r>
            <a:endParaRPr lang="zh-CN" altLang="en-US" sz="6000">
              <a:solidFill>
                <a:srgbClr val="FFFF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0" y="5715000"/>
            <a:ext cx="64833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爱祖国       爱家乡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8dcfb27f3a1445a99a1c56781f12260_C_422_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96850"/>
            <a:ext cx="4263390" cy="3622675"/>
          </a:xfrm>
          <a:prstGeom prst="rect">
            <a:avLst/>
          </a:prstGeom>
        </p:spPr>
      </p:pic>
      <p:pic>
        <p:nvPicPr>
          <p:cNvPr id="3" name="图片 2" descr="a04eb0dba84a4516b04907030160c130_C_422_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" y="3985895"/>
            <a:ext cx="8981440" cy="1913890"/>
          </a:xfrm>
          <a:prstGeom prst="rect">
            <a:avLst/>
          </a:prstGeom>
        </p:spPr>
      </p:pic>
      <p:pic>
        <p:nvPicPr>
          <p:cNvPr id="4" name="图片 3" descr="ed343dc4605043e8ac3ce321a7c9434a_C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80" y="196850"/>
            <a:ext cx="4637405" cy="3622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745" y="5899785"/>
            <a:ext cx="9239885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乐山大佛</a:t>
            </a:r>
            <a:r>
              <a:rPr lang="en-US" altLang="zh-CN" sz="2800"/>
              <a:t>“</a:t>
            </a:r>
            <a:r>
              <a:rPr lang="zh-CN" altLang="en-US" sz="2800"/>
              <a:t>天下第一大佛”为核心，以“壮、雅、清、逸”为特色。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5" descr="IMG_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673735"/>
            <a:ext cx="3914775" cy="5093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924050" y="6018530"/>
            <a:ext cx="472821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一山有四季，十里不同天</a:t>
            </a:r>
            <a:endParaRPr lang="zh-CN" altLang="en-US" sz="2800"/>
          </a:p>
        </p:txBody>
      </p:sp>
      <p:pic>
        <p:nvPicPr>
          <p:cNvPr id="10" name="图片 6" descr="IMG_2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405" y="674370"/>
            <a:ext cx="3627120" cy="5093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382905"/>
            <a:ext cx="4001770" cy="291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5392613_172814062096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450" y="382905"/>
            <a:ext cx="3977640" cy="2807970"/>
          </a:xfrm>
          <a:prstGeom prst="rect">
            <a:avLst/>
          </a:prstGeom>
        </p:spPr>
      </p:pic>
      <p:pic>
        <p:nvPicPr>
          <p:cNvPr id="7" name="图片 6" descr="20137181613257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70" y="3647440"/>
            <a:ext cx="3923665" cy="23958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9930" y="6147435"/>
            <a:ext cx="75120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00B0F0"/>
                </a:solidFill>
              </a:rPr>
              <a:t>  </a:t>
            </a:r>
            <a:r>
              <a:rPr lang="zh-CN" altLang="en-US" sz="2400">
                <a:solidFill>
                  <a:srgbClr val="00B0F0"/>
                </a:solidFill>
              </a:rPr>
              <a:t>神奇的九寨                                童话般的美景</a:t>
            </a:r>
            <a:endParaRPr lang="zh-CN" altLang="en-US" sz="2400">
              <a:solidFill>
                <a:srgbClr val="00B0F0"/>
              </a:solidFill>
            </a:endParaRPr>
          </a:p>
        </p:txBody>
      </p:sp>
      <p:pic>
        <p:nvPicPr>
          <p:cNvPr id="3" name="图片 2" descr="QQ图片201703262227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3450" y="3647440"/>
            <a:ext cx="4185920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内容占位符 2"/>
          <p:cNvSpPr txBox="1"/>
          <p:nvPr/>
        </p:nvSpPr>
        <p:spPr>
          <a:xfrm>
            <a:off x="4067175" y="1430338"/>
            <a:ext cx="4016375" cy="1428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lnSpc>
                <a:spcPct val="170000"/>
              </a:lnSpc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  <a:endParaRPr lang="en-US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989138"/>
            <a:ext cx="2362200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8"/>
          <p:cNvSpPr/>
          <p:nvPr/>
        </p:nvSpPr>
        <p:spPr>
          <a:xfrm>
            <a:off x="2987675" y="1490663"/>
            <a:ext cx="5905500" cy="5078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我是中国人民的儿子。我深情地爱着我的祖国和人民。</a:t>
            </a:r>
            <a:b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邓小平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25930" y="238760"/>
            <a:ext cx="569214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家乡地灵人杰</a:t>
            </a:r>
            <a:endParaRPr lang="zh-CN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" y="1564640"/>
            <a:ext cx="8085455" cy="524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世纪伟人  </a:t>
            </a:r>
            <a:r>
              <a:rPr lang="zh-CN" altLang="en-US" sz="3200">
                <a:solidFill>
                  <a:srgbClr val="FF0000"/>
                </a:solidFill>
              </a:rPr>
              <a:t>邓小平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中国军神  </a:t>
            </a:r>
            <a:r>
              <a:rPr lang="zh-CN" altLang="en-US" sz="3200">
                <a:solidFill>
                  <a:srgbClr val="FF0000"/>
                </a:solidFill>
              </a:rPr>
              <a:t>刘伯承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铁甲元帅  </a:t>
            </a:r>
            <a:r>
              <a:rPr lang="zh-CN" altLang="en-US" sz="3200">
                <a:solidFill>
                  <a:srgbClr val="FF0000"/>
                </a:solidFill>
              </a:rPr>
              <a:t>朱德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特级英雄  </a:t>
            </a:r>
            <a:r>
              <a:rPr lang="zh-CN" altLang="en-US" sz="3200">
                <a:solidFill>
                  <a:srgbClr val="FF0000"/>
                </a:solidFill>
              </a:rPr>
              <a:t>黄继光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东坡居士  </a:t>
            </a:r>
            <a:r>
              <a:rPr lang="zh-CN" altLang="en-US" sz="3200">
                <a:solidFill>
                  <a:srgbClr val="FF0000"/>
                </a:solidFill>
              </a:rPr>
              <a:t>苏东坡</a:t>
            </a:r>
            <a:r>
              <a:rPr lang="zh-CN" altLang="en-US" sz="3200"/>
              <a:t>   唐宋八大家中在</a:t>
            </a:r>
            <a:r>
              <a:rPr lang="en-US" altLang="zh-CN" sz="3200"/>
              <a:t>“</a:t>
            </a:r>
            <a:r>
              <a:rPr lang="zh-CN" altLang="en-US" sz="3200"/>
              <a:t>三苏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zh-CN" altLang="en-US" sz="3200"/>
              <a:t>治水川祖  </a:t>
            </a:r>
            <a:r>
              <a:rPr lang="zh-CN" altLang="en-US" sz="3200">
                <a:solidFill>
                  <a:srgbClr val="FF0000"/>
                </a:solidFill>
              </a:rPr>
              <a:t>李冰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一代文豪  </a:t>
            </a:r>
            <a:r>
              <a:rPr lang="zh-CN" altLang="en-US" sz="3200">
                <a:solidFill>
                  <a:srgbClr val="FF0000"/>
                </a:solidFill>
              </a:rPr>
              <a:t>郭沫若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国画大家  </a:t>
            </a:r>
            <a:r>
              <a:rPr lang="zh-CN" altLang="en-US" sz="3200">
                <a:solidFill>
                  <a:srgbClr val="FF0000"/>
                </a:solidFill>
              </a:rPr>
              <a:t>张大千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太白诗仙  </a:t>
            </a:r>
            <a:r>
              <a:rPr lang="zh-CN" altLang="en-US" sz="3200">
                <a:solidFill>
                  <a:srgbClr val="FF0000"/>
                </a:solidFill>
              </a:rPr>
              <a:t>李白</a:t>
            </a:r>
            <a:endParaRPr lang="zh-CN" altLang="en-US" sz="3200">
              <a:solidFill>
                <a:srgbClr val="FF0000"/>
              </a:solidFill>
            </a:endParaRPr>
          </a:p>
          <a:p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6585" y="745490"/>
            <a:ext cx="813054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我国四大女飞行员。</a:t>
            </a:r>
            <a:endParaRPr lang="zh-CN" altLang="en-US" sz="2400"/>
          </a:p>
          <a:p>
            <a:r>
              <a:rPr lang="zh-CN" altLang="en-US" sz="2400"/>
              <a:t>中国能飞三代战机女飞行员的4人 　　</a:t>
            </a:r>
            <a:r>
              <a:rPr lang="zh-CN" altLang="en-US" sz="2400" b="1">
                <a:solidFill>
                  <a:srgbClr val="FF0000"/>
                </a:solidFill>
              </a:rPr>
              <a:t>“金孔雀”余旭 </a:t>
            </a:r>
            <a:r>
              <a:rPr lang="zh-CN" altLang="en-US" sz="2400"/>
              <a:t>　　籍贯：四川崇州 　　印象：漂亮、自信、聪颖</a:t>
            </a:r>
            <a:endParaRPr lang="zh-CN" altLang="en-US" sz="2400"/>
          </a:p>
          <a:p>
            <a:r>
              <a:rPr lang="zh-CN" altLang="en-US" sz="2400" b="1">
                <a:solidFill>
                  <a:srgbClr val="FF0000"/>
                </a:solidFill>
              </a:rPr>
              <a:t>“酷小子”陶佳莉</a:t>
            </a:r>
            <a:r>
              <a:rPr lang="zh-CN" altLang="en-US" sz="2400"/>
              <a:t> 　　籍贯：四川成都 　　印象：熟悉陶佳莉的人会觉得，她身上有那么一点“野性的美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96240" y="2562225"/>
            <a:ext cx="8350885" cy="4541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何晓莉</a:t>
            </a:r>
            <a:r>
              <a:rPr lang="zh-CN" altLang="en-US"/>
              <a:t>，</a:t>
            </a:r>
            <a:r>
              <a:rPr lang="zh-CN" altLang="en-US" sz="2800"/>
              <a:t>女，1986年11月生，四川省乐山市井研县东林乡高家村人，首批歼击机女飞行员。空军上尉 ，二级飞行员，现任中国人民解放军93793部队51分队正连职飞行员、空军八一飞行表演队中队长</a:t>
            </a:r>
            <a:endParaRPr lang="zh-CN" altLang="en-US" sz="2800"/>
          </a:p>
          <a:p>
            <a:r>
              <a:rPr lang="zh-CN" altLang="en-US" sz="2800"/>
              <a:t>2009年10月1日，参加中华人民共和国国庆60周年阅兵。</a:t>
            </a:r>
            <a:endParaRPr lang="zh-CN" altLang="en-US" sz="2800"/>
          </a:p>
          <a:p>
            <a:r>
              <a:rPr lang="zh-CN" altLang="en-US" sz="2800"/>
              <a:t>2015年参加阅兵训练情况：为阅兵空中梯队左-3位置3号位，截至7月22日，阅兵训练阶段共飞行43架次。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414020"/>
            <a:ext cx="3345815" cy="2573655"/>
          </a:xfrm>
          <a:prstGeom prst="rect">
            <a:avLst/>
          </a:prstGeom>
        </p:spPr>
      </p:pic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520" y="544195"/>
            <a:ext cx="3811905" cy="2442845"/>
          </a:xfrm>
          <a:prstGeom prst="rect">
            <a:avLst/>
          </a:prstGeom>
        </p:spPr>
      </p:pic>
      <p:pic>
        <p:nvPicPr>
          <p:cNvPr id="4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" y="3406140"/>
            <a:ext cx="8294370" cy="3041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30040" y="434975"/>
            <a:ext cx="670560" cy="2841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巾帼英雄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2531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762000"/>
            <a:ext cx="76962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3"/>
          <p:cNvSpPr txBox="1"/>
          <p:nvPr/>
        </p:nvSpPr>
        <p:spPr>
          <a:xfrm>
            <a:off x="2051050" y="3141663"/>
            <a:ext cx="6697663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中国威武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0005" y="2877820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51685" y="1261745"/>
            <a:ext cx="518731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 </a:t>
            </a:r>
            <a:r>
              <a:rPr lang="zh-CN" altLang="en-US" sz="4000"/>
              <a:t>欣赏中国战斗机</a:t>
            </a:r>
            <a:endParaRPr lang="zh-CN" altLang="en-US" sz="4000"/>
          </a:p>
          <a:p>
            <a:r>
              <a:rPr lang="zh-CN" altLang="en-US" sz="4000"/>
              <a:t>女飞行员飒爽英姿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5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703271738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28600"/>
            <a:ext cx="6003925" cy="50031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0105" y="5379720"/>
            <a:ext cx="70523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00B0F0"/>
                </a:solidFill>
              </a:rPr>
              <a:t>    </a:t>
            </a:r>
            <a:r>
              <a:rPr lang="zh-CN" altLang="en-US" sz="3200">
                <a:solidFill>
                  <a:srgbClr val="00B0F0"/>
                </a:solidFill>
              </a:rPr>
              <a:t>爱祖国  爱我们的老师  爱我们自己</a:t>
            </a:r>
            <a:r>
              <a:rPr lang="zh-CN" altLang="en-US" sz="4000">
                <a:solidFill>
                  <a:srgbClr val="00B0F0"/>
                </a:solidFill>
              </a:rPr>
              <a:t>   </a:t>
            </a:r>
            <a:endParaRPr lang="zh-CN" altLang="en-US" sz="4000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480" y="19050"/>
            <a:ext cx="914400" cy="6268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2800">
                <a:solidFill>
                  <a:srgbClr val="00B0F0"/>
                </a:solidFill>
              </a:rPr>
              <a:t>   </a:t>
            </a:r>
            <a:r>
              <a:rPr lang="zh-CN" altLang="en-US" sz="4800" b="1">
                <a:solidFill>
                  <a:srgbClr val="FF0000"/>
                </a:solidFill>
              </a:rPr>
              <a:t>我  们  也  很   美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8600" y="228600"/>
            <a:ext cx="1097280" cy="4941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</a:rPr>
              <a:t>我们是一家人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703262255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505" y="648335"/>
            <a:ext cx="7978140" cy="46310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4360" y="5728335"/>
            <a:ext cx="82886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激情演唱《我相信》，我们的明天会更美丽！</a:t>
            </a:r>
            <a:endParaRPr lang="zh-CN" altLang="en-US" sz="3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QQ图片201703262236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" y="273050"/>
            <a:ext cx="4413885" cy="2963545"/>
          </a:xfrm>
          <a:prstGeom prst="rect">
            <a:avLst/>
          </a:prstGeom>
        </p:spPr>
      </p:pic>
      <p:pic>
        <p:nvPicPr>
          <p:cNvPr id="2" name="图片 1" descr="QQ图片201703271737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" y="3385820"/>
            <a:ext cx="4413885" cy="2692400"/>
          </a:xfrm>
          <a:prstGeom prst="rect">
            <a:avLst/>
          </a:prstGeom>
        </p:spPr>
      </p:pic>
      <p:pic>
        <p:nvPicPr>
          <p:cNvPr id="5" name="图片 4" descr="QQ图片201703271737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95" y="296545"/>
            <a:ext cx="3899535" cy="2917190"/>
          </a:xfrm>
          <a:prstGeom prst="rect">
            <a:avLst/>
          </a:prstGeom>
        </p:spPr>
      </p:pic>
      <p:pic>
        <p:nvPicPr>
          <p:cNvPr id="6" name="图片 5" descr="QQ图片201703271845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175" y="3385820"/>
            <a:ext cx="3860800" cy="2692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3365" y="6221095"/>
            <a:ext cx="83388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B0F0"/>
                </a:solidFill>
              </a:rPr>
              <a:t>不一样的课堂    不一样的精彩</a:t>
            </a:r>
            <a:endParaRPr lang="zh-CN" altLang="en-US" sz="400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QQ图片201703262253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9660" y="3103245"/>
            <a:ext cx="4120515" cy="2861945"/>
          </a:xfrm>
          <a:prstGeom prst="rect">
            <a:avLst/>
          </a:prstGeom>
        </p:spPr>
      </p:pic>
      <p:pic>
        <p:nvPicPr>
          <p:cNvPr id="2" name="图片 1" descr="QQ图片201703262255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74320"/>
            <a:ext cx="4259580" cy="2589530"/>
          </a:xfrm>
          <a:prstGeom prst="rect">
            <a:avLst/>
          </a:prstGeom>
        </p:spPr>
      </p:pic>
      <p:pic>
        <p:nvPicPr>
          <p:cNvPr id="5" name="图片 4" descr="QQ图片201703271836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295" y="274320"/>
            <a:ext cx="3992880" cy="2588895"/>
          </a:xfrm>
          <a:prstGeom prst="rect">
            <a:avLst/>
          </a:prstGeom>
        </p:spPr>
      </p:pic>
      <p:pic>
        <p:nvPicPr>
          <p:cNvPr id="6" name="图片 5" descr="QQ图片201703262225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" y="3103245"/>
            <a:ext cx="4259580" cy="2820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28115" y="6129655"/>
            <a:ext cx="79178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运动      健康      奋进      勇争第一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QQ图片20170327190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120" y="290195"/>
            <a:ext cx="4209415" cy="2622550"/>
          </a:xfrm>
          <a:prstGeom prst="rect">
            <a:avLst/>
          </a:prstGeom>
        </p:spPr>
      </p:pic>
      <p:pic>
        <p:nvPicPr>
          <p:cNvPr id="4" name="图片 3" descr="QQ图片20170327193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3395345"/>
            <a:ext cx="4019550" cy="2513330"/>
          </a:xfrm>
          <a:prstGeom prst="rect">
            <a:avLst/>
          </a:prstGeom>
        </p:spPr>
      </p:pic>
      <p:pic>
        <p:nvPicPr>
          <p:cNvPr id="5" name="图片 4" descr="QQ图片201703271929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120" y="3150235"/>
            <a:ext cx="3788410" cy="2759075"/>
          </a:xfrm>
          <a:prstGeom prst="rect">
            <a:avLst/>
          </a:prstGeom>
        </p:spPr>
      </p:pic>
      <p:pic>
        <p:nvPicPr>
          <p:cNvPr id="6" name="图片 5" descr="QQ图片201703271924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35" y="290195"/>
            <a:ext cx="4020185" cy="26231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90320" y="6089650"/>
            <a:ext cx="69786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B0F0"/>
                </a:solidFill>
              </a:rPr>
              <a:t>自信  乐观   张扬个性    展示风采</a:t>
            </a:r>
            <a:endParaRPr lang="zh-CN" altLang="en-US" sz="280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703271857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420" y="426720"/>
            <a:ext cx="3527425" cy="3008630"/>
          </a:xfrm>
          <a:prstGeom prst="rect">
            <a:avLst/>
          </a:prstGeom>
        </p:spPr>
      </p:pic>
      <p:pic>
        <p:nvPicPr>
          <p:cNvPr id="3" name="图片 2" descr="QQ图片201703271857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940" y="426085"/>
            <a:ext cx="4006850" cy="2905760"/>
          </a:xfrm>
          <a:prstGeom prst="rect">
            <a:avLst/>
          </a:prstGeom>
        </p:spPr>
      </p:pic>
      <p:pic>
        <p:nvPicPr>
          <p:cNvPr id="4" name="图片 3" descr="QQ图片201703271924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0" y="3550920"/>
            <a:ext cx="3527425" cy="2362200"/>
          </a:xfrm>
          <a:prstGeom prst="rect">
            <a:avLst/>
          </a:prstGeom>
        </p:spPr>
      </p:pic>
      <p:pic>
        <p:nvPicPr>
          <p:cNvPr id="5" name="图片 4" descr="QQ图片201703271947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5145" y="3435350"/>
            <a:ext cx="4408805" cy="2477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9810" y="6077585"/>
            <a:ext cx="69437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走出教室         走向自然          走向远方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668905" y="818515"/>
            <a:ext cx="2540000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>
                <a:solidFill>
                  <a:srgbClr val="FF0000"/>
                </a:solidFill>
              </a:rPr>
              <a:t>中国美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5740" y="3738245"/>
            <a:ext cx="637222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泱泱大中国，有着悠久的历史，灿烂的文明，美丽的大好河山。</a:t>
            </a:r>
            <a:endParaRPr lang="zh-CN" altLang="en-US" sz="4000"/>
          </a:p>
        </p:txBody>
      </p:sp>
      <p:pic>
        <p:nvPicPr>
          <p:cNvPr id="2" name="玖月奇迹 - 中国美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89780" y="23577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6895" y="438150"/>
            <a:ext cx="8030845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少年智则国智，少年富则国富，少年强则国强，少年独立则国独立，少年自由则国自由，少年进步则国进步。</a:t>
            </a:r>
            <a:endParaRPr lang="zh-CN" altLang="en-US" sz="4000" b="1"/>
          </a:p>
        </p:txBody>
      </p:sp>
      <p:pic>
        <p:nvPicPr>
          <p:cNvPr id="4" name="图片 3" descr="QQ图片201703272015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2967990"/>
            <a:ext cx="3550920" cy="2949575"/>
          </a:xfrm>
          <a:prstGeom prst="rect">
            <a:avLst/>
          </a:prstGeom>
        </p:spPr>
      </p:pic>
      <p:pic>
        <p:nvPicPr>
          <p:cNvPr id="5" name="图片 4" descr="QQ图片201703272026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840" y="2844800"/>
            <a:ext cx="4507865" cy="307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2920" y="1002030"/>
            <a:ext cx="85242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班级口号 </a:t>
            </a:r>
            <a:endParaRPr lang="zh-CN" altLang="en-US" sz="2400"/>
          </a:p>
          <a:p>
            <a:r>
              <a:rPr lang="zh-CN" altLang="en-US" sz="4000"/>
              <a:t>   不为失败找借口   只为成功找方法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502285" y="3245485"/>
            <a:ext cx="42329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唱响班歌  歌唱明天</a:t>
            </a:r>
            <a:endParaRPr lang="zh-CN" altLang="en-US" sz="3600"/>
          </a:p>
        </p:txBody>
      </p:sp>
      <p:pic>
        <p:nvPicPr>
          <p:cNvPr id="4" name="杨培安 - 我相信(1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81930" y="3119120"/>
            <a:ext cx="619125" cy="619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42845" y="4425315"/>
            <a:ext cx="385572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谢谢大家</a:t>
            </a:r>
            <a:endParaRPr lang="zh-CN" altLang="en-US" sz="7200" b="1">
              <a:blipFill>
                <a:blip r:embed="rId4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72160" y="6069965"/>
            <a:ext cx="75311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巍巍万里长城永不倒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" y="361950"/>
            <a:ext cx="8612505" cy="57086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8855" y="5422265"/>
            <a:ext cx="7636510" cy="1004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泰山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——“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五岳独尊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的称誉。因其气势之磅礴为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五岳之首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，故又有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天下名山第一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的美誉。</a:t>
            </a:r>
            <a:endParaRPr lang="zh-CN" altLang="en-US" sz="2800"/>
          </a:p>
        </p:txBody>
      </p:sp>
      <p:pic>
        <p:nvPicPr>
          <p:cNvPr id="2" name="图片 1" descr="241f95cad1c8a78622a2b0446709c93d71cf50f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26060"/>
            <a:ext cx="8564880" cy="498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2" descr="IMG_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905"/>
            <a:ext cx="8555990" cy="546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44830" y="6080125"/>
            <a:ext cx="81464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黄山归来不看岳，仿佛穿梭在人间与仙境。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9" descr="IMG_2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795" y="356235"/>
            <a:ext cx="7918450" cy="4973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45795" y="5639435"/>
            <a:ext cx="840994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珠穆朗玛峰以其地球之巅的美誉，成为世界各国登山家心目中的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圣殿</a:t>
            </a:r>
            <a:r>
              <a:rPr lang="zh-CN" altLang="en-US" sz="2800" b="0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20531_126587ac-99ff-40bb-8721-b79aea2ea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185" y="570865"/>
            <a:ext cx="7706995" cy="5135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8110" y="5901690"/>
            <a:ext cx="43268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万里长江哺育中华儿女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2050</Words>
  <Paragraphs>194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Arial</vt:lpstr>
      <vt:lpstr>宋体</vt:lpstr>
      <vt:lpstr>Wingdings</vt:lpstr>
      <vt:lpstr>Wingdings 2</vt:lpstr>
      <vt:lpstr>Arial</vt:lpstr>
      <vt:lpstr>Times New Roman</vt:lpstr>
      <vt:lpstr>隶书</vt:lpstr>
      <vt:lpstr>微软雅黑</vt:lpstr>
      <vt:lpstr>Calibri</vt:lpstr>
      <vt:lpstr>Franklin Gothic Book</vt:lpstr>
      <vt:lpstr>Segoe Print</vt:lpstr>
      <vt:lpstr>Franklin Gothic Medium</vt:lpstr>
      <vt:lpstr>黑体</vt:lpstr>
      <vt:lpstr>方正姚体</vt:lpstr>
      <vt:lpstr>仿宋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2017-03-06T12:53:00Z</dcterms:created>
  <dcterms:modified xsi:type="dcterms:W3CDTF">2017-03-31T14:29:08Z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2052-10.1.0.6260</vt:lpwstr>
  </property>
</Properties>
</file>