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56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81" r:id="rId22"/>
    <p:sldId id="280" r:id="rId23"/>
    <p:sldId id="282" r:id="rId24"/>
    <p:sldId id="278" r:id="rId25"/>
    <p:sldId id="279" r:id="rId26"/>
    <p:sldId id="275" r:id="rId2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13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9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组合 1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任意多边形 6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" name="任意多边形 7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11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FA282F4C-F95B-43A7-840E-5852F23A7E54}" type="datetimeFigureOut">
              <a:rPr lang="zh-CN" altLang="en-US"/>
              <a:pPr>
                <a:defRPr/>
              </a:pPr>
              <a:t>2016-12-21</a:t>
            </a:fld>
            <a:endParaRPr lang="zh-CN" altLang="en-US"/>
          </a:p>
        </p:txBody>
      </p:sp>
      <p:sp>
        <p:nvSpPr>
          <p:cNvPr id="12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0AE058EA-A500-4F89-BEC3-A693DFB931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58067-45E8-4678-A33C-29DA37048014}" type="datetimeFigureOut">
              <a:rPr lang="zh-CN" altLang="en-US"/>
              <a:pPr>
                <a:defRPr/>
              </a:pPr>
              <a:t>2016-12-21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41473-AD47-42D7-9AAA-506631DD46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A68BF4-9690-4ACA-8BF3-638891A134D5}" type="datetimeFigureOut">
              <a:rPr lang="zh-CN" altLang="en-US"/>
              <a:pPr>
                <a:defRPr/>
              </a:pPr>
              <a:t>2016-12-21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70B86-700E-480E-B026-7886000AFD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A7363-9276-48AC-B38F-3A5E3E6B734D}" type="datetimeFigureOut">
              <a:rPr lang="zh-CN" altLang="en-US"/>
              <a:pPr>
                <a:defRPr/>
              </a:pPr>
              <a:t>2016-12-21</a:t>
            </a:fld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182B5-5C40-4AAE-813E-B8C483D0C1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6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燕尾形 7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FA1BF0A-11DD-43E8-A6DC-3401E6B47858}" type="datetimeFigureOut">
              <a:rPr lang="zh-CN" altLang="en-US"/>
              <a:pPr>
                <a:defRPr/>
              </a:pPr>
              <a:t>2016-12-21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53A8748-26E9-43F9-AA06-B472A0D9A5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C9EE127-6E2F-4B36-A256-F47D1E75DA3D}" type="datetimeFigureOut">
              <a:rPr lang="zh-CN" altLang="en-US"/>
              <a:pPr>
                <a:defRPr/>
              </a:pPr>
              <a:t>2016-12-21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0490C6B-D5E2-4677-A6FC-D0A03A00A1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FC45816-EAAB-422B-B088-5A7BC6FB5C5F}" type="datetimeFigureOut">
              <a:rPr lang="zh-CN" altLang="en-US"/>
              <a:pPr>
                <a:defRPr/>
              </a:pPr>
              <a:t>2016-12-21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E41F371-736B-42A9-93FB-75F22C1A34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C6F92CC-4E43-4A6E-9C99-6D1235A8A5BB}" type="datetimeFigureOut">
              <a:rPr lang="zh-CN" altLang="en-US"/>
              <a:pPr>
                <a:defRPr/>
              </a:pPr>
              <a:t>2016-12-21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672D4D4-5BAF-469E-BA33-D6A32E69BA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67631-700C-452E-B6A8-592DDCF08E32}" type="datetimeFigureOut">
              <a:rPr lang="zh-CN" altLang="en-US"/>
              <a:pPr>
                <a:defRPr/>
              </a:pPr>
              <a:t>2016-12-21</a:t>
            </a:fld>
            <a:endParaRPr lang="zh-CN" altLang="en-US"/>
          </a:p>
        </p:txBody>
      </p:sp>
      <p:sp>
        <p:nvSpPr>
          <p:cNvPr id="3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62FDF-81EB-404D-ACDF-741B5A2450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1B94E7E-625A-4ADF-B896-36E4803E116D}" type="datetimeFigureOut">
              <a:rPr lang="zh-CN" altLang="en-US"/>
              <a:pPr>
                <a:defRPr/>
              </a:pPr>
              <a:t>2016-12-21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3FA363B-704F-4D77-98EE-285DAB34C0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7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6" name="任意多边形 8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7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燕尾形 11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燕尾形 12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1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8DCC9A85-FB5F-4E0A-A61D-AF7FCB3921CE}" type="datetimeFigureOut">
              <a:rPr lang="zh-CN" altLang="en-US"/>
              <a:pPr>
                <a:defRPr/>
              </a:pPr>
              <a:t>2016-12-21</a:t>
            </a:fld>
            <a:endParaRPr lang="zh-CN" altLang="en-US"/>
          </a:p>
        </p:txBody>
      </p:sp>
      <p:sp>
        <p:nvSpPr>
          <p:cNvPr id="12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4DF35A74-2317-4CB3-9E8F-A0230E880C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33" name="文本占位符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7B32AA0A-5A7B-45BF-91AF-D476E51ACF99}" type="datetimeFigureOut">
              <a:rPr lang="zh-CN" altLang="en-US"/>
              <a:pPr>
                <a:defRPr/>
              </a:pPr>
              <a:t>2016-12-21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 smtClean="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96B9E4B8-7CC1-497F-8171-AE5BBDD36A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4" r:id="rId4"/>
    <p:sldLayoutId id="2147483675" r:id="rId5"/>
    <p:sldLayoutId id="2147483676" r:id="rId6"/>
    <p:sldLayoutId id="2147483670" r:id="rId7"/>
    <p:sldLayoutId id="2147483677" r:id="rId8"/>
    <p:sldLayoutId id="2147483678" r:id="rId9"/>
    <p:sldLayoutId id="2147483669" r:id="rId10"/>
    <p:sldLayoutId id="2147483668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黑体" pitchFamily="2" charset="-122"/>
        </a:defRPr>
      </a:lvl9pPr>
      <a:extLst/>
    </p:titleStyle>
    <p:bodyStyle>
      <a:lvl1pPr marL="365125" indent="-255588" algn="l" rtl="0" fontAlgn="base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fontAlgn="base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616860.htm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262888.htm" TargetMode="External"/><Relationship Id="rId2" Type="http://schemas.openxmlformats.org/officeDocument/2006/relationships/hyperlink" Target="http://baike.baidu.com/view/443821.htm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hyperlink" Target="http://baike.baidu.com/view/2933129.htm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内容占位符 1"/>
          <p:cNvSpPr>
            <a:spLocks noGrp="1"/>
          </p:cNvSpPr>
          <p:nvPr>
            <p:ph idx="1"/>
          </p:nvPr>
        </p:nvSpPr>
        <p:spPr>
          <a:xfrm>
            <a:off x="642938" y="285750"/>
            <a:ext cx="8229600" cy="4525963"/>
          </a:xfrm>
        </p:spPr>
        <p:txBody>
          <a:bodyPr/>
          <a:lstStyle/>
          <a:p>
            <a:pPr>
              <a:buFont typeface="Wingdings 3" pitchFamily="18" charset="2"/>
              <a:buNone/>
            </a:pPr>
            <a:r>
              <a:rPr lang="zh-CN" altLang="en-US" sz="6000" smtClean="0"/>
              <a:t>发而不中，反求诸己</a:t>
            </a:r>
          </a:p>
        </p:txBody>
      </p:sp>
      <p:pic>
        <p:nvPicPr>
          <p:cNvPr id="13314" name="图片 3" descr="df723d9e0e81c9c1f5638e325208e45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03350"/>
            <a:ext cx="9144000" cy="552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内容占位符 3" descr="e5.jpg"/>
          <p:cNvPicPr>
            <a:picLocks noGrp="1" noChangeAspect="1"/>
          </p:cNvPicPr>
          <p:nvPr>
            <p:ph idx="1"/>
          </p:nvPr>
        </p:nvPicPr>
        <p:blipFill>
          <a:blip r:embed="rId2"/>
          <a:srcRect t="-2425" r="14752"/>
          <a:stretch>
            <a:fillRect/>
          </a:stretch>
        </p:blipFill>
        <p:spPr>
          <a:xfrm>
            <a:off x="0" y="857250"/>
            <a:ext cx="9248775" cy="47148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428625"/>
            <a:ext cx="8229600" cy="6143625"/>
          </a:xfrm>
        </p:spPr>
        <p:txBody>
          <a:bodyPr>
            <a:normAutofit lnSpcReduction="10000"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zh-CN" altLang="en-US" sz="3200" dirty="0" smtClean="0">
                <a:latin typeface="+mn-ea"/>
              </a:rPr>
              <a:t>仁者爱人，为仁由己。唯仁者能好人，能恶人。克己复礼为仁，一日克己复礼，天下归仁焉。</a:t>
            </a:r>
            <a:r>
              <a:rPr lang="en-US" altLang="zh-CN" sz="3200" dirty="0" smtClean="0">
                <a:latin typeface="+mn-ea"/>
              </a:rPr>
              <a:t>——《</a:t>
            </a:r>
            <a:r>
              <a:rPr lang="zh-CN" altLang="en-US" sz="3200" dirty="0" smtClean="0">
                <a:latin typeface="+mn-ea"/>
              </a:rPr>
              <a:t>论语</a:t>
            </a:r>
            <a:r>
              <a:rPr lang="en-US" altLang="zh-CN" sz="3200" dirty="0" smtClean="0">
                <a:latin typeface="+mn-ea"/>
              </a:rPr>
              <a:t>》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en-US" altLang="zh-CN" sz="3200" dirty="0" smtClean="0">
              <a:latin typeface="+mn-ea"/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zh-CN" altLang="en-US" sz="3200" dirty="0" smtClean="0">
                <a:latin typeface="+mn-ea"/>
              </a:rPr>
              <a:t>礼以行义，义以生利，利以平民，政之大节也。</a:t>
            </a:r>
            <a:r>
              <a:rPr lang="en-US" altLang="zh-CN" sz="3200" dirty="0" smtClean="0">
                <a:latin typeface="+mn-ea"/>
              </a:rPr>
              <a:t>——《</a:t>
            </a:r>
            <a:r>
              <a:rPr lang="zh-CN" altLang="en-US" sz="3200" dirty="0" smtClean="0">
                <a:latin typeface="+mn-ea"/>
              </a:rPr>
              <a:t>左传</a:t>
            </a:r>
            <a:r>
              <a:rPr lang="en-US" altLang="zh-CN" sz="3200" dirty="0" smtClean="0">
                <a:latin typeface="+mn-ea"/>
              </a:rPr>
              <a:t>》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en-US" altLang="zh-CN" sz="3200" dirty="0" smtClean="0">
              <a:latin typeface="+mn-ea"/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zh-CN" altLang="en-US" sz="3200" dirty="0" smtClean="0">
                <a:latin typeface="+mn-ea"/>
              </a:rPr>
              <a:t>人无礼则不生，事无礼则不成，国家无礼则不宁。</a:t>
            </a:r>
            <a:r>
              <a:rPr lang="en-US" altLang="zh-CN" sz="3200" dirty="0" smtClean="0">
                <a:latin typeface="+mn-ea"/>
              </a:rPr>
              <a:t>——</a:t>
            </a:r>
            <a:r>
              <a:rPr lang="zh-CN" altLang="en-US" sz="3200" dirty="0" smtClean="0">
                <a:latin typeface="+mn-ea"/>
              </a:rPr>
              <a:t>荀子</a:t>
            </a:r>
            <a:endParaRPr lang="en-US" altLang="zh-CN" sz="3200" dirty="0" smtClean="0">
              <a:latin typeface="+mn-ea"/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endParaRPr lang="en-US" altLang="zh-CN" sz="3200" dirty="0" smtClean="0">
              <a:latin typeface="+mn-ea"/>
            </a:endParaRP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zh-CN" altLang="en-US" sz="3200" dirty="0" smtClean="0">
                <a:latin typeface="+mn-ea"/>
              </a:rPr>
              <a:t>礼义廉耻，国之四维，四维不张，国乃灭亡。</a:t>
            </a:r>
            <a:r>
              <a:rPr lang="en-US" altLang="zh-CN" sz="3200" dirty="0" smtClean="0">
                <a:latin typeface="+mn-ea"/>
              </a:rPr>
              <a:t>——</a:t>
            </a:r>
            <a:r>
              <a:rPr lang="zh-CN" altLang="en-US" sz="3200" dirty="0" smtClean="0">
                <a:latin typeface="+mn-ea"/>
              </a:rPr>
              <a:t>管子</a:t>
            </a:r>
            <a:endParaRPr lang="zh-CN" altLang="en-US" sz="32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内容占位符 3" descr="51721054g892170f695df&amp;690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5500688" cy="6910388"/>
          </a:xfrm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6072188" y="0"/>
            <a:ext cx="2714625" cy="6858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/>
              <a:t>  该书主要内容是批判中国人的劣根性。作者以“恨铁不成钢”的态度，将文化的丢失的种种弊端喻之为“</a:t>
            </a:r>
            <a:r>
              <a:rPr lang="zh-CN" altLang="en-US" sz="2800" dirty="0">
                <a:hlinkClick r:id="rId3"/>
              </a:rPr>
              <a:t>酱缸文化</a:t>
            </a:r>
            <a:r>
              <a:rPr lang="zh-CN" altLang="en-US" sz="2800" dirty="0"/>
              <a:t>”，指出中国传统文化有一种滤过性疾病，子孙后辈永远受感染，且持续不断。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4" descr="715db8c2gw1dkc2g8ssomj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-71438"/>
            <a:ext cx="5429250" cy="692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CN" altLang="en-US" dirty="0"/>
          </a:p>
        </p:txBody>
      </p:sp>
      <p:pic>
        <p:nvPicPr>
          <p:cNvPr id="4" name="Picture 2" descr="1828e7dc92e1deeca2b7602c9b167dd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4619625" cy="4832350"/>
          </a:xfrm>
        </p:spPr>
      </p:pic>
      <p:pic>
        <p:nvPicPr>
          <p:cNvPr id="5" name="Picture 2" descr="rdn_4d7465f0c3a4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63" y="3429000"/>
            <a:ext cx="524986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09082fc6d9e37f70de39ebbb42ebc22c"/>
          <p:cNvPicPr>
            <a:picLocks noChangeAspect="1" noChangeArrowheads="1"/>
          </p:cNvPicPr>
          <p:nvPr/>
        </p:nvPicPr>
        <p:blipFill>
          <a:blip r:embed="rId4">
            <a:lum bright="6000" contrast="18000"/>
          </a:blip>
          <a:srcRect/>
          <a:stretch>
            <a:fillRect/>
          </a:stretch>
        </p:blipFill>
        <p:spPr bwMode="auto">
          <a:xfrm>
            <a:off x="4097338" y="0"/>
            <a:ext cx="5046662" cy="328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522c699f92e3cd45e6e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5783263" cy="3852863"/>
          </a:xfrm>
        </p:spPr>
      </p:pic>
      <p:pic>
        <p:nvPicPr>
          <p:cNvPr id="5" name="图片 4" descr="522f3a0fe292a21e885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63" y="3625850"/>
            <a:ext cx="5214937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8347179_8347179_1310806708906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5929313" cy="3954463"/>
          </a:xfrm>
        </p:spPr>
      </p:pic>
      <p:pic>
        <p:nvPicPr>
          <p:cNvPr id="5" name="图片 4" descr="20140330191004_5785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17875" y="3429000"/>
            <a:ext cx="582612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d4bed9e6027f121679a70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38797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内容占位符 3" descr="68856b9f-e2a7-439f-b119-f0504b4f8881_size761_w1024_h682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459163" y="3071813"/>
            <a:ext cx="5684837" cy="378618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285750"/>
            <a:ext cx="9144000" cy="52149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1746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285750"/>
            <a:ext cx="9144000" cy="47561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000109"/>
            <a:ext cx="7772400" cy="2582254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sz="5400" dirty="0" smtClean="0"/>
              <a:t>明礼知仪</a:t>
            </a:r>
            <a:r>
              <a:rPr lang="en-US" altLang="zh-CN" smtClean="0"/>
              <a:t/>
            </a:r>
            <a:br>
              <a:rPr lang="en-US" altLang="zh-CN" smtClean="0"/>
            </a:br>
            <a:endParaRPr lang="zh-CN" altLang="en-US" dirty="0"/>
          </a:p>
        </p:txBody>
      </p:sp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/>
            <a:r>
              <a:rPr lang="en-US" altLang="zh-CN" sz="4400" b="1" smtClean="0"/>
              <a:t>——</a:t>
            </a:r>
            <a:r>
              <a:rPr lang="zh-CN" altLang="en-US" sz="4400" b="1" smtClean="0"/>
              <a:t>做文明附中人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3600" b="1" smtClean="0"/>
              <a:t>看到以上图片，你有什么感受？</a:t>
            </a:r>
            <a:endParaRPr lang="en-US" altLang="zh-CN" sz="3600" b="1" smtClean="0"/>
          </a:p>
          <a:p>
            <a:pPr>
              <a:lnSpc>
                <a:spcPct val="150000"/>
              </a:lnSpc>
            </a:pPr>
            <a:r>
              <a:rPr lang="zh-CN" altLang="en-US" sz="3600" b="1" smtClean="0"/>
              <a:t>你身边有哪些不文明的行为，不合礼仪的现象？</a:t>
            </a:r>
            <a:endParaRPr lang="en-US" altLang="zh-CN" sz="3600" b="1" smtClean="0"/>
          </a:p>
          <a:p>
            <a:pPr>
              <a:lnSpc>
                <a:spcPct val="150000"/>
              </a:lnSpc>
            </a:pPr>
            <a:endParaRPr lang="en-US" altLang="zh-CN" sz="3600" b="1" smtClean="0"/>
          </a:p>
          <a:p>
            <a:pPr>
              <a:lnSpc>
                <a:spcPct val="150000"/>
              </a:lnSpc>
            </a:pPr>
            <a:endParaRPr lang="zh-CN" altLang="en-US" sz="3600" b="1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/>
              <a:t>礼的称谓</a:t>
            </a:r>
            <a:endParaRPr lang="zh-CN" altLang="en-US" dirty="0"/>
          </a:p>
        </p:txBody>
      </p:sp>
      <p:sp>
        <p:nvSpPr>
          <p:cNvPr id="33794" name="Text Box 6"/>
          <p:cNvSpPr>
            <a:spLocks noGrp="1" noChangeArrowheads="1"/>
          </p:cNvSpPr>
          <p:nvPr>
            <p:ph idx="1"/>
          </p:nvPr>
        </p:nvSpPr>
        <p:spPr>
          <a:solidFill>
            <a:schemeClr val="bg1"/>
          </a:solidFill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smtClean="0">
                <a:solidFill>
                  <a:srgbClr val="A50021"/>
                </a:solidFill>
                <a:latin typeface="Times New Roman" pitchFamily="18" charset="0"/>
              </a:rPr>
              <a:t>1</a:t>
            </a:r>
            <a:r>
              <a:rPr kumimoji="1" lang="zh-CN" altLang="en-US" sz="2800" b="1" smtClean="0">
                <a:solidFill>
                  <a:srgbClr val="A50021"/>
                </a:solidFill>
                <a:latin typeface="Times New Roman" pitchFamily="18" charset="0"/>
              </a:rPr>
              <a:t>、父母：高堂、双亲。</a:t>
            </a:r>
          </a:p>
          <a:p>
            <a:pPr>
              <a:spcBef>
                <a:spcPct val="50000"/>
              </a:spcBef>
            </a:pPr>
            <a:r>
              <a:rPr kumimoji="1" lang="en-US" altLang="zh-CN" sz="2800" b="1" smtClean="0">
                <a:solidFill>
                  <a:srgbClr val="A50021"/>
                </a:solidFill>
                <a:latin typeface="Times New Roman" pitchFamily="18" charset="0"/>
              </a:rPr>
              <a:t>2</a:t>
            </a:r>
            <a:r>
              <a:rPr kumimoji="1" lang="zh-CN" altLang="en-US" sz="2800" b="1" smtClean="0">
                <a:solidFill>
                  <a:srgbClr val="A50021"/>
                </a:solidFill>
                <a:latin typeface="Times New Roman" pitchFamily="18" charset="0"/>
              </a:rPr>
              <a:t>、他人的父亲：令尊。</a:t>
            </a:r>
          </a:p>
          <a:p>
            <a:pPr>
              <a:spcBef>
                <a:spcPct val="50000"/>
              </a:spcBef>
            </a:pPr>
            <a:r>
              <a:rPr kumimoji="1" lang="en-US" altLang="zh-CN" sz="2800" b="1" smtClean="0">
                <a:solidFill>
                  <a:srgbClr val="A50021"/>
                </a:solidFill>
                <a:latin typeface="Times New Roman" pitchFamily="18" charset="0"/>
              </a:rPr>
              <a:t>3</a:t>
            </a:r>
            <a:r>
              <a:rPr kumimoji="1" lang="zh-CN" altLang="en-US" sz="2800" b="1" smtClean="0">
                <a:solidFill>
                  <a:srgbClr val="A50021"/>
                </a:solidFill>
                <a:latin typeface="Times New Roman" pitchFamily="18" charset="0"/>
              </a:rPr>
              <a:t>、他人的母亲：令堂。</a:t>
            </a:r>
          </a:p>
          <a:p>
            <a:pPr>
              <a:spcBef>
                <a:spcPct val="50000"/>
              </a:spcBef>
            </a:pPr>
            <a:r>
              <a:rPr kumimoji="1" lang="en-US" altLang="zh-CN" sz="2800" b="1" smtClean="0">
                <a:solidFill>
                  <a:srgbClr val="A50021"/>
                </a:solidFill>
                <a:latin typeface="Times New Roman" pitchFamily="18" charset="0"/>
              </a:rPr>
              <a:t>4</a:t>
            </a:r>
            <a:r>
              <a:rPr kumimoji="1" lang="zh-CN" altLang="en-US" sz="2800" b="1" smtClean="0">
                <a:solidFill>
                  <a:srgbClr val="A50021"/>
                </a:solidFill>
                <a:latin typeface="Times New Roman" pitchFamily="18" charset="0"/>
              </a:rPr>
              <a:t>、他人的兄、弟、姐、妹：令兄、令弟、</a:t>
            </a:r>
          </a:p>
          <a:p>
            <a:pPr>
              <a:spcBef>
                <a:spcPct val="50000"/>
              </a:spcBef>
            </a:pPr>
            <a:r>
              <a:rPr kumimoji="1" lang="zh-CN" altLang="en-US" sz="2800" b="1" smtClean="0">
                <a:solidFill>
                  <a:srgbClr val="A50021"/>
                </a:solidFill>
                <a:latin typeface="Times New Roman" pitchFamily="18" charset="0"/>
              </a:rPr>
              <a:t>令姊、令妹。</a:t>
            </a:r>
          </a:p>
          <a:p>
            <a:pPr>
              <a:spcBef>
                <a:spcPct val="50000"/>
              </a:spcBef>
            </a:pPr>
            <a:r>
              <a:rPr kumimoji="1" lang="en-US" altLang="zh-CN" sz="2800" b="1" smtClean="0">
                <a:solidFill>
                  <a:srgbClr val="A50021"/>
                </a:solidFill>
                <a:latin typeface="Times New Roman" pitchFamily="18" charset="0"/>
              </a:rPr>
              <a:t>5</a:t>
            </a:r>
            <a:r>
              <a:rPr kumimoji="1" lang="zh-CN" altLang="en-US" sz="2800" b="1" smtClean="0">
                <a:solidFill>
                  <a:srgbClr val="A50021"/>
                </a:solidFill>
                <a:latin typeface="Times New Roman" pitchFamily="18" charset="0"/>
              </a:rPr>
              <a:t>、他人的子、女：令郎、令嫒。</a:t>
            </a:r>
          </a:p>
          <a:p>
            <a:pPr>
              <a:spcBef>
                <a:spcPct val="50000"/>
              </a:spcBef>
            </a:pPr>
            <a:r>
              <a:rPr kumimoji="1" lang="en-US" altLang="zh-CN" sz="2800" b="1" smtClean="0">
                <a:solidFill>
                  <a:srgbClr val="A50021"/>
                </a:solidFill>
                <a:latin typeface="Times New Roman" pitchFamily="18" charset="0"/>
              </a:rPr>
              <a:t>6</a:t>
            </a:r>
            <a:r>
              <a:rPr kumimoji="1" lang="zh-CN" altLang="en-US" sz="2800" b="1" smtClean="0">
                <a:solidFill>
                  <a:srgbClr val="A50021"/>
                </a:solidFill>
                <a:latin typeface="Times New Roman" pitchFamily="18" charset="0"/>
              </a:rPr>
              <a:t>、自己的父、母、兄、弟、姐、妹：家父、家母、家兄、家弟、家姊、家妹</a:t>
            </a:r>
            <a:r>
              <a:rPr kumimoji="1" lang="zh-CN" altLang="en-US" sz="2800" smtClean="0">
                <a:latin typeface="Times New Roman" pitchFamily="18" charset="0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446550"/>
          </a:xfrm>
          <a:solidFill>
            <a:srgbClr val="FFFFFF"/>
          </a:solidFill>
          <a:ln w="12700" cap="sq"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en-US" altLang="zh-CN" sz="4000" dirty="0" smtClean="0">
                <a:solidFill>
                  <a:srgbClr val="A50021"/>
                </a:solidFill>
                <a:effectLst/>
                <a:latin typeface="Times New Roman" pitchFamily="18" charset="0"/>
              </a:rPr>
              <a:t>《</a:t>
            </a:r>
            <a:r>
              <a:rPr kumimoji="1" lang="zh-CN" altLang="en-US" sz="4000" dirty="0" smtClean="0">
                <a:solidFill>
                  <a:srgbClr val="A50021"/>
                </a:solidFill>
                <a:effectLst/>
                <a:latin typeface="Times New Roman" pitchFamily="18" charset="0"/>
              </a:rPr>
              <a:t>容止格言</a:t>
            </a:r>
            <a:r>
              <a:rPr kumimoji="1" lang="en-US" altLang="zh-CN" sz="4000" dirty="0" smtClean="0">
                <a:solidFill>
                  <a:srgbClr val="A50021"/>
                </a:solidFill>
                <a:effectLst/>
                <a:latin typeface="Times New Roman" pitchFamily="18" charset="0"/>
              </a:rPr>
              <a:t>》</a:t>
            </a:r>
            <a:endParaRPr kumimoji="1" lang="en-US" altLang="zh-CN" sz="3600" dirty="0">
              <a:solidFill>
                <a:srgbClr val="A50021"/>
              </a:solidFill>
              <a:effectLst/>
              <a:latin typeface="Times New Roman" pitchFamily="18" charset="0"/>
            </a:endParaRPr>
          </a:p>
          <a:p>
            <a:pPr>
              <a:spcBef>
                <a:spcPct val="50000"/>
              </a:spcBef>
              <a:spcAft>
                <a:spcPts val="0"/>
              </a:spcAft>
              <a:defRPr/>
            </a:pPr>
            <a:r>
              <a:rPr kumimoji="1" lang="en-US" altLang="zh-CN" sz="3200" dirty="0">
                <a:solidFill>
                  <a:srgbClr val="A50021"/>
                </a:solidFill>
                <a:effectLst/>
                <a:latin typeface="Times New Roman" pitchFamily="18" charset="0"/>
              </a:rPr>
              <a:t>                                </a:t>
            </a:r>
            <a:endParaRPr kumimoji="1" lang="en-US" altLang="zh-CN" sz="2800" dirty="0">
              <a:solidFill>
                <a:srgbClr val="A50021"/>
              </a:solidFill>
              <a:effectLst/>
              <a:latin typeface="Times New Roman" pitchFamily="18" charset="0"/>
            </a:endParaRPr>
          </a:p>
        </p:txBody>
      </p:sp>
      <p:sp>
        <p:nvSpPr>
          <p:cNvPr id="34818" name="Text Box 8"/>
          <p:cNvSpPr>
            <a:spLocks noGrp="1" noChangeArrowheads="1"/>
          </p:cNvSpPr>
          <p:nvPr>
            <p:ph idx="1"/>
          </p:nvPr>
        </p:nvSpPr>
        <p:spPr>
          <a:xfrm>
            <a:off x="457200" y="1481138"/>
            <a:ext cx="8229600" cy="2862262"/>
          </a:xfrm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smtClean="0">
                <a:latin typeface="Times New Roman" pitchFamily="18" charset="0"/>
              </a:rPr>
              <a:t>面必净，发必理，衣必整，钮必结，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 smtClean="0">
                <a:latin typeface="Times New Roman" pitchFamily="18" charset="0"/>
              </a:rPr>
              <a:t>头容正，肩容平，胸容宽，背容直，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 smtClean="0">
                <a:latin typeface="Times New Roman" pitchFamily="18" charset="0"/>
              </a:rPr>
              <a:t>气象勿傲勿怠勿暴，颜色宜和宜静宜庄</a:t>
            </a:r>
            <a:r>
              <a:rPr kumimoji="1" lang="zh-CN" altLang="en-US" sz="3200" smtClean="0">
                <a:latin typeface="Times New Roman" pitchFamily="18" charset="0"/>
                <a:ea typeface="华文新魏"/>
                <a:cs typeface="华文新魏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4400" dirty="0" smtClean="0">
                <a:ea typeface="楷体_GB2312" pitchFamily="49" charset="-122"/>
              </a:rPr>
              <a:t> </a:t>
            </a:r>
            <a:r>
              <a:rPr lang="zh-CN" altLang="en-US" sz="4400" dirty="0" smtClean="0">
                <a:ea typeface="楷体_GB2312" pitchFamily="49" charset="-122"/>
              </a:rPr>
              <a:t>集会比赛</a:t>
            </a:r>
            <a:endParaRPr lang="zh-CN" alt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idx="1"/>
          </p:nvPr>
        </p:nvSpPr>
        <p:spPr>
          <a:ln>
            <a:solidFill>
              <a:srgbClr val="33CCFF"/>
            </a:solidFill>
          </a:ln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600" b="1" smtClean="0">
                <a:ea typeface="楷体_GB2312" pitchFamily="49" charset="-122"/>
              </a:rPr>
              <a:t>        提前入场    有序退场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600" b="1" smtClean="0">
                <a:ea typeface="楷体_GB2312" pitchFamily="49" charset="-122"/>
              </a:rPr>
              <a:t>        热情喝彩    鼓励各方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600" b="1" smtClean="0">
                <a:ea typeface="楷体_GB2312" pitchFamily="49" charset="-122"/>
              </a:rPr>
              <a:t>        尊重他人    表示敬意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3600" b="1" smtClean="0">
                <a:ea typeface="楷体_GB2312" pitchFamily="49" charset="-122"/>
              </a:rPr>
              <a:t>        举止得体    行为理智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755650" y="692150"/>
            <a:ext cx="7696200" cy="1597025"/>
          </a:xfrm>
          <a:prstGeom prst="rect">
            <a:avLst/>
          </a:prstGeom>
          <a:solidFill>
            <a:schemeClr val="bg1"/>
          </a:solidFill>
          <a:ln w="12700">
            <a:solidFill>
              <a:srgbClr val="FF66CC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5400" b="1">
                <a:solidFill>
                  <a:srgbClr val="CC0000"/>
                </a:solidFill>
                <a:latin typeface="Times New Roman" pitchFamily="18" charset="0"/>
                <a:ea typeface="华文新魏"/>
                <a:cs typeface="华文新魏"/>
              </a:rPr>
              <a:t>礼</a:t>
            </a:r>
            <a:r>
              <a:rPr kumimoji="1" lang="zh-CN" altLang="en-US" sz="4400" b="1">
                <a:latin typeface="Times New Roman" pitchFamily="18" charset="0"/>
                <a:ea typeface="华文新魏"/>
                <a:cs typeface="华文新魏"/>
              </a:rPr>
              <a:t>，核心是对他人、对自己的 尊敬、尊重。</a:t>
            </a: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900113" y="2852738"/>
            <a:ext cx="7620000" cy="714375"/>
          </a:xfrm>
          <a:prstGeom prst="rect">
            <a:avLst/>
          </a:prstGeom>
          <a:solidFill>
            <a:schemeClr val="bg1"/>
          </a:solidFill>
          <a:ln w="12700">
            <a:solidFill>
              <a:srgbClr val="FF66CC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CC0000"/>
                </a:solidFill>
                <a:latin typeface="Times New Roman" pitchFamily="18" charset="0"/>
                <a:ea typeface="华文新魏"/>
                <a:cs typeface="华文新魏"/>
              </a:rPr>
              <a:t>礼节</a:t>
            </a:r>
            <a:r>
              <a:rPr kumimoji="1" lang="zh-CN" altLang="en-US" sz="4000" b="1">
                <a:latin typeface="Times New Roman" pitchFamily="18" charset="0"/>
                <a:ea typeface="华文新魏"/>
                <a:cs typeface="华文新魏"/>
              </a:rPr>
              <a:t>，是待人接物的规矩</a:t>
            </a:r>
            <a:r>
              <a:rPr kumimoji="1" lang="zh-CN" altLang="en-US" sz="4000">
                <a:latin typeface="Times New Roman" pitchFamily="18" charset="0"/>
                <a:ea typeface="华文新魏"/>
                <a:cs typeface="华文新魏"/>
              </a:rPr>
              <a:t>。</a:t>
            </a: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900113" y="4005263"/>
            <a:ext cx="7620000" cy="774700"/>
          </a:xfrm>
          <a:prstGeom prst="rect">
            <a:avLst/>
          </a:prstGeom>
          <a:solidFill>
            <a:schemeClr val="bg1"/>
          </a:solidFill>
          <a:ln w="12700">
            <a:solidFill>
              <a:srgbClr val="FF66CC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CC0000"/>
                </a:solidFill>
                <a:latin typeface="Times New Roman" pitchFamily="18" charset="0"/>
                <a:ea typeface="华文新魏"/>
                <a:cs typeface="华文新魏"/>
              </a:rPr>
              <a:t>礼貌</a:t>
            </a:r>
            <a:r>
              <a:rPr kumimoji="1" lang="zh-CN" altLang="en-US" sz="4000" b="1">
                <a:latin typeface="Times New Roman" pitchFamily="18" charset="0"/>
                <a:ea typeface="华文新魏"/>
                <a:cs typeface="华文新魏"/>
              </a:rPr>
              <a:t>，是谦虚恭敬的表现</a:t>
            </a:r>
            <a:r>
              <a:rPr kumimoji="1" lang="zh-CN" altLang="en-US" sz="4400" b="1">
                <a:latin typeface="Times New Roman" pitchFamily="18" charset="0"/>
                <a:ea typeface="华文新魏"/>
                <a:cs typeface="华文新魏"/>
              </a:rPr>
              <a:t>。</a:t>
            </a: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900113" y="5157788"/>
            <a:ext cx="7620000" cy="714375"/>
          </a:xfrm>
          <a:prstGeom prst="rect">
            <a:avLst/>
          </a:prstGeom>
          <a:solidFill>
            <a:schemeClr val="bg1"/>
          </a:solidFill>
          <a:ln w="12700">
            <a:solidFill>
              <a:srgbClr val="FF66CC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CC0000"/>
                </a:solidFill>
                <a:latin typeface="Times New Roman" pitchFamily="18" charset="0"/>
                <a:ea typeface="华文新魏"/>
                <a:cs typeface="华文新魏"/>
              </a:rPr>
              <a:t>礼仪</a:t>
            </a:r>
            <a:r>
              <a:rPr kumimoji="1" lang="zh-CN" altLang="en-US" sz="4000" b="1">
                <a:latin typeface="Times New Roman" pitchFamily="18" charset="0"/>
                <a:ea typeface="华文新魏"/>
                <a:cs typeface="华文新魏"/>
              </a:rPr>
              <a:t>，是礼所表现的形式。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  <p:bldP spid="7" grpId="0" animBg="1" autoUpdateAnimBg="0"/>
      <p:bldP spid="8" grpId="0" animBg="1" autoUpdateAnimBg="0"/>
      <p:bldP spid="9" grpId="0" animBg="1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 Box 3"/>
          <p:cNvSpPr>
            <a:spLocks noGrp="1" noChangeArrowheads="1"/>
          </p:cNvSpPr>
          <p:nvPr>
            <p:ph idx="1"/>
          </p:nvPr>
        </p:nvSpPr>
        <p:spPr>
          <a:xfrm>
            <a:off x="428625" y="1000125"/>
            <a:ext cx="8229600" cy="4525963"/>
          </a:xfrm>
          <a:gradFill rotWithShape="1">
            <a:gsLst>
              <a:gs pos="0">
                <a:srgbClr val="FFCCFF"/>
              </a:gs>
              <a:gs pos="100000">
                <a:srgbClr val="FFF3FF"/>
              </a:gs>
            </a:gsLst>
            <a:path path="shape">
              <a:fillToRect l="50000" t="50000" r="50000" b="50000"/>
            </a:path>
          </a:gradFill>
          <a:ln w="12700" cap="sq">
            <a:solidFill>
              <a:srgbClr val="66CCFF"/>
            </a:solidFill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400" b="1" smtClean="0">
                <a:solidFill>
                  <a:srgbClr val="006699"/>
                </a:solidFill>
                <a:latin typeface="Times New Roman" pitchFamily="18" charset="0"/>
                <a:ea typeface="华文新魏"/>
                <a:cs typeface="华文新魏"/>
              </a:rPr>
              <a:t>     </a:t>
            </a:r>
            <a:r>
              <a:rPr kumimoji="1" lang="zh-CN" altLang="en-US" sz="4400" b="1" smtClean="0">
                <a:solidFill>
                  <a:srgbClr val="006699"/>
                </a:solidFill>
                <a:latin typeface="Times New Roman" pitchFamily="18" charset="0"/>
                <a:ea typeface="华文新魏"/>
                <a:cs typeface="华文新魏"/>
              </a:rPr>
              <a:t>荀子：“礼者，所以正身也，师者，所以正礼也。无礼何以正身？无师吾安知礼之为是也？”</a:t>
            </a:r>
          </a:p>
          <a:p>
            <a:pPr>
              <a:spcBef>
                <a:spcPct val="50000"/>
              </a:spcBef>
            </a:pPr>
            <a:r>
              <a:rPr kumimoji="1" lang="zh-CN" altLang="en-US" sz="4400" b="1" smtClean="0">
                <a:solidFill>
                  <a:srgbClr val="006699"/>
                </a:solidFill>
                <a:latin typeface="Times New Roman" pitchFamily="18" charset="0"/>
                <a:ea typeface="华文新魏"/>
                <a:cs typeface="华文新魏"/>
              </a:rPr>
              <a:t>                  </a:t>
            </a:r>
            <a:r>
              <a:rPr kumimoji="1" lang="zh-CN" altLang="en-US" sz="3600" b="1" smtClean="0">
                <a:solidFill>
                  <a:srgbClr val="006699"/>
                </a:solidFill>
                <a:latin typeface="Times New Roman" pitchFamily="18" charset="0"/>
                <a:ea typeface="华文新魏"/>
                <a:cs typeface="华文新魏"/>
              </a:rPr>
              <a:t>（</a:t>
            </a:r>
            <a:r>
              <a:rPr kumimoji="1" lang="en-US" altLang="zh-CN" sz="3600" b="1" smtClean="0">
                <a:solidFill>
                  <a:srgbClr val="006699"/>
                </a:solidFill>
                <a:latin typeface="Times New Roman" pitchFamily="18" charset="0"/>
                <a:ea typeface="华文新魏"/>
                <a:cs typeface="华文新魏"/>
              </a:rPr>
              <a:t>《</a:t>
            </a:r>
            <a:r>
              <a:rPr kumimoji="1" lang="zh-CN" altLang="en-US" sz="3600" b="1" smtClean="0">
                <a:solidFill>
                  <a:srgbClr val="006699"/>
                </a:solidFill>
                <a:latin typeface="Times New Roman" pitchFamily="18" charset="0"/>
                <a:ea typeface="华文新魏"/>
                <a:cs typeface="华文新魏"/>
              </a:rPr>
              <a:t>荀子  修身</a:t>
            </a:r>
            <a:r>
              <a:rPr kumimoji="1" lang="en-US" altLang="zh-CN" sz="3600" b="1" smtClean="0">
                <a:solidFill>
                  <a:srgbClr val="006699"/>
                </a:solidFill>
                <a:latin typeface="Times New Roman" pitchFamily="18" charset="0"/>
                <a:ea typeface="华文新魏"/>
                <a:cs typeface="华文新魏"/>
              </a:rPr>
              <a:t>》</a:t>
            </a:r>
            <a:r>
              <a:rPr kumimoji="1" lang="zh-CN" altLang="en-US" sz="3600" smtClean="0">
                <a:solidFill>
                  <a:srgbClr val="006699"/>
                </a:solidFill>
                <a:latin typeface="Times New Roman" pitchFamily="18" charset="0"/>
                <a:ea typeface="华文新魏"/>
                <a:cs typeface="华文新魏"/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内容占位符 3" descr="19b1OOOPICa9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矩形 4"/>
          <p:cNvSpPr/>
          <p:nvPr/>
        </p:nvSpPr>
        <p:spPr>
          <a:xfrm>
            <a:off x="6215063" y="4457700"/>
            <a:ext cx="2714625" cy="24003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0" dirty="0">
                <a:latin typeface="+mn-lt"/>
                <a:ea typeface="+mn-ea"/>
              </a:rPr>
              <a:t> ？</a:t>
            </a:r>
            <a:endParaRPr lang="zh-CN" altLang="en-US" sz="15000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aa18972bd40735fa4b79554699510fb30e240847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428750"/>
            <a:ext cx="5091113" cy="4525963"/>
          </a:xfrm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/>
              <a:t>何为“礼” </a:t>
            </a:r>
            <a:r>
              <a:rPr lang="en-US" altLang="zh-CN" dirty="0" smtClean="0"/>
              <a:t>=</a:t>
            </a:r>
            <a:r>
              <a:rPr lang="zh-CN" altLang="en-US" dirty="0" smtClean="0"/>
              <a:t>禮</a:t>
            </a:r>
            <a:endParaRPr lang="zh-CN" altLang="en-US" dirty="0"/>
          </a:p>
        </p:txBody>
      </p:sp>
      <p:pic>
        <p:nvPicPr>
          <p:cNvPr id="5" name="图片 4" descr="7a899e510fb30f24ae7923cfc995d143ac4b031f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3" y="785813"/>
            <a:ext cx="3721100" cy="561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礼，</a:t>
            </a:r>
            <a:r>
              <a:rPr lang="en-US" altLang="zh-CN" smtClean="0"/>
              <a:t>lǐ</a:t>
            </a:r>
            <a:r>
              <a:rPr lang="zh-CN" altLang="en-US" smtClean="0"/>
              <a:t>，</a:t>
            </a:r>
          </a:p>
          <a:p>
            <a:r>
              <a:rPr lang="zh-CN" altLang="en-US" smtClean="0"/>
              <a:t>会意。从</a:t>
            </a:r>
            <a:r>
              <a:rPr lang="zh-CN" altLang="en-US" smtClean="0">
                <a:hlinkClick r:id="rId2"/>
              </a:rPr>
              <a:t>示</a:t>
            </a:r>
            <a:r>
              <a:rPr lang="en-US" altLang="zh-CN" smtClean="0"/>
              <a:t>,</a:t>
            </a:r>
            <a:r>
              <a:rPr lang="zh-CN" altLang="en-US" smtClean="0"/>
              <a:t>从</a:t>
            </a:r>
            <a:r>
              <a:rPr lang="zh-CN" altLang="en-US" smtClean="0">
                <a:hlinkClick r:id="rId3"/>
              </a:rPr>
              <a:t>豊</a:t>
            </a:r>
            <a:r>
              <a:rPr lang="en-US" altLang="zh-CN" smtClean="0"/>
              <a:t>( lǐ)</a:t>
            </a:r>
            <a:r>
              <a:rPr lang="zh-CN" altLang="en-US" smtClean="0"/>
              <a:t>。“豊”是行礼之器</a:t>
            </a:r>
            <a:r>
              <a:rPr lang="en-US" altLang="zh-CN" smtClean="0"/>
              <a:t>,</a:t>
            </a:r>
            <a:r>
              <a:rPr lang="zh-CN" altLang="en-US" smtClean="0"/>
              <a:t>在字中也兼表字音。本义</a:t>
            </a:r>
            <a:r>
              <a:rPr lang="en-US" altLang="zh-CN" smtClean="0"/>
              <a:t>:</a:t>
            </a:r>
            <a:r>
              <a:rPr lang="zh-CN" altLang="en-US" smtClean="0"/>
              <a:t>举行仪礼</a:t>
            </a:r>
            <a:r>
              <a:rPr lang="en-US" altLang="zh-CN" smtClean="0"/>
              <a:t>,</a:t>
            </a:r>
            <a:r>
              <a:rPr lang="zh-CN" altLang="en-US" smtClean="0"/>
              <a:t>祭神</a:t>
            </a:r>
            <a:r>
              <a:rPr lang="zh-CN" altLang="en-US" smtClean="0">
                <a:hlinkClick r:id="rId4"/>
              </a:rPr>
              <a:t>求福</a:t>
            </a:r>
            <a:r>
              <a:rPr lang="zh-CN" altLang="en-US" smtClean="0"/>
              <a:t>。</a:t>
            </a:r>
            <a:endParaRPr lang="en-US" altLang="zh-CN" smtClean="0"/>
          </a:p>
          <a:p>
            <a:endParaRPr lang="zh-CN" altLang="en-US" smtClean="0"/>
          </a:p>
          <a:p>
            <a:r>
              <a:rPr lang="en-US" altLang="zh-CN" smtClean="0"/>
              <a:t>1. </a:t>
            </a:r>
            <a:r>
              <a:rPr lang="zh-CN" altLang="en-US" smtClean="0"/>
              <a:t>社会生活中，由于道德观念和风俗习惯而形成的仪节：婚～。丧（</a:t>
            </a:r>
            <a:r>
              <a:rPr lang="en-US" altLang="zh-CN" smtClean="0"/>
              <a:t>sāng</a:t>
            </a:r>
            <a:r>
              <a:rPr lang="zh-CN" altLang="en-US" smtClean="0"/>
              <a:t>）～。典～。</a:t>
            </a:r>
          </a:p>
          <a:p>
            <a:r>
              <a:rPr lang="en-US" altLang="zh-CN" smtClean="0"/>
              <a:t>2. </a:t>
            </a:r>
            <a:r>
              <a:rPr lang="zh-CN" altLang="en-US" smtClean="0"/>
              <a:t>符合社会整体利益的行为准则：～教（</a:t>
            </a:r>
            <a:r>
              <a:rPr lang="en-US" altLang="zh-CN" smtClean="0"/>
              <a:t>jiào</a:t>
            </a:r>
            <a:r>
              <a:rPr lang="zh-CN" altLang="en-US" smtClean="0"/>
              <a:t>）。～治。克己复～。</a:t>
            </a:r>
          </a:p>
          <a:p>
            <a:endParaRPr lang="zh-CN" altLang="en-US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/>
              <a:t>何为“礼”</a:t>
            </a:r>
            <a:endParaRPr lang="zh-CN" altLang="en-US" dirty="0"/>
          </a:p>
        </p:txBody>
      </p:sp>
      <p:pic>
        <p:nvPicPr>
          <p:cNvPr id="16387" name="图片 3" descr="4d086e061d950a7bd43430e70ad162d9f2d3c994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15125" y="5005388"/>
            <a:ext cx="2428875" cy="185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201406191953278225p.jpg"/>
          <p:cNvPicPr>
            <a:picLocks noGrp="1" noChangeAspect="1"/>
          </p:cNvPicPr>
          <p:nvPr>
            <p:ph idx="1"/>
          </p:nvPr>
        </p:nvPicPr>
        <p:blipFill>
          <a:blip r:embed="rId2"/>
          <a:srcRect l="8101" t="4948" r="23882"/>
          <a:stretch>
            <a:fillRect/>
          </a:stretch>
        </p:blipFill>
        <p:spPr>
          <a:xfrm>
            <a:off x="0" y="1500188"/>
            <a:ext cx="9144000" cy="1951037"/>
          </a:xfrm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/>
              <a:t>何为“仪”</a:t>
            </a:r>
            <a:endParaRPr lang="zh-CN" altLang="en-US" dirty="0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57188" y="3929063"/>
            <a:ext cx="8786812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Lucida Sans Unicode" pitchFamily="34" charset="0"/>
                <a:ea typeface="黑体" pitchFamily="2" charset="-122"/>
              </a:rPr>
              <a:t>1. </a:t>
            </a:r>
            <a:r>
              <a:rPr lang="zh-CN" altLang="en-US" sz="2800" b="1">
                <a:latin typeface="Lucida Sans Unicode" pitchFamily="34" charset="0"/>
                <a:ea typeface="黑体" pitchFamily="2" charset="-122"/>
              </a:rPr>
              <a:t>人的外表或举动：～态。～表。威～（使人敬畏的严肃容貌和举止）。</a:t>
            </a:r>
          </a:p>
          <a:p>
            <a:r>
              <a:rPr lang="en-US" altLang="zh-CN" sz="2800" b="1">
                <a:latin typeface="Lucida Sans Unicode" pitchFamily="34" charset="0"/>
                <a:ea typeface="黑体" pitchFamily="2" charset="-122"/>
              </a:rPr>
              <a:t>2. </a:t>
            </a:r>
            <a:r>
              <a:rPr lang="zh-CN" altLang="en-US" sz="2800" b="1">
                <a:latin typeface="Lucida Sans Unicode" pitchFamily="34" charset="0"/>
                <a:ea typeface="黑体" pitchFamily="2" charset="-122"/>
              </a:rPr>
              <a:t>法制，准则：～刑。“设～立度，可以为准则”。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内容占位符 3" descr="20160816164539_b502f74a7dd21551f19458bb3ccd89f9_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1438" y="71438"/>
            <a:ext cx="6215062" cy="3321050"/>
          </a:xfrm>
        </p:spPr>
      </p:pic>
      <p:pic>
        <p:nvPicPr>
          <p:cNvPr id="19458" name="图片 4" descr="1_110317174942_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3" y="3214688"/>
            <a:ext cx="4857750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5655721-0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00188" y="714375"/>
            <a:ext cx="6072187" cy="3932238"/>
          </a:xfr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714500" y="4929188"/>
            <a:ext cx="4071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华文仿宋"/>
                <a:ea typeface="华文仿宋"/>
                <a:cs typeface="华文仿宋"/>
              </a:rPr>
              <a:t>荆轲</a:t>
            </a:r>
            <a:r>
              <a:rPr lang="zh-CN" altLang="en-US" sz="2400" b="1">
                <a:solidFill>
                  <a:srgbClr val="FF0000"/>
                </a:solidFill>
                <a:latin typeface="华文仿宋"/>
                <a:ea typeface="华文仿宋"/>
                <a:cs typeface="华文仿宋"/>
              </a:rPr>
              <a:t>箕踞</a:t>
            </a:r>
            <a:r>
              <a:rPr lang="zh-CN" altLang="en-US" sz="2400" b="1">
                <a:latin typeface="华文仿宋"/>
                <a:ea typeface="华文仿宋"/>
                <a:cs typeface="华文仿宋"/>
              </a:rPr>
              <a:t>而骂</a:t>
            </a:r>
          </a:p>
        </p:txBody>
      </p:sp>
      <p:pic>
        <p:nvPicPr>
          <p:cNvPr id="6" name="图片 5" descr="2c6632be458c5e13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34188" y="4852988"/>
            <a:ext cx="2309812" cy="200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内容占位符 3" descr="U121P26T1D31407F33DT2015021116504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5808663" cy="3714750"/>
          </a:xfrm>
        </p:spPr>
      </p:pic>
      <p:pic>
        <p:nvPicPr>
          <p:cNvPr id="21506" name="图片 5" descr="upload1391823652375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5" y="3451225"/>
            <a:ext cx="5000625" cy="362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289</TotalTime>
  <Words>561</Words>
  <Paragraphs>41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演示文稿设计模板</vt:lpstr>
      </vt:variant>
      <vt:variant>
        <vt:i4>8</vt:i4>
      </vt:variant>
      <vt:variant>
        <vt:lpstr>幻灯片标题</vt:lpstr>
      </vt:variant>
      <vt:variant>
        <vt:i4>26</vt:i4>
      </vt:variant>
    </vt:vector>
  </HeadingPairs>
  <TitlesOfParts>
    <vt:vector size="47" baseType="lpstr">
      <vt:lpstr>Lucida Sans Unicode</vt:lpstr>
      <vt:lpstr>黑体</vt:lpstr>
      <vt:lpstr>Arial</vt:lpstr>
      <vt:lpstr>Wingdings 3</vt:lpstr>
      <vt:lpstr>Verdana</vt:lpstr>
      <vt:lpstr>Wingdings 2</vt:lpstr>
      <vt:lpstr>Calibri</vt:lpstr>
      <vt:lpstr>宋体</vt:lpstr>
      <vt:lpstr>华文仿宋</vt:lpstr>
      <vt:lpstr>Times New Roman</vt:lpstr>
      <vt:lpstr>华文新魏</vt:lpstr>
      <vt:lpstr>楷体_GB2312</vt:lpstr>
      <vt:lpstr>Wingdings</vt:lpstr>
      <vt:lpstr>聚合</vt:lpstr>
      <vt:lpstr>聚合</vt:lpstr>
      <vt:lpstr>聚合</vt:lpstr>
      <vt:lpstr>聚合</vt:lpstr>
      <vt:lpstr>聚合</vt:lpstr>
      <vt:lpstr>聚合</vt:lpstr>
      <vt:lpstr>聚合</vt:lpstr>
      <vt:lpstr>聚合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备课大师</cp:lastModifiedBy>
  <dcterms:created xsi:type="dcterms:W3CDTF">2016-12-15T01:29:54Z</dcterms:created>
  <dcterms:modified xsi:type="dcterms:W3CDTF">2016-12-21T00:12:32Z</dcterms:modified>
</cp:coreProperties>
</file>