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handoutMasterIdLst>
    <p:handoutMasterId r:id="rId31"/>
  </p:handoutMasterIdLst>
  <p:sldIdLst>
    <p:sldId id="393" r:id="rId4"/>
    <p:sldId id="367" r:id="rId5"/>
    <p:sldId id="300" r:id="rId6"/>
    <p:sldId id="366" r:id="rId7"/>
    <p:sldId id="273" r:id="rId8"/>
    <p:sldId id="347" r:id="rId9"/>
    <p:sldId id="324" r:id="rId10"/>
    <p:sldId id="274" r:id="rId11"/>
    <p:sldId id="305" r:id="rId12"/>
    <p:sldId id="259" r:id="rId13"/>
    <p:sldId id="280" r:id="rId14"/>
    <p:sldId id="260" r:id="rId15"/>
    <p:sldId id="276" r:id="rId16"/>
    <p:sldId id="369" r:id="rId17"/>
    <p:sldId id="348" r:id="rId18"/>
    <p:sldId id="261" r:id="rId19"/>
    <p:sldId id="278" r:id="rId20"/>
    <p:sldId id="270" r:id="rId21"/>
    <p:sldId id="281" r:id="rId22"/>
    <p:sldId id="370" r:id="rId23"/>
    <p:sldId id="325" r:id="rId24"/>
    <p:sldId id="296" r:id="rId25"/>
    <p:sldId id="301" r:id="rId26"/>
    <p:sldId id="275" r:id="rId27"/>
    <p:sldId id="304" r:id="rId28"/>
    <p:sldId id="326" r:id="rId29"/>
    <p:sldId id="368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00"/>
    <a:srgbClr val="FF5050"/>
    <a:srgbClr val="9900FF"/>
    <a:srgbClr val="9999FF"/>
    <a:srgbClr val="6666FF"/>
    <a:srgbClr val="0000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085"/>
    <p:restoredTop sz="98561"/>
  </p:normalViewPr>
  <p:slideViewPr>
    <p:cSldViewPr showGuides="1">
      <p:cViewPr>
        <p:scale>
          <a:sx n="100" d="100"/>
          <a:sy n="100" d="100"/>
        </p:scale>
        <p:origin x="-72" y="234"/>
      </p:cViewPr>
      <p:guideLst>
        <p:guide orient="horz" pos="2193"/>
        <p:guide pos="28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9459" name="副标题 19458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19460" name="日期占位符 19459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9461" name="页脚占位符 19460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9462" name="灯片编号占位符 19461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29150" y="1825625"/>
            <a:ext cx="3886200" cy="43513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6562" name="标题 66561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6563" name="副标题 66562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6564" name="日期占位符 6656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6565" name="页脚占位符 6656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6566" name="灯片编号占位符 6656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8433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8434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436" name="日期占位符 18435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8437" name="页脚占位符 18436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8438" name="灯片编号占位符 18437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65537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65538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5540" name="日期占位符 6553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5541" name="页脚占位符 6554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5542" name="灯片编号占位符 6554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audio" Target="../media/audio1.wav"/><Relationship Id="rId3" Type="http://schemas.openxmlformats.org/officeDocument/2006/relationships/image" Target="../media/image4.png"/><Relationship Id="rId2" Type="http://schemas.microsoft.com/office/2007/relationships/media" Target="file:///E:\&#25945;&#26696;\&#35799;&#22235;&#39318;\&#28216;&#23665;&#35199;&#26449;.mp3" TargetMode="External"/><Relationship Id="rId1" Type="http://schemas.openxmlformats.org/officeDocument/2006/relationships/audio" Target="file:///E:\&#25945;&#26696;\&#35799;&#22235;&#39318;\&#28216;&#23665;&#35199;&#26449;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3" name="文本框 3"/>
          <p:cNvSpPr txBox="1"/>
          <p:nvPr/>
        </p:nvSpPr>
        <p:spPr>
          <a:xfrm>
            <a:off x="2590800" y="1068705"/>
            <a:ext cx="4133850" cy="4720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9025"/>
              </a:lnSpc>
            </a:pP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时间：第</a:t>
            </a:r>
            <a:r>
              <a:rPr lang="zh-CN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十三 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         </a:t>
            </a:r>
            <a:endParaRPr lang="zh-CN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9025"/>
              </a:lnSpc>
            </a:pP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课时：共</a:t>
            </a:r>
            <a:r>
              <a:rPr lang="zh-CN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课时        </a:t>
            </a:r>
            <a:endParaRPr lang="zh-CN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9025"/>
              </a:lnSpc>
            </a:pP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本课时：第</a:t>
            </a:r>
            <a:r>
              <a:rPr lang="zh-CN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9025"/>
              </a:lnSpc>
            </a:pP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课型：</a:t>
            </a:r>
            <a:r>
              <a:rPr lang="zh-CN" altLang="zh-CN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新授课</a:t>
            </a:r>
            <a:r>
              <a:rPr lang="zh-CN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510" y="100965"/>
            <a:ext cx="8274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部教版七年级语文下册第五单元课外古诗之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《游山西村》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4340"/>
          <p:cNvSpPr>
            <a:spLocks noGrp="1" noRot="1"/>
          </p:cNvSpPr>
          <p:nvPr>
            <p:ph type="title"/>
          </p:nvPr>
        </p:nvSpPr>
        <p:spPr>
          <a:xfrm>
            <a:off x="184150" y="98425"/>
            <a:ext cx="3857625" cy="620713"/>
          </a:xfrm>
          <a:ln>
            <a:noFill/>
            <a:miter/>
          </a:ln>
        </p:spPr>
        <p:txBody>
          <a:bodyPr anchor="ctr"/>
          <a:p>
            <a:pPr algn="l"/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诗词解释及句意理解。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5" name="文本框 14346"/>
          <p:cNvSpPr txBox="1"/>
          <p:nvPr/>
        </p:nvSpPr>
        <p:spPr>
          <a:xfrm>
            <a:off x="600075" y="1733550"/>
            <a:ext cx="3455988" cy="1273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莫笑农家腊酒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浑，</a:t>
            </a:r>
            <a:endParaRPr lang="zh-CN" altLang="en-US" sz="3200" b="1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矩形 14349"/>
          <p:cNvSpPr/>
          <p:nvPr/>
        </p:nvSpPr>
        <p:spPr>
          <a:xfrm>
            <a:off x="2197100" y="1211263"/>
            <a:ext cx="66179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</a:rPr>
              <a:t>“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浑</a:t>
            </a:r>
            <a:r>
              <a:rPr lang="en-US" altLang="zh-CN" sz="2800" b="1" dirty="0">
                <a:latin typeface="仿宋" panose="02010609060101010101" charset="-122"/>
                <a:ea typeface="仿宋" panose="02010609060101010101" charset="-122"/>
              </a:rPr>
              <a:t>”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指</a:t>
            </a:r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酒水混浊，指酒的质量不好）</a:t>
            </a:r>
            <a:r>
              <a:rPr lang="zh-CN" altLang="en-US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4351" name="矩形 14350"/>
          <p:cNvSpPr/>
          <p:nvPr/>
        </p:nvSpPr>
        <p:spPr>
          <a:xfrm>
            <a:off x="495300" y="2536825"/>
            <a:ext cx="5903913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</a:rPr>
              <a:t>不要笑话农家腊月做的酒浑浊。</a:t>
            </a:r>
            <a:endParaRPr lang="zh-CN" altLang="en-US" sz="3200" b="1" dirty="0">
              <a:solidFill>
                <a:srgbClr val="0033CC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4355" name="文本框 14354"/>
          <p:cNvSpPr txBox="1"/>
          <p:nvPr/>
        </p:nvSpPr>
        <p:spPr>
          <a:xfrm>
            <a:off x="495300" y="4740275"/>
            <a:ext cx="6057900" cy="58261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</a:rPr>
              <a:t>丰收之年有丰足的佳肴款待客人。</a:t>
            </a:r>
            <a:r>
              <a:rPr lang="zh-CN" altLang="en-US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文本框 1"/>
          <p:cNvSpPr txBox="1"/>
          <p:nvPr/>
        </p:nvSpPr>
        <p:spPr>
          <a:xfrm>
            <a:off x="755650" y="3897313"/>
            <a:ext cx="3449638" cy="682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丰年留客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足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鸡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豚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/>
      <p:bldP spid="14351" grpId="0" bldLvl="0" animBg="1"/>
      <p:bldP spid="1435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4994" name="内容占位符 84993"/>
          <p:cNvSpPr>
            <a:spLocks noGrp="1" noRot="1"/>
          </p:cNvSpPr>
          <p:nvPr>
            <p:ph idx="1"/>
          </p:nvPr>
        </p:nvSpPr>
        <p:spPr>
          <a:xfrm>
            <a:off x="457200" y="833438"/>
            <a:ext cx="8229600" cy="576262"/>
          </a:xfrm>
        </p:spPr>
        <p:txBody>
          <a:bodyPr anchor="t"/>
          <a:p>
            <a:pPr>
              <a:lnSpc>
                <a:spcPts val="384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莫笑农家腊酒浑，丰年留客足鸡豚。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文本框 84995"/>
          <p:cNvSpPr txBox="1"/>
          <p:nvPr/>
        </p:nvSpPr>
        <p:spPr>
          <a:xfrm>
            <a:off x="41275" y="101600"/>
            <a:ext cx="1835150" cy="5842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赏析诗句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7" name="矩形 84996"/>
          <p:cNvSpPr/>
          <p:nvPr/>
        </p:nvSpPr>
        <p:spPr>
          <a:xfrm>
            <a:off x="88900" y="1549400"/>
            <a:ext cx="8964613" cy="245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trike="noStrike" noProof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lang="en-US" altLang="zh-CN" sz="32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</a:rPr>
              <a:t>这两句是说农家酒味虽薄，而待客情意却十分深厚。</a:t>
            </a:r>
            <a:r>
              <a:rPr lang="en-US" altLang="zh-CN" sz="32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  <a:sym typeface="+mn-ea"/>
              </a:rPr>
              <a:t>“</a:t>
            </a:r>
            <a:r>
              <a:rPr lang="en-US" altLang="zh-CN" sz="3200" b="1" strike="noStrike" noProof="1" dirty="0">
                <a:solidFill>
                  <a:srgbClr val="FF0000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  <a:sym typeface="+mn-ea"/>
              </a:rPr>
              <a:t>莫笑</a:t>
            </a:r>
            <a:r>
              <a:rPr lang="en-US" altLang="zh-CN" sz="32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  <a:sym typeface="+mn-ea"/>
              </a:rPr>
              <a:t>”二字，道出了诗人对农村淳朴民风的赞赏。</a:t>
            </a:r>
            <a:r>
              <a:rPr lang="en-US" altLang="zh-CN" sz="32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</a:rPr>
              <a:t>一个“</a:t>
            </a:r>
            <a:r>
              <a:rPr lang="en-US" altLang="zh-CN" sz="3200" b="1" strike="noStrike" noProof="1" dirty="0">
                <a:solidFill>
                  <a:srgbClr val="FF0000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</a:rPr>
              <a:t>足</a:t>
            </a:r>
            <a:r>
              <a:rPr lang="en-US" altLang="zh-CN" sz="32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</a:rPr>
              <a:t>”字，表达了</a:t>
            </a:r>
            <a:r>
              <a:rPr lang="zh-CN" altLang="en-US" sz="32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  <a:sym typeface="+mn-ea"/>
              </a:rPr>
              <a:t>农家待客的菜肴极为丰盛</a:t>
            </a:r>
            <a:r>
              <a:rPr lang="zh-CN" altLang="en-US" sz="3200" b="1" strike="noStrike" noProof="1" dirty="0">
                <a:solidFill>
                  <a:schemeClr val="tx1"/>
                </a:solidFill>
                <a:effectLst/>
                <a:latin typeface="仿宋" panose="02010609060101010101" charset="-122"/>
                <a:ea typeface="仿宋" panose="02010609060101010101" charset="-122"/>
                <a:cs typeface="+mn-cs"/>
              </a:rPr>
              <a:t>，何况农家主人又是那样热情待客。 </a:t>
            </a:r>
            <a:endParaRPr lang="zh-CN" altLang="en-US" sz="3200" b="1" strike="noStrike" noProof="1" dirty="0">
              <a:solidFill>
                <a:schemeClr val="tx1"/>
              </a:solidFill>
              <a:effectLst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2888" y="4208463"/>
            <a:ext cx="8810625" cy="1255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54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从“丰年待客足鸡豚”能够看出村里人</a:t>
            </a:r>
            <a:r>
              <a:rPr lang="zh-CN" altLang="en-US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的特点。全诗表现</a:t>
            </a:r>
            <a:r>
              <a:rPr lang="zh-CN" altLang="en-US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的气氛。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5513" y="4208463"/>
            <a:ext cx="998537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热情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9288" y="4791075"/>
            <a:ext cx="242728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热烈或和谐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100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11" name="文本框 21510"/>
          <p:cNvSpPr txBox="1"/>
          <p:nvPr/>
        </p:nvSpPr>
        <p:spPr>
          <a:xfrm>
            <a:off x="252413" y="3198813"/>
            <a:ext cx="4737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（绿柳繁茂荫浓，鲜花鲜艳明丽）</a:t>
            </a:r>
            <a:endParaRPr lang="zh-CN" altLang="en-US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5363" name="文本框 21511"/>
          <p:cNvSpPr txBox="1"/>
          <p:nvPr/>
        </p:nvSpPr>
        <p:spPr>
          <a:xfrm>
            <a:off x="676275" y="1338263"/>
            <a:ext cx="3887788" cy="2944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山重水复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疑无路，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b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柳暗花明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又一村。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矩形 21512"/>
          <p:cNvSpPr>
            <a:spLocks noRot="1"/>
          </p:cNvSpPr>
          <p:nvPr/>
        </p:nvSpPr>
        <p:spPr>
          <a:xfrm>
            <a:off x="179388" y="115888"/>
            <a:ext cx="4002087" cy="62071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3200" b="1" dirty="0">
                <a:solidFill>
                  <a:srgbClr val="0033CC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诗词解释及句意理解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1514" name="文本框 21513"/>
          <p:cNvSpPr txBox="1"/>
          <p:nvPr/>
        </p:nvSpPr>
        <p:spPr>
          <a:xfrm>
            <a:off x="755650" y="2184400"/>
            <a:ext cx="7632700" cy="520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</a:rPr>
              <a:t>一座座山，一道道水，怀疑会无路可行的时候。</a:t>
            </a:r>
            <a:endParaRPr lang="zh-CN" altLang="en-US" sz="2800" b="1" dirty="0">
              <a:solidFill>
                <a:srgbClr val="0033CC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515" name="矩形 21514"/>
          <p:cNvSpPr/>
          <p:nvPr/>
        </p:nvSpPr>
        <p:spPr>
          <a:xfrm>
            <a:off x="604838" y="4475163"/>
            <a:ext cx="8066087" cy="9525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</a:rPr>
              <a:t>忽然看见柳色浓绿，花色明丽，又一个村庄出现在眼前。</a:t>
            </a:r>
            <a:endParaRPr lang="zh-CN" altLang="en-US" sz="2800" b="1" dirty="0">
              <a:solidFill>
                <a:srgbClr val="0033CC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516" name="矩形 21515"/>
          <p:cNvSpPr/>
          <p:nvPr/>
        </p:nvSpPr>
        <p:spPr>
          <a:xfrm>
            <a:off x="58738" y="965200"/>
            <a:ext cx="35496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（一座座山，一道道水）</a:t>
            </a:r>
            <a:endParaRPr lang="zh-CN" altLang="en-US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4" grpId="0" bldLvl="0" animBg="1"/>
      <p:bldP spid="21515" grpId="0" bldLvl="0" animBg="1"/>
      <p:bldP spid="215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6385" name="文本占位符 80897"/>
          <p:cNvSpPr>
            <a:spLocks noGrp="1" noRot="1"/>
          </p:cNvSpPr>
          <p:nvPr>
            <p:ph idx="1"/>
          </p:nvPr>
        </p:nvSpPr>
        <p:spPr>
          <a:xfrm>
            <a:off x="323850" y="674688"/>
            <a:ext cx="8229600" cy="836612"/>
          </a:xfrm>
        </p:spPr>
        <p:txBody>
          <a:bodyPr anchor="t"/>
          <a:p>
            <a:pPr>
              <a:lnSpc>
                <a:spcPts val="474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           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山重水复疑无路，柳暗花明又一村。</a:t>
            </a:r>
            <a:endParaRPr lang="zh-CN" altLang="en-US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6" name="文本框 80898"/>
          <p:cNvSpPr txBox="1"/>
          <p:nvPr/>
        </p:nvSpPr>
        <p:spPr>
          <a:xfrm>
            <a:off x="107950" y="115888"/>
            <a:ext cx="1841500" cy="5842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赏析诗句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0" name="矩形 80899"/>
          <p:cNvSpPr/>
          <p:nvPr/>
        </p:nvSpPr>
        <p:spPr>
          <a:xfrm>
            <a:off x="107950" y="1511300"/>
            <a:ext cx="89522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这是一联脍炙人口的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名句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。描写的是诗人置身山阴道上，信步而行，疑若无路，忽又开朗的情景，突出了山村景色的优美。表现了游者的惊喜和豪兴。这两句写的是眼前景，述的是真实感受。这两句写出了诗人在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重重叠叠的山岭，弯弯曲曲的流水间行走，远远望去好象前面已经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“疑无路”后，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可是，走到近前，在垂柳掩映、山花烂漫“柳暗花明”的地方，突然又出现了一带村庄。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时豁然开朗的喜悦兴奋的心情。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9571" name="标题 109570"/>
          <p:cNvSpPr>
            <a:spLocks noGrp="1" noRot="1"/>
          </p:cNvSpPr>
          <p:nvPr>
            <p:ph type="title"/>
          </p:nvPr>
        </p:nvSpPr>
        <p:spPr>
          <a:xfrm>
            <a:off x="200025" y="168275"/>
            <a:ext cx="8870950" cy="4352925"/>
          </a:xfrm>
        </p:spPr>
        <p:txBody>
          <a:bodyPr anchor="ctr"/>
          <a:p>
            <a:pPr algn="l"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山重水复疑无路，柳暗花明又一村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”两句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融写景与说理于一体，不单是欣赏这难以言状的美妙的山村自然风光。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后来常用以形容陷入困境，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忽又绝处逢生的情境。这两句诗常被后人引用，蕴含哲理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困境中会出现希望和转机。无论前途多么难行难辨，只要坚定信念，勇于开拓，就会出现光明与希望的新境界。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所以被人们传诵不衰。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540" y="4521200"/>
            <a:ext cx="875792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“柳暗花明”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已经成为一个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成语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，比喻困境中也往往蕴涵着希望。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7410" name="文本框 99"/>
          <p:cNvSpPr txBox="1"/>
          <p:nvPr/>
        </p:nvSpPr>
        <p:spPr>
          <a:xfrm>
            <a:off x="184150" y="627063"/>
            <a:ext cx="8777288" cy="1799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44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诗里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山重水复疑无路，柳暗花明又一村”这两句流传最广，请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自选一个角度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，谈谈你的看法。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1" name="文本框 3"/>
          <p:cNvSpPr txBox="1"/>
          <p:nvPr/>
        </p:nvSpPr>
        <p:spPr>
          <a:xfrm>
            <a:off x="65088" y="42863"/>
            <a:ext cx="22590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能力展示：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413" y="5364163"/>
            <a:ext cx="88947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1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</a:t>
            </a:r>
            <a:r>
              <a:rPr lang="en-US" altLang="zh-CN" sz="1200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它写出了人们有时面对无路可走的境地，但突然事情有了转机，出现了新的希望，揭示了深刻的人生哲理。</a:t>
            </a:r>
            <a:endParaRPr lang="zh-CN" altLang="en-US" sz="3200" b="1">
              <a:solidFill>
                <a:srgbClr val="FF5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4150" y="2324100"/>
            <a:ext cx="877728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          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采用对偶句的形式，读起来朗朗上口，易于诵记（或：用对比手法，突出了柳暗花明给人的惊喜）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875" y="2324100"/>
            <a:ext cx="36544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）从写作手法：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150" y="3892550"/>
            <a:ext cx="88884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前一句写山重水复无路可寻的无奈，后一句则写出了披花拂柳发现另一个村庄的喜悦。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9875" y="3892550"/>
            <a:ext cx="28378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）从意境：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9875" y="5364163"/>
            <a:ext cx="28378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）从寓意：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10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3562" name="文本占位符 23561"/>
          <p:cNvSpPr>
            <a:spLocks noGrp="1" noRot="1"/>
          </p:cNvSpPr>
          <p:nvPr>
            <p:ph type="body" sz="half" idx="1"/>
          </p:nvPr>
        </p:nvSpPr>
        <p:spPr>
          <a:xfrm>
            <a:off x="666750" y="2290763"/>
            <a:ext cx="8208963" cy="1584325"/>
          </a:xfrm>
          <a:ln>
            <a:solidFill>
              <a:srgbClr val="000066"/>
            </a:solidFill>
            <a:miter/>
          </a:ln>
        </p:spPr>
        <p:txBody>
          <a:bodyPr anchor="t"/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b="1" dirty="0"/>
              <a:t>      </a:t>
            </a:r>
            <a:r>
              <a:rPr lang="en-US" altLang="zh-CN" sz="2800" b="1" dirty="0">
                <a:solidFill>
                  <a:srgbClr val="0033CC"/>
                </a:solidFill>
              </a:rPr>
              <a:t>  </a:t>
            </a:r>
            <a:r>
              <a:rPr lang="zh-CN" altLang="en-US" sz="2800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</a:rPr>
              <a:t>你吹着箫，我击着鼓，结队喜庆，春社祭日已</a:t>
            </a:r>
            <a:endParaRPr lang="zh-CN" altLang="en-US" sz="2800" b="1" dirty="0">
              <a:solidFill>
                <a:srgbClr val="0033CC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</a:rPr>
              <a:t>经临近，做成的衣衫，最普通的帽，简朴的古风仍</a:t>
            </a:r>
            <a:endParaRPr lang="zh-CN" altLang="en-US" sz="2800" b="1" dirty="0">
              <a:solidFill>
                <a:srgbClr val="0033CC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</a:rPr>
              <a:t>然存在。</a:t>
            </a:r>
            <a:r>
              <a:rPr lang="zh-CN" altLang="en-US" sz="2800" dirty="0">
                <a:solidFill>
                  <a:srgbClr val="0033CC"/>
                </a:solidFill>
              </a:rPr>
              <a:t> </a:t>
            </a:r>
            <a:endParaRPr lang="zh-CN" altLang="en-US" sz="2800" dirty="0">
              <a:solidFill>
                <a:srgbClr val="0033CC"/>
              </a:solidFill>
            </a:endParaRPr>
          </a:p>
        </p:txBody>
      </p:sp>
      <p:sp>
        <p:nvSpPr>
          <p:cNvPr id="18435" name="文本框 23566"/>
          <p:cNvSpPr txBox="1"/>
          <p:nvPr/>
        </p:nvSpPr>
        <p:spPr>
          <a:xfrm>
            <a:off x="922338" y="1450975"/>
            <a:ext cx="69119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箫鼓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追随春社近，衣冠简朴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古风存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矩形 23567"/>
          <p:cNvSpPr>
            <a:spLocks noRot="1"/>
          </p:cNvSpPr>
          <p:nvPr/>
        </p:nvSpPr>
        <p:spPr>
          <a:xfrm>
            <a:off x="88900" y="93663"/>
            <a:ext cx="3940175" cy="62071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3200" b="1" dirty="0">
                <a:solidFill>
                  <a:srgbClr val="0033CC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诗词解释及句意理解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3569" name="矩形 23568"/>
          <p:cNvSpPr/>
          <p:nvPr/>
        </p:nvSpPr>
        <p:spPr>
          <a:xfrm>
            <a:off x="4679950" y="920750"/>
            <a:ext cx="3613150" cy="5349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66"/>
                </a:solidFill>
                <a:latin typeface="仿宋" panose="02010609060101010101" charset="-122"/>
                <a:ea typeface="仿宋" panose="02010609060101010101" charset="-122"/>
              </a:rPr>
              <a:t>（保留着淳朴古代风俗）</a:t>
            </a:r>
            <a:endParaRPr lang="zh-CN" altLang="en-US" b="1" dirty="0">
              <a:solidFill>
                <a:srgbClr val="000066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150" y="995363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000066"/>
                </a:solidFill>
                <a:latin typeface="仿宋" panose="02010609060101010101" charset="-122"/>
                <a:ea typeface="仿宋" panose="02010609060101010101" charset="-122"/>
              </a:rPr>
              <a:t>（吹箫打鼓）</a:t>
            </a:r>
            <a:endParaRPr lang="zh-CN" altLang="en-US" b="1" dirty="0">
              <a:solidFill>
                <a:srgbClr val="000066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6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62">
                                            <p:txEl>
                                              <p:charRg st="2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62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animBg="1" uiExpand="1" build="p"/>
      <p:bldP spid="23569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7" name="文本占位符 82945"/>
          <p:cNvSpPr>
            <a:spLocks noGrp="1" noRot="1"/>
          </p:cNvSpPr>
          <p:nvPr>
            <p:ph idx="1"/>
          </p:nvPr>
        </p:nvSpPr>
        <p:spPr>
          <a:xfrm>
            <a:off x="900113" y="699770"/>
            <a:ext cx="7632700" cy="720725"/>
          </a:xfrm>
        </p:spPr>
        <p:txBody>
          <a:bodyPr anchor="t"/>
          <a:p>
            <a:pPr>
              <a:buClr>
                <a:srgbClr val="FF0000"/>
              </a:buClr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箫鼓追随春社近，衣冠简朴古风存。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58" name="文本框 82947"/>
          <p:cNvSpPr txBox="1"/>
          <p:nvPr/>
        </p:nvSpPr>
        <p:spPr>
          <a:xfrm>
            <a:off x="107950" y="115888"/>
            <a:ext cx="20161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赏析诗句：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949" name="矩形 82948"/>
          <p:cNvSpPr/>
          <p:nvPr/>
        </p:nvSpPr>
        <p:spPr>
          <a:xfrm>
            <a:off x="189865" y="1420495"/>
            <a:ext cx="8764270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Wingdings" panose="05000000000000000000" pitchFamily="2" charset="2"/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诗由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写景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转到了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叙事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，从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村外之景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转写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村内之情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。叙述了江南农村春社日的热闹景象。上一联写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村外风光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，这一联转为写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村中所见所闻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。热闹的春社活动。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叙事中融入了描写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，衣冠简朴赞美了古老的乡土风俗，显示了诗人对家乡人民的喜爱之情。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表达除了人们祈祷一年风调雨顺的美好愿望。这二句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勾勒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出一幅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纯真明快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农村风俗画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481" name="矩形 49159"/>
          <p:cNvSpPr/>
          <p:nvPr/>
        </p:nvSpPr>
        <p:spPr>
          <a:xfrm>
            <a:off x="900113" y="1951038"/>
            <a:ext cx="67157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从今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若许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闲乘月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，拄杖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无时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扣门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2" name="矩形 49160"/>
          <p:cNvSpPr>
            <a:spLocks noRot="1"/>
          </p:cNvSpPr>
          <p:nvPr/>
        </p:nvSpPr>
        <p:spPr>
          <a:xfrm>
            <a:off x="107950" y="115888"/>
            <a:ext cx="3452813" cy="62071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诗词解释及句意理解</a:t>
            </a:r>
            <a:endParaRPr lang="zh-CN" altLang="en-US" sz="2800" b="1" dirty="0">
              <a:solidFill>
                <a:srgbClr val="000066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3050" y="1030288"/>
            <a:ext cx="371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（有空闲时趁着月光前来）</a:t>
            </a:r>
            <a:endParaRPr lang="zh-CN" altLang="en-US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7138" y="1490663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</a:rPr>
              <a:t>（如果这样）</a:t>
            </a:r>
            <a:endParaRPr lang="zh-CN" altLang="en-US" b="1" dirty="0">
              <a:solidFill>
                <a:srgbClr val="0033CC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75200" y="1490663"/>
            <a:ext cx="14065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</a:rPr>
              <a:t>（随时）</a:t>
            </a:r>
            <a:endParaRPr lang="zh-CN" altLang="en-US" b="1" dirty="0">
              <a:solidFill>
                <a:srgbClr val="0033CC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0486" name="文本框 6"/>
          <p:cNvSpPr txBox="1"/>
          <p:nvPr/>
        </p:nvSpPr>
        <p:spPr>
          <a:xfrm>
            <a:off x="5945188" y="1490663"/>
            <a:ext cx="14065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（敲门）</a:t>
            </a:r>
            <a:endParaRPr lang="zh-CN" altLang="en-US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5265" y="2644775"/>
            <a:ext cx="8794115" cy="15684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marL="0" lvl="4" indent="0"/>
            <a:r>
              <a:rPr lang="en-US" altLang="zh-CN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zh-CN" altLang="en-US" sz="3200" b="1" dirty="0">
                <a:solidFill>
                  <a:srgbClr val="0033CC"/>
                </a:solidFill>
                <a:latin typeface="仿宋" panose="02010609060101010101" charset="-122"/>
                <a:ea typeface="仿宋" panose="02010609060101010101" charset="-122"/>
                <a:sym typeface="宋体" panose="02010600030101010101" pitchFamily="2" charset="-122"/>
              </a:rPr>
              <a:t>但愿从今以后，如果可以乘着月光闲游。我这白发老翁也要随夜乘兴，拄着拐杖，敲开农家朋友柴门。</a:t>
            </a:r>
            <a:endParaRPr lang="zh-CN" altLang="en-US" sz="3200" b="1" dirty="0">
              <a:solidFill>
                <a:srgbClr val="0033CC"/>
              </a:solidFill>
              <a:latin typeface="仿宋" panose="02010609060101010101" charset="-122"/>
              <a:ea typeface="仿宋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6018" name="内容占位符 86017"/>
          <p:cNvSpPr>
            <a:spLocks noGrp="1" noRot="1"/>
          </p:cNvSpPr>
          <p:nvPr>
            <p:ph idx="1"/>
          </p:nvPr>
        </p:nvSpPr>
        <p:spPr>
          <a:xfrm>
            <a:off x="107950" y="1355725"/>
            <a:ext cx="8932863" cy="4222750"/>
          </a:xfrm>
        </p:spPr>
        <p:txBody>
          <a:bodyPr anchor="t"/>
          <a:p>
            <a:pPr>
              <a:buClr>
                <a:schemeClr val="tx1"/>
              </a:buClr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这是全诗的</a:t>
            </a:r>
            <a:r>
              <a:rPr lang="zh-CN" altLang="en-US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总结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，写诗人的愿望。也是漫游</a:t>
            </a:r>
            <a:endParaRPr lang="zh-CN" altLang="en-US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chemeClr val="tx1"/>
              </a:buCl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山村心情的表述。游村的感受如何呢？山村的</a:t>
            </a:r>
            <a:r>
              <a:rPr lang="zh-CN" altLang="en-US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迷</a:t>
            </a:r>
            <a:endParaRPr lang="zh-CN" altLang="en-US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chemeClr val="tx1"/>
              </a:buClr>
              <a:buNone/>
            </a:pPr>
            <a:r>
              <a:rPr lang="zh-CN" altLang="en-US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人景色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、村俗的</a:t>
            </a:r>
            <a:r>
              <a:rPr lang="zh-CN" altLang="en-US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朴实淳美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，这些都给诗人留下美</a:t>
            </a:r>
            <a:endParaRPr lang="zh-CN" altLang="en-US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chemeClr val="tx1"/>
              </a:buCl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好而难忘的印象。今后怎么样呢？诗人盼望着以</a:t>
            </a:r>
            <a:endParaRPr lang="zh-CN" altLang="en-US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chemeClr val="tx1"/>
              </a:buCl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后能够有时间趁月夜出游，随时拄着手杖敲门拜</a:t>
            </a:r>
            <a:endParaRPr lang="zh-CN" altLang="en-US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chemeClr val="tx1"/>
              </a:buClr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访，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恋恋不舍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之情益于言表</a:t>
            </a:r>
            <a:r>
              <a:rPr lang="zh-CN" altLang="en-US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一个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热爱农村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，与</a:t>
            </a:r>
            <a:endParaRPr lang="zh-CN" altLang="en-US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chemeClr val="tx1"/>
              </a:buClr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农民亲密无间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的诗人形象跃然纸上</a:t>
            </a:r>
            <a:r>
              <a:rPr lang="zh-CN" altLang="en-US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 dirty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06" name="文本框 86019"/>
          <p:cNvSpPr txBox="1"/>
          <p:nvPr/>
        </p:nvSpPr>
        <p:spPr>
          <a:xfrm>
            <a:off x="28575" y="3651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赏析诗句：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矩形 86020"/>
          <p:cNvSpPr/>
          <p:nvPr/>
        </p:nvSpPr>
        <p:spPr>
          <a:xfrm>
            <a:off x="1125538" y="615950"/>
            <a:ext cx="75285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从今若许闲乘月，拄杖无时夜叩门。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60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60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5714" name="标题 115713"/>
          <p:cNvSpPr>
            <a:spLocks noGrp="1"/>
          </p:cNvSpPr>
          <p:nvPr>
            <p:ph type="title"/>
          </p:nvPr>
        </p:nvSpPr>
        <p:spPr>
          <a:xfrm>
            <a:off x="89535" y="81280"/>
            <a:ext cx="5626735" cy="603885"/>
          </a:xfrm>
        </p:spPr>
        <p:txBody>
          <a:bodyPr anchor="ctr"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我们应该怎样阅读诗歌呢？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5715" name="内容占位符 115714"/>
          <p:cNvSpPr>
            <a:spLocks noGrp="1"/>
          </p:cNvSpPr>
          <p:nvPr>
            <p:ph idx="1"/>
          </p:nvPr>
        </p:nvSpPr>
        <p:spPr>
          <a:xfrm>
            <a:off x="119380" y="2581275"/>
            <a:ext cx="8905240" cy="3964305"/>
          </a:xfrm>
        </p:spPr>
        <p:txBody>
          <a:bodyPr anchor="t"/>
          <a:p>
            <a:pPr>
              <a:lnSpc>
                <a:spcPts val="3840"/>
              </a:lnSpc>
              <a:spcBef>
                <a:spcPts val="0"/>
              </a:spcBef>
              <a:buNone/>
            </a:pPr>
            <a:r>
              <a:rPr lang="en-US" altLang="zh-CN" b="1" dirty="0"/>
              <a:t>       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一读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，指读题目，读字音，读作者，读节</a:t>
            </a:r>
            <a:endParaRPr lang="zh-CN" altLang="en-US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奏。</a:t>
            </a:r>
            <a:endParaRPr lang="zh-CN" altLang="en-US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二品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，品味诗歌，揣摩诗中作者表达的情</a:t>
            </a:r>
            <a:endParaRPr lang="zh-CN" altLang="en-US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感，蕴涵的道理。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zh-CN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4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3.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三诵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，注意诗的节奏、分出轻重缓急，抑</a:t>
            </a:r>
            <a:endParaRPr lang="zh-CN" altLang="en-US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扬顿挫。</a:t>
            </a:r>
            <a:endParaRPr lang="zh-CN" altLang="en-US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四背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，背诵诗歌。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zh-CN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5716" name="文本框 115715"/>
          <p:cNvSpPr txBox="1"/>
          <p:nvPr/>
        </p:nvSpPr>
        <p:spPr>
          <a:xfrm>
            <a:off x="1030605" y="1424940"/>
            <a:ext cx="59042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诗歌的“四步”阅读法：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一读，二品，三诵，四背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670" y="841375"/>
            <a:ext cx="1290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方法：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5715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uiExpand="1" build="p"/>
      <p:bldP spid="115716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89330" y="854075"/>
            <a:ext cx="5836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</a:rPr>
              <a:t>尾联表达了诗人怎样的感情？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408" y="1538288"/>
            <a:ext cx="8542337" cy="1255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540"/>
              </a:lnSpc>
            </a:pPr>
            <a:r>
              <a:rPr lang="en-US" altLang="zh-CN" sz="32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表达了作者对淳朴、闲适的田园生活（农村生活）（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分）的喜爱（向往）（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分）之情。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1" name="文本框 3"/>
          <p:cNvSpPr txBox="1"/>
          <p:nvPr/>
        </p:nvSpPr>
        <p:spPr>
          <a:xfrm>
            <a:off x="65088" y="42863"/>
            <a:ext cx="225901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能力展示：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29" name="内容占位符 2"/>
          <p:cNvSpPr>
            <a:spLocks noGrp="1" noRot="1"/>
          </p:cNvSpPr>
          <p:nvPr>
            <p:ph idx="1"/>
          </p:nvPr>
        </p:nvSpPr>
        <p:spPr>
          <a:xfrm>
            <a:off x="212725" y="3308350"/>
            <a:ext cx="8781415" cy="2834005"/>
          </a:xfrm>
        </p:spPr>
        <p:txBody>
          <a:bodyPr anchor="t"/>
          <a:p>
            <a:pPr marL="0" indent="0">
              <a:lnSpc>
                <a:spcPts val="474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小结：</a:t>
            </a:r>
            <a:r>
              <a:rPr lang="en-US" altLang="zh-CN" b="1">
                <a:solidFill>
                  <a:srgbClr val="000000"/>
                </a:solidFill>
              </a:rPr>
              <a:t>       </a:t>
            </a:r>
            <a:endParaRPr lang="en-US" altLang="zh-CN" b="1">
              <a:solidFill>
                <a:srgbClr val="000000"/>
              </a:solidFill>
            </a:endParaRPr>
          </a:p>
          <a:p>
            <a:pPr marL="0" indent="0">
              <a:lnSpc>
                <a:spcPts val="474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诗人已“游”了一整天，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陶醉</a:t>
            </a:r>
            <a:r>
              <a:rPr lang="zh-CN" altLang="en-US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在山西村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人情美、</a:t>
            </a:r>
            <a:r>
              <a:rPr lang="zh-CN" altLang="en-US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风物美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b="1">
                <a:solidFill>
                  <a:srgbClr val="99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民俗美</a:t>
            </a:r>
            <a:r>
              <a:rPr lang="zh-CN" altLang="en-US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中，有感于这样的民风民俗及太平景象，反映了他乡居闲散的思想情感。</a:t>
            </a:r>
            <a:endParaRPr lang="zh-CN" altLang="en-US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252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1921" y="151765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3600" b="1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中心思想：</a:t>
            </a:r>
            <a:endParaRPr lang="zh-CN" altLang="en-US" sz="3600" b="1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725" y="1031875"/>
            <a:ext cx="8718550" cy="1953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840"/>
              </a:lnSpc>
            </a:pPr>
            <a:r>
              <a:rPr lang="en-US" altLang="zh-CN" sz="3200" b="1" dirty="0">
                <a:solidFill>
                  <a:srgbClr val="80008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  </a:t>
            </a:r>
            <a:r>
              <a:rPr lang="en-US" altLang="zh-CN" sz="3200" b="1" dirty="0">
                <a:solidFill>
                  <a:srgbClr val="80008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80008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本诗作者</a:t>
            </a:r>
            <a:r>
              <a:rPr lang="en-US" altLang="zh-CN" sz="3600" b="1" dirty="0">
                <a:solidFill>
                  <a:srgbClr val="80008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描述了农村优美的风光,农人淳朴的品格，表达了诗人对农村生活、农人的热爱。</a:t>
            </a:r>
            <a:endParaRPr lang="zh-CN" altLang="en-US" sz="3600" b="1" dirty="0">
              <a:solidFill>
                <a:srgbClr val="80008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404" name="矩形 102403"/>
          <p:cNvSpPr/>
          <p:nvPr/>
        </p:nvSpPr>
        <p:spPr>
          <a:xfrm>
            <a:off x="60325" y="746125"/>
            <a:ext cx="9023350" cy="5367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74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首联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渲染出丰收之年农村一片宁静，欢跃的情景。</a:t>
            </a:r>
            <a:endParaRPr lang="zh-CN" altLang="en-US" sz="28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74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颔联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写山间水畔的景色，写景中富含哲理，千百年来广泛被人引用。不仅反映了诗人对前途所抱的希望，也道出了世间事物消长变化的哲理，体现了宋诗特有的理趣。</a:t>
            </a:r>
            <a:endParaRPr lang="zh-CN" altLang="en-US" sz="28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74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颈联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展开了一幅春光明媚的山水图，描摹了南宋初年的农村风俗画卷。</a:t>
            </a:r>
            <a:b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尾联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写诗人的愿望。诗人盼望着以后能够有时间趁月夜出游，随时拄着手杖敲门拜访，恋恋不舍之情益于言表。一个热爱农村，与农民亲密无间的诗人形象跃然纸上。</a:t>
            </a:r>
            <a:endParaRPr lang="zh-CN" altLang="en-US" sz="28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554" name="文本框 4"/>
          <p:cNvSpPr txBox="1"/>
          <p:nvPr/>
        </p:nvSpPr>
        <p:spPr>
          <a:xfrm>
            <a:off x="22225" y="55563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回顾诗意：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charRg st="0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04">
                                            <p:txEl>
                                              <p:charRg st="0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5601" name="矩形 107522"/>
          <p:cNvSpPr/>
          <p:nvPr/>
        </p:nvSpPr>
        <p:spPr>
          <a:xfrm>
            <a:off x="2265680" y="932815"/>
            <a:ext cx="6736080" cy="4270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ts val="824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莫笑农家腊酒浑，丰年留客足鸡豚。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ts val="824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山重水复疑无路，柳暗花明又一村。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ts val="824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萧鼓追随春社近，衣冠简朴古风存。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ts val="824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从今若许闲乘月，拄杖无时夜叩门。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2" name="矩形 107523"/>
          <p:cNvSpPr/>
          <p:nvPr/>
        </p:nvSpPr>
        <p:spPr>
          <a:xfrm>
            <a:off x="3295650" y="140970"/>
            <a:ext cx="4321175" cy="1158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游山西村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陆游</a:t>
            </a:r>
            <a:endParaRPr lang="zh-CN" altLang="en-US" sz="36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25" name="文本框 107524"/>
          <p:cNvSpPr txBox="1"/>
          <p:nvPr/>
        </p:nvSpPr>
        <p:spPr>
          <a:xfrm>
            <a:off x="2553335" y="1929765"/>
            <a:ext cx="4745038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表现农家的淳朴好客。</a:t>
            </a:r>
            <a:endParaRPr lang="zh-CN" altLang="en-US" sz="28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7526" name="文本框 107525"/>
          <p:cNvSpPr txBox="1"/>
          <p:nvPr/>
        </p:nvSpPr>
        <p:spPr>
          <a:xfrm>
            <a:off x="2553335" y="3021330"/>
            <a:ext cx="6258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蕴含生活哲理，比喻困境中往往蕴含着希望。</a:t>
            </a:r>
            <a:endParaRPr lang="zh-CN" altLang="zh-CN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7527" name="文本框 107526"/>
          <p:cNvSpPr txBox="1"/>
          <p:nvPr/>
        </p:nvSpPr>
        <p:spPr>
          <a:xfrm>
            <a:off x="2553335" y="4056380"/>
            <a:ext cx="4702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写出山西村淳朴的风土人情。</a:t>
            </a:r>
            <a:endParaRPr lang="zh-CN" altLang="zh-CN" sz="28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7528" name="文本框 107527"/>
          <p:cNvSpPr txBox="1"/>
          <p:nvPr/>
        </p:nvSpPr>
        <p:spPr>
          <a:xfrm>
            <a:off x="2617470" y="5102225"/>
            <a:ext cx="5972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表达了作者留恋之情和对此行的由衷感慨。</a:t>
            </a:r>
            <a:endParaRPr lang="en-US" altLang="zh-CN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4577" name="文本框 79873"/>
          <p:cNvSpPr txBox="1"/>
          <p:nvPr/>
        </p:nvSpPr>
        <p:spPr>
          <a:xfrm>
            <a:off x="127000" y="1444625"/>
            <a:ext cx="2033270" cy="3969385"/>
          </a:xfrm>
          <a:prstGeom prst="rect">
            <a:avLst/>
          </a:prstGeom>
          <a:noFill/>
          <a:ln w="9525">
            <a:solidFill>
              <a:srgbClr val="0033CC"/>
            </a:solidFill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这首诗写了诗人的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所见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所闻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所感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，展示了农村的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人情美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风物美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民俗美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，请从诗中找出这些句子。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52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52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52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78" name="文本框 79874"/>
          <p:cNvSpPr txBox="1"/>
          <p:nvPr/>
        </p:nvSpPr>
        <p:spPr>
          <a:xfrm>
            <a:off x="250825" y="188913"/>
            <a:ext cx="7543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全诗流露了诗人什么样的思想感情？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9876" name="文本框 79875"/>
          <p:cNvSpPr txBox="1"/>
          <p:nvPr/>
        </p:nvSpPr>
        <p:spPr>
          <a:xfrm>
            <a:off x="395288" y="836613"/>
            <a:ext cx="856615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       </a:t>
            </a:r>
            <a:r>
              <a:rPr lang="en-US" altLang="zh-CN" sz="2800" b="1" dirty="0">
                <a:solidFill>
                  <a:srgbClr val="0033CC"/>
                </a:solidFill>
                <a:latin typeface="Times New Roman" panose="02020603050405020304" pitchFamily="18" charset="0"/>
                <a:ea typeface="仿宋" panose="02010609060101010101" charset="-122"/>
              </a:rPr>
              <a:t> 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诗歌写了诗人在山西村的所见、所闻、所感，展现了农村的人情美、风物美、民俗美，从而表达了诗人的陶醉、恋恋不舍之情。</a:t>
            </a:r>
            <a:endParaRPr lang="zh-CN" altLang="en-US" sz="28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80" name="文本框 79876"/>
          <p:cNvSpPr txBox="1"/>
          <p:nvPr/>
        </p:nvSpPr>
        <p:spPr>
          <a:xfrm>
            <a:off x="251460" y="2419350"/>
            <a:ext cx="8640763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游山西村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中哪两句流传最广？你是如何理解这两句诗的？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9878" name="文本框 79877"/>
          <p:cNvSpPr txBox="1"/>
          <p:nvPr/>
        </p:nvSpPr>
        <p:spPr>
          <a:xfrm>
            <a:off x="273685" y="3662680"/>
            <a:ext cx="8618538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      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“山重水复疑无路，柳暗花明又一村。”诗句写的是山绕水绕、柳暗花明，一派花团锦簇的景象。还蕴含着生活的哲理，比喻困境中往往蕴含着希望。</a:t>
            </a:r>
            <a:endParaRPr lang="zh-CN" altLang="en-US" sz="28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6625" name="标题 111617"/>
          <p:cNvSpPr>
            <a:spLocks noGrp="1" noRot="1"/>
          </p:cNvSpPr>
          <p:nvPr>
            <p:ph type="title"/>
          </p:nvPr>
        </p:nvSpPr>
        <p:spPr>
          <a:xfrm>
            <a:off x="0" y="0"/>
            <a:ext cx="2520950" cy="549275"/>
          </a:xfrm>
        </p:spPr>
        <p:txBody>
          <a:bodyPr anchor="ctr"/>
          <a:p>
            <a:pPr algn="l"/>
            <a:r>
              <a:rPr lang="zh-CN" altLang="en-US" sz="3600" b="1" dirty="0"/>
              <a:t>随堂练习：</a:t>
            </a:r>
            <a:endParaRPr lang="zh-CN" altLang="en-US" sz="3600" b="1" dirty="0"/>
          </a:p>
        </p:txBody>
      </p:sp>
      <p:sp>
        <p:nvSpPr>
          <p:cNvPr id="26626" name="文本占位符 111618"/>
          <p:cNvSpPr>
            <a:spLocks noGrp="1" noRot="1"/>
          </p:cNvSpPr>
          <p:nvPr>
            <p:ph idx="1"/>
          </p:nvPr>
        </p:nvSpPr>
        <p:spPr>
          <a:xfrm>
            <a:off x="0" y="584200"/>
            <a:ext cx="9156700" cy="6288088"/>
          </a:xfrm>
        </p:spPr>
        <p:txBody>
          <a:bodyPr anchor="t"/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从诗体上看，这是一首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诗，全诗紧扣一个“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字，按时间的推移和空间的转换来叙述。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一个“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”字，表达了农家款客尽其所有的盛情。一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个“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”字，写出了曲折多变的景色，点明这变化的景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色是作者的主观感受所致。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从“丰年待客足鸡豚”能够看出村里人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的特点，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全诗表现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的气氛。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4.“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山重水复疑无路，柳暗花明又一村”，诗中的意思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是诗人经过一番寻找，终于来到了山西村，现在人们常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用来理解为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这首诗赞美农村风光和 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，流露出诗人</a:t>
            </a: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endParaRPr lang="zh-CN" altLang="en-US" sz="2800" b="1" u="sng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3865"/>
              </a:lnSpc>
              <a:spcBef>
                <a:spcPct val="0"/>
              </a:spcBef>
              <a:buNone/>
            </a:pPr>
            <a:r>
              <a:rPr lang="zh-CN" altLang="en-US" sz="28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的情感。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1620" name="文本框 111619"/>
          <p:cNvSpPr txBox="1"/>
          <p:nvPr/>
        </p:nvSpPr>
        <p:spPr>
          <a:xfrm>
            <a:off x="3917950" y="584200"/>
            <a:ext cx="1512888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仿宋" panose="02010609060101010101" charset="-122"/>
                <a:ea typeface="仿宋" panose="02010609060101010101" charset="-122"/>
              </a:rPr>
              <a:t>七言律</a:t>
            </a:r>
            <a:endParaRPr lang="zh-CN" altLang="en-US" sz="2800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1621" name="矩形 111620"/>
          <p:cNvSpPr/>
          <p:nvPr/>
        </p:nvSpPr>
        <p:spPr>
          <a:xfrm>
            <a:off x="8367713" y="584200"/>
            <a:ext cx="5397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5050"/>
                </a:solidFill>
                <a:latin typeface="仿宋" panose="02010609060101010101" charset="-122"/>
                <a:ea typeface="仿宋" panose="02010609060101010101" charset="-122"/>
              </a:rPr>
              <a:t>游</a:t>
            </a:r>
            <a:endParaRPr lang="zh-CN" altLang="en-US" sz="2800" b="1" dirty="0">
              <a:solidFill>
                <a:srgbClr val="FF505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1622" name="矩形 111621"/>
          <p:cNvSpPr/>
          <p:nvPr/>
        </p:nvSpPr>
        <p:spPr>
          <a:xfrm>
            <a:off x="1530350" y="1568450"/>
            <a:ext cx="541338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5050"/>
                </a:solidFill>
                <a:latin typeface="仿宋" panose="02010609060101010101" charset="-122"/>
                <a:ea typeface="仿宋" panose="02010609060101010101" charset="-122"/>
              </a:rPr>
              <a:t>足</a:t>
            </a:r>
            <a:endParaRPr lang="zh-CN" altLang="en-US" sz="2800" b="1" dirty="0">
              <a:solidFill>
                <a:srgbClr val="FF505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1623" name="矩形 111622"/>
          <p:cNvSpPr/>
          <p:nvPr/>
        </p:nvSpPr>
        <p:spPr>
          <a:xfrm>
            <a:off x="800100" y="2090738"/>
            <a:ext cx="539750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5050"/>
                </a:solidFill>
                <a:latin typeface="仿宋" panose="02010609060101010101" charset="-122"/>
                <a:ea typeface="仿宋" panose="02010609060101010101" charset="-122"/>
              </a:rPr>
              <a:t>疑</a:t>
            </a:r>
            <a:endParaRPr lang="zh-CN" altLang="en-US" sz="2800" b="1" dirty="0">
              <a:solidFill>
                <a:srgbClr val="FF505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1624" name="矩形 111623"/>
          <p:cNvSpPr/>
          <p:nvPr/>
        </p:nvSpPr>
        <p:spPr>
          <a:xfrm>
            <a:off x="6461125" y="3040063"/>
            <a:ext cx="8985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5050"/>
                </a:solidFill>
                <a:latin typeface="仿宋" panose="02010609060101010101" charset="-122"/>
                <a:ea typeface="仿宋" panose="02010609060101010101" charset="-122"/>
              </a:rPr>
              <a:t>热情</a:t>
            </a:r>
            <a:endParaRPr lang="zh-CN" altLang="en-US" sz="2800" b="1" dirty="0">
              <a:solidFill>
                <a:srgbClr val="FF505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1625" name="矩形 111624"/>
          <p:cNvSpPr/>
          <p:nvPr/>
        </p:nvSpPr>
        <p:spPr>
          <a:xfrm>
            <a:off x="1530350" y="3562350"/>
            <a:ext cx="1970088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5050"/>
                </a:solidFill>
                <a:latin typeface="仿宋" panose="02010609060101010101" charset="-122"/>
                <a:ea typeface="仿宋" panose="02010609060101010101" charset="-122"/>
              </a:rPr>
              <a:t>热烈或和谐</a:t>
            </a:r>
            <a:endParaRPr lang="zh-CN" altLang="en-US" sz="2800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1626" name="矩形 111625"/>
          <p:cNvSpPr/>
          <p:nvPr/>
        </p:nvSpPr>
        <p:spPr>
          <a:xfrm>
            <a:off x="1878013" y="5064125"/>
            <a:ext cx="30416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5050"/>
                </a:solidFill>
                <a:latin typeface="仿宋" panose="02010609060101010101" charset="-122"/>
                <a:ea typeface="仿宋" panose="02010609060101010101" charset="-122"/>
              </a:rPr>
              <a:t>困境中蕴涵着希望</a:t>
            </a:r>
            <a:endParaRPr lang="zh-CN" altLang="en-US" sz="2800" b="1" dirty="0">
              <a:solidFill>
                <a:srgbClr val="FF505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1627" name="矩形 111626"/>
          <p:cNvSpPr/>
          <p:nvPr/>
        </p:nvSpPr>
        <p:spPr>
          <a:xfrm>
            <a:off x="4110038" y="5489575"/>
            <a:ext cx="1970087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5050"/>
                </a:solidFill>
                <a:latin typeface="仿宋" panose="02010609060101010101" charset="-122"/>
                <a:ea typeface="仿宋" panose="02010609060101010101" charset="-122"/>
              </a:rPr>
              <a:t>淳朴的民俗</a:t>
            </a:r>
            <a:endParaRPr lang="zh-CN" altLang="en-US" sz="2800" b="1" dirty="0">
              <a:solidFill>
                <a:srgbClr val="FF505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1628" name="矩形 111627"/>
          <p:cNvSpPr/>
          <p:nvPr/>
        </p:nvSpPr>
        <p:spPr>
          <a:xfrm>
            <a:off x="53975" y="6011863"/>
            <a:ext cx="241141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仿宋" panose="02010609060101010101" charset="-122"/>
                <a:ea typeface="仿宋" panose="02010609060101010101" charset="-122"/>
              </a:rPr>
              <a:t>热爱农村生活</a:t>
            </a:r>
            <a:r>
              <a:rPr lang="zh-CN" altLang="en-US" dirty="0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FF5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2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6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  <p:bldP spid="111623" grpId="0"/>
      <p:bldP spid="111624" grpId="0"/>
      <p:bldP spid="111625" grpId="0"/>
      <p:bldP spid="111626" grpId="0"/>
      <p:bldP spid="111627" grpId="0"/>
      <p:bldP spid="1116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138113" y="120650"/>
            <a:ext cx="8755062" cy="2727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14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布置作业：</a:t>
            </a:r>
            <a:endParaRPr lang="zh-CN" altLang="en-US" sz="3200" b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14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背诵理解本诗；</a:t>
            </a:r>
            <a:endParaRPr lang="zh-CN" altLang="en-US" sz="3200" b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14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默写；</a:t>
            </a:r>
            <a:endParaRPr lang="zh-CN" altLang="en-US" sz="3200" b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14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预习《己亥杂诗》。</a:t>
            </a:r>
            <a:endParaRPr lang="zh-CN" altLang="en-US" sz="3200" b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41935" y="144145"/>
            <a:ext cx="8660765" cy="5423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940"/>
              </a:lnSpc>
            </a:pPr>
            <a:r>
              <a:rPr lang="en-US" sz="10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板书设计：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ts val="5940"/>
              </a:lnSpc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游山西村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ts val="594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陆游</a:t>
            </a:r>
            <a:endParaRPr 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940"/>
              </a:lnSpc>
            </a:pP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首联：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游村缘由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940"/>
              </a:lnSpc>
            </a:pP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颔联：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境地之幽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940"/>
              </a:lnSpc>
            </a:pP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颈联：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风俗之美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940"/>
              </a:lnSpc>
            </a:pP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尾联：</a:t>
            </a:r>
            <a:r>
              <a:rPr 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愿为频访</a:t>
            </a:r>
            <a:r>
              <a:rPr 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3745" y="3137535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赞美农村风光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1627" name="矩形 111626"/>
          <p:cNvSpPr/>
          <p:nvPr/>
        </p:nvSpPr>
        <p:spPr>
          <a:xfrm>
            <a:off x="5833428" y="3721100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淳朴的民俗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1628" name="矩形 111627"/>
          <p:cNvSpPr/>
          <p:nvPr/>
        </p:nvSpPr>
        <p:spPr>
          <a:xfrm>
            <a:off x="5833745" y="4304348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热爱农村生活</a:t>
            </a:r>
            <a:r>
              <a:rPr lang="zh-CN" altLang="en-US" dirty="0">
                <a:solidFill>
                  <a:srgbClr val="FF5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FF5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7" name="左大括号 11286"/>
          <p:cNvSpPr/>
          <p:nvPr/>
        </p:nvSpPr>
        <p:spPr>
          <a:xfrm rot="10800000">
            <a:off x="5657850" y="2774950"/>
            <a:ext cx="175895" cy="2475865"/>
          </a:xfrm>
          <a:prstGeom prst="leftBrace">
            <a:avLst>
              <a:gd name="adj1" fmla="val 60416"/>
              <a:gd name="adj2" fmla="val 50861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</a:extLst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7" grpId="0"/>
      <p:bldP spid="1116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5121" name="图片 10650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278245" y="2830513"/>
            <a:ext cx="27257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（游记抒情诗）</a:t>
            </a:r>
            <a:endParaRPr lang="zh-CN" altLang="en-US" sz="32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1300" y="3140075"/>
            <a:ext cx="8794115" cy="1378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5020"/>
              </a:lnSpc>
            </a:pPr>
            <a:r>
              <a:rPr lang="en-US" altLang="zh-CN" sz="36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6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“游”</a:t>
            </a:r>
            <a:r>
              <a:rPr lang="zh-CN" altLang="en-US" sz="36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交代的是</a:t>
            </a:r>
            <a:r>
              <a:rPr lang="zh-CN" altLang="en-US" sz="3600" b="1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zh-CN" altLang="en-US" sz="36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“山西村”</a:t>
            </a:r>
            <a:r>
              <a:rPr lang="zh-CN" altLang="en-US" sz="36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zh-CN" altLang="en-US" sz="3600" b="1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585" y="944245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解析题目：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68700" y="172085"/>
            <a:ext cx="21844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游山西村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585" y="1689100"/>
            <a:ext cx="8926830" cy="1327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482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这是一个动宾短语，有动词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游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和名词作宾语的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山西村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组成。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6250" y="314007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主要事件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925" y="378523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地点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 uiExpan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145" name="文本框 77826"/>
          <p:cNvSpPr txBox="1"/>
          <p:nvPr/>
        </p:nvSpPr>
        <p:spPr>
          <a:xfrm>
            <a:off x="0" y="728663"/>
            <a:ext cx="9036050" cy="54756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665"/>
              </a:lnSpc>
            </a:pPr>
            <a:r>
              <a:rPr lang="en-US" altLang="zh-CN" sz="1800" b="1" dirty="0">
                <a:latin typeface="Arial" panose="020B0604020202020204" pitchFamily="34" charset="0"/>
                <a:ea typeface="华文新魏" panose="02010800040101010101" pitchFamily="2" charset="-122"/>
              </a:rPr>
              <a:t>     </a:t>
            </a:r>
            <a:r>
              <a:rPr lang="en-US" altLang="zh-CN" sz="2800" b="1" dirty="0">
                <a:latin typeface="Arial" panose="020B0604020202020204" pitchFamily="34" charset="0"/>
                <a:ea typeface="华文新魏" panose="02010800040101010101" pitchFamily="2" charset="-122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陆游(1125～1210)，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南宋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诗人。</a:t>
            </a:r>
            <a:endParaRPr lang="zh-CN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4665"/>
              </a:lnSpc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务观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，号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放翁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，山阴(今浙江绍兴</a:t>
            </a:r>
            <a:endParaRPr lang="zh-CN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4665"/>
              </a:lnSpc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)人。伟大的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爱国主义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诗人，因极力</a:t>
            </a:r>
            <a:endParaRPr lang="zh-CN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4665"/>
              </a:lnSpc>
            </a:pP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推助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北伐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，被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罢官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。诗人回归故里，内心郁闷。对照官场的伪诈，他更感受到乡间生活的纯朴自然。但他并未丧失信心，深信总有一天会重新为国出力。这种心境与游境相吻合，于是两相交涉，产生了流传千古的《游山西村》。</a:t>
            </a:r>
            <a:endParaRPr lang="zh-CN" altLang="zh-CN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146" name="图片 77827" descr="mrwx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705" y="68580"/>
            <a:ext cx="1871345" cy="256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11125" y="66675"/>
            <a:ext cx="2372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诗人简介：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42" name="矩形 101380"/>
          <p:cNvSpPr/>
          <p:nvPr/>
        </p:nvSpPr>
        <p:spPr>
          <a:xfrm rot="5400000">
            <a:off x="-454025" y="1901825"/>
            <a:ext cx="2955925" cy="9683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矩形 101381"/>
          <p:cNvSpPr/>
          <p:nvPr/>
        </p:nvSpPr>
        <p:spPr>
          <a:xfrm>
            <a:off x="30163" y="3154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4" name="图片 101382" descr="image02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0" y="5486400"/>
            <a:ext cx="10668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0480" y="262890"/>
            <a:ext cx="2478405" cy="6451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noProof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写作背景：</a:t>
            </a:r>
            <a:endParaRPr lang="zh-CN" altLang="en-US" sz="3600" b="1" noProof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8440" y="1116965"/>
            <a:ext cx="87680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首诗写于宋孝宗乾道三年（1167），当时诗人罢官闲居，住在山阴（今浙江绍兴市）镜糊的三山乡。诗题中“山西村”，指三山乡西边的村落。诗中记叙了当地的风俗，饶有兴味。 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3" name="文本框 99"/>
          <p:cNvSpPr txBox="1"/>
          <p:nvPr/>
        </p:nvSpPr>
        <p:spPr>
          <a:xfrm>
            <a:off x="198755" y="136525"/>
            <a:ext cx="8809355" cy="5467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524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学习目标：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1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学习诗歌的格律常识。　　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理解诗歌的内容，领会名句所包含的哲理意义。　　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3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体味诗歌情景交融的特点和遣词造句的妙处。　　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学习重点：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本诗情景交融的写作特点。　　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学习难点：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颔联中所包含的哲理意义。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217" name="文本框 78849"/>
          <p:cNvSpPr txBox="1"/>
          <p:nvPr/>
        </p:nvSpPr>
        <p:spPr>
          <a:xfrm>
            <a:off x="2755900" y="672465"/>
            <a:ext cx="4889500" cy="1327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ts val="4820"/>
              </a:lnSpc>
              <a:spcBef>
                <a:spcPts val="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游山西村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ts val="48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陆游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8853" name="游山西村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5" name="矩形 78854"/>
          <p:cNvSpPr/>
          <p:nvPr/>
        </p:nvSpPr>
        <p:spPr>
          <a:xfrm>
            <a:off x="1562735" y="1829435"/>
            <a:ext cx="727646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莫笑农家腊酒</a:t>
            </a:r>
            <a:r>
              <a:rPr lang="zh-CN" altLang="en-US" sz="36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浑</a:t>
            </a:r>
            <a:r>
              <a:rPr lang="zh-CN" altLang="en-US" sz="36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，丰年留客足鸡</a:t>
            </a:r>
            <a:r>
              <a:rPr lang="zh-CN" altLang="en-US" sz="36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豚</a:t>
            </a:r>
            <a:r>
              <a:rPr lang="zh-CN" altLang="en-US" sz="36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山重水复疑无路，柳暗花明又一</a:t>
            </a:r>
            <a:r>
              <a:rPr lang="zh-CN" altLang="en-US" sz="36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村</a:t>
            </a:r>
            <a:r>
              <a:rPr lang="zh-CN" altLang="en-US" sz="36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箫鼓追随春社近，衣冠简朴古风</a:t>
            </a:r>
            <a:r>
              <a:rPr lang="zh-CN" altLang="en-US" sz="36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存</a:t>
            </a:r>
            <a:r>
              <a:rPr lang="zh-CN" altLang="en-US" sz="36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从今若许闲乘月，拄杖无时夜叩</a:t>
            </a:r>
            <a:r>
              <a:rPr lang="zh-CN" altLang="en-US" sz="36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</a:rPr>
              <a:t>门</a:t>
            </a:r>
            <a:r>
              <a:rPr lang="zh-CN" altLang="en-US" sz="36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78857"/>
          <p:cNvSpPr txBox="1"/>
          <p:nvPr/>
        </p:nvSpPr>
        <p:spPr>
          <a:xfrm>
            <a:off x="76200" y="88900"/>
            <a:ext cx="5568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一读，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整体，了解诗歌知识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2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0750" y="782955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（七言律诗）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300" y="4699635"/>
            <a:ext cx="3487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C07FF"/>
                </a:solidFill>
                <a:latin typeface="楷体" panose="02010609060101010101" charset="-122"/>
                <a:ea typeface="楷体" panose="02010609060101010101" charset="-122"/>
              </a:rPr>
              <a:t>押：</a:t>
            </a:r>
            <a:r>
              <a:rPr lang="en-US" altLang="zh-CN" sz="3200" b="1">
                <a:solidFill>
                  <a:srgbClr val="0C07FF"/>
                </a:solidFill>
                <a:latin typeface="楷体" panose="02010609060101010101" charset="-122"/>
                <a:ea typeface="楷体" panose="02010609060101010101" charset="-122"/>
              </a:rPr>
              <a:t>un</a:t>
            </a:r>
            <a:r>
              <a:rPr lang="zh-CN" altLang="en-US" sz="3200" b="1">
                <a:solidFill>
                  <a:srgbClr val="0C07FF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3200" b="1">
                <a:solidFill>
                  <a:srgbClr val="0C07FF"/>
                </a:solidFill>
                <a:latin typeface="楷体" panose="02010609060101010101" charset="-122"/>
                <a:ea typeface="楷体" panose="02010609060101010101" charset="-122"/>
              </a:rPr>
              <a:t>e</a:t>
            </a:r>
            <a:r>
              <a:rPr lang="en-US" altLang="zh-CN" sz="3200" b="1">
                <a:solidFill>
                  <a:srgbClr val="0C07FF"/>
                </a:solidFill>
                <a:latin typeface="楷体" panose="02010609060101010101" charset="-122"/>
                <a:ea typeface="楷体" panose="02010609060101010101" charset="-122"/>
              </a:rPr>
              <a:t>n</a:t>
            </a:r>
            <a:endParaRPr lang="en-US" altLang="zh-CN" sz="3200" b="1">
              <a:solidFill>
                <a:srgbClr val="0C07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300" y="5283200"/>
            <a:ext cx="5759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C07FF"/>
                </a:solidFill>
                <a:latin typeface="楷体" panose="02010609060101010101" charset="-122"/>
                <a:ea typeface="楷体" panose="02010609060101010101" charset="-122"/>
              </a:rPr>
              <a:t>韵脚：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浑、豚、村、存、门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300" y="5969635"/>
            <a:ext cx="8629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C07FF"/>
                </a:solidFill>
                <a:latin typeface="楷体" panose="02010609060101010101" charset="-122"/>
                <a:ea typeface="楷体" panose="02010609060101010101" charset="-122"/>
              </a:rPr>
              <a:t>朗读节奏：上四下三，即</a:t>
            </a:r>
            <a:r>
              <a:rPr lang="en-US" altLang="zh-CN" sz="3200" b="1">
                <a:solidFill>
                  <a:srgbClr val="0C07FF"/>
                </a:solidFill>
                <a:latin typeface="楷体" panose="02010609060101010101" charset="-122"/>
                <a:ea typeface="楷体" panose="02010609060101010101" charset="-122"/>
              </a:rPr>
              <a:t>00/00/000</a:t>
            </a:r>
            <a:endParaRPr lang="en-US" altLang="zh-CN" sz="3200" b="1">
              <a:solidFill>
                <a:srgbClr val="0C07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1300" y="1928495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首联：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300" y="2573655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颔联：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1300" y="3218815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颈联：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1300" y="3932555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尾联：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853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2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41" name="标题 112641"/>
          <p:cNvSpPr>
            <a:spLocks noGrp="1" noRot="1"/>
          </p:cNvSpPr>
          <p:nvPr>
            <p:ph type="title"/>
          </p:nvPr>
        </p:nvSpPr>
        <p:spPr>
          <a:xfrm>
            <a:off x="3709988" y="69850"/>
            <a:ext cx="4033837" cy="587375"/>
          </a:xfrm>
        </p:spPr>
        <p:txBody>
          <a:bodyPr anchor="ctr"/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大致了解诗歌。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2" name="文本占位符 112642"/>
          <p:cNvSpPr>
            <a:spLocks noGrp="1" noRot="1"/>
          </p:cNvSpPr>
          <p:nvPr>
            <p:ph idx="1"/>
          </p:nvPr>
        </p:nvSpPr>
        <p:spPr>
          <a:xfrm>
            <a:off x="84138" y="2849563"/>
            <a:ext cx="8540750" cy="574675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默读，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请概括诗人游山西村时的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所见所闻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en-US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3" name="文本框 112643"/>
          <p:cNvSpPr txBox="1"/>
          <p:nvPr/>
        </p:nvSpPr>
        <p:spPr>
          <a:xfrm>
            <a:off x="831850" y="4210050"/>
            <a:ext cx="41116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③淳朴的风土人情。</a:t>
            </a:r>
            <a:r>
              <a:rPr lang="zh-CN" altLang="en-US" sz="2800" b="1" dirty="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5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4455" y="891540"/>
            <a:ext cx="9001760" cy="183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54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从诗体上看，这是一首</a:t>
            </a:r>
            <a:r>
              <a:rPr lang="zh-CN" altLang="en-US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（体裁），全诗紧扣一个“</a:t>
            </a:r>
            <a:r>
              <a:rPr lang="zh-CN" altLang="en-US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”字，按</a:t>
            </a:r>
            <a:r>
              <a:rPr lang="zh-CN" altLang="en-US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的推移和</a:t>
            </a:r>
            <a:r>
              <a:rPr lang="zh-CN" altLang="en-US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的转换来叙述。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62475" y="970915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七言律诗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4593" y="1518920"/>
            <a:ext cx="1001712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 游 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41875" y="151796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时间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92048" y="151828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空间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1850" y="3544888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①村民的热情好客；</a:t>
            </a:r>
            <a:endParaRPr lang="zh-CN" altLang="en-US" sz="32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51350" y="3544888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②优美的景色；</a:t>
            </a:r>
            <a:endParaRPr lang="en-US" altLang="zh-CN" sz="32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5" name="文本框 1"/>
          <p:cNvSpPr txBox="1"/>
          <p:nvPr/>
        </p:nvSpPr>
        <p:spPr>
          <a:xfrm>
            <a:off x="84455" y="69850"/>
            <a:ext cx="3978275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二读，整体感悟：</a:t>
            </a:r>
            <a:endParaRPr lang="zh-CN" altLang="en-US" sz="3600" b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6" name="文本框 9"/>
          <p:cNvSpPr txBox="1"/>
          <p:nvPr/>
        </p:nvSpPr>
        <p:spPr>
          <a:xfrm>
            <a:off x="84138" y="4899660"/>
            <a:ext cx="8826500" cy="1255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54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这首诗赞美农村风光和</a:t>
            </a:r>
            <a:r>
              <a:rPr lang="zh-CN" altLang="en-US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，流露出诗人</a:t>
            </a:r>
            <a:r>
              <a:rPr lang="zh-CN" altLang="en-US" sz="32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的情感。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62475" y="4899660"/>
            <a:ext cx="24295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淳朴的民俗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8538" y="5483860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热爱农村生活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4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10242" grpId="0" build="p"/>
      <p:bldP spid="8" grpId="0"/>
      <p:bldP spid="9" grpId="0"/>
      <p:bldP spid="10243" grpId="0"/>
      <p:bldP spid="10241" grpId="0"/>
      <p:bldP spid="11" grpId="0"/>
      <p:bldP spid="12" grpId="0"/>
      <p:bldP spid="11276" grpId="0"/>
    </p:bld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3834</Words>
  <Application>WPS 演示</Application>
  <PresentationFormat>在屏幕上显示</PresentationFormat>
  <Paragraphs>314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楷体</vt:lpstr>
      <vt:lpstr>华文新魏</vt:lpstr>
      <vt:lpstr>仿宋</vt:lpstr>
      <vt:lpstr>微软雅黑</vt:lpstr>
      <vt:lpstr>Arial Unicode MS</vt:lpstr>
      <vt:lpstr>Calibri</vt:lpstr>
      <vt:lpstr>幼圆</vt:lpstr>
      <vt:lpstr>华文行楷</vt:lpstr>
      <vt:lpstr>楷体_GB2312</vt:lpstr>
      <vt:lpstr>新宋体</vt:lpstr>
      <vt:lpstr>Times New Roman</vt:lpstr>
      <vt:lpstr>古瓶荷花</vt:lpstr>
      <vt:lpstr>诗情画意</vt:lpstr>
      <vt:lpstr>PowerPoint 演示文稿</vt:lpstr>
      <vt:lpstr>我们应该怎样阅读诗歌呢？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大致了解诗歌。</vt:lpstr>
      <vt:lpstr>诗词解释及句意理解。</vt:lpstr>
      <vt:lpstr>PowerPoint 演示文稿</vt:lpstr>
      <vt:lpstr>PowerPoint 演示文稿</vt:lpstr>
      <vt:lpstr>PowerPoint 演示文稿</vt:lpstr>
      <vt:lpstr>   “山重水复疑无路，柳暗花明又一村”两句融写景与说理于一体，不单是欣赏这难以言状的美妙的山村自然风光。后来常用以形容陷入困境，忽又绝处逢生的情境。这两句诗常被后人引用，蕴含哲理：困境中会出现希望和转机。无论前途多么难行难辨，只要坚定信念，勇于开拓，就会出现光明与希望的新境界。所以被人们传诵不衰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随堂练习：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haier</dc:creator>
  <cp:lastModifiedBy>马哥</cp:lastModifiedBy>
  <cp:revision>67</cp:revision>
  <dcterms:created xsi:type="dcterms:W3CDTF">2004-12-04T08:21:00Z</dcterms:created>
  <dcterms:modified xsi:type="dcterms:W3CDTF">2019-05-21T10:07:55Z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