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7" r:id="rId5"/>
    <p:sldMasterId id="2147483700" r:id="rId6"/>
    <p:sldMasterId id="2147483713" r:id="rId7"/>
    <p:sldMasterId id="2147483726" r:id="rId8"/>
    <p:sldMasterId id="2147483739" r:id="rId9"/>
    <p:sldMasterId id="2147483752" r:id="rId10"/>
    <p:sldMasterId id="2147483765" r:id="rId11"/>
    <p:sldMasterId id="2147483778" r:id="rId12"/>
    <p:sldMasterId id="2147483791" r:id="rId13"/>
    <p:sldMasterId id="2147483804" r:id="rId14"/>
    <p:sldMasterId id="2147483817" r:id="rId15"/>
    <p:sldMasterId id="2147483830" r:id="rId16"/>
  </p:sldMasterIdLst>
  <p:notesMasterIdLst>
    <p:notesMasterId r:id="rId39"/>
  </p:notesMasterIdLst>
  <p:sldIdLst>
    <p:sldId id="337" r:id="rId17"/>
    <p:sldId id="372" r:id="rId18"/>
    <p:sldId id="407" r:id="rId19"/>
    <p:sldId id="1068" r:id="rId20"/>
    <p:sldId id="1299" r:id="rId21"/>
    <p:sldId id="512" r:id="rId22"/>
    <p:sldId id="294" r:id="rId23"/>
    <p:sldId id="546" r:id="rId24"/>
    <p:sldId id="579" r:id="rId25"/>
    <p:sldId id="1211" r:id="rId26"/>
    <p:sldId id="1162" r:id="rId27"/>
    <p:sldId id="1353" r:id="rId28"/>
    <p:sldId id="1163" r:id="rId29"/>
    <p:sldId id="1164" r:id="rId30"/>
    <p:sldId id="740" r:id="rId31"/>
    <p:sldId id="1160" r:id="rId32"/>
    <p:sldId id="1161" r:id="rId33"/>
    <p:sldId id="772" r:id="rId34"/>
    <p:sldId id="836" r:id="rId35"/>
    <p:sldId id="997" r:id="rId36"/>
    <p:sldId id="1260" r:id="rId37"/>
    <p:sldId id="1122" r:id="rId38"/>
    <p:sldId id="706" r:id="rId40"/>
    <p:sldId id="1401" r:id="rId41"/>
    <p:sldId id="1402" r:id="rId42"/>
    <p:sldId id="961" r:id="rId43"/>
    <p:sldId id="962" r:id="rId44"/>
    <p:sldId id="899" r:id="rId45"/>
    <p:sldId id="1549" r:id="rId46"/>
    <p:sldId id="1550" r:id="rId47"/>
    <p:sldId id="1548" r:id="rId48"/>
    <p:sldId id="1546" r:id="rId49"/>
    <p:sldId id="1547" r:id="rId50"/>
    <p:sldId id="930" r:id="rId51"/>
    <p:sldId id="1551" r:id="rId52"/>
    <p:sldId id="1558" r:id="rId53"/>
    <p:sldId id="1552" r:id="rId54"/>
    <p:sldId id="1554" r:id="rId55"/>
    <p:sldId id="1555" r:id="rId56"/>
    <p:sldId id="1556" r:id="rId57"/>
    <p:sldId id="1557" r:id="rId58"/>
    <p:sldId id="1438" r:id="rId59"/>
    <p:sldId id="1037" r:id="rId60"/>
    <p:sldId id="1513" r:id="rId61"/>
    <p:sldId id="297" r:id="rId62"/>
    <p:sldId id="299" r:id="rId63"/>
    <p:sldId id="307" r:id="rId64"/>
    <p:sldId id="314" r:id="rId65"/>
    <p:sldId id="320" r:id="rId66"/>
    <p:sldId id="321" r:id="rId67"/>
    <p:sldId id="1581" r:id="rId68"/>
    <p:sldId id="1582" r:id="rId69"/>
    <p:sldId id="1589" r:id="rId70"/>
    <p:sldId id="1586" r:id="rId71"/>
    <p:sldId id="736" r:id="rId72"/>
    <p:sldId id="1594" r:id="rId73"/>
    <p:sldId id="1593" r:id="rId74"/>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8000"/>
    <a:srgbClr val="66FF33"/>
    <a:srgbClr val="FFFFFF"/>
    <a:srgbClr val="99FF33"/>
    <a:srgbClr val="FFFF00"/>
    <a:srgbClr val="FF33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7"/>
    <p:restoredTop sz="94581"/>
  </p:normalViewPr>
  <p:slideViewPr>
    <p:cSldViewPr showGuides="1">
      <p:cViewPr varScale="1">
        <p:scale>
          <a:sx n="91" d="100"/>
          <a:sy n="91" d="100"/>
        </p:scale>
        <p:origin x="-87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slide" Target="slides/slide57.xml"/><Relationship Id="rId73" Type="http://schemas.openxmlformats.org/officeDocument/2006/relationships/slide" Target="slides/slide56.xml"/><Relationship Id="rId72" Type="http://schemas.openxmlformats.org/officeDocument/2006/relationships/slide" Target="slides/slide55.xml"/><Relationship Id="rId71" Type="http://schemas.openxmlformats.org/officeDocument/2006/relationships/slide" Target="slides/slide54.xml"/><Relationship Id="rId70" Type="http://schemas.openxmlformats.org/officeDocument/2006/relationships/slide" Target="slides/slide53.xml"/><Relationship Id="rId7" Type="http://schemas.openxmlformats.org/officeDocument/2006/relationships/slideMaster" Target="slideMasters/slideMaster6.xml"/><Relationship Id="rId69" Type="http://schemas.openxmlformats.org/officeDocument/2006/relationships/slide" Target="slides/slide52.xml"/><Relationship Id="rId68" Type="http://schemas.openxmlformats.org/officeDocument/2006/relationships/slide" Target="slides/slide51.xml"/><Relationship Id="rId67" Type="http://schemas.openxmlformats.org/officeDocument/2006/relationships/slide" Target="slides/slide50.xml"/><Relationship Id="rId66" Type="http://schemas.openxmlformats.org/officeDocument/2006/relationships/slide" Target="slides/slide49.xml"/><Relationship Id="rId65" Type="http://schemas.openxmlformats.org/officeDocument/2006/relationships/slide" Target="slides/slide48.xml"/><Relationship Id="rId64" Type="http://schemas.openxmlformats.org/officeDocument/2006/relationships/slide" Target="slides/slide47.xml"/><Relationship Id="rId63" Type="http://schemas.openxmlformats.org/officeDocument/2006/relationships/slide" Target="slides/slide46.xml"/><Relationship Id="rId62" Type="http://schemas.openxmlformats.org/officeDocument/2006/relationships/slide" Target="slides/slide45.xml"/><Relationship Id="rId61" Type="http://schemas.openxmlformats.org/officeDocument/2006/relationships/slide" Target="slides/slide44.xml"/><Relationship Id="rId60" Type="http://schemas.openxmlformats.org/officeDocument/2006/relationships/slide" Target="slides/slide43.xml"/><Relationship Id="rId6" Type="http://schemas.openxmlformats.org/officeDocument/2006/relationships/slideMaster" Target="slideMasters/slideMaster5.xml"/><Relationship Id="rId59" Type="http://schemas.openxmlformats.org/officeDocument/2006/relationships/slide" Target="slides/slide42.xml"/><Relationship Id="rId58" Type="http://schemas.openxmlformats.org/officeDocument/2006/relationships/slide" Target="slides/slide41.xml"/><Relationship Id="rId57" Type="http://schemas.openxmlformats.org/officeDocument/2006/relationships/slide" Target="slides/slide40.xml"/><Relationship Id="rId56" Type="http://schemas.openxmlformats.org/officeDocument/2006/relationships/slide" Target="slides/slide39.xml"/><Relationship Id="rId55" Type="http://schemas.openxmlformats.org/officeDocument/2006/relationships/slide" Target="slides/slide38.xml"/><Relationship Id="rId54" Type="http://schemas.openxmlformats.org/officeDocument/2006/relationships/slide" Target="slides/slide37.xml"/><Relationship Id="rId53" Type="http://schemas.openxmlformats.org/officeDocument/2006/relationships/slide" Target="slides/slide36.xml"/><Relationship Id="rId52" Type="http://schemas.openxmlformats.org/officeDocument/2006/relationships/slide" Target="slides/slide35.xml"/><Relationship Id="rId51" Type="http://schemas.openxmlformats.org/officeDocument/2006/relationships/slide" Target="slides/slide34.xml"/><Relationship Id="rId50" Type="http://schemas.openxmlformats.org/officeDocument/2006/relationships/slide" Target="slides/slide33.xml"/><Relationship Id="rId5" Type="http://schemas.openxmlformats.org/officeDocument/2006/relationships/slideMaster" Target="slideMasters/slideMaster4.xml"/><Relationship Id="rId49" Type="http://schemas.openxmlformats.org/officeDocument/2006/relationships/slide" Target="slides/slide32.xml"/><Relationship Id="rId48" Type="http://schemas.openxmlformats.org/officeDocument/2006/relationships/slide" Target="slides/slide31.xml"/><Relationship Id="rId47" Type="http://schemas.openxmlformats.org/officeDocument/2006/relationships/slide" Target="slides/slide30.xml"/><Relationship Id="rId46" Type="http://schemas.openxmlformats.org/officeDocument/2006/relationships/slide" Target="slides/slide29.xml"/><Relationship Id="rId45" Type="http://schemas.openxmlformats.org/officeDocument/2006/relationships/slide" Target="slides/slide28.xml"/><Relationship Id="rId44" Type="http://schemas.openxmlformats.org/officeDocument/2006/relationships/slide" Target="slides/slide27.xml"/><Relationship Id="rId43" Type="http://schemas.openxmlformats.org/officeDocument/2006/relationships/slide" Target="slides/slide26.xml"/><Relationship Id="rId42" Type="http://schemas.openxmlformats.org/officeDocument/2006/relationships/slide" Target="slides/slide25.xml"/><Relationship Id="rId41" Type="http://schemas.openxmlformats.org/officeDocument/2006/relationships/slide" Target="slides/slide24.xml"/><Relationship Id="rId40" Type="http://schemas.openxmlformats.org/officeDocument/2006/relationships/slide" Target="slides/slide23.xml"/><Relationship Id="rId4" Type="http://schemas.openxmlformats.org/officeDocument/2006/relationships/slideMaster" Target="slideMasters/slideMaster3.xml"/><Relationship Id="rId39" Type="http://schemas.openxmlformats.org/officeDocument/2006/relationships/notesMaster" Target="notesMasters/notesMaster1.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 Type="http://schemas.openxmlformats.org/officeDocument/2006/relationships/slide" Target="slides/slide2.xml"/><Relationship Id="rId17" Type="http://schemas.openxmlformats.org/officeDocument/2006/relationships/slide" Target="slides/slide1.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Times New Roman" panose="02020603050405020304" pitchFamily="18" charset="0"/>
                <a:ea typeface="宋体" panose="02010600030101010101" pitchFamily="2" charset="-122"/>
                <a:cs typeface="+mn-cs"/>
              </a:rPr>
            </a:fld>
            <a:endParaRPr lang="zh-CN" altLang="en-US" strike="noStrike" noProof="1"/>
          </a:p>
        </p:txBody>
      </p:sp>
      <p:sp>
        <p:nvSpPr>
          <p:cNvPr id="62468"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6246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Times New Roman" panose="02020603050405020304" pitchFamily="18"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幻灯片图像占位符 1"/>
          <p:cNvSpPr>
            <a:spLocks noGrp="1" noRot="1"/>
          </p:cNvSpPr>
          <p:nvPr>
            <p:ph type="sldImg"/>
          </p:nvPr>
        </p:nvSpPr>
        <p:spPr>
          <a:ln/>
        </p:spPr>
      </p:sp>
      <p:sp>
        <p:nvSpPr>
          <p:cNvPr id="86018" name="文本占位符 2"/>
          <p:cNvSpPr>
            <a:spLocks noGrp="1"/>
          </p:cNvSpPr>
          <p:nvPr>
            <p:ph type="body"/>
          </p:nvPr>
        </p:nvSpPr>
        <p:spPr>
          <a:ln/>
        </p:spPr>
        <p:txBody>
          <a:bodyPr lIns="91440" tIns="45720" rIns="91440" bIns="45720" anchor="t"/>
          <a:p>
            <a:pPr lvl="0"/>
            <a:endParaRPr lang="zh-CN" altLang="en-US">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1" name="幻灯片图像占位符 1"/>
          <p:cNvSpPr>
            <a:spLocks noGrp="1" noRot="1"/>
          </p:cNvSpPr>
          <p:nvPr>
            <p:ph type="sldImg"/>
          </p:nvPr>
        </p:nvSpPr>
        <p:spPr>
          <a:ln/>
        </p:spPr>
      </p:sp>
      <p:sp>
        <p:nvSpPr>
          <p:cNvPr id="97282" name="文本占位符 2"/>
          <p:cNvSpPr>
            <a:spLocks noGrp="1"/>
          </p:cNvSpPr>
          <p:nvPr>
            <p:ph type="body"/>
          </p:nvPr>
        </p:nvSpPr>
        <p:spPr>
          <a:ln/>
        </p:spPr>
        <p:txBody>
          <a:bodyPr lIns="91440" tIns="45720" rIns="91440" bIns="45720" anchor="t"/>
          <a:p>
            <a:pPr lvl="0"/>
            <a:endParaRPr lang="zh-CN" altLang="en-US">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fontAlgn="auto" latinLnBrk="0" hangingPunct="1"/>
            <a:r>
              <a:rPr kumimoji="0" lang="zh-CN" altLang="en-US" strike="noStrike" noProof="1" smtClean="0"/>
              <a:t>单击此处编辑母版文本样式</a:t>
            </a:r>
            <a:endParaRPr kumimoji="0"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pPr fontAlgn="auto"/>
            <a:r>
              <a:rPr kumimoji="0" lang="zh-CN" altLang="en-US" strike="noStrike" noProof="1" smtClean="0"/>
              <a:t>单击此处编辑母版标题样式</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pPr fontAlgn="auto"/>
            <a:r>
              <a:rPr kumimoji="0" lang="zh-CN" altLang="en-US" strike="noStrike" noProof="1" smtClean="0"/>
              <a:t>单击此处编辑母版标题样式</a:t>
            </a:r>
            <a:endParaRPr kumimoji="0" lang="en-US" strike="noStrike"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pPr fontAlgn="auto"/>
            <a:r>
              <a:rPr kumimoji="0" lang="zh-CN" altLang="en-US" strike="noStrike" noProof="1" smtClean="0"/>
              <a:t>单击此处编辑母版标题样式</a:t>
            </a:r>
            <a:endParaRPr kumimoji="0" lang="en-US" strike="noStrike" noProof="1"/>
          </a:p>
        </p:txBody>
      </p:sp>
      <p:sp>
        <p:nvSpPr>
          <p:cNvPr id="3" name="竖排文字占位符 2"/>
          <p:cNvSpPr>
            <a:spLocks noGrp="1"/>
          </p:cNvSpPr>
          <p:nvPr>
            <p:ph type="body" orient="vert" idx="1"/>
          </p:nvPr>
        </p:nvSpPr>
        <p:spPr>
          <a:xfrm>
            <a:off x="457200" y="274639"/>
            <a:ext cx="6615130" cy="5851525"/>
          </a:xfrm>
        </p:spPr>
        <p:txBody>
          <a:bodyPr vert="eaVert"/>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bl">
  <p:cSld name="标题和表格">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5800" y="1981200"/>
            <a:ext cx="7772400" cy="4114800"/>
          </a:xfrm>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3"/>
          <p:cNvSpPr>
            <a:spLocks noGrp="1"/>
          </p:cNvSpPr>
          <p:nvPr>
            <p:ph type="dt" sz="half" idx="2"/>
          </p:nvPr>
        </p:nvSpPr>
        <p:spPr>
          <a:xfrm>
            <a:off x="685800" y="6248400"/>
            <a:ext cx="19050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248400"/>
            <a:ext cx="1905000" cy="457200"/>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pPr fontAlgn="auto"/>
            <a:r>
              <a:rPr kumimoji="0" lang="zh-CN" altLang="en-US" strike="noStrike" noProof="1" smtClean="0"/>
              <a:t>单击此处编辑母版标题样式</a:t>
            </a:r>
            <a:endParaRPr kumimoji="0" lang="en-US" strike="noStrike"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kumimoji="0" lang="zh-CN" altLang="en-US" strike="noStrike" noProof="1" smtClean="0"/>
              <a:t>单击此处编辑母版副标题样式</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smtClean="0"/>
              <a:t>单击此处编辑母版标题样式</a:t>
            </a:r>
            <a:endParaRPr kumimoji="0" lang="en-US" strike="noStrike" noProof="1"/>
          </a:p>
        </p:txBody>
      </p:sp>
      <p:sp>
        <p:nvSpPr>
          <p:cNvPr id="3" name="内容占位符 2"/>
          <p:cNvSpPr>
            <a:spLocks noGrp="1"/>
          </p:cNvSpPr>
          <p:nvPr>
            <p:ph idx="1"/>
          </p:nvPr>
        </p:nvSpPr>
        <p:spPr/>
        <p:txBody>
          <a:body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pPr fontAlgn="auto"/>
            <a:r>
              <a:rPr kumimoji="0" lang="zh-CN" altLang="en-US" strike="noStrike" noProof="1" smtClean="0"/>
              <a:t>单击此处编辑母版标题样式</a:t>
            </a:r>
            <a:endParaRPr kumimoji="0" lang="en-US" strike="noStrike"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fontAlgn="auto" latinLnBrk="0" hangingPunct="1"/>
            <a:r>
              <a:rPr lang="zh-CN" altLang="en-US" strike="noStrike" noProof="1" smtClean="0"/>
              <a:t>单击此处编辑母版文本样式</a:t>
            </a:r>
            <a:endParaRPr lang="zh-CN" altLang="en-US" strike="noStrike" noProof="1" smtClean="0"/>
          </a:p>
          <a:p>
            <a:pPr lvl="1" eaLnBrk="1" fontAlgn="auto" latinLnBrk="0" hangingPunct="1"/>
            <a:r>
              <a:rPr lang="zh-CN" altLang="en-US" strike="noStrike" noProof="1" smtClean="0"/>
              <a:t>第二级</a:t>
            </a:r>
            <a:endParaRPr lang="zh-CN" altLang="en-US" strike="noStrike" noProof="1" smtClean="0"/>
          </a:p>
          <a:p>
            <a:pPr lvl="2" eaLnBrk="1" fontAlgn="auto" latinLnBrk="0" hangingPunct="1"/>
            <a:r>
              <a:rPr lang="zh-CN" altLang="en-US" strike="noStrike" noProof="1" smtClean="0"/>
              <a:t>第三级</a:t>
            </a:r>
            <a:endParaRPr lang="zh-CN" altLang="en-US" strike="noStrike" noProof="1" smtClean="0"/>
          </a:p>
          <a:p>
            <a:pPr lvl="3" eaLnBrk="1" fontAlgn="auto" latinLnBrk="0" hangingPunct="1"/>
            <a:r>
              <a:rPr lang="zh-CN" altLang="en-US" strike="noStrike" noProof="1" smtClean="0"/>
              <a:t>第四级</a:t>
            </a:r>
            <a:endParaRPr lang="zh-CN" altLang="en-US" strike="noStrike" noProof="1" smtClean="0"/>
          </a:p>
          <a:p>
            <a:pPr lvl="4" eaLnBrk="1" fontAlgn="auto" latinLnBrk="0" hangingPunct="1"/>
            <a:r>
              <a:rPr lang="zh-CN" altLang="en-US" strike="noStrike" noProof="1" smtClean="0"/>
              <a:t>第五级</a:t>
            </a:r>
            <a:endParaRPr kumimoji="0" lang="en-US" strike="noStrike"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Times New Roman" panose="02020603050405020304" pitchFamily="18" charset="0"/>
              <a:ea typeface="宋体" panose="02010600030101010101" pitchFamily="2" charset="-122"/>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rtlCol="0" anchor="ctr"/>
          <a:p>
            <a:pPr fontAlgn="base"/>
            <a:fld id="{9A0DB2DC-4C9A-4742-B13C-FB6460FD3503}" type="slidenum">
              <a:rPr lang="zh-CN" altLang="en-US" noProof="1" dirty="0">
                <a:latin typeface="Times New Roman" panose="02020603050405020304" pitchFamily="18" charset="0"/>
                <a:ea typeface="宋体" panose="02010600030101010101" pitchFamily="2" charset="-122"/>
                <a:cs typeface="+mn-cs"/>
              </a:rPr>
            </a:fld>
            <a:endParaRPr lang="zh-CN" altLang="en-US" noProof="1"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17.xml"/><Relationship Id="rId8" Type="http://schemas.openxmlformats.org/officeDocument/2006/relationships/slideLayout" Target="../slideLayouts/slideLayout116.xml"/><Relationship Id="rId7" Type="http://schemas.openxmlformats.org/officeDocument/2006/relationships/slideLayout" Target="../slideLayouts/slideLayout115.xml"/><Relationship Id="rId6" Type="http://schemas.openxmlformats.org/officeDocument/2006/relationships/slideLayout" Target="../slideLayouts/slideLayout114.xml"/><Relationship Id="rId5" Type="http://schemas.openxmlformats.org/officeDocument/2006/relationships/slideLayout" Target="../slideLayouts/slideLayout113.xml"/><Relationship Id="rId4" Type="http://schemas.openxmlformats.org/officeDocument/2006/relationships/slideLayout" Target="../slideLayouts/slideLayout112.xml"/><Relationship Id="rId3" Type="http://schemas.openxmlformats.org/officeDocument/2006/relationships/slideLayout" Target="../slideLayouts/slideLayout111.xml"/><Relationship Id="rId2" Type="http://schemas.openxmlformats.org/officeDocument/2006/relationships/slideLayout" Target="../slideLayouts/slideLayout110.xml"/><Relationship Id="rId15" Type="http://schemas.openxmlformats.org/officeDocument/2006/relationships/theme" Target="../theme/theme10.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120.xml"/><Relationship Id="rId11" Type="http://schemas.openxmlformats.org/officeDocument/2006/relationships/slideLayout" Target="../slideLayouts/slideLayout119.xml"/><Relationship Id="rId10" Type="http://schemas.openxmlformats.org/officeDocument/2006/relationships/slideLayout" Target="../slideLayouts/slideLayout118.xml"/><Relationship Id="rId1"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9.xml"/><Relationship Id="rId8" Type="http://schemas.openxmlformats.org/officeDocument/2006/relationships/slideLayout" Target="../slideLayouts/slideLayout128.xml"/><Relationship Id="rId7" Type="http://schemas.openxmlformats.org/officeDocument/2006/relationships/slideLayout" Target="../slideLayouts/slideLayout127.xml"/><Relationship Id="rId6" Type="http://schemas.openxmlformats.org/officeDocument/2006/relationships/slideLayout" Target="../slideLayouts/slideLayout126.xml"/><Relationship Id="rId5" Type="http://schemas.openxmlformats.org/officeDocument/2006/relationships/slideLayout" Target="../slideLayouts/slideLayout125.xml"/><Relationship Id="rId4" Type="http://schemas.openxmlformats.org/officeDocument/2006/relationships/slideLayout" Target="../slideLayouts/slideLayout124.xml"/><Relationship Id="rId3" Type="http://schemas.openxmlformats.org/officeDocument/2006/relationships/slideLayout" Target="../slideLayouts/slideLayout123.xml"/><Relationship Id="rId2" Type="http://schemas.openxmlformats.org/officeDocument/2006/relationships/slideLayout" Target="../slideLayouts/slideLayout122.xml"/><Relationship Id="rId15" Type="http://schemas.openxmlformats.org/officeDocument/2006/relationships/theme" Target="../theme/theme11.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132.xml"/><Relationship Id="rId11" Type="http://schemas.openxmlformats.org/officeDocument/2006/relationships/slideLayout" Target="../slideLayouts/slideLayout131.xml"/><Relationship Id="rId10" Type="http://schemas.openxmlformats.org/officeDocument/2006/relationships/slideLayout" Target="../slideLayouts/slideLayout130.xml"/><Relationship Id="rId1" Type="http://schemas.openxmlformats.org/officeDocument/2006/relationships/slideLayout" Target="../slideLayouts/slideLayout12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5" Type="http://schemas.openxmlformats.org/officeDocument/2006/relationships/theme" Target="../theme/theme12.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144.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53.xml"/><Relationship Id="rId8" Type="http://schemas.openxmlformats.org/officeDocument/2006/relationships/slideLayout" Target="../slideLayouts/slideLayout152.xml"/><Relationship Id="rId7" Type="http://schemas.openxmlformats.org/officeDocument/2006/relationships/slideLayout" Target="../slideLayouts/slideLayout151.xml"/><Relationship Id="rId6" Type="http://schemas.openxmlformats.org/officeDocument/2006/relationships/slideLayout" Target="../slideLayouts/slideLayout150.xml"/><Relationship Id="rId5" Type="http://schemas.openxmlformats.org/officeDocument/2006/relationships/slideLayout" Target="../slideLayouts/slideLayout149.xml"/><Relationship Id="rId4" Type="http://schemas.openxmlformats.org/officeDocument/2006/relationships/slideLayout" Target="../slideLayouts/slideLayout148.xml"/><Relationship Id="rId3" Type="http://schemas.openxmlformats.org/officeDocument/2006/relationships/slideLayout" Target="../slideLayouts/slideLayout147.xml"/><Relationship Id="rId2" Type="http://schemas.openxmlformats.org/officeDocument/2006/relationships/slideLayout" Target="../slideLayouts/slideLayout146.xml"/><Relationship Id="rId15" Type="http://schemas.openxmlformats.org/officeDocument/2006/relationships/theme" Target="../theme/theme13.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156.xml"/><Relationship Id="rId11" Type="http://schemas.openxmlformats.org/officeDocument/2006/relationships/slideLayout" Target="../slideLayouts/slideLayout155.xml"/><Relationship Id="rId10" Type="http://schemas.openxmlformats.org/officeDocument/2006/relationships/slideLayout" Target="../slideLayouts/slideLayout154.xml"/><Relationship Id="rId1" Type="http://schemas.openxmlformats.org/officeDocument/2006/relationships/slideLayout" Target="../slideLayouts/slideLayout145.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65.xml"/><Relationship Id="rId8" Type="http://schemas.openxmlformats.org/officeDocument/2006/relationships/slideLayout" Target="../slideLayouts/slideLayout164.xml"/><Relationship Id="rId7" Type="http://schemas.openxmlformats.org/officeDocument/2006/relationships/slideLayout" Target="../slideLayouts/slideLayout163.xml"/><Relationship Id="rId6" Type="http://schemas.openxmlformats.org/officeDocument/2006/relationships/slideLayout" Target="../slideLayouts/slideLayout162.xml"/><Relationship Id="rId5" Type="http://schemas.openxmlformats.org/officeDocument/2006/relationships/slideLayout" Target="../slideLayouts/slideLayout161.xml"/><Relationship Id="rId4" Type="http://schemas.openxmlformats.org/officeDocument/2006/relationships/slideLayout" Target="../slideLayouts/slideLayout160.xml"/><Relationship Id="rId3" Type="http://schemas.openxmlformats.org/officeDocument/2006/relationships/slideLayout" Target="../slideLayouts/slideLayout159.xml"/><Relationship Id="rId2" Type="http://schemas.openxmlformats.org/officeDocument/2006/relationships/slideLayout" Target="../slideLayouts/slideLayout158.xml"/><Relationship Id="rId15" Type="http://schemas.openxmlformats.org/officeDocument/2006/relationships/theme" Target="../theme/theme14.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168.xml"/><Relationship Id="rId11" Type="http://schemas.openxmlformats.org/officeDocument/2006/relationships/slideLayout" Target="../slideLayouts/slideLayout167.xml"/><Relationship Id="rId10" Type="http://schemas.openxmlformats.org/officeDocument/2006/relationships/slideLayout" Target="../slideLayouts/slideLayout166.xml"/><Relationship Id="rId1" Type="http://schemas.openxmlformats.org/officeDocument/2006/relationships/slideLayout" Target="../slideLayouts/slideLayout157.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77.xml"/><Relationship Id="rId8" Type="http://schemas.openxmlformats.org/officeDocument/2006/relationships/slideLayout" Target="../slideLayouts/slideLayout176.xml"/><Relationship Id="rId7" Type="http://schemas.openxmlformats.org/officeDocument/2006/relationships/slideLayout" Target="../slideLayouts/slideLayout175.xml"/><Relationship Id="rId6" Type="http://schemas.openxmlformats.org/officeDocument/2006/relationships/slideLayout" Target="../slideLayouts/slideLayout174.xml"/><Relationship Id="rId5" Type="http://schemas.openxmlformats.org/officeDocument/2006/relationships/slideLayout" Target="../slideLayouts/slideLayout173.xml"/><Relationship Id="rId4" Type="http://schemas.openxmlformats.org/officeDocument/2006/relationships/slideLayout" Target="../slideLayouts/slideLayout172.xml"/><Relationship Id="rId3" Type="http://schemas.openxmlformats.org/officeDocument/2006/relationships/slideLayout" Target="../slideLayouts/slideLayout171.xml"/><Relationship Id="rId2" Type="http://schemas.openxmlformats.org/officeDocument/2006/relationships/slideLayout" Target="../slideLayouts/slideLayout170.xml"/><Relationship Id="rId15" Type="http://schemas.openxmlformats.org/officeDocument/2006/relationships/theme" Target="../theme/theme15.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180.xml"/><Relationship Id="rId11" Type="http://schemas.openxmlformats.org/officeDocument/2006/relationships/slideLayout" Target="../slideLayouts/slideLayout179.xml"/><Relationship Id="rId10" Type="http://schemas.openxmlformats.org/officeDocument/2006/relationships/slideLayout" Target="../slideLayouts/slideLayout178.xml"/><Relationship Id="rId1" Type="http://schemas.openxmlformats.org/officeDocument/2006/relationships/slideLayout" Target="../slideLayouts/slideLayout169.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5" Type="http://schemas.openxmlformats.org/officeDocument/2006/relationships/theme" Target="../theme/theme2.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5" Type="http://schemas.openxmlformats.org/officeDocument/2006/relationships/theme" Target="../theme/theme3.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5" Type="http://schemas.openxmlformats.org/officeDocument/2006/relationships/theme" Target="../theme/theme4.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5" Type="http://schemas.openxmlformats.org/officeDocument/2006/relationships/theme" Target="../theme/theme5.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9.xml"/><Relationship Id="rId8" Type="http://schemas.openxmlformats.org/officeDocument/2006/relationships/slideLayout" Target="../slideLayouts/slideLayout68.xml"/><Relationship Id="rId7" Type="http://schemas.openxmlformats.org/officeDocument/2006/relationships/slideLayout" Target="../slideLayouts/slideLayout67.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 Id="rId3" Type="http://schemas.openxmlformats.org/officeDocument/2006/relationships/slideLayout" Target="../slideLayouts/slideLayout63.xml"/><Relationship Id="rId2" Type="http://schemas.openxmlformats.org/officeDocument/2006/relationships/slideLayout" Target="../slideLayouts/slideLayout62.xml"/><Relationship Id="rId15" Type="http://schemas.openxmlformats.org/officeDocument/2006/relationships/theme" Target="../theme/theme6.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72.xml"/><Relationship Id="rId11" Type="http://schemas.openxmlformats.org/officeDocument/2006/relationships/slideLayout" Target="../slideLayouts/slideLayout71.xml"/><Relationship Id="rId10" Type="http://schemas.openxmlformats.org/officeDocument/2006/relationships/slideLayout" Target="../slideLayouts/slideLayout70.xml"/><Relationship Id="rId1"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1.xml"/><Relationship Id="rId8" Type="http://schemas.openxmlformats.org/officeDocument/2006/relationships/slideLayout" Target="../slideLayouts/slideLayout80.xml"/><Relationship Id="rId7" Type="http://schemas.openxmlformats.org/officeDocument/2006/relationships/slideLayout" Target="../slideLayouts/slideLayout79.xml"/><Relationship Id="rId6" Type="http://schemas.openxmlformats.org/officeDocument/2006/relationships/slideLayout" Target="../slideLayouts/slideLayout78.xml"/><Relationship Id="rId5" Type="http://schemas.openxmlformats.org/officeDocument/2006/relationships/slideLayout" Target="../slideLayouts/slideLayout77.xml"/><Relationship Id="rId4" Type="http://schemas.openxmlformats.org/officeDocument/2006/relationships/slideLayout" Target="../slideLayouts/slideLayout76.xml"/><Relationship Id="rId3" Type="http://schemas.openxmlformats.org/officeDocument/2006/relationships/slideLayout" Target="../slideLayouts/slideLayout75.xml"/><Relationship Id="rId2" Type="http://schemas.openxmlformats.org/officeDocument/2006/relationships/slideLayout" Target="../slideLayouts/slideLayout74.xml"/><Relationship Id="rId15" Type="http://schemas.openxmlformats.org/officeDocument/2006/relationships/theme" Target="../theme/theme7.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84.xml"/><Relationship Id="rId11" Type="http://schemas.openxmlformats.org/officeDocument/2006/relationships/slideLayout" Target="../slideLayouts/slideLayout83.xml"/><Relationship Id="rId10" Type="http://schemas.openxmlformats.org/officeDocument/2006/relationships/slideLayout" Target="../slideLayouts/slideLayout82.xml"/><Relationship Id="rId1" Type="http://schemas.openxmlformats.org/officeDocument/2006/relationships/slideLayout" Target="../slideLayouts/slideLayout73.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5" Type="http://schemas.openxmlformats.org/officeDocument/2006/relationships/theme" Target="../theme/theme8.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05.xml"/><Relationship Id="rId8" Type="http://schemas.openxmlformats.org/officeDocument/2006/relationships/slideLayout" Target="../slideLayouts/slideLayout104.xml"/><Relationship Id="rId7" Type="http://schemas.openxmlformats.org/officeDocument/2006/relationships/slideLayout" Target="../slideLayouts/slideLayout103.xml"/><Relationship Id="rId6" Type="http://schemas.openxmlformats.org/officeDocument/2006/relationships/slideLayout" Target="../slideLayouts/slideLayout102.xml"/><Relationship Id="rId5" Type="http://schemas.openxmlformats.org/officeDocument/2006/relationships/slideLayout" Target="../slideLayouts/slideLayout101.xml"/><Relationship Id="rId4" Type="http://schemas.openxmlformats.org/officeDocument/2006/relationships/slideLayout" Target="../slideLayouts/slideLayout100.xml"/><Relationship Id="rId3" Type="http://schemas.openxmlformats.org/officeDocument/2006/relationships/slideLayout" Target="../slideLayouts/slideLayout99.xml"/><Relationship Id="rId2" Type="http://schemas.openxmlformats.org/officeDocument/2006/relationships/slideLayout" Target="../slideLayouts/slideLayout98.xml"/><Relationship Id="rId15" Type="http://schemas.openxmlformats.org/officeDocument/2006/relationships/theme" Target="../theme/theme9.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108.xml"/><Relationship Id="rId11" Type="http://schemas.openxmlformats.org/officeDocument/2006/relationships/slideLayout" Target="../slideLayouts/slideLayout107.xml"/><Relationship Id="rId10" Type="http://schemas.openxmlformats.org/officeDocument/2006/relationships/slideLayout" Target="../slideLayouts/slideLayout106.xml"/><Relationship Id="rId1"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1026"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6"/>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1029"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1030"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31"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10242"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7"/>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10245"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1024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47"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11266"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8"/>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11269"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11270"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1271"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12290"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8"/>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12293"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12294"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2295"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13314"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7"/>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13317"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13318"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3319"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14338"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7"/>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14341"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14342"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4343"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15362"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7"/>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15365"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1536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5367"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2050"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7"/>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2053"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2054"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5"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3074"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7"/>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3077"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3078"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079"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4098"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7"/>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4101"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4102"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4103"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5122"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8"/>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5125"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512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5127"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6146"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7"/>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6149"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6150"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6151"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7170"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7"/>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7173"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7174"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7175"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8194"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8"/>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8197"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8198"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8199"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9218" name="图片 7"/>
          <p:cNvPicPr>
            <a:picLocks noChangeAspect="1"/>
          </p:cNvPicPr>
          <p:nvPr/>
        </p:nvPicPr>
        <p:blipFill>
          <a:blip r:embed="rId13">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07"/>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pic>
        <p:nvPicPr>
          <p:cNvPr id="9221" name="图片 8"/>
          <p:cNvPicPr>
            <a:picLocks noChangeAspect="1"/>
          </p:cNvPicPr>
          <p:nvPr/>
        </p:nvPicPr>
        <p:blipFill>
          <a:blip r:embed="rId14">
            <a:lum bright="34000" contrast="40000"/>
          </a:blip>
          <a:stretch>
            <a:fillRect/>
          </a:stretch>
        </p:blipFill>
        <p:spPr>
          <a:xfrm>
            <a:off x="0" y="6419850"/>
            <a:ext cx="9144000" cy="438150"/>
          </a:xfrm>
          <a:prstGeom prst="rect">
            <a:avLst/>
          </a:prstGeom>
          <a:noFill/>
          <a:ln w="9525">
            <a:noFill/>
          </a:ln>
        </p:spPr>
      </p:pic>
      <p:sp>
        <p:nvSpPr>
          <p:cNvPr id="9222"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9223"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1.xml"/><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image" Target="../media/image11.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image" Target="../media/image12.GI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3.wav"/></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audio" Target="../media/audio3.wa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8.xml"/><Relationship Id="rId2" Type="http://schemas.openxmlformats.org/officeDocument/2006/relationships/audio" Target="../media/audio4.wav"/><Relationship Id="rId1" Type="http://schemas.openxmlformats.org/officeDocument/2006/relationships/audio" Target="../media/audio3.wav"/></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7.xml"/><Relationship Id="rId1" Type="http://schemas.openxmlformats.org/officeDocument/2006/relationships/image" Target="../media/image13.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audio" Target="../media/audio2.wav"/><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15.xml"/><Relationship Id="rId4" Type="http://schemas.openxmlformats.org/officeDocument/2006/relationships/audio" Target="../media/audio2.wav"/><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wav"/><Relationship Id="rId1" Type="http://schemas.openxmlformats.org/officeDocument/2006/relationships/image" Target="../media/image15.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39.xml"/><Relationship Id="rId3" Type="http://schemas.openxmlformats.org/officeDocument/2006/relationships/audio" Target="../media/audio2.wav"/><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39.xml"/><Relationship Id="rId3" Type="http://schemas.openxmlformats.org/officeDocument/2006/relationships/audio" Target="../media/audio2.wav"/><Relationship Id="rId2" Type="http://schemas.openxmlformats.org/officeDocument/2006/relationships/image" Target="../media/image8.png"/><Relationship Id="rId1"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9.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9.xml"/><Relationship Id="rId1" Type="http://schemas.openxmlformats.org/officeDocument/2006/relationships/slide" Target="slide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audio" Target="../media/audio4.wav"/><Relationship Id="rId1" Type="http://schemas.openxmlformats.org/officeDocument/2006/relationships/audio" Target="../media/audio3.wav"/></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audio" Target="../media/audio4.wav"/><Relationship Id="rId1" Type="http://schemas.openxmlformats.org/officeDocument/2006/relationships/audio" Target="../media/audio3.wav"/></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audio" Target="../media/audio4.wav"/><Relationship Id="rId1" Type="http://schemas.openxmlformats.org/officeDocument/2006/relationships/audio" Target="../media/audio3.wav"/></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audio" Target="../media/audio4.wav"/><Relationship Id="rId1" Type="http://schemas.openxmlformats.org/officeDocument/2006/relationships/audio" Target="../media/audio3.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audio" Target="../media/audio4.wav"/><Relationship Id="rId1" Type="http://schemas.openxmlformats.org/officeDocument/2006/relationships/audio" Target="../media/audio3.wav"/></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audio" Target="../media/audio4.wav"/><Relationship Id="rId1" Type="http://schemas.openxmlformats.org/officeDocument/2006/relationships/audio" Target="../media/audio3.wav"/></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audio" Target="../media/audio3.wav"/></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audio" Target="../media/audio3.wav"/></Relationships>
</file>

<file path=ppt/slides/_rels/slide45.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audio" Target="../media/audio3.wav"/><Relationship Id="rId2" Type="http://schemas.openxmlformats.org/officeDocument/2006/relationships/image" Target="../media/image14.png"/><Relationship Id="rId1" Type="http://schemas.openxmlformats.org/officeDocument/2006/relationships/oleObject" Target="../embeddings/oleObject3.bin"/></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audio" Target="../media/audio3.wav"/></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audio" Target="../media/audio3.wav"/></Relationships>
</file>

<file path=ppt/slides/_rels/slide48.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2.xml"/><Relationship Id="rId3" Type="http://schemas.openxmlformats.org/officeDocument/2006/relationships/audio" Target="../media/audio3.wav"/><Relationship Id="rId2" Type="http://schemas.openxmlformats.org/officeDocument/2006/relationships/image" Target="../media/image14.png"/><Relationship Id="rId1" Type="http://schemas.openxmlformats.org/officeDocument/2006/relationships/oleObject" Target="../embeddings/oleObject4.bin"/></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image" Target="../media/image16.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image" Target="../media/image17.GIF"/></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46.xml"/><Relationship Id="rId1" Type="http://schemas.openxmlformats.org/officeDocument/2006/relationships/audio" Target="../media/audio3.wav"/></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46.xml"/><Relationship Id="rId1" Type="http://schemas.openxmlformats.org/officeDocument/2006/relationships/audio" Target="../media/audio3.wav"/></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75.xml"/><Relationship Id="rId1" Type="http://schemas.openxmlformats.org/officeDocument/2006/relationships/image" Target="../media/image9.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audio" Target="../media/audio2.wav"/><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audio" Target="../media/audio2.wav"/><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10.jpe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audio" Target="../media/audio2.wav"/><Relationship Id="rId2" Type="http://schemas.openxmlformats.org/officeDocument/2006/relationships/image" Target="../media/image10.jpe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标题 73729"/>
          <p:cNvSpPr>
            <a:spLocks noGrp="1"/>
          </p:cNvSpPr>
          <p:nvPr>
            <p:ph type="title"/>
          </p:nvPr>
        </p:nvSpPr>
        <p:spPr>
          <a:xfrm>
            <a:off x="468313" y="0"/>
            <a:ext cx="8229600" cy="1143000"/>
          </a:xfrm>
          <a:ln/>
        </p:spPr>
        <p:txBody>
          <a:bodyPr anchor="ctr"/>
          <a:p>
            <a:r>
              <a:rPr lang="zh-CN" altLang="en-US" sz="3600" dirty="0">
                <a:solidFill>
                  <a:srgbClr val="FF0000"/>
                </a:solidFill>
                <a:ea typeface="宋体" panose="02010600030101010101" pitchFamily="2" charset="-122"/>
              </a:rPr>
              <a:t>发      现</a:t>
            </a:r>
            <a:r>
              <a:rPr lang="zh-CN" altLang="en-US" dirty="0">
                <a:ea typeface="隶书" pitchFamily="49" charset="-122"/>
              </a:rPr>
              <a:t> </a:t>
            </a:r>
            <a:endParaRPr lang="zh-CN" altLang="en-US" dirty="0">
              <a:ea typeface="隶书" pitchFamily="49" charset="-122"/>
            </a:endParaRPr>
          </a:p>
        </p:txBody>
      </p:sp>
      <p:sp>
        <p:nvSpPr>
          <p:cNvPr id="63490" name="文本占位符 73730"/>
          <p:cNvSpPr>
            <a:spLocks noGrp="1"/>
          </p:cNvSpPr>
          <p:nvPr>
            <p:ph idx="1"/>
          </p:nvPr>
        </p:nvSpPr>
        <p:spPr>
          <a:xfrm>
            <a:off x="1258888" y="1341438"/>
            <a:ext cx="7354887" cy="5111750"/>
          </a:xfrm>
          <a:ln/>
        </p:spPr>
        <p:txBody>
          <a:bodyPr anchor="t"/>
          <a:p>
            <a:pPr>
              <a:lnSpc>
                <a:spcPct val="90000"/>
              </a:lnSpc>
              <a:buNone/>
            </a:pPr>
            <a:r>
              <a:rPr lang="zh-CN" altLang="en-US" sz="2400" b="1" dirty="0">
                <a:ea typeface="华文楷体" pitchFamily="2" charset="-122"/>
              </a:rPr>
              <a:t>我来了，我喊一声，迸着血泪，</a:t>
            </a:r>
            <a:endParaRPr lang="zh-CN" altLang="en-US" sz="2400" b="1" dirty="0">
              <a:ea typeface="华文楷体" pitchFamily="2" charset="-122"/>
            </a:endParaRPr>
          </a:p>
          <a:p>
            <a:pPr>
              <a:lnSpc>
                <a:spcPct val="90000"/>
              </a:lnSpc>
              <a:buNone/>
            </a:pPr>
            <a:r>
              <a:rPr lang="zh-CN" altLang="en-US" sz="2400" b="1" dirty="0">
                <a:ea typeface="华文楷体" pitchFamily="2" charset="-122"/>
              </a:rPr>
              <a:t>“这不是我的中华，不对，不对！”</a:t>
            </a:r>
            <a:endParaRPr lang="zh-CN" altLang="en-US" sz="2400" b="1" dirty="0">
              <a:ea typeface="华文楷体" pitchFamily="2" charset="-122"/>
            </a:endParaRPr>
          </a:p>
          <a:p>
            <a:pPr>
              <a:lnSpc>
                <a:spcPct val="90000"/>
              </a:lnSpc>
              <a:buNone/>
            </a:pPr>
            <a:r>
              <a:rPr lang="zh-CN" altLang="en-US" sz="2400" b="1" dirty="0">
                <a:ea typeface="华文楷体" pitchFamily="2" charset="-122"/>
              </a:rPr>
              <a:t>我来了，因为我听见你叫我；</a:t>
            </a:r>
            <a:endParaRPr lang="zh-CN" altLang="en-US" sz="2400" b="1" dirty="0">
              <a:ea typeface="华文楷体" pitchFamily="2" charset="-122"/>
            </a:endParaRPr>
          </a:p>
          <a:p>
            <a:pPr>
              <a:lnSpc>
                <a:spcPct val="90000"/>
              </a:lnSpc>
              <a:buNone/>
            </a:pPr>
            <a:r>
              <a:rPr lang="zh-CN" altLang="en-US" sz="2400" b="1" dirty="0">
                <a:ea typeface="华文楷体" pitchFamily="2" charset="-122"/>
              </a:rPr>
              <a:t>鞭着时间的罡风，擎一把火。</a:t>
            </a:r>
            <a:endParaRPr lang="zh-CN" altLang="en-US" sz="2400" b="1" dirty="0">
              <a:ea typeface="华文楷体" pitchFamily="2" charset="-122"/>
            </a:endParaRPr>
          </a:p>
          <a:p>
            <a:pPr>
              <a:lnSpc>
                <a:spcPct val="90000"/>
              </a:lnSpc>
              <a:buNone/>
            </a:pPr>
            <a:r>
              <a:rPr lang="zh-CN" altLang="en-US" sz="2400" b="1" dirty="0">
                <a:ea typeface="华文楷体" pitchFamily="2" charset="-122"/>
              </a:rPr>
              <a:t>我来了，不知道是一场空喜。</a:t>
            </a:r>
            <a:endParaRPr lang="zh-CN" altLang="en-US" sz="2400" b="1" dirty="0">
              <a:ea typeface="华文楷体" pitchFamily="2" charset="-122"/>
            </a:endParaRPr>
          </a:p>
          <a:p>
            <a:pPr>
              <a:lnSpc>
                <a:spcPct val="90000"/>
              </a:lnSpc>
              <a:buNone/>
            </a:pPr>
            <a:r>
              <a:rPr lang="zh-CN" altLang="en-US" sz="2400" b="1" dirty="0">
                <a:ea typeface="华文楷体" pitchFamily="2" charset="-122"/>
              </a:rPr>
              <a:t>我会见的是噩梦，哪里是你？</a:t>
            </a:r>
            <a:endParaRPr lang="zh-CN" altLang="en-US" sz="2400" b="1" dirty="0">
              <a:ea typeface="华文楷体" pitchFamily="2" charset="-122"/>
            </a:endParaRPr>
          </a:p>
          <a:p>
            <a:pPr>
              <a:lnSpc>
                <a:spcPct val="90000"/>
              </a:lnSpc>
              <a:buNone/>
            </a:pPr>
            <a:r>
              <a:rPr lang="zh-CN" altLang="en-US" sz="2400" b="1" dirty="0">
                <a:ea typeface="华文楷体" pitchFamily="2" charset="-122"/>
              </a:rPr>
              <a:t>那是恐怖，是噩梦挂着悬崖，</a:t>
            </a:r>
            <a:endParaRPr lang="zh-CN" altLang="en-US" sz="2400" b="1" dirty="0">
              <a:ea typeface="华文楷体" pitchFamily="2" charset="-122"/>
            </a:endParaRPr>
          </a:p>
          <a:p>
            <a:pPr>
              <a:lnSpc>
                <a:spcPct val="90000"/>
              </a:lnSpc>
              <a:buNone/>
            </a:pPr>
            <a:r>
              <a:rPr lang="zh-CN" altLang="en-US" sz="2400" b="1" dirty="0">
                <a:ea typeface="华文楷体" pitchFamily="2" charset="-122"/>
              </a:rPr>
              <a:t>那不是你，那不是我的心爱！</a:t>
            </a:r>
            <a:endParaRPr lang="zh-CN" altLang="en-US" sz="2400" b="1" dirty="0">
              <a:ea typeface="华文楷体" pitchFamily="2" charset="-122"/>
            </a:endParaRPr>
          </a:p>
          <a:p>
            <a:pPr>
              <a:lnSpc>
                <a:spcPct val="90000"/>
              </a:lnSpc>
              <a:buNone/>
            </a:pPr>
            <a:r>
              <a:rPr lang="zh-CN" altLang="en-US" sz="2400" b="1" dirty="0">
                <a:ea typeface="华文楷体" pitchFamily="2" charset="-122"/>
              </a:rPr>
              <a:t>我追问青天，逼迫八面的风，</a:t>
            </a:r>
            <a:endParaRPr lang="zh-CN" altLang="en-US" sz="2400" b="1" dirty="0">
              <a:ea typeface="华文楷体" pitchFamily="2" charset="-122"/>
            </a:endParaRPr>
          </a:p>
          <a:p>
            <a:pPr>
              <a:lnSpc>
                <a:spcPct val="90000"/>
              </a:lnSpc>
              <a:buNone/>
            </a:pPr>
            <a:r>
              <a:rPr lang="zh-CN" altLang="en-US" sz="2400" b="1" dirty="0">
                <a:ea typeface="华文楷体" pitchFamily="2" charset="-122"/>
              </a:rPr>
              <a:t>我问，拳头擂着大地的赤胸。</a:t>
            </a:r>
            <a:endParaRPr lang="zh-CN" altLang="en-US" sz="2400" b="1" dirty="0">
              <a:ea typeface="华文楷体" pitchFamily="2" charset="-122"/>
            </a:endParaRPr>
          </a:p>
          <a:p>
            <a:pPr>
              <a:lnSpc>
                <a:spcPct val="90000"/>
              </a:lnSpc>
              <a:buNone/>
            </a:pPr>
            <a:r>
              <a:rPr lang="zh-CN" altLang="en-US" sz="2400" b="1" dirty="0">
                <a:ea typeface="华文楷体" pitchFamily="2" charset="-122"/>
              </a:rPr>
              <a:t>总问不出消息；我哭着叫你，</a:t>
            </a:r>
            <a:endParaRPr lang="zh-CN" altLang="en-US" sz="2400" b="1" dirty="0">
              <a:ea typeface="华文楷体" pitchFamily="2" charset="-122"/>
            </a:endParaRPr>
          </a:p>
          <a:p>
            <a:pPr>
              <a:lnSpc>
                <a:spcPct val="90000"/>
              </a:lnSpc>
              <a:buNone/>
            </a:pPr>
            <a:r>
              <a:rPr lang="zh-CN" altLang="en-US" sz="2400" b="1" dirty="0">
                <a:ea typeface="华文楷体" pitchFamily="2" charset="-122"/>
              </a:rPr>
              <a:t>呕出一颗心来，你在我心里！</a:t>
            </a:r>
            <a:endParaRPr lang="zh-CN" altLang="en-US" sz="2400" b="1" dirty="0">
              <a:ea typeface="华文楷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文本框 13313"/>
          <p:cNvSpPr txBox="1"/>
          <p:nvPr/>
        </p:nvSpPr>
        <p:spPr>
          <a:xfrm>
            <a:off x="685800" y="228600"/>
            <a:ext cx="7924800" cy="1014413"/>
          </a:xfrm>
          <a:prstGeom prst="rect">
            <a:avLst/>
          </a:prstGeom>
          <a:noFill/>
          <a:ln w="9525">
            <a:noFill/>
          </a:ln>
        </p:spPr>
        <p:txBody>
          <a:bodyPr anchor="t">
            <a:spAutoFit/>
          </a:bodyPr>
          <a:p>
            <a:pPr lvl="0">
              <a:spcBef>
                <a:spcPct val="50000"/>
              </a:spcBef>
            </a:pPr>
            <a:r>
              <a:rPr lang="zh-CN" altLang="en-US" sz="6000" dirty="0">
                <a:solidFill>
                  <a:srgbClr val="FF0000"/>
                </a:solidFill>
                <a:latin typeface="Arial" panose="020B0604020202020204" pitchFamily="34" charset="0"/>
                <a:ea typeface="华文隶书" pitchFamily="2" charset="-122"/>
              </a:rPr>
              <a:t>说一说：</a:t>
            </a:r>
            <a:endParaRPr lang="zh-CN" altLang="en-US" sz="6000" dirty="0">
              <a:solidFill>
                <a:srgbClr val="FF0000"/>
              </a:solidFill>
              <a:latin typeface="Arial" panose="020B0604020202020204" pitchFamily="34" charset="0"/>
              <a:ea typeface="华文隶书" pitchFamily="2" charset="-122"/>
            </a:endParaRPr>
          </a:p>
        </p:txBody>
      </p:sp>
      <p:sp>
        <p:nvSpPr>
          <p:cNvPr id="72706" name="文本框 13314"/>
          <p:cNvSpPr txBox="1"/>
          <p:nvPr/>
        </p:nvSpPr>
        <p:spPr>
          <a:xfrm>
            <a:off x="395288" y="2709863"/>
            <a:ext cx="8458200" cy="4892675"/>
          </a:xfrm>
          <a:prstGeom prst="rect">
            <a:avLst/>
          </a:prstGeom>
          <a:noFill/>
          <a:ln w="9525">
            <a:noFill/>
          </a:ln>
        </p:spPr>
        <p:txBody>
          <a:bodyPr wrap="square" anchor="t">
            <a:spAutoFit/>
          </a:bodyPr>
          <a:p>
            <a:pPr lvl="0">
              <a:spcBef>
                <a:spcPct val="50000"/>
              </a:spcBef>
            </a:pPr>
            <a:r>
              <a:rPr lang="zh-CN" altLang="en-US" sz="2800" dirty="0">
                <a:latin typeface="华文隶书" pitchFamily="2" charset="-122"/>
                <a:ea typeface="华文隶书" pitchFamily="2" charset="-122"/>
              </a:rPr>
              <a:t>   </a:t>
            </a:r>
            <a:r>
              <a:rPr lang="zh-CN" altLang="en-US" sz="4800" dirty="0">
                <a:solidFill>
                  <a:srgbClr val="002060"/>
                </a:solidFill>
                <a:latin typeface="华文隶书" pitchFamily="2" charset="-122"/>
                <a:ea typeface="华文隶书" pitchFamily="2" charset="-122"/>
              </a:rPr>
              <a:t>文章题目是</a:t>
            </a:r>
            <a:r>
              <a:rPr lang="en-US" altLang="zh-CN" sz="4800" dirty="0">
                <a:solidFill>
                  <a:srgbClr val="002060"/>
                </a:solidFill>
                <a:latin typeface="华文隶书" pitchFamily="2" charset="-122"/>
                <a:ea typeface="华文隶书" pitchFamily="2" charset="-122"/>
              </a:rPr>
              <a:t>“</a:t>
            </a:r>
            <a:r>
              <a:rPr lang="zh-CN" altLang="en-US" sz="4800" dirty="0">
                <a:solidFill>
                  <a:srgbClr val="002060"/>
                </a:solidFill>
                <a:latin typeface="华文隶书" pitchFamily="2" charset="-122"/>
                <a:ea typeface="华文隶书" pitchFamily="2" charset="-122"/>
              </a:rPr>
              <a:t>说和做</a:t>
            </a:r>
            <a:r>
              <a:rPr lang="en-US" altLang="zh-CN" sz="4800" dirty="0">
                <a:solidFill>
                  <a:srgbClr val="002060"/>
                </a:solidFill>
                <a:latin typeface="华文隶书" pitchFamily="2" charset="-122"/>
                <a:ea typeface="华文隶书" pitchFamily="2" charset="-122"/>
              </a:rPr>
              <a:t>”</a:t>
            </a:r>
            <a:r>
              <a:rPr lang="zh-CN" altLang="en-US" sz="4800" dirty="0">
                <a:solidFill>
                  <a:srgbClr val="002060"/>
                </a:solidFill>
                <a:latin typeface="华文隶书" pitchFamily="2" charset="-122"/>
                <a:ea typeface="华文隶书" pitchFamily="2" charset="-122"/>
              </a:rPr>
              <a:t>，请说一说现实生活中人们在</a:t>
            </a:r>
            <a:r>
              <a:rPr lang="en-US" altLang="zh-CN" sz="4800" dirty="0">
                <a:solidFill>
                  <a:srgbClr val="002060"/>
                </a:solidFill>
                <a:latin typeface="华文隶书" pitchFamily="2" charset="-122"/>
                <a:ea typeface="华文隶书" pitchFamily="2" charset="-122"/>
              </a:rPr>
              <a:t>“</a:t>
            </a:r>
            <a:r>
              <a:rPr lang="zh-CN" altLang="en-US" sz="4800" dirty="0">
                <a:solidFill>
                  <a:srgbClr val="002060"/>
                </a:solidFill>
                <a:latin typeface="华文隶书" pitchFamily="2" charset="-122"/>
                <a:ea typeface="华文隶书" pitchFamily="2" charset="-122"/>
              </a:rPr>
              <a:t>说和做</a:t>
            </a:r>
            <a:r>
              <a:rPr lang="en-US" altLang="zh-CN" sz="4800" dirty="0">
                <a:solidFill>
                  <a:srgbClr val="002060"/>
                </a:solidFill>
                <a:latin typeface="华文隶书" pitchFamily="2" charset="-122"/>
                <a:ea typeface="华文隶书" pitchFamily="2" charset="-122"/>
              </a:rPr>
              <a:t>”</a:t>
            </a:r>
            <a:r>
              <a:rPr lang="zh-CN" altLang="en-US" sz="4800" dirty="0">
                <a:solidFill>
                  <a:srgbClr val="002060"/>
                </a:solidFill>
                <a:latin typeface="华文隶书" pitchFamily="2" charset="-122"/>
                <a:ea typeface="华文隶书" pitchFamily="2" charset="-122"/>
              </a:rPr>
              <a:t>上有哪些具体表现，那么闻一多先生在</a:t>
            </a:r>
            <a:r>
              <a:rPr lang="en-US" altLang="zh-CN" sz="4800" dirty="0">
                <a:solidFill>
                  <a:srgbClr val="002060"/>
                </a:solidFill>
                <a:latin typeface="华文隶书" pitchFamily="2" charset="-122"/>
                <a:ea typeface="华文隶书" pitchFamily="2" charset="-122"/>
              </a:rPr>
              <a:t>“</a:t>
            </a:r>
            <a:r>
              <a:rPr lang="zh-CN" altLang="en-US" sz="4800" dirty="0">
                <a:solidFill>
                  <a:srgbClr val="002060"/>
                </a:solidFill>
                <a:latin typeface="华文隶书" pitchFamily="2" charset="-122"/>
                <a:ea typeface="华文隶书" pitchFamily="2" charset="-122"/>
              </a:rPr>
              <a:t>说和做”上有何特点？请听课文录音。</a:t>
            </a:r>
            <a:endParaRPr lang="zh-CN" altLang="en-US" sz="4800" dirty="0">
              <a:solidFill>
                <a:srgbClr val="FFFF00"/>
              </a:solidFill>
              <a:latin typeface="华文隶书" pitchFamily="2" charset="-122"/>
              <a:ea typeface="华文隶书" pitchFamily="2" charset="-122"/>
            </a:endParaRPr>
          </a:p>
          <a:p>
            <a:pPr lvl="0">
              <a:spcBef>
                <a:spcPct val="50000"/>
              </a:spcBef>
            </a:pPr>
            <a:r>
              <a:rPr lang="zh-CN" altLang="en-US" sz="4800" dirty="0">
                <a:solidFill>
                  <a:srgbClr val="FFFF00"/>
                </a:solidFill>
                <a:latin typeface="华文隶书" pitchFamily="2" charset="-122"/>
                <a:ea typeface="华文隶书" pitchFamily="2" charset="-122"/>
              </a:rPr>
              <a:t>   </a:t>
            </a:r>
            <a:endParaRPr lang="zh-CN" altLang="en-US" sz="4800" dirty="0">
              <a:solidFill>
                <a:schemeClr val="bg1"/>
              </a:solidFill>
              <a:latin typeface="华文隶书" pitchFamily="2" charset="-122"/>
              <a:ea typeface="华文隶书" pitchFamily="2" charset="-122"/>
            </a:endParaRPr>
          </a:p>
        </p:txBody>
      </p:sp>
      <p:sp>
        <p:nvSpPr>
          <p:cNvPr id="72707" name="椭圆 13315">
            <a:hlinkClick r:id="rId1" action="ppaction://hlinksldjump"/>
          </p:cNvPr>
          <p:cNvSpPr/>
          <p:nvPr/>
        </p:nvSpPr>
        <p:spPr>
          <a:xfrm>
            <a:off x="7315200" y="4876800"/>
            <a:ext cx="304800" cy="304800"/>
          </a:xfrm>
          <a:prstGeom prst="ellipse">
            <a:avLst/>
          </a:prstGeom>
          <a:solidFill>
            <a:schemeClr val="accent1"/>
          </a:solidFill>
          <a:ln w="9525" cap="flat" cmpd="sng">
            <a:solidFill>
              <a:schemeClr val="tx1"/>
            </a:solidFill>
            <a:prstDash val="solid"/>
            <a:round/>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Text Box 2"/>
          <p:cNvSpPr txBox="1"/>
          <p:nvPr/>
        </p:nvSpPr>
        <p:spPr>
          <a:xfrm>
            <a:off x="609600" y="381000"/>
            <a:ext cx="5029200" cy="706438"/>
          </a:xfrm>
          <a:prstGeom prst="rect">
            <a:avLst/>
          </a:prstGeom>
          <a:noFill/>
          <a:ln w="19050" cap="flat" cmpd="sng">
            <a:solidFill>
              <a:srgbClr val="660066"/>
            </a:solidFill>
            <a:prstDash val="solid"/>
            <a:miter/>
            <a:headEnd type="none" w="med" len="med"/>
            <a:tailEnd type="none" w="med" len="med"/>
          </a:ln>
        </p:spPr>
        <p:txBody>
          <a:bodyPr anchor="t">
            <a:spAutoFit/>
          </a:bodyPr>
          <a:p>
            <a:pPr lvl="0">
              <a:spcBef>
                <a:spcPct val="50000"/>
              </a:spcBef>
            </a:pPr>
            <a:r>
              <a:rPr lang="zh-CN" altLang="en-US" sz="4000" b="1" dirty="0">
                <a:latin typeface="Times New Roman" panose="02020603050405020304" pitchFamily="18" charset="0"/>
                <a:ea typeface="华文隶书" pitchFamily="2" charset="-122"/>
              </a:rPr>
              <a:t>疏通文字障碍</a:t>
            </a:r>
            <a:r>
              <a:rPr lang="en-US" altLang="zh-CN" sz="4000" b="1" dirty="0">
                <a:latin typeface="Times New Roman" panose="02020603050405020304" pitchFamily="18" charset="0"/>
                <a:ea typeface="华文隶书" pitchFamily="2" charset="-122"/>
              </a:rPr>
              <a:t>---</a:t>
            </a:r>
            <a:r>
              <a:rPr lang="zh-CN" altLang="en-US" sz="4000" b="1" dirty="0">
                <a:latin typeface="Times New Roman" panose="02020603050405020304" pitchFamily="18" charset="0"/>
                <a:ea typeface="华文隶书" pitchFamily="2" charset="-122"/>
              </a:rPr>
              <a:t>字音：</a:t>
            </a:r>
            <a:endParaRPr lang="zh-CN" altLang="en-US" sz="4000" b="1" dirty="0">
              <a:latin typeface="Times New Roman" panose="02020603050405020304" pitchFamily="18" charset="0"/>
              <a:ea typeface="华文隶书" pitchFamily="2" charset="-122"/>
            </a:endParaRPr>
          </a:p>
        </p:txBody>
      </p:sp>
      <p:sp>
        <p:nvSpPr>
          <p:cNvPr id="73730" name="Text Box 3"/>
          <p:cNvSpPr txBox="1"/>
          <p:nvPr/>
        </p:nvSpPr>
        <p:spPr>
          <a:xfrm>
            <a:off x="228600" y="2057400"/>
            <a:ext cx="8534400" cy="641350"/>
          </a:xfrm>
          <a:prstGeom prst="rect">
            <a:avLst/>
          </a:prstGeom>
          <a:noFill/>
          <a:ln w="9525">
            <a:noFill/>
          </a:ln>
        </p:spPr>
        <p:txBody>
          <a:bodyPr anchor="t">
            <a:spAutoFit/>
          </a:bodyPr>
          <a:p>
            <a:pPr lvl="0">
              <a:spcBef>
                <a:spcPct val="50000"/>
              </a:spcBef>
            </a:pPr>
            <a:r>
              <a:rPr lang="zh-CN" altLang="en-US" sz="3600" b="1" dirty="0">
                <a:solidFill>
                  <a:schemeClr val="tx2"/>
                </a:solidFill>
                <a:latin typeface="黑体" panose="02010609060101010101" pitchFamily="2" charset="-122"/>
                <a:ea typeface="黑体" panose="02010609060101010101" pitchFamily="2" charset="-122"/>
              </a:rPr>
              <a:t>衰微   赫然   迭起   锲而不舍  卓越</a:t>
            </a:r>
            <a:endParaRPr lang="zh-CN" altLang="en-US" sz="3600" b="1" dirty="0">
              <a:solidFill>
                <a:schemeClr val="tx2"/>
              </a:solidFill>
              <a:latin typeface="黑体" panose="02010609060101010101" pitchFamily="2" charset="-122"/>
              <a:ea typeface="黑体" panose="02010609060101010101" pitchFamily="2" charset="-122"/>
            </a:endParaRPr>
          </a:p>
        </p:txBody>
      </p:sp>
      <p:sp>
        <p:nvSpPr>
          <p:cNvPr id="73731" name="Text Box 4"/>
          <p:cNvSpPr txBox="1"/>
          <p:nvPr/>
        </p:nvSpPr>
        <p:spPr>
          <a:xfrm>
            <a:off x="0" y="3382963"/>
            <a:ext cx="9144000" cy="701675"/>
          </a:xfrm>
          <a:prstGeom prst="rect">
            <a:avLst/>
          </a:prstGeom>
          <a:noFill/>
          <a:ln w="9525">
            <a:noFill/>
          </a:ln>
        </p:spPr>
        <p:txBody>
          <a:bodyPr anchor="t">
            <a:spAutoFit/>
          </a:bodyPr>
          <a:p>
            <a:pPr lvl="0">
              <a:spcBef>
                <a:spcPct val="50000"/>
              </a:spcBef>
            </a:pPr>
            <a:r>
              <a:rPr lang="zh-CN" altLang="en-US" sz="4000" b="1" dirty="0">
                <a:solidFill>
                  <a:schemeClr val="tx2"/>
                </a:solidFill>
                <a:latin typeface="黑体" panose="02010609060101010101" pitchFamily="2" charset="-122"/>
                <a:ea typeface="黑体" panose="02010609060101010101" pitchFamily="2" charset="-122"/>
              </a:rPr>
              <a:t>沥尽心血   潜心贯注   慷慨淋漓 小楷</a:t>
            </a:r>
            <a:endParaRPr lang="zh-CN" altLang="en-US" sz="4000" b="1" dirty="0">
              <a:solidFill>
                <a:schemeClr val="tx2"/>
              </a:solidFill>
              <a:latin typeface="黑体" panose="02010609060101010101" pitchFamily="2" charset="-122"/>
              <a:ea typeface="黑体" panose="02010609060101010101" pitchFamily="2" charset="-122"/>
            </a:endParaRPr>
          </a:p>
        </p:txBody>
      </p:sp>
      <p:sp>
        <p:nvSpPr>
          <p:cNvPr id="73732" name="Text Box 5"/>
          <p:cNvSpPr txBox="1"/>
          <p:nvPr/>
        </p:nvSpPr>
        <p:spPr>
          <a:xfrm>
            <a:off x="0" y="4678363"/>
            <a:ext cx="9144000" cy="1311275"/>
          </a:xfrm>
          <a:prstGeom prst="rect">
            <a:avLst/>
          </a:prstGeom>
          <a:noFill/>
          <a:ln w="9525">
            <a:noFill/>
          </a:ln>
        </p:spPr>
        <p:txBody>
          <a:bodyPr anchor="t">
            <a:spAutoFit/>
          </a:bodyPr>
          <a:p>
            <a:pPr lvl="0">
              <a:spcBef>
                <a:spcPct val="50000"/>
              </a:spcBef>
            </a:pPr>
            <a:r>
              <a:rPr lang="zh-CN" altLang="en-US" sz="4000" b="1" dirty="0">
                <a:solidFill>
                  <a:schemeClr val="tx2"/>
                </a:solidFill>
                <a:latin typeface="黑体" panose="02010609060101010101" pitchFamily="2" charset="-122"/>
                <a:ea typeface="黑体" panose="02010609060101010101" pitchFamily="2" charset="-122"/>
              </a:rPr>
              <a:t>气冲斗牛  迥乎不同  目不窥园  兀兀　　　　　　　　　　　　　　　穷年</a:t>
            </a:r>
            <a:endParaRPr lang="zh-CN" altLang="en-US" sz="4000" b="1" dirty="0">
              <a:solidFill>
                <a:schemeClr val="tx2"/>
              </a:solidFill>
              <a:latin typeface="黑体" panose="02010609060101010101" pitchFamily="2" charset="-122"/>
              <a:ea typeface="黑体" panose="02010609060101010101" pitchFamily="2" charset="-122"/>
            </a:endParaRPr>
          </a:p>
        </p:txBody>
      </p:sp>
      <p:sp>
        <p:nvSpPr>
          <p:cNvPr id="19462" name="Text Box 6"/>
          <p:cNvSpPr txBox="1"/>
          <p:nvPr/>
        </p:nvSpPr>
        <p:spPr>
          <a:xfrm>
            <a:off x="228600" y="1600200"/>
            <a:ext cx="8077200" cy="641350"/>
          </a:xfrm>
          <a:prstGeom prst="rect">
            <a:avLst/>
          </a:prstGeom>
          <a:noFill/>
          <a:ln w="9525">
            <a:noFill/>
          </a:ln>
        </p:spPr>
        <p:txBody>
          <a:bodyPr anchor="t">
            <a:spAutoFit/>
          </a:bodyPr>
          <a:p>
            <a:pPr lvl="0">
              <a:spcBef>
                <a:spcPct val="50000"/>
              </a:spcBef>
            </a:pPr>
            <a:r>
              <a:rPr lang="en-US" altLang="zh-CN" sz="3600" b="1" err="1">
                <a:solidFill>
                  <a:srgbClr val="C00000"/>
                </a:solidFill>
                <a:latin typeface="宋体" panose="02010600030101010101" pitchFamily="2" charset="-122"/>
                <a:ea typeface="宋体" panose="02010600030101010101" pitchFamily="2" charset="-122"/>
              </a:rPr>
              <a:t>shuāi</a:t>
            </a:r>
            <a:r>
              <a:rPr lang="en-US" altLang="zh-CN" sz="3600" b="1">
                <a:latin typeface="宋体" panose="02010600030101010101" pitchFamily="2" charset="-122"/>
                <a:ea typeface="宋体" panose="02010600030101010101" pitchFamily="2" charset="-122"/>
              </a:rPr>
              <a:t>  </a:t>
            </a:r>
            <a:r>
              <a:rPr lang="en-US" altLang="zh-CN" sz="3600" b="1" err="1">
                <a:solidFill>
                  <a:srgbClr val="C00000"/>
                </a:solidFill>
                <a:latin typeface="宋体" panose="02010600030101010101" pitchFamily="2" charset="-122"/>
                <a:ea typeface="宋体" panose="02010600030101010101" pitchFamily="2" charset="-122"/>
              </a:rPr>
              <a:t>h</a:t>
            </a:r>
            <a:r>
              <a:rPr lang="en-US" altLang="zh-CN" sz="3600" b="1" err="1">
                <a:solidFill>
                  <a:srgbClr val="C00000"/>
                </a:solidFill>
                <a:latin typeface="Times New Roman" panose="02020603050405020304" pitchFamily="18" charset="0"/>
                <a:ea typeface="宋体" panose="02010600030101010101" pitchFamily="2" charset="-122"/>
              </a:rPr>
              <a:t>è</a:t>
            </a:r>
            <a:r>
              <a:rPr lang="en-US" altLang="zh-CN" sz="3600" b="1">
                <a:solidFill>
                  <a:srgbClr val="C00000"/>
                </a:solidFill>
                <a:latin typeface="宋体" panose="02010600030101010101" pitchFamily="2" charset="-122"/>
                <a:ea typeface="宋体" panose="02010600030101010101" pitchFamily="2" charset="-122"/>
              </a:rPr>
              <a:t>     </a:t>
            </a:r>
            <a:r>
              <a:rPr lang="en-US" altLang="zh-CN" sz="3600" b="1" err="1">
                <a:solidFill>
                  <a:srgbClr val="C00000"/>
                </a:solidFill>
                <a:latin typeface="宋体" panose="02010600030101010101" pitchFamily="2" charset="-122"/>
                <a:ea typeface="宋体" panose="02010600030101010101" pitchFamily="2" charset="-122"/>
              </a:rPr>
              <a:t>di</a:t>
            </a:r>
            <a:r>
              <a:rPr lang="en-US" altLang="zh-CN" sz="3600" b="1" err="1">
                <a:solidFill>
                  <a:srgbClr val="C00000"/>
                </a:solidFill>
                <a:latin typeface="Times New Roman" panose="02020603050405020304" pitchFamily="18" charset="0"/>
                <a:ea typeface="宋体" panose="02010600030101010101" pitchFamily="2" charset="-122"/>
              </a:rPr>
              <a:t>é</a:t>
            </a:r>
            <a:r>
              <a:rPr lang="en-US" altLang="zh-CN" sz="3600" b="1">
                <a:solidFill>
                  <a:srgbClr val="C00000"/>
                </a:solidFill>
                <a:latin typeface="宋体" panose="02010600030101010101" pitchFamily="2" charset="-122"/>
                <a:ea typeface="宋体" panose="02010600030101010101" pitchFamily="2" charset="-122"/>
              </a:rPr>
              <a:t>    </a:t>
            </a:r>
            <a:r>
              <a:rPr lang="en-US" altLang="zh-CN" sz="3600" b="1" err="1">
                <a:solidFill>
                  <a:srgbClr val="C00000"/>
                </a:solidFill>
                <a:latin typeface="宋体" panose="02010600030101010101" pitchFamily="2" charset="-122"/>
                <a:ea typeface="宋体" panose="02010600030101010101" pitchFamily="2" charset="-122"/>
              </a:rPr>
              <a:t>qi</a:t>
            </a:r>
            <a:r>
              <a:rPr lang="en-US" altLang="zh-CN" sz="3600" b="1" err="1">
                <a:solidFill>
                  <a:srgbClr val="C00000"/>
                </a:solidFill>
                <a:latin typeface="Times New Roman" panose="02020603050405020304" pitchFamily="18" charset="0"/>
                <a:ea typeface="宋体" panose="02010600030101010101" pitchFamily="2" charset="-122"/>
              </a:rPr>
              <a:t>è</a:t>
            </a:r>
            <a:r>
              <a:rPr lang="en-US" altLang="zh-CN" sz="3600" b="1">
                <a:solidFill>
                  <a:srgbClr val="C00000"/>
                </a:solidFill>
                <a:latin typeface="宋体" panose="02010600030101010101" pitchFamily="2" charset="-122"/>
                <a:ea typeface="宋体" panose="02010600030101010101" pitchFamily="2" charset="-122"/>
              </a:rPr>
              <a:t>      </a:t>
            </a:r>
            <a:r>
              <a:rPr lang="en-US" altLang="zh-CN" sz="3600" b="1" err="1">
                <a:solidFill>
                  <a:srgbClr val="C00000"/>
                </a:solidFill>
                <a:latin typeface="宋体" panose="02010600030101010101" pitchFamily="2" charset="-122"/>
                <a:ea typeface="宋体" panose="02010600030101010101" pitchFamily="2" charset="-122"/>
              </a:rPr>
              <a:t>zhu</a:t>
            </a:r>
            <a:r>
              <a:rPr lang="en-US" altLang="zh-CN" sz="3600" b="1" err="1">
                <a:solidFill>
                  <a:srgbClr val="C00000"/>
                </a:solidFill>
                <a:latin typeface="Times New Roman" panose="02020603050405020304" pitchFamily="18" charset="0"/>
                <a:ea typeface="宋体" panose="02010600030101010101" pitchFamily="2" charset="-122"/>
              </a:rPr>
              <a:t>ó</a:t>
            </a:r>
            <a:endParaRPr lang="en-US" altLang="zh-CN" sz="3600" b="1">
              <a:solidFill>
                <a:srgbClr val="C00000"/>
              </a:solidFill>
              <a:latin typeface="宋体" panose="02010600030101010101" pitchFamily="2" charset="-122"/>
              <a:ea typeface="宋体" panose="02010600030101010101" pitchFamily="2" charset="-122"/>
            </a:endParaRPr>
          </a:p>
        </p:txBody>
      </p:sp>
      <p:sp>
        <p:nvSpPr>
          <p:cNvPr id="19463" name="Text Box 7"/>
          <p:cNvSpPr txBox="1"/>
          <p:nvPr/>
        </p:nvSpPr>
        <p:spPr>
          <a:xfrm>
            <a:off x="0" y="2895600"/>
            <a:ext cx="9144000" cy="641350"/>
          </a:xfrm>
          <a:prstGeom prst="rect">
            <a:avLst/>
          </a:prstGeom>
          <a:noFill/>
          <a:ln w="9525">
            <a:noFill/>
          </a:ln>
        </p:spPr>
        <p:txBody>
          <a:bodyPr anchor="t">
            <a:spAutoFit/>
          </a:bodyPr>
          <a:p>
            <a:pPr lvl="0">
              <a:spcBef>
                <a:spcPct val="50000"/>
              </a:spcBef>
            </a:pPr>
            <a:r>
              <a:rPr lang="en-US" altLang="zh-CN" sz="3600" b="1" err="1">
                <a:solidFill>
                  <a:srgbClr val="C00000"/>
                </a:solidFill>
                <a:latin typeface="宋体" panose="02010600030101010101" pitchFamily="2" charset="-122"/>
                <a:ea typeface="宋体" panose="02010600030101010101" pitchFamily="2" charset="-122"/>
              </a:rPr>
              <a:t>l</a:t>
            </a:r>
            <a:r>
              <a:rPr lang="en-US" altLang="zh-CN" sz="3600" b="1" err="1">
                <a:solidFill>
                  <a:srgbClr val="C00000"/>
                </a:solidFill>
                <a:latin typeface="Times New Roman" panose="02020603050405020304" pitchFamily="18" charset="0"/>
                <a:ea typeface="宋体" panose="02010600030101010101" pitchFamily="2" charset="-122"/>
              </a:rPr>
              <a:t>ì</a:t>
            </a:r>
            <a:r>
              <a:rPr lang="en-US" altLang="zh-CN" sz="3600" b="1">
                <a:solidFill>
                  <a:srgbClr val="C00000"/>
                </a:solidFill>
                <a:latin typeface="宋体" panose="02010600030101010101" pitchFamily="2" charset="-122"/>
                <a:ea typeface="宋体" panose="02010600030101010101" pitchFamily="2" charset="-122"/>
              </a:rPr>
              <a:t>        </a:t>
            </a:r>
            <a:r>
              <a:rPr lang="en-US" altLang="zh-CN" sz="3600" b="1" err="1">
                <a:solidFill>
                  <a:srgbClr val="C00000"/>
                </a:solidFill>
                <a:latin typeface="宋体" panose="02010600030101010101" pitchFamily="2" charset="-122"/>
                <a:ea typeface="宋体" panose="02010600030101010101" pitchFamily="2" charset="-122"/>
              </a:rPr>
              <a:t>qi</a:t>
            </a:r>
            <a:r>
              <a:rPr lang="en-US" altLang="zh-CN" sz="3600" b="1" err="1">
                <a:solidFill>
                  <a:srgbClr val="C00000"/>
                </a:solidFill>
                <a:latin typeface="Times New Roman" panose="02020603050405020304" pitchFamily="18" charset="0"/>
                <a:ea typeface="宋体" panose="02010600030101010101" pitchFamily="2" charset="-122"/>
              </a:rPr>
              <a:t>á</a:t>
            </a:r>
            <a:r>
              <a:rPr lang="en-US" altLang="zh-CN" sz="3600" b="1" err="1">
                <a:solidFill>
                  <a:srgbClr val="C00000"/>
                </a:solidFill>
                <a:latin typeface="宋体" panose="02010600030101010101" pitchFamily="2" charset="-122"/>
                <a:ea typeface="宋体" panose="02010600030101010101" pitchFamily="2" charset="-122"/>
              </a:rPr>
              <a:t>n</a:t>
            </a:r>
            <a:r>
              <a:rPr lang="en-US" altLang="zh-CN" sz="3600" b="1">
                <a:solidFill>
                  <a:srgbClr val="C00000"/>
                </a:solidFill>
                <a:latin typeface="宋体" panose="02010600030101010101" pitchFamily="2" charset="-122"/>
                <a:ea typeface="宋体" panose="02010600030101010101" pitchFamily="2" charset="-122"/>
              </a:rPr>
              <a:t>       </a:t>
            </a:r>
            <a:r>
              <a:rPr lang="en-US" altLang="zh-CN" sz="3600" b="1" err="1">
                <a:solidFill>
                  <a:srgbClr val="C00000"/>
                </a:solidFill>
                <a:latin typeface="宋体" panose="02010600030101010101" pitchFamily="2" charset="-122"/>
                <a:ea typeface="宋体" panose="02010600030101010101" pitchFamily="2" charset="-122"/>
              </a:rPr>
              <a:t>kāngkăil</a:t>
            </a:r>
            <a:r>
              <a:rPr lang="en-US" altLang="zh-CN" sz="3600" b="1" err="1">
                <a:solidFill>
                  <a:srgbClr val="C00000"/>
                </a:solidFill>
                <a:latin typeface="Times New Roman" panose="02020603050405020304" pitchFamily="18" charset="0"/>
                <a:ea typeface="宋体" panose="02010600030101010101" pitchFamily="2" charset="-122"/>
              </a:rPr>
              <a:t>í</a:t>
            </a:r>
            <a:r>
              <a:rPr lang="en-US" altLang="zh-CN" sz="3600" b="1" err="1">
                <a:solidFill>
                  <a:srgbClr val="C00000"/>
                </a:solidFill>
                <a:latin typeface="宋体" panose="02010600030101010101" pitchFamily="2" charset="-122"/>
                <a:ea typeface="宋体" panose="02010600030101010101" pitchFamily="2" charset="-122"/>
              </a:rPr>
              <a:t>nl</a:t>
            </a:r>
            <a:r>
              <a:rPr lang="en-US" altLang="zh-CN" sz="3600" b="1" err="1">
                <a:solidFill>
                  <a:srgbClr val="C00000"/>
                </a:solidFill>
                <a:latin typeface="Times New Roman" panose="02020603050405020304" pitchFamily="18" charset="0"/>
                <a:ea typeface="宋体" panose="02010600030101010101" pitchFamily="2" charset="-122"/>
              </a:rPr>
              <a:t>í</a:t>
            </a:r>
            <a:r>
              <a:rPr lang="en-US" altLang="zh-CN" sz="3600" b="1">
                <a:solidFill>
                  <a:srgbClr val="C00000"/>
                </a:solidFill>
                <a:latin typeface="宋体" panose="02010600030101010101" pitchFamily="2" charset="-122"/>
                <a:ea typeface="宋体" panose="02010600030101010101" pitchFamily="2" charset="-122"/>
              </a:rPr>
              <a:t>   </a:t>
            </a:r>
            <a:r>
              <a:rPr lang="en-US" altLang="zh-CN" sz="3600" b="1" err="1">
                <a:solidFill>
                  <a:srgbClr val="C00000"/>
                </a:solidFill>
                <a:latin typeface="宋体" panose="02010600030101010101" pitchFamily="2" charset="-122"/>
                <a:ea typeface="宋体" panose="02010600030101010101" pitchFamily="2" charset="-122"/>
              </a:rPr>
              <a:t>k</a:t>
            </a:r>
            <a:r>
              <a:rPr lang="en-US" altLang="zh-CN" sz="3600" err="1">
                <a:solidFill>
                  <a:srgbClr val="C00000"/>
                </a:solidFill>
                <a:latin typeface="宋体" panose="02010600030101010101" pitchFamily="2" charset="-122"/>
                <a:ea typeface="宋体" panose="02010600030101010101" pitchFamily="2" charset="-122"/>
              </a:rPr>
              <a:t>ă</a:t>
            </a:r>
            <a:r>
              <a:rPr lang="en-US" altLang="zh-CN" sz="3600" b="1" err="1">
                <a:solidFill>
                  <a:srgbClr val="C00000"/>
                </a:solidFill>
                <a:latin typeface="宋体" panose="02010600030101010101" pitchFamily="2" charset="-122"/>
                <a:ea typeface="宋体" panose="02010600030101010101" pitchFamily="2" charset="-122"/>
              </a:rPr>
              <a:t>i</a:t>
            </a:r>
            <a:r>
              <a:rPr lang="en-US" altLang="zh-CN" sz="3200" b="1">
                <a:solidFill>
                  <a:srgbClr val="C00000"/>
                </a:solidFill>
                <a:latin typeface="宋体" panose="02010600030101010101" pitchFamily="2" charset="-122"/>
                <a:ea typeface="宋体" panose="02010600030101010101" pitchFamily="2" charset="-122"/>
              </a:rPr>
              <a:t>   </a:t>
            </a:r>
            <a:endParaRPr lang="en-US" altLang="zh-CN" sz="3200" b="1">
              <a:solidFill>
                <a:srgbClr val="C00000"/>
              </a:solidFill>
              <a:latin typeface="宋体" panose="02010600030101010101" pitchFamily="2" charset="-122"/>
              <a:ea typeface="宋体" panose="02010600030101010101" pitchFamily="2" charset="-122"/>
            </a:endParaRPr>
          </a:p>
        </p:txBody>
      </p:sp>
      <p:sp>
        <p:nvSpPr>
          <p:cNvPr id="19464" name="Text Box 8"/>
          <p:cNvSpPr txBox="1"/>
          <p:nvPr/>
        </p:nvSpPr>
        <p:spPr>
          <a:xfrm>
            <a:off x="0" y="4267200"/>
            <a:ext cx="8839200" cy="641350"/>
          </a:xfrm>
          <a:prstGeom prst="rect">
            <a:avLst/>
          </a:prstGeom>
          <a:noFill/>
          <a:ln w="9525">
            <a:noFill/>
          </a:ln>
        </p:spPr>
        <p:txBody>
          <a:bodyPr anchor="t">
            <a:spAutoFit/>
          </a:bodyPr>
          <a:p>
            <a:pPr lvl="0">
              <a:spcBef>
                <a:spcPct val="50000"/>
              </a:spcBef>
            </a:pPr>
            <a:r>
              <a:rPr lang="en-US" altLang="zh-CN" sz="3600" b="1" err="1">
                <a:solidFill>
                  <a:srgbClr val="C00000"/>
                </a:solidFill>
                <a:latin typeface="宋体" panose="02010600030101010101" pitchFamily="2" charset="-122"/>
                <a:ea typeface="宋体" panose="02010600030101010101" pitchFamily="2" charset="-122"/>
              </a:rPr>
              <a:t>q</a:t>
            </a:r>
            <a:r>
              <a:rPr lang="en-US" altLang="zh-CN" sz="3600" b="1" err="1">
                <a:solidFill>
                  <a:srgbClr val="C00000"/>
                </a:solidFill>
                <a:latin typeface="Times New Roman" panose="02020603050405020304" pitchFamily="18" charset="0"/>
                <a:ea typeface="宋体" panose="02010600030101010101" pitchFamily="2" charset="-122"/>
              </a:rPr>
              <a:t>ì</a:t>
            </a:r>
            <a:r>
              <a:rPr lang="en-US" altLang="zh-CN" sz="3600" b="1">
                <a:solidFill>
                  <a:srgbClr val="C00000"/>
                </a:solidFill>
                <a:latin typeface="宋体" panose="02010600030101010101" pitchFamily="2" charset="-122"/>
                <a:ea typeface="宋体" panose="02010600030101010101" pitchFamily="2" charset="-122"/>
              </a:rPr>
              <a:t>        </a:t>
            </a:r>
            <a:r>
              <a:rPr lang="en-US" altLang="zh-CN" sz="3600" b="1" err="1">
                <a:solidFill>
                  <a:srgbClr val="C00000"/>
                </a:solidFill>
                <a:latin typeface="宋体" panose="02010600030101010101" pitchFamily="2" charset="-122"/>
                <a:ea typeface="宋体" panose="02010600030101010101" pitchFamily="2" charset="-122"/>
              </a:rPr>
              <a:t>jiŏng</a:t>
            </a:r>
            <a:r>
              <a:rPr lang="en-US" altLang="zh-CN" sz="3600" b="1">
                <a:solidFill>
                  <a:srgbClr val="C00000"/>
                </a:solidFill>
                <a:latin typeface="宋体" panose="02010600030101010101" pitchFamily="2" charset="-122"/>
                <a:ea typeface="宋体" panose="02010600030101010101" pitchFamily="2" charset="-122"/>
              </a:rPr>
              <a:t>       　  </a:t>
            </a:r>
            <a:r>
              <a:rPr lang="en-US" altLang="zh-CN" sz="3600" b="1" err="1">
                <a:solidFill>
                  <a:srgbClr val="C00000"/>
                </a:solidFill>
                <a:latin typeface="宋体" panose="02010600030101010101" pitchFamily="2" charset="-122"/>
                <a:ea typeface="宋体" panose="02010600030101010101" pitchFamily="2" charset="-122"/>
              </a:rPr>
              <a:t>kuī</a:t>
            </a:r>
            <a:r>
              <a:rPr lang="en-US" altLang="zh-CN" sz="3600" b="1">
                <a:solidFill>
                  <a:srgbClr val="C00000"/>
                </a:solidFill>
                <a:latin typeface="宋体" panose="02010600030101010101" pitchFamily="2" charset="-122"/>
                <a:ea typeface="宋体" panose="02010600030101010101" pitchFamily="2" charset="-122"/>
              </a:rPr>
              <a:t>   　</a:t>
            </a:r>
            <a:r>
              <a:rPr lang="en-US" altLang="zh-CN" sz="3600" b="1" err="1">
                <a:solidFill>
                  <a:srgbClr val="C00000"/>
                </a:solidFill>
                <a:latin typeface="宋体" panose="02010600030101010101" pitchFamily="2" charset="-122"/>
                <a:ea typeface="宋体" panose="02010600030101010101" pitchFamily="2" charset="-122"/>
              </a:rPr>
              <a:t>w</a:t>
            </a:r>
            <a:r>
              <a:rPr lang="en-US" altLang="zh-CN" sz="3600" b="1" err="1">
                <a:solidFill>
                  <a:srgbClr val="C00000"/>
                </a:solidFill>
                <a:latin typeface="Times New Roman" panose="02020603050405020304" pitchFamily="18" charset="0"/>
                <a:ea typeface="宋体" panose="02010600030101010101" pitchFamily="2" charset="-122"/>
              </a:rPr>
              <a:t>ù</a:t>
            </a:r>
            <a:endParaRPr lang="en-US" altLang="zh-CN" sz="3600" b="1">
              <a:solidFill>
                <a:srgbClr val="C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slide(fromBottom)">
                                      <p:cBhvr>
                                        <p:cTn id="7" dur="500"/>
                                        <p:tgtEl>
                                          <p:spTgt spid="1946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9463"/>
                                        </p:tgtEl>
                                        <p:attrNameLst>
                                          <p:attrName>style.visibility</p:attrName>
                                        </p:attrNameLst>
                                      </p:cBhvr>
                                      <p:to>
                                        <p:strVal val="visible"/>
                                      </p:to>
                                    </p:set>
                                    <p:animEffect transition="in" filter="slide(fromBottom)">
                                      <p:cBhvr>
                                        <p:cTn id="12" dur="500"/>
                                        <p:tgtEl>
                                          <p:spTgt spid="1946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9464"/>
                                        </p:tgtEl>
                                        <p:attrNameLst>
                                          <p:attrName>style.visibility</p:attrName>
                                        </p:attrNameLst>
                                      </p:cBhvr>
                                      <p:to>
                                        <p:strVal val="visible"/>
                                      </p:to>
                                    </p:set>
                                    <p:animEffect transition="in" filter="slide(fromBottom)">
                                      <p:cBhvr>
                                        <p:cTn id="17" dur="5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3" grpId="0"/>
      <p:bldP spid="194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标题 10241"/>
          <p:cNvSpPr>
            <a:spLocks noGrp="1"/>
          </p:cNvSpPr>
          <p:nvPr>
            <p:ph type="title"/>
          </p:nvPr>
        </p:nvSpPr>
        <p:spPr>
          <a:xfrm>
            <a:off x="609600" y="228600"/>
            <a:ext cx="7772400" cy="762000"/>
          </a:xfrm>
          <a:ln/>
        </p:spPr>
        <p:txBody>
          <a:bodyPr lIns="92075" tIns="46038" rIns="92075" bIns="46038" anchor="ctr"/>
          <a:p>
            <a:pPr fontAlgn="base"/>
            <a:r>
              <a:rPr lang="zh-CN" altLang="en-US" sz="5400" b="1" dirty="0">
                <a:solidFill>
                  <a:schemeClr val="tx1"/>
                </a:solidFill>
                <a:ea typeface="黑体" panose="02010609060101010101" pitchFamily="2" charset="-122"/>
              </a:rPr>
              <a:t>检查字音</a:t>
            </a:r>
            <a:endParaRPr lang="zh-CN" altLang="en-US" sz="5400" b="1" dirty="0">
              <a:solidFill>
                <a:schemeClr val="tx1"/>
              </a:solidFill>
              <a:ea typeface="黑体" panose="02010609060101010101" pitchFamily="2" charset="-122"/>
            </a:endParaRPr>
          </a:p>
        </p:txBody>
      </p:sp>
      <p:sp>
        <p:nvSpPr>
          <p:cNvPr id="74754" name="文本占位符 10242"/>
          <p:cNvSpPr>
            <a:spLocks noGrp="1"/>
          </p:cNvSpPr>
          <p:nvPr>
            <p:ph idx="1"/>
          </p:nvPr>
        </p:nvSpPr>
        <p:spPr>
          <a:xfrm>
            <a:off x="34925" y="1196975"/>
            <a:ext cx="7772400" cy="4114800"/>
          </a:xfrm>
          <a:ln/>
        </p:spPr>
        <p:txBody>
          <a:bodyPr anchor="t"/>
          <a:p>
            <a:pPr>
              <a:buNone/>
            </a:pPr>
            <a:r>
              <a:rPr lang="zh-CN" altLang="en-US" sz="4000" b="1" dirty="0">
                <a:solidFill>
                  <a:srgbClr val="CCFF33"/>
                </a:solidFill>
                <a:ea typeface="华文楷体" pitchFamily="2" charset="-122"/>
              </a:rPr>
              <a:t>给下列字词注音：</a:t>
            </a:r>
            <a:endParaRPr lang="zh-CN" altLang="en-US" sz="4000" b="1" dirty="0">
              <a:solidFill>
                <a:srgbClr val="CCFF33"/>
              </a:solidFill>
              <a:ea typeface="华文楷体" pitchFamily="2" charset="-122"/>
            </a:endParaRPr>
          </a:p>
          <a:p>
            <a:pPr>
              <a:buNone/>
            </a:pPr>
            <a:r>
              <a:rPr lang="zh-CN" altLang="en-US" sz="2800" dirty="0">
                <a:ea typeface="华文楷体" pitchFamily="2" charset="-122"/>
              </a:rPr>
              <a:t>  </a:t>
            </a:r>
            <a:r>
              <a:rPr lang="zh-CN" altLang="en-US" sz="3600" b="1" dirty="0">
                <a:solidFill>
                  <a:srgbClr val="FFFF00"/>
                </a:solidFill>
                <a:latin typeface="黑体" panose="02010609060101010101" pitchFamily="2" charset="-122"/>
                <a:ea typeface="黑体" panose="02010609060101010101" pitchFamily="2" charset="-122"/>
              </a:rPr>
              <a:t>地</a:t>
            </a:r>
            <a:r>
              <a:rPr lang="zh-CN" altLang="en-US" sz="3600" b="1" dirty="0">
                <a:solidFill>
                  <a:srgbClr val="FF0066"/>
                </a:solidFill>
                <a:latin typeface="黑体" panose="02010609060101010101" pitchFamily="2" charset="-122"/>
                <a:ea typeface="黑体" panose="02010609060101010101" pitchFamily="2" charset="-122"/>
              </a:rPr>
              <a:t>壳</a:t>
            </a: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FF00"/>
                </a:solidFill>
                <a:latin typeface="黑体" panose="02010609060101010101" pitchFamily="2" charset="-122"/>
                <a:ea typeface="黑体" panose="02010609060101010101" pitchFamily="2" charset="-122"/>
              </a:rPr>
              <a:t>仰之</a:t>
            </a:r>
            <a:r>
              <a:rPr lang="zh-CN" altLang="en-US" sz="3600" b="1" dirty="0">
                <a:solidFill>
                  <a:srgbClr val="FF0066"/>
                </a:solidFill>
                <a:latin typeface="黑体" panose="02010609060101010101" pitchFamily="2" charset="-122"/>
                <a:ea typeface="黑体" panose="02010609060101010101" pitchFamily="2" charset="-122"/>
              </a:rPr>
              <a:t>弥</a:t>
            </a:r>
            <a:r>
              <a:rPr lang="zh-CN" altLang="en-US" sz="3600" b="1" dirty="0">
                <a:solidFill>
                  <a:srgbClr val="0066FF"/>
                </a:solidFill>
                <a:latin typeface="黑体" panose="02010609060101010101" pitchFamily="2" charset="-122"/>
                <a:ea typeface="黑体" panose="02010609060101010101" pitchFamily="2" charset="-122"/>
              </a:rPr>
              <a:t>高      兀兀</a:t>
            </a:r>
            <a:r>
              <a:rPr lang="zh-CN" altLang="en-US" sz="3600" b="1" dirty="0">
                <a:solidFill>
                  <a:srgbClr val="FFFF00"/>
                </a:solidFill>
                <a:latin typeface="黑体" panose="02010609060101010101" pitchFamily="2" charset="-122"/>
                <a:ea typeface="黑体" panose="02010609060101010101" pitchFamily="2" charset="-122"/>
              </a:rPr>
              <a:t>穷年</a:t>
            </a:r>
            <a:endParaRPr lang="zh-CN" altLang="en-US" sz="3600" b="1" dirty="0">
              <a:solidFill>
                <a:srgbClr val="FFFF00"/>
              </a:solidFill>
              <a:latin typeface="黑体" panose="02010609060101010101" pitchFamily="2" charset="-122"/>
              <a:ea typeface="黑体" panose="02010609060101010101" pitchFamily="2" charset="-122"/>
            </a:endParaRPr>
          </a:p>
          <a:p>
            <a:pPr>
              <a:buNone/>
            </a:pP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0066"/>
                </a:solidFill>
                <a:latin typeface="黑体" panose="02010609060101010101" pitchFamily="2" charset="-122"/>
                <a:ea typeface="黑体" panose="02010609060101010101" pitchFamily="2" charset="-122"/>
              </a:rPr>
              <a:t>校</a:t>
            </a:r>
            <a:r>
              <a:rPr lang="zh-CN" altLang="en-US" sz="3600" b="1" dirty="0">
                <a:solidFill>
                  <a:srgbClr val="FFFF00"/>
                </a:solidFill>
                <a:latin typeface="黑体" panose="02010609060101010101" pitchFamily="2" charset="-122"/>
                <a:ea typeface="黑体" panose="02010609060101010101" pitchFamily="2" charset="-122"/>
              </a:rPr>
              <a:t>补  </a:t>
            </a: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0066"/>
                </a:solidFill>
                <a:latin typeface="黑体" panose="02010609060101010101" pitchFamily="2" charset="-122"/>
                <a:ea typeface="黑体" panose="02010609060101010101" pitchFamily="2" charset="-122"/>
              </a:rPr>
              <a:t>锲</a:t>
            </a:r>
            <a:r>
              <a:rPr lang="zh-CN" altLang="en-US" sz="3600" b="1" dirty="0">
                <a:solidFill>
                  <a:srgbClr val="FFFF00"/>
                </a:solidFill>
                <a:latin typeface="黑体" panose="02010609060101010101" pitchFamily="2" charset="-122"/>
                <a:ea typeface="黑体" panose="02010609060101010101" pitchFamily="2" charset="-122"/>
              </a:rPr>
              <a:t>而不舍</a:t>
            </a: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0066"/>
                </a:solidFill>
                <a:latin typeface="黑体" panose="02010609060101010101" pitchFamily="2" charset="-122"/>
                <a:ea typeface="黑体" panose="02010609060101010101" pitchFamily="2" charset="-122"/>
              </a:rPr>
              <a:t>沥</a:t>
            </a:r>
            <a:r>
              <a:rPr lang="zh-CN" altLang="en-US" sz="3600" b="1" dirty="0">
                <a:solidFill>
                  <a:srgbClr val="FFFF00"/>
                </a:solidFill>
                <a:latin typeface="黑体" panose="02010609060101010101" pitchFamily="2" charset="-122"/>
                <a:ea typeface="黑体" panose="02010609060101010101" pitchFamily="2" charset="-122"/>
              </a:rPr>
              <a:t>尽心血</a:t>
            </a:r>
            <a:endParaRPr lang="zh-CN" altLang="en-US" sz="3600" b="1" dirty="0">
              <a:solidFill>
                <a:srgbClr val="FFFF00"/>
              </a:solidFill>
              <a:latin typeface="黑体" panose="02010609060101010101" pitchFamily="2" charset="-122"/>
              <a:ea typeface="黑体" panose="02010609060101010101" pitchFamily="2" charset="-122"/>
            </a:endParaRPr>
          </a:p>
          <a:p>
            <a:pPr>
              <a:buNone/>
            </a:pP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0066"/>
                </a:solidFill>
                <a:latin typeface="黑体" panose="02010609060101010101" pitchFamily="2" charset="-122"/>
                <a:ea typeface="黑体" panose="02010609060101010101" pitchFamily="2" charset="-122"/>
              </a:rPr>
              <a:t>赫</a:t>
            </a:r>
            <a:r>
              <a:rPr lang="zh-CN" altLang="en-US" sz="3600" b="1" dirty="0">
                <a:solidFill>
                  <a:srgbClr val="FFFF00"/>
                </a:solidFill>
                <a:latin typeface="黑体" panose="02010609060101010101" pitchFamily="2" charset="-122"/>
                <a:ea typeface="黑体" panose="02010609060101010101" pitchFamily="2" charset="-122"/>
              </a:rPr>
              <a:t>然 </a:t>
            </a: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0066"/>
                </a:solidFill>
                <a:latin typeface="黑体" panose="02010609060101010101" pitchFamily="2" charset="-122"/>
                <a:ea typeface="黑体" panose="02010609060101010101" pitchFamily="2" charset="-122"/>
              </a:rPr>
              <a:t>炯炯</a:t>
            </a:r>
            <a:r>
              <a:rPr lang="zh-CN" altLang="en-US" sz="3600" b="1" dirty="0">
                <a:solidFill>
                  <a:srgbClr val="FFFF00"/>
                </a:solidFill>
                <a:latin typeface="黑体" panose="02010609060101010101" pitchFamily="2" charset="-122"/>
                <a:ea typeface="黑体" panose="02010609060101010101" pitchFamily="2" charset="-122"/>
              </a:rPr>
              <a:t>目光</a:t>
            </a: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FF00"/>
                </a:solidFill>
                <a:latin typeface="黑体" panose="02010609060101010101" pitchFamily="2" charset="-122"/>
                <a:ea typeface="黑体" panose="02010609060101010101" pitchFamily="2" charset="-122"/>
              </a:rPr>
              <a:t>群蚁排</a:t>
            </a:r>
            <a:r>
              <a:rPr lang="zh-CN" altLang="en-US" sz="3600" b="1" dirty="0">
                <a:solidFill>
                  <a:srgbClr val="FF0066"/>
                </a:solidFill>
                <a:latin typeface="黑体" panose="02010609060101010101" pitchFamily="2" charset="-122"/>
                <a:ea typeface="黑体" panose="02010609060101010101" pitchFamily="2" charset="-122"/>
              </a:rPr>
              <a:t>衙</a:t>
            </a:r>
            <a:endParaRPr lang="zh-CN" altLang="en-US" sz="3600" b="1" dirty="0">
              <a:solidFill>
                <a:srgbClr val="FF0066"/>
              </a:solidFill>
              <a:latin typeface="黑体" panose="02010609060101010101" pitchFamily="2" charset="-122"/>
              <a:ea typeface="黑体" panose="02010609060101010101" pitchFamily="2" charset="-122"/>
            </a:endParaRPr>
          </a:p>
          <a:p>
            <a:pPr>
              <a:buNone/>
            </a:pP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0066"/>
                </a:solidFill>
                <a:latin typeface="黑体" panose="02010609060101010101" pitchFamily="2" charset="-122"/>
                <a:ea typeface="黑体" panose="02010609060101010101" pitchFamily="2" charset="-122"/>
              </a:rPr>
              <a:t>函</a:t>
            </a:r>
            <a:r>
              <a:rPr lang="zh-CN" altLang="en-US" sz="3600" b="1" dirty="0">
                <a:solidFill>
                  <a:srgbClr val="FFFF00"/>
                </a:solidFill>
                <a:latin typeface="黑体" panose="02010609060101010101" pitchFamily="2" charset="-122"/>
                <a:ea typeface="黑体" panose="02010609060101010101" pitchFamily="2" charset="-122"/>
              </a:rPr>
              <a:t>寄</a:t>
            </a: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FF00"/>
                </a:solidFill>
                <a:latin typeface="黑体" panose="02010609060101010101" pitchFamily="2" charset="-122"/>
                <a:ea typeface="黑体" panose="02010609060101010101" pitchFamily="2" charset="-122"/>
              </a:rPr>
              <a:t>目不</a:t>
            </a:r>
            <a:r>
              <a:rPr lang="zh-CN" altLang="en-US" sz="3600" b="1" dirty="0">
                <a:solidFill>
                  <a:srgbClr val="FF0066"/>
                </a:solidFill>
                <a:latin typeface="黑体" panose="02010609060101010101" pitchFamily="2" charset="-122"/>
                <a:ea typeface="黑体" panose="02010609060101010101" pitchFamily="2" charset="-122"/>
              </a:rPr>
              <a:t>窥</a:t>
            </a:r>
            <a:r>
              <a:rPr lang="zh-CN" altLang="en-US" sz="3600" b="1" dirty="0">
                <a:solidFill>
                  <a:srgbClr val="FFFF00"/>
                </a:solidFill>
                <a:latin typeface="黑体" panose="02010609060101010101" pitchFamily="2" charset="-122"/>
                <a:ea typeface="黑体" panose="02010609060101010101" pitchFamily="2" charset="-122"/>
              </a:rPr>
              <a:t>园</a:t>
            </a: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0066"/>
                </a:solidFill>
                <a:latin typeface="黑体" panose="02010609060101010101" pitchFamily="2" charset="-122"/>
                <a:ea typeface="黑体" panose="02010609060101010101" pitchFamily="2" charset="-122"/>
              </a:rPr>
              <a:t>迥</a:t>
            </a:r>
            <a:r>
              <a:rPr lang="zh-CN" altLang="en-US" sz="3600" b="1" dirty="0">
                <a:solidFill>
                  <a:srgbClr val="FFFF00"/>
                </a:solidFill>
                <a:latin typeface="黑体" panose="02010609060101010101" pitchFamily="2" charset="-122"/>
                <a:ea typeface="黑体" panose="02010609060101010101" pitchFamily="2" charset="-122"/>
              </a:rPr>
              <a:t>乎不同</a:t>
            </a:r>
            <a:endParaRPr lang="zh-CN" altLang="en-US" sz="3600" b="1" dirty="0">
              <a:solidFill>
                <a:srgbClr val="FFFF00"/>
              </a:solidFill>
              <a:latin typeface="黑体" panose="02010609060101010101" pitchFamily="2" charset="-122"/>
              <a:ea typeface="黑体" panose="02010609060101010101" pitchFamily="2" charset="-122"/>
            </a:endParaRPr>
          </a:p>
          <a:p>
            <a:pPr>
              <a:buNone/>
            </a:pP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0066"/>
                </a:solidFill>
                <a:latin typeface="黑体" panose="02010609060101010101" pitchFamily="2" charset="-122"/>
                <a:ea typeface="黑体" panose="02010609060101010101" pitchFamily="2" charset="-122"/>
              </a:rPr>
              <a:t>漂</a:t>
            </a:r>
            <a:r>
              <a:rPr lang="zh-CN" altLang="en-US" sz="3600" b="1" dirty="0">
                <a:solidFill>
                  <a:srgbClr val="FFFF00"/>
                </a:solidFill>
                <a:latin typeface="黑体" panose="02010609060101010101" pitchFamily="2" charset="-122"/>
                <a:ea typeface="黑体" panose="02010609060101010101" pitchFamily="2" charset="-122"/>
              </a:rPr>
              <a:t>白</a:t>
            </a: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FF00"/>
                </a:solidFill>
                <a:latin typeface="黑体" panose="02010609060101010101" pitchFamily="2" charset="-122"/>
                <a:ea typeface="黑体" panose="02010609060101010101" pitchFamily="2" charset="-122"/>
              </a:rPr>
              <a:t>警报</a:t>
            </a:r>
            <a:r>
              <a:rPr lang="zh-CN" altLang="en-US" sz="3600" b="1" dirty="0">
                <a:solidFill>
                  <a:srgbClr val="FF0066"/>
                </a:solidFill>
                <a:latin typeface="黑体" panose="02010609060101010101" pitchFamily="2" charset="-122"/>
                <a:ea typeface="黑体" panose="02010609060101010101" pitchFamily="2" charset="-122"/>
              </a:rPr>
              <a:t>迭</a:t>
            </a:r>
            <a:r>
              <a:rPr lang="zh-CN" altLang="en-US" sz="3600" b="1" dirty="0">
                <a:solidFill>
                  <a:srgbClr val="FFFF00"/>
                </a:solidFill>
                <a:latin typeface="黑体" panose="02010609060101010101" pitchFamily="2" charset="-122"/>
                <a:ea typeface="黑体" panose="02010609060101010101" pitchFamily="2" charset="-122"/>
              </a:rPr>
              <a:t>起</a:t>
            </a:r>
            <a:r>
              <a:rPr lang="zh-CN" altLang="en-US" sz="3600" b="1" dirty="0">
                <a:solidFill>
                  <a:srgbClr val="0066FF"/>
                </a:solidFill>
                <a:latin typeface="黑体" panose="02010609060101010101" pitchFamily="2" charset="-122"/>
                <a:ea typeface="黑体" panose="02010609060101010101" pitchFamily="2" charset="-122"/>
              </a:rPr>
              <a:t>      </a:t>
            </a:r>
            <a:r>
              <a:rPr lang="zh-CN" altLang="en-US" sz="3600" b="1" dirty="0">
                <a:solidFill>
                  <a:srgbClr val="FFFF00"/>
                </a:solidFill>
                <a:latin typeface="黑体" panose="02010609060101010101" pitchFamily="2" charset="-122"/>
                <a:ea typeface="黑体" panose="02010609060101010101" pitchFamily="2" charset="-122"/>
              </a:rPr>
              <a:t>气冲</a:t>
            </a:r>
            <a:r>
              <a:rPr lang="zh-CN" altLang="en-US" sz="3600" b="1" dirty="0">
                <a:solidFill>
                  <a:srgbClr val="FF0066"/>
                </a:solidFill>
                <a:latin typeface="黑体" panose="02010609060101010101" pitchFamily="2" charset="-122"/>
                <a:ea typeface="黑体" panose="02010609060101010101" pitchFamily="2" charset="-122"/>
              </a:rPr>
              <a:t>斗</a:t>
            </a:r>
            <a:r>
              <a:rPr lang="zh-CN" altLang="en-US" sz="3600" b="1" dirty="0">
                <a:solidFill>
                  <a:srgbClr val="FFFF00"/>
                </a:solidFill>
                <a:latin typeface="黑体" panose="02010609060101010101" pitchFamily="2" charset="-122"/>
                <a:ea typeface="黑体" panose="02010609060101010101" pitchFamily="2" charset="-122"/>
              </a:rPr>
              <a:t>牛</a:t>
            </a:r>
            <a:endParaRPr lang="zh-CN" altLang="en-US" sz="3600" b="1" dirty="0">
              <a:solidFill>
                <a:srgbClr val="FFFF00"/>
              </a:solidFill>
              <a:latin typeface="黑体" panose="02010609060101010101" pitchFamily="2" charset="-122"/>
              <a:ea typeface="黑体" panose="02010609060101010101" pitchFamily="2" charset="-122"/>
            </a:endParaRPr>
          </a:p>
        </p:txBody>
      </p:sp>
      <p:sp>
        <p:nvSpPr>
          <p:cNvPr id="74755" name="文本框 10243"/>
          <p:cNvSpPr txBox="1"/>
          <p:nvPr/>
        </p:nvSpPr>
        <p:spPr>
          <a:xfrm>
            <a:off x="4800600" y="2362200"/>
            <a:ext cx="838200" cy="457200"/>
          </a:xfrm>
          <a:prstGeom prst="rect">
            <a:avLst/>
          </a:prstGeom>
          <a:noFill/>
          <a:ln w="9525">
            <a:noFill/>
          </a:ln>
        </p:spPr>
        <p:txBody>
          <a:bodyPr anchor="t">
            <a:spAutoFit/>
          </a:bodyPr>
          <a:p>
            <a:pPr lvl="0">
              <a:spcBef>
                <a:spcPct val="50000"/>
              </a:spcBef>
            </a:pPr>
            <a:endParaRPr lang="zh-CN" altLang="en-US" sz="1800" dirty="0">
              <a:latin typeface="Arial" panose="020B0604020202020204" pitchFamily="34" charset="0"/>
              <a:ea typeface="宋体" panose="02010600030101010101" pitchFamily="2" charset="-122"/>
            </a:endParaRPr>
          </a:p>
        </p:txBody>
      </p:sp>
      <p:sp>
        <p:nvSpPr>
          <p:cNvPr id="74756" name="文本框 10244"/>
          <p:cNvSpPr txBox="1"/>
          <p:nvPr/>
        </p:nvSpPr>
        <p:spPr>
          <a:xfrm>
            <a:off x="7620000" y="2286000"/>
            <a:ext cx="838200" cy="457200"/>
          </a:xfrm>
          <a:prstGeom prst="rect">
            <a:avLst/>
          </a:prstGeom>
          <a:noFill/>
          <a:ln w="9525">
            <a:noFill/>
          </a:ln>
        </p:spPr>
        <p:txBody>
          <a:bodyPr anchor="t">
            <a:spAutoFit/>
          </a:bodyPr>
          <a:p>
            <a:pPr lvl="0">
              <a:spcBef>
                <a:spcPct val="50000"/>
              </a:spcBef>
            </a:pPr>
            <a:endParaRPr lang="zh-CN" altLang="en-US" sz="1800" dirty="0">
              <a:latin typeface="Arial" panose="020B0604020202020204" pitchFamily="34" charset="0"/>
              <a:ea typeface="宋体" panose="02010600030101010101" pitchFamily="2" charset="-122"/>
            </a:endParaRPr>
          </a:p>
        </p:txBody>
      </p:sp>
      <p:sp>
        <p:nvSpPr>
          <p:cNvPr id="10246" name="文本框 10245"/>
          <p:cNvSpPr txBox="1"/>
          <p:nvPr/>
        </p:nvSpPr>
        <p:spPr>
          <a:xfrm>
            <a:off x="1403350" y="1917700"/>
            <a:ext cx="14478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qiào</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47" name="文本框 10246"/>
          <p:cNvSpPr txBox="1"/>
          <p:nvPr/>
        </p:nvSpPr>
        <p:spPr>
          <a:xfrm>
            <a:off x="4800600" y="1981200"/>
            <a:ext cx="990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mí</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48" name="文本框 10247"/>
          <p:cNvSpPr txBox="1"/>
          <p:nvPr/>
        </p:nvSpPr>
        <p:spPr>
          <a:xfrm>
            <a:off x="7848600" y="1981200"/>
            <a:ext cx="990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wù</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49" name="文本框 10248"/>
          <p:cNvSpPr txBox="1"/>
          <p:nvPr/>
        </p:nvSpPr>
        <p:spPr>
          <a:xfrm>
            <a:off x="1476375" y="2709863"/>
            <a:ext cx="990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jiào</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50" name="文本框 10249"/>
          <p:cNvSpPr txBox="1"/>
          <p:nvPr/>
        </p:nvSpPr>
        <p:spPr>
          <a:xfrm>
            <a:off x="4787900" y="2709863"/>
            <a:ext cx="990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qiè</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51" name="文本框 10250"/>
          <p:cNvSpPr txBox="1"/>
          <p:nvPr/>
        </p:nvSpPr>
        <p:spPr>
          <a:xfrm>
            <a:off x="7848600" y="2787650"/>
            <a:ext cx="990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lì</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52" name="文本框 10251"/>
          <p:cNvSpPr txBox="1"/>
          <p:nvPr/>
        </p:nvSpPr>
        <p:spPr>
          <a:xfrm>
            <a:off x="1476375" y="3429000"/>
            <a:ext cx="990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hè</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53" name="文本框 10252"/>
          <p:cNvSpPr txBox="1"/>
          <p:nvPr/>
        </p:nvSpPr>
        <p:spPr>
          <a:xfrm>
            <a:off x="4572000" y="3429000"/>
            <a:ext cx="1371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jiǒng</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54" name="文本框 10253"/>
          <p:cNvSpPr txBox="1"/>
          <p:nvPr/>
        </p:nvSpPr>
        <p:spPr>
          <a:xfrm>
            <a:off x="7924800" y="3351213"/>
            <a:ext cx="990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yá</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55" name="文本框 10254"/>
          <p:cNvSpPr txBox="1"/>
          <p:nvPr/>
        </p:nvSpPr>
        <p:spPr>
          <a:xfrm>
            <a:off x="1476375" y="4076700"/>
            <a:ext cx="1300163"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hán</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56" name="文本框 10255"/>
          <p:cNvSpPr txBox="1"/>
          <p:nvPr/>
        </p:nvSpPr>
        <p:spPr>
          <a:xfrm>
            <a:off x="4953000" y="3962400"/>
            <a:ext cx="990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kuī</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57" name="文本框 10256"/>
          <p:cNvSpPr txBox="1"/>
          <p:nvPr/>
        </p:nvSpPr>
        <p:spPr>
          <a:xfrm>
            <a:off x="7772400" y="3962400"/>
            <a:ext cx="15240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jiǒng</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58" name="文本框 10257"/>
          <p:cNvSpPr txBox="1"/>
          <p:nvPr/>
        </p:nvSpPr>
        <p:spPr>
          <a:xfrm>
            <a:off x="1403350" y="4581525"/>
            <a:ext cx="1371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piǎo</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59" name="文本框 10258"/>
          <p:cNvSpPr txBox="1"/>
          <p:nvPr/>
        </p:nvSpPr>
        <p:spPr>
          <a:xfrm>
            <a:off x="4953000" y="4648200"/>
            <a:ext cx="990600" cy="641350"/>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dié</a:t>
            </a:r>
            <a:endParaRPr lang="en-US" altLang="zh-CN" sz="3600" b="1" dirty="0">
              <a:solidFill>
                <a:srgbClr val="FF00FF"/>
              </a:solidFill>
              <a:latin typeface="Arial" panose="020B0604020202020204" pitchFamily="34" charset="0"/>
              <a:ea typeface="宋体" panose="02010600030101010101" pitchFamily="2" charset="-122"/>
            </a:endParaRPr>
          </a:p>
        </p:txBody>
      </p:sp>
      <p:sp>
        <p:nvSpPr>
          <p:cNvPr id="10260" name="文本框 10259"/>
          <p:cNvSpPr txBox="1"/>
          <p:nvPr/>
        </p:nvSpPr>
        <p:spPr>
          <a:xfrm>
            <a:off x="7848600" y="4672013"/>
            <a:ext cx="1066800" cy="639762"/>
          </a:xfrm>
          <a:prstGeom prst="rect">
            <a:avLst/>
          </a:prstGeom>
          <a:noFill/>
          <a:ln w="9525">
            <a:noFill/>
          </a:ln>
        </p:spPr>
        <p:txBody>
          <a:bodyPr anchor="t">
            <a:spAutoFit/>
          </a:bodyPr>
          <a:p>
            <a:pPr lvl="0">
              <a:spcBef>
                <a:spcPct val="50000"/>
              </a:spcBef>
            </a:pPr>
            <a:r>
              <a:rPr lang="en-US" altLang="zh-CN" sz="3600" b="1" dirty="0">
                <a:solidFill>
                  <a:srgbClr val="FF00FF"/>
                </a:solidFill>
                <a:latin typeface="Arial" panose="020B0604020202020204" pitchFamily="34" charset="0"/>
                <a:ea typeface="宋体" panose="02010600030101010101" pitchFamily="2" charset="-122"/>
              </a:rPr>
              <a:t>dǒu</a:t>
            </a:r>
            <a:endParaRPr lang="en-US" altLang="zh-CN" sz="3600" b="1" dirty="0">
              <a:solidFill>
                <a:srgbClr val="FF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box(out)">
                                      <p:cBhvr>
                                        <p:cTn id="7" dur="500"/>
                                        <p:tgtEl>
                                          <p:spTgt spid="102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247"/>
                                        </p:tgtEl>
                                        <p:attrNameLst>
                                          <p:attrName>style.visibility</p:attrName>
                                        </p:attrNameLst>
                                      </p:cBhvr>
                                      <p:to>
                                        <p:strVal val="visible"/>
                                      </p:to>
                                    </p:set>
                                    <p:animEffect transition="in" filter="checkerboard(across)">
                                      <p:cBhvr>
                                        <p:cTn id="12" dur="500"/>
                                        <p:tgtEl>
                                          <p:spTgt spid="1024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248"/>
                                        </p:tgtEl>
                                        <p:attrNameLst>
                                          <p:attrName>style.visibility</p:attrName>
                                        </p:attrNameLst>
                                      </p:cBhvr>
                                      <p:to>
                                        <p:strVal val="visible"/>
                                      </p:to>
                                    </p:set>
                                    <p:animEffect transition="in" filter="barn(inVertical)">
                                      <p:cBhvr>
                                        <p:cTn id="17" dur="500"/>
                                        <p:tgtEl>
                                          <p:spTgt spid="10248"/>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10249"/>
                                        </p:tgtEl>
                                        <p:attrNameLst>
                                          <p:attrName>style.visibility</p:attrName>
                                        </p:attrNameLst>
                                      </p:cBhvr>
                                      <p:to>
                                        <p:strVal val="visible"/>
                                      </p:to>
                                    </p:set>
                                    <p:anim calcmode="lin" valueType="num">
                                      <p:cBhvr>
                                        <p:cTn id="22" dur="500" fill="hold"/>
                                        <p:tgtEl>
                                          <p:spTgt spid="10249"/>
                                        </p:tgtEl>
                                        <p:attrNameLst>
                                          <p:attrName>ppt_w</p:attrName>
                                        </p:attrNameLst>
                                      </p:cBhvr>
                                      <p:tavLst>
                                        <p:tav tm="0">
                                          <p:val>
                                            <p:fltVal val="0.000000"/>
                                          </p:val>
                                        </p:tav>
                                        <p:tav tm="100000">
                                          <p:val>
                                            <p:strVal val="#ppt_w"/>
                                          </p:val>
                                        </p:tav>
                                      </p:tavLst>
                                    </p:anim>
                                    <p:anim calcmode="lin" valueType="num">
                                      <p:cBhvr>
                                        <p:cTn id="23" dur="500" fill="hold"/>
                                        <p:tgtEl>
                                          <p:spTgt spid="10249"/>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grpId="0" nodeType="clickEffect">
                                  <p:stCondLst>
                                    <p:cond delay="0"/>
                                  </p:stCondLst>
                                  <p:childTnLst>
                                    <p:set>
                                      <p:cBhvr>
                                        <p:cTn id="27" dur="1" fill="hold">
                                          <p:stCondLst>
                                            <p:cond delay="0"/>
                                          </p:stCondLst>
                                        </p:cTn>
                                        <p:tgtEl>
                                          <p:spTgt spid="10250"/>
                                        </p:tgtEl>
                                        <p:attrNameLst>
                                          <p:attrName>style.visibility</p:attrName>
                                        </p:attrNameLst>
                                      </p:cBhvr>
                                      <p:to>
                                        <p:strVal val="visible"/>
                                      </p:to>
                                    </p:set>
                                    <p:animEffect transition="in" filter="barn(outVertical)">
                                      <p:cBhvr>
                                        <p:cTn id="28" dur="500"/>
                                        <p:tgtEl>
                                          <p:spTgt spid="1025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251"/>
                                        </p:tgtEl>
                                        <p:attrNameLst>
                                          <p:attrName>style.visibility</p:attrName>
                                        </p:attrNameLst>
                                      </p:cBhvr>
                                      <p:to>
                                        <p:strVal val="visible"/>
                                      </p:to>
                                    </p:set>
                                    <p:animEffect transition="in" filter="wipe(left)">
                                      <p:cBhvr>
                                        <p:cTn id="33" dur="500"/>
                                        <p:tgtEl>
                                          <p:spTgt spid="10251"/>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10252"/>
                                        </p:tgtEl>
                                        <p:attrNameLst>
                                          <p:attrName>style.visibility</p:attrName>
                                        </p:attrNameLst>
                                      </p:cBhvr>
                                      <p:to>
                                        <p:strVal val="visible"/>
                                      </p:to>
                                    </p:set>
                                    <p:animEffect transition="in" filter="strips(downLeft)">
                                      <p:cBhvr>
                                        <p:cTn id="38" dur="500"/>
                                        <p:tgtEl>
                                          <p:spTgt spid="1025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253"/>
                                        </p:tgtEl>
                                        <p:attrNameLst>
                                          <p:attrName>style.visibility</p:attrName>
                                        </p:attrNameLst>
                                      </p:cBhvr>
                                      <p:to>
                                        <p:strVal val="visible"/>
                                      </p:to>
                                    </p:set>
                                    <p:animEffect transition="in" filter="barn(inVertical)">
                                      <p:cBhvr>
                                        <p:cTn id="43" dur="500"/>
                                        <p:tgtEl>
                                          <p:spTgt spid="10253"/>
                                        </p:tgtEl>
                                      </p:cBhvr>
                                    </p:animEffect>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grpId="0" nodeType="clickEffect">
                                  <p:stCondLst>
                                    <p:cond delay="0"/>
                                  </p:stCondLst>
                                  <p:childTnLst>
                                    <p:set>
                                      <p:cBhvr>
                                        <p:cTn id="47" dur="1" fill="hold">
                                          <p:stCondLst>
                                            <p:cond delay="0"/>
                                          </p:stCondLst>
                                        </p:cTn>
                                        <p:tgtEl>
                                          <p:spTgt spid="10254"/>
                                        </p:tgtEl>
                                        <p:attrNameLst>
                                          <p:attrName>style.visibility</p:attrName>
                                        </p:attrNameLst>
                                      </p:cBhvr>
                                      <p:to>
                                        <p:strVal val="visible"/>
                                      </p:to>
                                    </p:set>
                                    <p:anim calcmode="lin" valueType="num">
                                      <p:cBhvr>
                                        <p:cTn id="48" dur="500" fill="hold"/>
                                        <p:tgtEl>
                                          <p:spTgt spid="10254"/>
                                        </p:tgtEl>
                                        <p:attrNameLst>
                                          <p:attrName>ppt_w</p:attrName>
                                        </p:attrNameLst>
                                      </p:cBhvr>
                                      <p:tavLst>
                                        <p:tav tm="0">
                                          <p:val>
                                            <p:fltVal val="0.000000"/>
                                          </p:val>
                                        </p:tav>
                                        <p:tav tm="100000">
                                          <p:val>
                                            <p:strVal val="#ppt_w"/>
                                          </p:val>
                                        </p:tav>
                                      </p:tavLst>
                                    </p:anim>
                                    <p:anim calcmode="lin" valueType="num">
                                      <p:cBhvr>
                                        <p:cTn id="49" dur="500" fill="hold"/>
                                        <p:tgtEl>
                                          <p:spTgt spid="10254"/>
                                        </p:tgtEl>
                                        <p:attrNameLst>
                                          <p:attrName>ppt_h</p:attrName>
                                        </p:attrNameLst>
                                      </p:cBhvr>
                                      <p:tavLst>
                                        <p:tav tm="0">
                                          <p:val>
                                            <p:fltVal val="0.00000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0255"/>
                                        </p:tgtEl>
                                        <p:attrNameLst>
                                          <p:attrName>style.visibility</p:attrName>
                                        </p:attrNameLst>
                                      </p:cBhvr>
                                      <p:to>
                                        <p:strVal val="visible"/>
                                      </p:to>
                                    </p:set>
                                    <p:animEffect transition="in" filter="wipe(left)">
                                      <p:cBhvr>
                                        <p:cTn id="54" dur="500"/>
                                        <p:tgtEl>
                                          <p:spTgt spid="1025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grpId="0" nodeType="clickEffect">
                                  <p:stCondLst>
                                    <p:cond delay="0"/>
                                  </p:stCondLst>
                                  <p:childTnLst>
                                    <p:set>
                                      <p:cBhvr>
                                        <p:cTn id="58" dur="1" fill="hold">
                                          <p:stCondLst>
                                            <p:cond delay="0"/>
                                          </p:stCondLst>
                                        </p:cTn>
                                        <p:tgtEl>
                                          <p:spTgt spid="10256"/>
                                        </p:tgtEl>
                                        <p:attrNameLst>
                                          <p:attrName>style.visibility</p:attrName>
                                        </p:attrNameLst>
                                      </p:cBhvr>
                                      <p:to>
                                        <p:strVal val="visible"/>
                                      </p:to>
                                    </p:set>
                                    <p:animEffect transition="in" filter="wipe(right)">
                                      <p:cBhvr>
                                        <p:cTn id="59" dur="500"/>
                                        <p:tgtEl>
                                          <p:spTgt spid="10256"/>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5" fill="hold" grpId="0" nodeType="clickEffect">
                                  <p:stCondLst>
                                    <p:cond delay="0"/>
                                  </p:stCondLst>
                                  <p:childTnLst>
                                    <p:set>
                                      <p:cBhvr>
                                        <p:cTn id="63" dur="1" fill="hold">
                                          <p:stCondLst>
                                            <p:cond delay="0"/>
                                          </p:stCondLst>
                                        </p:cTn>
                                        <p:tgtEl>
                                          <p:spTgt spid="10257"/>
                                        </p:tgtEl>
                                        <p:attrNameLst>
                                          <p:attrName>style.visibility</p:attrName>
                                        </p:attrNameLst>
                                      </p:cBhvr>
                                      <p:to>
                                        <p:strVal val="visible"/>
                                      </p:to>
                                    </p:set>
                                    <p:animEffect transition="in" filter="blinds(vertical)">
                                      <p:cBhvr>
                                        <p:cTn id="64" dur="500"/>
                                        <p:tgtEl>
                                          <p:spTgt spid="10257"/>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grpId="0" nodeType="clickEffect">
                                  <p:stCondLst>
                                    <p:cond delay="0"/>
                                  </p:stCondLst>
                                  <p:childTnLst>
                                    <p:set>
                                      <p:cBhvr>
                                        <p:cTn id="68" dur="1" fill="hold">
                                          <p:stCondLst>
                                            <p:cond delay="0"/>
                                          </p:stCondLst>
                                        </p:cTn>
                                        <p:tgtEl>
                                          <p:spTgt spid="10258"/>
                                        </p:tgtEl>
                                        <p:attrNameLst>
                                          <p:attrName>style.visibility</p:attrName>
                                        </p:attrNameLst>
                                      </p:cBhvr>
                                      <p:to>
                                        <p:strVal val="visible"/>
                                      </p:to>
                                    </p:set>
                                    <p:animEffect transition="in" filter="checkerboard(across)">
                                      <p:cBhvr>
                                        <p:cTn id="69" dur="500"/>
                                        <p:tgtEl>
                                          <p:spTgt spid="10258"/>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10259"/>
                                        </p:tgtEl>
                                        <p:attrNameLst>
                                          <p:attrName>style.visibility</p:attrName>
                                        </p:attrNameLst>
                                      </p:cBhvr>
                                      <p:to>
                                        <p:strVal val="visible"/>
                                      </p:to>
                                    </p:set>
                                    <p:animEffect transition="in" filter="dissolve">
                                      <p:cBhvr>
                                        <p:cTn id="74" dur="500"/>
                                        <p:tgtEl>
                                          <p:spTgt spid="10259"/>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37" fill="hold" grpId="0" nodeType="clickEffect">
                                  <p:stCondLst>
                                    <p:cond delay="0"/>
                                  </p:stCondLst>
                                  <p:childTnLst>
                                    <p:set>
                                      <p:cBhvr>
                                        <p:cTn id="78" dur="1" fill="hold">
                                          <p:stCondLst>
                                            <p:cond delay="0"/>
                                          </p:stCondLst>
                                        </p:cTn>
                                        <p:tgtEl>
                                          <p:spTgt spid="10260"/>
                                        </p:tgtEl>
                                        <p:attrNameLst>
                                          <p:attrName>style.visibility</p:attrName>
                                        </p:attrNameLst>
                                      </p:cBhvr>
                                      <p:to>
                                        <p:strVal val="visible"/>
                                      </p:to>
                                    </p:set>
                                    <p:animEffect transition="in" filter="barn(outVertical)">
                                      <p:cBhvr>
                                        <p:cTn id="79" dur="500"/>
                                        <p:tgtEl>
                                          <p:spTgt spid="10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10247" grpId="0"/>
      <p:bldP spid="10248" grpId="0"/>
      <p:bldP spid="10249" grpId="0"/>
      <p:bldP spid="10250" grpId="0"/>
      <p:bldP spid="10251" grpId="0"/>
      <p:bldP spid="10252" grpId="0"/>
      <p:bldP spid="10253" grpId="0"/>
      <p:bldP spid="10254" grpId="0"/>
      <p:bldP spid="10255" grpId="0"/>
      <p:bldP spid="10256" grpId="0"/>
      <p:bldP spid="10257" grpId="0"/>
      <p:bldP spid="10258" grpId="0"/>
      <p:bldP spid="10259" grpId="0"/>
      <p:bldP spid="102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5777" name="Group 2050"/>
          <p:cNvGrpSpPr/>
          <p:nvPr/>
        </p:nvGrpSpPr>
        <p:grpSpPr>
          <a:xfrm>
            <a:off x="0" y="1557338"/>
            <a:ext cx="2916238" cy="3749675"/>
            <a:chOff x="144" y="835"/>
            <a:chExt cx="1536" cy="2362"/>
          </a:xfrm>
        </p:grpSpPr>
        <p:sp>
          <p:nvSpPr>
            <p:cNvPr id="75778" name="Text Box 2051"/>
            <p:cNvSpPr txBox="1"/>
            <p:nvPr/>
          </p:nvSpPr>
          <p:spPr>
            <a:xfrm>
              <a:off x="144" y="835"/>
              <a:ext cx="1536" cy="442"/>
            </a:xfrm>
            <a:prstGeom prst="rect">
              <a:avLst/>
            </a:prstGeom>
            <a:noFill/>
            <a:ln w="9525">
              <a:noFill/>
            </a:ln>
          </p:spPr>
          <p:txBody>
            <a:bodyPr anchor="t">
              <a:spAutoFit/>
            </a:bodyPr>
            <a:p>
              <a:pPr lvl="0">
                <a:spcBef>
                  <a:spcPct val="50000"/>
                </a:spcBef>
              </a:pPr>
              <a:r>
                <a:rPr lang="zh-CN" altLang="en-US" sz="4000" b="1" dirty="0">
                  <a:solidFill>
                    <a:schemeClr val="tx2"/>
                  </a:solidFill>
                  <a:latin typeface="Times New Roman" panose="02020603050405020304" pitchFamily="18" charset="0"/>
                  <a:ea typeface="华文新魏" pitchFamily="2" charset="-122"/>
                </a:rPr>
                <a:t>目不窥园：</a:t>
              </a:r>
              <a:endParaRPr lang="zh-CN" altLang="en-US" sz="4000" b="1" dirty="0">
                <a:solidFill>
                  <a:schemeClr val="tx2"/>
                </a:solidFill>
                <a:latin typeface="Times New Roman" panose="02020603050405020304" pitchFamily="18" charset="0"/>
                <a:ea typeface="华文新魏" pitchFamily="2" charset="-122"/>
              </a:endParaRPr>
            </a:p>
          </p:txBody>
        </p:sp>
        <p:sp>
          <p:nvSpPr>
            <p:cNvPr id="75779" name="Text Box 2052"/>
            <p:cNvSpPr txBox="1"/>
            <p:nvPr/>
          </p:nvSpPr>
          <p:spPr>
            <a:xfrm>
              <a:off x="144" y="1939"/>
              <a:ext cx="1248" cy="442"/>
            </a:xfrm>
            <a:prstGeom prst="rect">
              <a:avLst/>
            </a:prstGeom>
            <a:noFill/>
            <a:ln w="9525">
              <a:noFill/>
            </a:ln>
          </p:spPr>
          <p:txBody>
            <a:bodyPr anchor="t">
              <a:spAutoFit/>
            </a:bodyPr>
            <a:p>
              <a:pPr lvl="0">
                <a:spcBef>
                  <a:spcPct val="50000"/>
                </a:spcBef>
              </a:pPr>
              <a:r>
                <a:rPr lang="zh-CN" altLang="en-US" sz="4000" b="1" dirty="0">
                  <a:solidFill>
                    <a:schemeClr val="tx2"/>
                  </a:solidFill>
                  <a:latin typeface="Times New Roman" panose="02020603050405020304" pitchFamily="18" charset="0"/>
                  <a:ea typeface="华文新魏" pitchFamily="2" charset="-122"/>
                </a:rPr>
                <a:t>诗兴不作：</a:t>
              </a:r>
              <a:endParaRPr lang="zh-CN" altLang="en-US" sz="4000" b="1" dirty="0">
                <a:solidFill>
                  <a:schemeClr val="tx2"/>
                </a:solidFill>
                <a:latin typeface="Times New Roman" panose="02020603050405020304" pitchFamily="18" charset="0"/>
                <a:ea typeface="华文新魏" pitchFamily="2" charset="-122"/>
              </a:endParaRPr>
            </a:p>
          </p:txBody>
        </p:sp>
        <p:sp>
          <p:nvSpPr>
            <p:cNvPr id="75780" name="Text Box 2053"/>
            <p:cNvSpPr txBox="1"/>
            <p:nvPr/>
          </p:nvSpPr>
          <p:spPr>
            <a:xfrm>
              <a:off x="144" y="2755"/>
              <a:ext cx="1248" cy="442"/>
            </a:xfrm>
            <a:prstGeom prst="rect">
              <a:avLst/>
            </a:prstGeom>
            <a:noFill/>
            <a:ln w="9525">
              <a:noFill/>
            </a:ln>
          </p:spPr>
          <p:txBody>
            <a:bodyPr anchor="t">
              <a:spAutoFit/>
            </a:bodyPr>
            <a:p>
              <a:pPr lvl="0">
                <a:spcBef>
                  <a:spcPct val="50000"/>
                </a:spcBef>
              </a:pPr>
              <a:r>
                <a:rPr lang="zh-CN" altLang="en-US" sz="4000" b="1" dirty="0">
                  <a:solidFill>
                    <a:schemeClr val="tx2"/>
                  </a:solidFill>
                  <a:latin typeface="Times New Roman" panose="02020603050405020304" pitchFamily="18" charset="0"/>
                  <a:ea typeface="华文新魏" pitchFamily="2" charset="-122"/>
                </a:rPr>
                <a:t>一反既往：</a:t>
              </a:r>
              <a:endParaRPr lang="zh-CN" altLang="en-US" sz="4000" b="1" dirty="0">
                <a:solidFill>
                  <a:schemeClr val="tx2"/>
                </a:solidFill>
                <a:latin typeface="Times New Roman" panose="02020603050405020304" pitchFamily="18" charset="0"/>
                <a:ea typeface="华文新魏" pitchFamily="2" charset="-122"/>
              </a:endParaRPr>
            </a:p>
          </p:txBody>
        </p:sp>
      </p:grpSp>
      <p:sp>
        <p:nvSpPr>
          <p:cNvPr id="28678" name="Text Box 2054"/>
          <p:cNvSpPr txBox="1"/>
          <p:nvPr/>
        </p:nvSpPr>
        <p:spPr>
          <a:xfrm>
            <a:off x="2771775" y="1371600"/>
            <a:ext cx="5991225" cy="1616075"/>
          </a:xfrm>
          <a:prstGeom prst="rect">
            <a:avLst/>
          </a:prstGeom>
          <a:noFill/>
          <a:ln w="9525">
            <a:noFill/>
          </a:ln>
        </p:spPr>
        <p:txBody>
          <a:bodyPr anchor="t">
            <a:spAutoFit/>
          </a:bodyPr>
          <a:p>
            <a:pPr lvl="0">
              <a:spcBef>
                <a:spcPct val="50000"/>
              </a:spcBef>
            </a:pPr>
            <a:r>
              <a:rPr lang="zh-CN" altLang="en-US" sz="3600" b="1" dirty="0">
                <a:solidFill>
                  <a:schemeClr val="tx2"/>
                </a:solidFill>
                <a:latin typeface="Times New Roman" panose="02020603050405020304" pitchFamily="18" charset="0"/>
                <a:ea typeface="华文新魏" pitchFamily="2" charset="-122"/>
              </a:rPr>
              <a:t>窥，</a:t>
            </a:r>
            <a:r>
              <a:rPr lang="zh-CN" altLang="en-US" sz="3200" b="1" dirty="0">
                <a:latin typeface="Times New Roman" panose="02020603050405020304" pitchFamily="18" charset="0"/>
                <a:ea typeface="华文新魏" pitchFamily="2" charset="-122"/>
              </a:rPr>
              <a:t>从小孔或缝隙里偷偷地看。眼睛从不暗中看一看家里的园圃，即专心致志。</a:t>
            </a:r>
            <a:endParaRPr lang="zh-CN" altLang="en-US" sz="3200" b="1" dirty="0">
              <a:latin typeface="Times New Roman" panose="02020603050405020304" pitchFamily="18" charset="0"/>
              <a:ea typeface="华文新魏" pitchFamily="2" charset="-122"/>
            </a:endParaRPr>
          </a:p>
        </p:txBody>
      </p:sp>
      <p:sp>
        <p:nvSpPr>
          <p:cNvPr id="28679" name="Text Box 2055"/>
          <p:cNvSpPr txBox="1"/>
          <p:nvPr/>
        </p:nvSpPr>
        <p:spPr>
          <a:xfrm>
            <a:off x="2057400" y="3124200"/>
            <a:ext cx="7086600" cy="1128713"/>
          </a:xfrm>
          <a:prstGeom prst="rect">
            <a:avLst/>
          </a:prstGeom>
          <a:noFill/>
          <a:ln w="9525">
            <a:noFill/>
          </a:ln>
        </p:spPr>
        <p:txBody>
          <a:bodyPr anchor="t">
            <a:spAutoFit/>
          </a:bodyPr>
          <a:p>
            <a:pPr lvl="0">
              <a:spcBef>
                <a:spcPct val="50000"/>
              </a:spcBef>
            </a:pPr>
            <a:r>
              <a:rPr lang="zh-CN" altLang="en-US" sz="3600" b="1" dirty="0">
                <a:solidFill>
                  <a:schemeClr val="tx2"/>
                </a:solidFill>
                <a:latin typeface="Times New Roman" panose="02020603050405020304" pitchFamily="18" charset="0"/>
                <a:ea typeface="华文新魏" pitchFamily="2" charset="-122"/>
              </a:rPr>
              <a:t>     “作”，</a:t>
            </a:r>
            <a:r>
              <a:rPr lang="zh-CN" altLang="en-US" sz="3200" b="1" dirty="0">
                <a:latin typeface="Times New Roman" panose="02020603050405020304" pitchFamily="18" charset="0"/>
                <a:ea typeface="华文新魏" pitchFamily="2" charset="-122"/>
              </a:rPr>
              <a:t>起的意思。诗兴不作，不是不做诗，而是写诗的兴致不起、不发。</a:t>
            </a:r>
            <a:endParaRPr lang="zh-CN" altLang="en-US" sz="3200" b="1" dirty="0">
              <a:latin typeface="Times New Roman" panose="02020603050405020304" pitchFamily="18" charset="0"/>
              <a:ea typeface="华文新魏" pitchFamily="2" charset="-122"/>
            </a:endParaRPr>
          </a:p>
        </p:txBody>
      </p:sp>
      <p:sp>
        <p:nvSpPr>
          <p:cNvPr id="28680" name="Text Box 2056"/>
          <p:cNvSpPr txBox="1"/>
          <p:nvPr/>
        </p:nvSpPr>
        <p:spPr>
          <a:xfrm>
            <a:off x="2057400" y="4724400"/>
            <a:ext cx="6781800" cy="1128713"/>
          </a:xfrm>
          <a:prstGeom prst="rect">
            <a:avLst/>
          </a:prstGeom>
          <a:noFill/>
          <a:ln w="9525">
            <a:noFill/>
          </a:ln>
        </p:spPr>
        <p:txBody>
          <a:bodyPr anchor="t">
            <a:spAutoFit/>
          </a:bodyPr>
          <a:p>
            <a:pPr lvl="0">
              <a:spcBef>
                <a:spcPct val="50000"/>
              </a:spcBef>
            </a:pPr>
            <a:r>
              <a:rPr lang="zh-CN" altLang="en-US" sz="3600" b="1" dirty="0">
                <a:solidFill>
                  <a:schemeClr val="tx2"/>
                </a:solidFill>
                <a:latin typeface="Times New Roman" panose="02020603050405020304" pitchFamily="18" charset="0"/>
                <a:ea typeface="华文新魏" pitchFamily="2" charset="-122"/>
              </a:rPr>
              <a:t>    既，</a:t>
            </a:r>
            <a:r>
              <a:rPr lang="zh-CN" altLang="en-US" sz="3200" b="1" dirty="0">
                <a:latin typeface="Times New Roman" panose="02020603050405020304" pitchFamily="18" charset="0"/>
                <a:ea typeface="华文新魏" pitchFamily="2" charset="-122"/>
              </a:rPr>
              <a:t>已经。</a:t>
            </a:r>
            <a:r>
              <a:rPr lang="zh-CN" altLang="en-US" sz="3600" b="1" dirty="0">
                <a:solidFill>
                  <a:schemeClr val="tx2"/>
                </a:solidFill>
                <a:latin typeface="Times New Roman" panose="02020603050405020304" pitchFamily="18" charset="0"/>
                <a:ea typeface="华文新魏" pitchFamily="2" charset="-122"/>
              </a:rPr>
              <a:t>既往，</a:t>
            </a:r>
            <a:r>
              <a:rPr lang="zh-CN" altLang="en-US" sz="3200" b="1" dirty="0">
                <a:latin typeface="Times New Roman" panose="02020603050405020304" pitchFamily="18" charset="0"/>
                <a:ea typeface="华文新魏" pitchFamily="2" charset="-122"/>
              </a:rPr>
              <a:t>过去。与过去完全不一样。</a:t>
            </a:r>
            <a:endParaRPr lang="zh-CN" altLang="en-US" sz="3200" b="1" dirty="0">
              <a:latin typeface="Times New Roman" panose="02020603050405020304" pitchFamily="18" charset="0"/>
              <a:ea typeface="华文新魏" pitchFamily="2" charset="-122"/>
            </a:endParaRPr>
          </a:p>
        </p:txBody>
      </p:sp>
      <p:sp>
        <p:nvSpPr>
          <p:cNvPr id="75784" name="Text Box 2057"/>
          <p:cNvSpPr txBox="1"/>
          <p:nvPr/>
        </p:nvSpPr>
        <p:spPr>
          <a:xfrm>
            <a:off x="381000" y="304800"/>
            <a:ext cx="2514600" cy="768350"/>
          </a:xfrm>
          <a:prstGeom prst="rect">
            <a:avLst/>
          </a:prstGeom>
          <a:noFill/>
          <a:ln w="19050" cap="flat" cmpd="sng">
            <a:solidFill>
              <a:srgbClr val="660066"/>
            </a:solidFill>
            <a:prstDash val="solid"/>
            <a:miter/>
            <a:headEnd type="none" w="med" len="med"/>
            <a:tailEnd type="none" w="med" len="med"/>
          </a:ln>
        </p:spPr>
        <p:txBody>
          <a:bodyPr anchor="t">
            <a:spAutoFit/>
          </a:bodyPr>
          <a:p>
            <a:pPr lvl="0">
              <a:spcBef>
                <a:spcPct val="50000"/>
              </a:spcBef>
            </a:pPr>
            <a:r>
              <a:rPr lang="zh-CN" altLang="en-US" sz="4400" b="1" dirty="0">
                <a:solidFill>
                  <a:schemeClr val="tx2"/>
                </a:solidFill>
                <a:latin typeface="Times New Roman" panose="02020603050405020304" pitchFamily="18" charset="0"/>
                <a:ea typeface="华文隶书" pitchFamily="2" charset="-122"/>
              </a:rPr>
              <a:t>词义：</a:t>
            </a:r>
            <a:endParaRPr lang="zh-CN" altLang="en-US" sz="4400" b="1" dirty="0">
              <a:solidFill>
                <a:schemeClr val="tx2"/>
              </a:solidFill>
              <a:latin typeface="Times New Roman" panose="02020603050405020304" pitchFamily="18" charset="0"/>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slide(fromLeft)">
                                      <p:cBhvr>
                                        <p:cTn id="7" dur="500"/>
                                        <p:tgtEl>
                                          <p:spTgt spid="2867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8679"/>
                                        </p:tgtEl>
                                        <p:attrNameLst>
                                          <p:attrName>style.visibility</p:attrName>
                                        </p:attrNameLst>
                                      </p:cBhvr>
                                      <p:to>
                                        <p:strVal val="visible"/>
                                      </p:to>
                                    </p:set>
                                    <p:animEffect transition="in" filter="slide(fromLeft)">
                                      <p:cBhvr>
                                        <p:cTn id="12" dur="500"/>
                                        <p:tgtEl>
                                          <p:spTgt spid="2867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8680"/>
                                        </p:tgtEl>
                                        <p:attrNameLst>
                                          <p:attrName>style.visibility</p:attrName>
                                        </p:attrNameLst>
                                      </p:cBhvr>
                                      <p:to>
                                        <p:strVal val="visible"/>
                                      </p:to>
                                    </p:set>
                                    <p:animEffect transition="in" filter="slide(fromLeft)">
                                      <p:cBhvr>
                                        <p:cTn id="17" dur="500"/>
                                        <p:tgtEl>
                                          <p:spTgt spid="28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p:bldP spid="28679" grpId="0"/>
      <p:bldP spid="2868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6801" name="Group 2"/>
          <p:cNvGrpSpPr/>
          <p:nvPr/>
        </p:nvGrpSpPr>
        <p:grpSpPr>
          <a:xfrm>
            <a:off x="762000" y="906463"/>
            <a:ext cx="2819400" cy="3376612"/>
            <a:chOff x="480" y="571"/>
            <a:chExt cx="1776" cy="2127"/>
          </a:xfrm>
        </p:grpSpPr>
        <p:sp>
          <p:nvSpPr>
            <p:cNvPr id="76802" name="Text Box 3"/>
            <p:cNvSpPr txBox="1"/>
            <p:nvPr/>
          </p:nvSpPr>
          <p:spPr>
            <a:xfrm>
              <a:off x="480" y="571"/>
              <a:ext cx="1296" cy="442"/>
            </a:xfrm>
            <a:prstGeom prst="rect">
              <a:avLst/>
            </a:prstGeom>
            <a:noFill/>
            <a:ln w="9525">
              <a:noFill/>
            </a:ln>
          </p:spPr>
          <p:txBody>
            <a:bodyPr anchor="t">
              <a:spAutoFit/>
            </a:bodyPr>
            <a:p>
              <a:pPr lvl="0">
                <a:spcBef>
                  <a:spcPct val="50000"/>
                </a:spcBef>
              </a:pPr>
              <a:r>
                <a:rPr lang="zh-CN" altLang="en-US" sz="4000" b="1" dirty="0">
                  <a:solidFill>
                    <a:schemeClr val="tx2"/>
                  </a:solidFill>
                  <a:latin typeface="Times New Roman" panose="02020603050405020304" pitchFamily="18" charset="0"/>
                  <a:ea typeface="华文新魏" pitchFamily="2" charset="-122"/>
                </a:rPr>
                <a:t>衰微：</a:t>
              </a:r>
              <a:endParaRPr lang="zh-CN" altLang="en-US" sz="4000" b="1" dirty="0">
                <a:solidFill>
                  <a:schemeClr val="tx2"/>
                </a:solidFill>
                <a:latin typeface="Times New Roman" panose="02020603050405020304" pitchFamily="18" charset="0"/>
                <a:ea typeface="华文新魏" pitchFamily="2" charset="-122"/>
              </a:endParaRPr>
            </a:p>
          </p:txBody>
        </p:sp>
        <p:sp>
          <p:nvSpPr>
            <p:cNvPr id="76803" name="Text Box 4"/>
            <p:cNvSpPr txBox="1"/>
            <p:nvPr/>
          </p:nvSpPr>
          <p:spPr>
            <a:xfrm>
              <a:off x="480" y="1152"/>
              <a:ext cx="1104" cy="442"/>
            </a:xfrm>
            <a:prstGeom prst="rect">
              <a:avLst/>
            </a:prstGeom>
            <a:noFill/>
            <a:ln w="9525">
              <a:noFill/>
            </a:ln>
          </p:spPr>
          <p:txBody>
            <a:bodyPr anchor="t">
              <a:spAutoFit/>
            </a:bodyPr>
            <a:p>
              <a:pPr lvl="0">
                <a:spcBef>
                  <a:spcPct val="50000"/>
                </a:spcBef>
              </a:pPr>
              <a:r>
                <a:rPr lang="zh-CN" altLang="en-US" sz="4000" b="1" dirty="0">
                  <a:solidFill>
                    <a:schemeClr val="tx2"/>
                  </a:solidFill>
                  <a:latin typeface="Times New Roman" panose="02020603050405020304" pitchFamily="18" charset="0"/>
                  <a:ea typeface="华文新魏" pitchFamily="2" charset="-122"/>
                </a:rPr>
                <a:t>赫然：</a:t>
              </a:r>
              <a:endParaRPr lang="zh-CN" altLang="en-US" sz="4000" b="1" dirty="0">
                <a:solidFill>
                  <a:schemeClr val="tx2"/>
                </a:solidFill>
                <a:latin typeface="Times New Roman" panose="02020603050405020304" pitchFamily="18" charset="0"/>
                <a:ea typeface="华文新魏" pitchFamily="2" charset="-122"/>
              </a:endParaRPr>
            </a:p>
          </p:txBody>
        </p:sp>
        <p:sp>
          <p:nvSpPr>
            <p:cNvPr id="76804" name="Text Box 5"/>
            <p:cNvSpPr txBox="1"/>
            <p:nvPr/>
          </p:nvSpPr>
          <p:spPr>
            <a:xfrm>
              <a:off x="480" y="1728"/>
              <a:ext cx="1632" cy="442"/>
            </a:xfrm>
            <a:prstGeom prst="rect">
              <a:avLst/>
            </a:prstGeom>
            <a:noFill/>
            <a:ln w="9525">
              <a:noFill/>
            </a:ln>
          </p:spPr>
          <p:txBody>
            <a:bodyPr anchor="t">
              <a:spAutoFit/>
            </a:bodyPr>
            <a:p>
              <a:pPr lvl="0">
                <a:spcBef>
                  <a:spcPct val="50000"/>
                </a:spcBef>
              </a:pPr>
              <a:r>
                <a:rPr lang="zh-CN" altLang="en-US" sz="4000" b="1" dirty="0">
                  <a:solidFill>
                    <a:schemeClr val="tx2"/>
                  </a:solidFill>
                  <a:latin typeface="Times New Roman" panose="02020603050405020304" pitchFamily="18" charset="0"/>
                  <a:ea typeface="华文新魏" pitchFamily="2" charset="-122"/>
                </a:rPr>
                <a:t>潜心贯注：</a:t>
              </a:r>
              <a:endParaRPr lang="zh-CN" altLang="en-US" sz="4000" b="1" dirty="0">
                <a:solidFill>
                  <a:schemeClr val="tx2"/>
                </a:solidFill>
                <a:latin typeface="Times New Roman" panose="02020603050405020304" pitchFamily="18" charset="0"/>
                <a:ea typeface="华文新魏" pitchFamily="2" charset="-122"/>
              </a:endParaRPr>
            </a:p>
          </p:txBody>
        </p:sp>
        <p:sp>
          <p:nvSpPr>
            <p:cNvPr id="76805" name="Text Box 6"/>
            <p:cNvSpPr txBox="1"/>
            <p:nvPr/>
          </p:nvSpPr>
          <p:spPr>
            <a:xfrm>
              <a:off x="480" y="2256"/>
              <a:ext cx="1776" cy="442"/>
            </a:xfrm>
            <a:prstGeom prst="rect">
              <a:avLst/>
            </a:prstGeom>
            <a:noFill/>
            <a:ln w="9525">
              <a:noFill/>
            </a:ln>
          </p:spPr>
          <p:txBody>
            <a:bodyPr anchor="t">
              <a:spAutoFit/>
            </a:bodyPr>
            <a:p>
              <a:pPr lvl="0">
                <a:spcBef>
                  <a:spcPct val="50000"/>
                </a:spcBef>
              </a:pPr>
              <a:r>
                <a:rPr lang="zh-CN" altLang="en-US" sz="4000" b="1" dirty="0">
                  <a:solidFill>
                    <a:schemeClr val="tx2"/>
                  </a:solidFill>
                  <a:latin typeface="Times New Roman" panose="02020603050405020304" pitchFamily="18" charset="0"/>
                  <a:ea typeface="华文新魏" pitchFamily="2" charset="-122"/>
                </a:rPr>
                <a:t>慷慨淋漓：</a:t>
              </a:r>
              <a:endParaRPr lang="zh-CN" altLang="en-US" sz="4000" b="1" dirty="0">
                <a:solidFill>
                  <a:schemeClr val="tx2"/>
                </a:solidFill>
                <a:latin typeface="Times New Roman" panose="02020603050405020304" pitchFamily="18" charset="0"/>
                <a:ea typeface="华文新魏" pitchFamily="2" charset="-122"/>
              </a:endParaRPr>
            </a:p>
          </p:txBody>
        </p:sp>
      </p:grpSp>
      <p:sp>
        <p:nvSpPr>
          <p:cNvPr id="27655" name="Text Box 7"/>
          <p:cNvSpPr txBox="1"/>
          <p:nvPr/>
        </p:nvSpPr>
        <p:spPr>
          <a:xfrm>
            <a:off x="2209800" y="914400"/>
            <a:ext cx="6477000" cy="579438"/>
          </a:xfrm>
          <a:prstGeom prst="rect">
            <a:avLst/>
          </a:prstGeom>
          <a:noFill/>
          <a:ln w="9525">
            <a:noFill/>
          </a:ln>
        </p:spPr>
        <p:txBody>
          <a:bodyPr anchor="t">
            <a:spAutoFit/>
          </a:bodyPr>
          <a:p>
            <a:pPr lvl="0">
              <a:spcBef>
                <a:spcPct val="50000"/>
              </a:spcBef>
            </a:pPr>
            <a:r>
              <a:rPr lang="zh-CN" altLang="en-US" sz="3200" b="1" dirty="0">
                <a:latin typeface="Times New Roman" panose="02020603050405020304" pitchFamily="18" charset="0"/>
                <a:ea typeface="华文新魏" pitchFamily="2" charset="-122"/>
              </a:rPr>
              <a:t>（国家、民族等）衰落，不兴旺。</a:t>
            </a:r>
            <a:endParaRPr lang="zh-CN" altLang="en-US" sz="3200" b="1" dirty="0">
              <a:latin typeface="Times New Roman" panose="02020603050405020304" pitchFamily="18" charset="0"/>
              <a:ea typeface="华文新魏" pitchFamily="2" charset="-122"/>
            </a:endParaRPr>
          </a:p>
        </p:txBody>
      </p:sp>
      <p:sp>
        <p:nvSpPr>
          <p:cNvPr id="27656" name="Text Box 8"/>
          <p:cNvSpPr txBox="1"/>
          <p:nvPr/>
        </p:nvSpPr>
        <p:spPr>
          <a:xfrm>
            <a:off x="2286000" y="1905000"/>
            <a:ext cx="6858000" cy="579438"/>
          </a:xfrm>
          <a:prstGeom prst="rect">
            <a:avLst/>
          </a:prstGeom>
          <a:noFill/>
          <a:ln w="9525">
            <a:noFill/>
          </a:ln>
        </p:spPr>
        <p:txBody>
          <a:bodyPr anchor="t">
            <a:spAutoFit/>
          </a:bodyPr>
          <a:p>
            <a:pPr lvl="0">
              <a:spcBef>
                <a:spcPct val="50000"/>
              </a:spcBef>
            </a:pPr>
            <a:r>
              <a:rPr lang="zh-CN" altLang="en-US" sz="3200" b="1" dirty="0">
                <a:latin typeface="Times New Roman" panose="02020603050405020304" pitchFamily="18" charset="0"/>
                <a:ea typeface="华文新魏" pitchFamily="2" charset="-122"/>
              </a:rPr>
              <a:t>形容令人惊讶的事物突然呈现的样子。</a:t>
            </a:r>
            <a:endParaRPr lang="zh-CN" altLang="en-US" sz="3200" b="1" dirty="0">
              <a:latin typeface="Times New Roman" panose="02020603050405020304" pitchFamily="18" charset="0"/>
              <a:ea typeface="华文新魏" pitchFamily="2" charset="-122"/>
            </a:endParaRPr>
          </a:p>
        </p:txBody>
      </p:sp>
      <p:sp>
        <p:nvSpPr>
          <p:cNvPr id="27657" name="Text Box 9"/>
          <p:cNvSpPr txBox="1"/>
          <p:nvPr/>
        </p:nvSpPr>
        <p:spPr>
          <a:xfrm>
            <a:off x="3200400" y="2819400"/>
            <a:ext cx="5029200" cy="579438"/>
          </a:xfrm>
          <a:prstGeom prst="rect">
            <a:avLst/>
          </a:prstGeom>
          <a:noFill/>
          <a:ln w="9525">
            <a:noFill/>
          </a:ln>
        </p:spPr>
        <p:txBody>
          <a:bodyPr anchor="t">
            <a:spAutoFit/>
          </a:bodyPr>
          <a:p>
            <a:pPr lvl="0">
              <a:spcBef>
                <a:spcPct val="50000"/>
              </a:spcBef>
            </a:pPr>
            <a:r>
              <a:rPr lang="zh-CN" altLang="en-US" sz="3200" b="1" dirty="0">
                <a:latin typeface="Times New Roman" panose="02020603050405020304" pitchFamily="18" charset="0"/>
                <a:ea typeface="华文新魏" pitchFamily="2" charset="-122"/>
              </a:rPr>
              <a:t>用心专注而深刻。</a:t>
            </a:r>
            <a:endParaRPr lang="zh-CN" altLang="en-US" sz="3200" b="1" dirty="0">
              <a:latin typeface="Times New Roman" panose="02020603050405020304" pitchFamily="18" charset="0"/>
              <a:ea typeface="华文新魏" pitchFamily="2" charset="-122"/>
            </a:endParaRPr>
          </a:p>
        </p:txBody>
      </p:sp>
      <p:sp>
        <p:nvSpPr>
          <p:cNvPr id="27658" name="Text Box 10"/>
          <p:cNvSpPr txBox="1"/>
          <p:nvPr/>
        </p:nvSpPr>
        <p:spPr>
          <a:xfrm>
            <a:off x="3352800" y="3657600"/>
            <a:ext cx="5486400" cy="1066800"/>
          </a:xfrm>
          <a:prstGeom prst="rect">
            <a:avLst/>
          </a:prstGeom>
          <a:noFill/>
          <a:ln w="9525">
            <a:noFill/>
          </a:ln>
        </p:spPr>
        <p:txBody>
          <a:bodyPr anchor="t">
            <a:spAutoFit/>
          </a:bodyPr>
          <a:p>
            <a:pPr lvl="0">
              <a:spcBef>
                <a:spcPct val="50000"/>
              </a:spcBef>
            </a:pPr>
            <a:r>
              <a:rPr lang="zh-CN" altLang="en-US" sz="3200" b="1" dirty="0">
                <a:latin typeface="Times New Roman" panose="02020603050405020304" pitchFamily="18" charset="0"/>
                <a:ea typeface="华文新魏" pitchFamily="2" charset="-122"/>
              </a:rPr>
              <a:t>形容情绪、语调十分激动，说法十分畅快。</a:t>
            </a:r>
            <a:endParaRPr lang="zh-CN" altLang="en-US" sz="3200" b="1" dirty="0">
              <a:latin typeface="Times New Roman" panose="02020603050405020304" pitchFamily="18" charset="0"/>
              <a:ea typeface="华文新魏" pitchFamily="2" charset="-122"/>
            </a:endParaRPr>
          </a:p>
        </p:txBody>
      </p:sp>
      <p:pic>
        <p:nvPicPr>
          <p:cNvPr id="76810" name="Picture 11" descr="106"/>
          <p:cNvPicPr>
            <a:picLocks noChangeAspect="1"/>
          </p:cNvPicPr>
          <p:nvPr/>
        </p:nvPicPr>
        <p:blipFill>
          <a:blip r:embed="rId1"/>
          <a:stretch>
            <a:fillRect/>
          </a:stretch>
        </p:blipFill>
        <p:spPr>
          <a:xfrm>
            <a:off x="7391400" y="4648200"/>
            <a:ext cx="1403350" cy="1997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7655"/>
                                        </p:tgtEl>
                                        <p:attrNameLst>
                                          <p:attrName>style.visibility</p:attrName>
                                        </p:attrNameLst>
                                      </p:cBhvr>
                                      <p:to>
                                        <p:strVal val="visible"/>
                                      </p:to>
                                    </p:set>
                                    <p:animEffect transition="in" filter="slide(fromLeft)">
                                      <p:cBhvr>
                                        <p:cTn id="7" dur="500"/>
                                        <p:tgtEl>
                                          <p:spTgt spid="2765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7656"/>
                                        </p:tgtEl>
                                        <p:attrNameLst>
                                          <p:attrName>style.visibility</p:attrName>
                                        </p:attrNameLst>
                                      </p:cBhvr>
                                      <p:to>
                                        <p:strVal val="visible"/>
                                      </p:to>
                                    </p:set>
                                    <p:animEffect transition="in" filter="slide(fromLeft)">
                                      <p:cBhvr>
                                        <p:cTn id="12" dur="500"/>
                                        <p:tgtEl>
                                          <p:spTgt spid="2765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7657"/>
                                        </p:tgtEl>
                                        <p:attrNameLst>
                                          <p:attrName>style.visibility</p:attrName>
                                        </p:attrNameLst>
                                      </p:cBhvr>
                                      <p:to>
                                        <p:strVal val="visible"/>
                                      </p:to>
                                    </p:set>
                                    <p:animEffect transition="in" filter="slide(fromLeft)">
                                      <p:cBhvr>
                                        <p:cTn id="17" dur="500"/>
                                        <p:tgtEl>
                                          <p:spTgt spid="2765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7658"/>
                                        </p:tgtEl>
                                        <p:attrNameLst>
                                          <p:attrName>style.visibility</p:attrName>
                                        </p:attrNameLst>
                                      </p:cBhvr>
                                      <p:to>
                                        <p:strVal val="visible"/>
                                      </p:to>
                                    </p:set>
                                    <p:animEffect transition="in" filter="slide(fromLeft)">
                                      <p:cBhvr>
                                        <p:cTn id="22"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p:bldP spid="27656" grpId="0"/>
      <p:bldP spid="27657" grpId="0"/>
      <p:bldP spid="276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矩形 12289"/>
          <p:cNvSpPr/>
          <p:nvPr/>
        </p:nvSpPr>
        <p:spPr>
          <a:xfrm>
            <a:off x="0" y="0"/>
            <a:ext cx="5003800" cy="1368425"/>
          </a:xfrm>
          <a:prstGeom prst="rect">
            <a:avLst/>
          </a:prstGeom>
        </p:spPr>
        <p:txBody>
          <a:bodyPr wrap="none" fromWordArt="1">
            <a:prstTxWarp prst="textFadeUp">
              <a:avLst>
                <a:gd name="adj" fmla="val 9991"/>
              </a:avLst>
            </a:prstTxWarp>
            <a:normAutofit fontScale="90000" lnSpcReduction="10000"/>
          </a:bodyPr>
          <a:p>
            <a:pPr algn="ctr" fontAlgn="base"/>
            <a:r>
              <a:rPr lang="zh-CN" altLang="en-US" sz="9600" b="1" i="1" strike="noStrike" noProof="1">
                <a:ln w="12700" cap="flat" cmpd="sng">
                  <a:solidFill>
                    <a:srgbClr val="B2B2B2"/>
                  </a:solidFill>
                  <a:prstDash val="solid"/>
                  <a:miter/>
                  <a:headEnd type="none" w="med" len="med"/>
                  <a:tailEnd type="none" w="med" len="med"/>
                </a:ln>
                <a:gradFill rotWithShape="0">
                  <a:gsLst>
                    <a:gs pos="0">
                      <a:srgbClr val="520402"/>
                    </a:gs>
                    <a:gs pos="100000">
                      <a:srgbClr val="FFCC00"/>
                    </a:gs>
                  </a:gsLst>
                  <a:lin ang="5400000" scaled="1"/>
                  <a:tileRect/>
                </a:gradFill>
                <a:effectLst>
                  <a:outerShdw dist="35921" dir="2699999" sy="50000" rotWithShape="0">
                    <a:srgbClr val="875B0D"/>
                  </a:outerShdw>
                </a:effectLst>
                <a:latin typeface="方正舒体" charset="0"/>
                <a:ea typeface="方正舒体" charset="0"/>
                <a:cs typeface="+mn-cs"/>
              </a:rPr>
              <a:t>理清结构：</a:t>
            </a:r>
            <a:endParaRPr lang="zh-CN" altLang="en-US" sz="9600" b="1" i="1" strike="noStrike" noProof="1">
              <a:ln w="12700" cap="flat" cmpd="sng">
                <a:solidFill>
                  <a:srgbClr val="B2B2B2"/>
                </a:solidFill>
                <a:prstDash val="solid"/>
                <a:miter/>
                <a:headEnd type="none" w="med" len="med"/>
                <a:tailEnd type="none" w="med" len="med"/>
              </a:ln>
              <a:gradFill rotWithShape="0">
                <a:gsLst>
                  <a:gs pos="0">
                    <a:srgbClr val="520402"/>
                  </a:gs>
                  <a:gs pos="100000">
                    <a:srgbClr val="FFCC00"/>
                  </a:gs>
                </a:gsLst>
                <a:lin ang="5400000" scaled="1"/>
                <a:tileRect/>
              </a:gradFill>
              <a:effectLst>
                <a:outerShdw dist="35921" dir="2699999" sy="50000" rotWithShape="0">
                  <a:srgbClr val="875B0D"/>
                </a:outerShdw>
              </a:effectLst>
              <a:latin typeface="方正舒体" charset="0"/>
              <a:ea typeface="方正舒体" charset="0"/>
            </a:endParaRPr>
          </a:p>
        </p:txBody>
      </p:sp>
      <p:pic>
        <p:nvPicPr>
          <p:cNvPr id="77826" name="图片 12290" descr="goldstar"/>
          <p:cNvPicPr>
            <a:picLocks noChangeAspect="1"/>
          </p:cNvPicPr>
          <p:nvPr/>
        </p:nvPicPr>
        <p:blipFill>
          <a:blip r:embed="rId1"/>
          <a:stretch>
            <a:fillRect/>
          </a:stretch>
        </p:blipFill>
        <p:spPr>
          <a:xfrm>
            <a:off x="395288" y="1628775"/>
            <a:ext cx="457200" cy="457200"/>
          </a:xfrm>
          <a:prstGeom prst="rect">
            <a:avLst/>
          </a:prstGeom>
          <a:noFill/>
          <a:ln w="9525">
            <a:noFill/>
          </a:ln>
        </p:spPr>
      </p:pic>
      <p:sp>
        <p:nvSpPr>
          <p:cNvPr id="12293" name="文本框 12292"/>
          <p:cNvSpPr txBox="1"/>
          <p:nvPr/>
        </p:nvSpPr>
        <p:spPr>
          <a:xfrm>
            <a:off x="468313" y="1557338"/>
            <a:ext cx="7993062" cy="1752600"/>
          </a:xfrm>
          <a:prstGeom prst="rect">
            <a:avLst/>
          </a:prstGeom>
          <a:noFill/>
          <a:ln w="9525">
            <a:noFill/>
          </a:ln>
        </p:spPr>
        <p:txBody>
          <a:bodyPr anchor="t">
            <a:spAutoFit/>
          </a:bodyPr>
          <a:p>
            <a:pPr lvl="0"/>
            <a:r>
              <a:rPr lang="zh-CN" altLang="en-US" sz="3600" dirty="0">
                <a:latin typeface="Arial" panose="020B0604020202020204" pitchFamily="34" charset="0"/>
                <a:ea typeface="宋体" panose="02010600030101010101" pitchFamily="2" charset="-122"/>
              </a:rPr>
              <a:t>     文章是从闻一多先生的哪两个身份来表现他在“说和做”上的特点的？由此可见，文章可分为几部分？</a:t>
            </a:r>
            <a:endParaRPr lang="zh-CN" altLang="en-US" sz="36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12293"/>
                                        </p:tgtEl>
                                        <p:attrNameLst>
                                          <p:attrName>style.visibility</p:attrName>
                                        </p:attrNameLst>
                                      </p:cBhvr>
                                      <p:to>
                                        <p:strVal val="visible"/>
                                      </p:to>
                                    </p:set>
                                    <p:anim calcmode="lin" valueType="num">
                                      <p:cBhvr>
                                        <p:cTn id="7" dur="500" fill="hold"/>
                                        <p:tgtEl>
                                          <p:spTgt spid="12293"/>
                                        </p:tgtEl>
                                        <p:attrNameLst>
                                          <p:attrName>ppt_x</p:attrName>
                                        </p:attrNameLst>
                                      </p:cBhvr>
                                      <p:tavLst>
                                        <p:tav tm="0">
                                          <p:val>
                                            <p:strVal val="#ppt_x"/>
                                          </p:val>
                                        </p:tav>
                                        <p:tav tm="100000">
                                          <p:val>
                                            <p:strVal val="#ppt_x"/>
                                          </p:val>
                                        </p:tav>
                                      </p:tavLst>
                                    </p:anim>
                                    <p:anim calcmode="lin" valueType="num">
                                      <p:cBhvr>
                                        <p:cTn id="8"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p:nvPr/>
        </p:nvSpPr>
        <p:spPr>
          <a:xfrm>
            <a:off x="0" y="4221163"/>
            <a:ext cx="9144000" cy="2303462"/>
          </a:xfrm>
          <a:prstGeom prst="rect">
            <a:avLst/>
          </a:prstGeom>
          <a:noFill/>
          <a:ln w="9525">
            <a:noFill/>
          </a:ln>
        </p:spPr>
        <p:txBody>
          <a:bodyPr anchor="t"/>
          <a:p>
            <a:pPr marL="342900" lvl="0" indent="-342900">
              <a:lnSpc>
                <a:spcPct val="90000"/>
              </a:lnSpc>
              <a:spcBef>
                <a:spcPct val="20000"/>
              </a:spcBef>
            </a:pPr>
            <a:r>
              <a:rPr lang="zh-CN" altLang="en-US" sz="3200" b="1" dirty="0">
                <a:latin typeface="隶书" pitchFamily="49" charset="-122"/>
                <a:ea typeface="隶书" pitchFamily="49" charset="-122"/>
              </a:rPr>
              <a:t>    两部分之间用了七、八、九三个段落过渡。第七段承接上文小结，第八、九段开启下文。</a:t>
            </a:r>
            <a:endParaRPr lang="zh-CN" altLang="en-US" sz="3200" b="1" dirty="0">
              <a:latin typeface="隶书" pitchFamily="49" charset="-122"/>
              <a:ea typeface="隶书" pitchFamily="49" charset="-122"/>
            </a:endParaRPr>
          </a:p>
          <a:p>
            <a:pPr marL="342900" lvl="0" indent="-342900">
              <a:lnSpc>
                <a:spcPct val="90000"/>
              </a:lnSpc>
              <a:spcBef>
                <a:spcPct val="20000"/>
              </a:spcBef>
            </a:pPr>
            <a:r>
              <a:rPr lang="zh-CN" altLang="en-US" sz="3200" b="1" dirty="0">
                <a:latin typeface="隶书" pitchFamily="49" charset="-122"/>
                <a:ea typeface="隶书" pitchFamily="49" charset="-122"/>
              </a:rPr>
              <a:t>    这样连缀紧密，脉络清楚，过渡自然，把两个方面的情况简明地并列提出，给读者以深刻印象</a:t>
            </a:r>
            <a:r>
              <a:rPr lang="zh-CN" altLang="en-US" sz="3200" b="1" dirty="0">
                <a:latin typeface="楷体_GB2312" charset="-122"/>
                <a:ea typeface="楷体_GB2312" charset="-122"/>
              </a:rPr>
              <a:t>。</a:t>
            </a:r>
            <a:endParaRPr lang="zh-CN" altLang="en-US" sz="3200" b="1" dirty="0">
              <a:latin typeface="楷体_GB2312" charset="-122"/>
              <a:ea typeface="楷体_GB2312" charset="-122"/>
            </a:endParaRPr>
          </a:p>
        </p:txBody>
      </p:sp>
      <p:grpSp>
        <p:nvGrpSpPr>
          <p:cNvPr id="78850" name="Group 4"/>
          <p:cNvGrpSpPr/>
          <p:nvPr/>
        </p:nvGrpSpPr>
        <p:grpSpPr>
          <a:xfrm>
            <a:off x="0" y="1989138"/>
            <a:ext cx="1600200" cy="661987"/>
            <a:chOff x="384" y="1872"/>
            <a:chExt cx="1008" cy="417"/>
          </a:xfrm>
        </p:grpSpPr>
        <p:sp>
          <p:nvSpPr>
            <p:cNvPr id="78851" name="Text Box 5"/>
            <p:cNvSpPr txBox="1"/>
            <p:nvPr/>
          </p:nvSpPr>
          <p:spPr>
            <a:xfrm>
              <a:off x="384" y="1920"/>
              <a:ext cx="288" cy="369"/>
            </a:xfrm>
            <a:prstGeom prst="rect">
              <a:avLst/>
            </a:prstGeom>
            <a:noFill/>
            <a:ln w="9525">
              <a:noFill/>
            </a:ln>
          </p:spPr>
          <p:txBody>
            <a:bodyPr anchor="t">
              <a:spAutoFit/>
            </a:bodyPr>
            <a:p>
              <a:pPr lvl="0">
                <a:lnSpc>
                  <a:spcPct val="90000"/>
                </a:lnSpc>
                <a:spcBef>
                  <a:spcPct val="20000"/>
                </a:spcBef>
              </a:pPr>
              <a:endParaRPr lang="zh-CN" altLang="en-US" sz="3600" b="1" dirty="0">
                <a:solidFill>
                  <a:srgbClr val="FFFF00"/>
                </a:solidFill>
                <a:latin typeface="楷体_GB2312" charset="-122"/>
                <a:ea typeface="楷体_GB2312" charset="-122"/>
              </a:endParaRPr>
            </a:p>
          </p:txBody>
        </p:sp>
        <p:sp>
          <p:nvSpPr>
            <p:cNvPr id="78852" name="Text Box 6"/>
            <p:cNvSpPr txBox="1"/>
            <p:nvPr/>
          </p:nvSpPr>
          <p:spPr>
            <a:xfrm>
              <a:off x="624" y="1872"/>
              <a:ext cx="768" cy="406"/>
            </a:xfrm>
            <a:prstGeom prst="rect">
              <a:avLst/>
            </a:prstGeom>
            <a:noFill/>
            <a:ln w="9525">
              <a:noFill/>
            </a:ln>
          </p:spPr>
          <p:txBody>
            <a:bodyPr anchor="t">
              <a:spAutoFit/>
            </a:bodyPr>
            <a:p>
              <a:pPr lvl="0">
                <a:spcBef>
                  <a:spcPct val="50000"/>
                </a:spcBef>
              </a:pPr>
              <a:endParaRPr lang="zh-CN" altLang="en-US" sz="3600" b="1" dirty="0">
                <a:solidFill>
                  <a:srgbClr val="C00000"/>
                </a:solidFill>
                <a:latin typeface="楷体_GB2312" charset="-122"/>
                <a:ea typeface="楷体_GB2312" charset="-122"/>
              </a:endParaRPr>
            </a:p>
          </p:txBody>
        </p:sp>
      </p:grpSp>
      <p:sp>
        <p:nvSpPr>
          <p:cNvPr id="47112" name="Text Box 8"/>
          <p:cNvSpPr txBox="1">
            <a:spLocks noChangeArrowheads="1"/>
          </p:cNvSpPr>
          <p:nvPr/>
        </p:nvSpPr>
        <p:spPr bwMode="auto">
          <a:xfrm>
            <a:off x="323850" y="404813"/>
            <a:ext cx="8134350" cy="706438"/>
          </a:xfrm>
          <a:prstGeom prst="rect">
            <a:avLst/>
          </a:prstGeom>
          <a:noFill/>
          <a:ln w="9525">
            <a:noFill/>
            <a:miter lim="800000"/>
          </a:ln>
          <a:effectLst/>
        </p:spPr>
        <p:txBody>
          <a:bodyPr>
            <a:spAutoFit/>
          </a:bodyPr>
          <a:p>
            <a:pPr lvl="0">
              <a:spcBef>
                <a:spcPct val="50000"/>
              </a:spcBef>
              <a:buClr>
                <a:srgbClr val="000000"/>
              </a:buClr>
            </a:pPr>
            <a:r>
              <a:rPr lang="en-US" altLang="zh-CN" sz="4000" b="1" dirty="0">
                <a:effectLst>
                  <a:outerShdw blurRad="38100" dist="38100" dir="2700000">
                    <a:srgbClr val="C0C0C0"/>
                  </a:outerShdw>
                </a:effectLst>
                <a:latin typeface="隶书" pitchFamily="49" charset="-122"/>
                <a:ea typeface="隶书" pitchFamily="49" charset="-122"/>
              </a:rPr>
              <a:t>2.</a:t>
            </a:r>
            <a:r>
              <a:rPr lang="zh-CN" altLang="en-US" sz="4000" b="1" dirty="0">
                <a:effectLst>
                  <a:outerShdw blurRad="38100" dist="38100" dir="2700000">
                    <a:srgbClr val="C0C0C0"/>
                  </a:outerShdw>
                </a:effectLst>
                <a:latin typeface="隶书" pitchFamily="49" charset="-122"/>
                <a:ea typeface="隶书" pitchFamily="49" charset="-122"/>
              </a:rPr>
              <a:t>文章两个部分是怎样衔接起来的？</a:t>
            </a:r>
            <a:endParaRPr lang="zh-CN" altLang="en-US" sz="4000" b="1" dirty="0">
              <a:effectLst>
                <a:outerShdw blurRad="38100" dist="38100" dir="2700000">
                  <a:srgbClr val="C0C0C0"/>
                </a:outerShdw>
              </a:effectLst>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112"/>
                                        </p:tgtEl>
                                        <p:attrNameLst>
                                          <p:attrName>style.visibility</p:attrName>
                                        </p:attrNameLst>
                                      </p:cBhvr>
                                      <p:to>
                                        <p:strVal val="visible"/>
                                      </p:to>
                                    </p:set>
                                    <p:anim calcmode="lin" valueType="num">
                                      <p:cBhvr>
                                        <p:cTn id="7" dur="500" fill="hold"/>
                                        <p:tgtEl>
                                          <p:spTgt spid="47112"/>
                                        </p:tgtEl>
                                        <p:attrNameLst>
                                          <p:attrName>ppt_x</p:attrName>
                                        </p:attrNameLst>
                                      </p:cBhvr>
                                      <p:tavLst>
                                        <p:tav tm="0">
                                          <p:val>
                                            <p:strVal val="0-#ppt_w/2"/>
                                          </p:val>
                                        </p:tav>
                                        <p:tav tm="100000">
                                          <p:val>
                                            <p:strVal val="#ppt_x"/>
                                          </p:val>
                                        </p:tav>
                                      </p:tavLst>
                                    </p:anim>
                                    <p:anim calcmode="lin" valueType="num">
                                      <p:cBhvr>
                                        <p:cTn id="8" dur="500" fill="hold"/>
                                        <p:tgtEl>
                                          <p:spTgt spid="471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7106"/>
                                        </p:tgtEl>
                                        <p:attrNameLst>
                                          <p:attrName>style.visibility</p:attrName>
                                        </p:attrNameLst>
                                      </p:cBhvr>
                                      <p:to>
                                        <p:strVal val="visible"/>
                                      </p:to>
                                    </p:set>
                                    <p:anim calcmode="lin" valueType="num">
                                      <p:cBhvr>
                                        <p:cTn id="13" dur="500" fill="hold"/>
                                        <p:tgtEl>
                                          <p:spTgt spid="47106"/>
                                        </p:tgtEl>
                                        <p:attrNameLst>
                                          <p:attrName>ppt_x</p:attrName>
                                        </p:attrNameLst>
                                      </p:cBhvr>
                                      <p:tavLst>
                                        <p:tav tm="0">
                                          <p:val>
                                            <p:strVal val="0-#ppt_w/2"/>
                                          </p:val>
                                        </p:tav>
                                        <p:tav tm="100000">
                                          <p:val>
                                            <p:strVal val="#ppt_x"/>
                                          </p:val>
                                        </p:tav>
                                      </p:tavLst>
                                    </p:anim>
                                    <p:anim calcmode="lin" valueType="num">
                                      <p:cBhvr>
                                        <p:cTn id="14" dur="500" fill="hold"/>
                                        <p:tgtEl>
                                          <p:spTgt spid="471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1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矩形 12289"/>
          <p:cNvSpPr/>
          <p:nvPr/>
        </p:nvSpPr>
        <p:spPr>
          <a:xfrm>
            <a:off x="0" y="0"/>
            <a:ext cx="5003800" cy="1368425"/>
          </a:xfrm>
          <a:prstGeom prst="rect">
            <a:avLst/>
          </a:prstGeom>
        </p:spPr>
        <p:txBody>
          <a:bodyPr wrap="none" fromWordArt="1">
            <a:prstTxWarp prst="textFadeUp">
              <a:avLst>
                <a:gd name="adj" fmla="val 9991"/>
              </a:avLst>
            </a:prstTxWarp>
            <a:normAutofit/>
          </a:bodyPr>
          <a:p>
            <a:pPr algn="ctr"/>
            <a:r>
              <a:rPr lang="zh-CN" altLang="en-US" sz="9600" b="1" i="1">
                <a:ln w="12700" cap="flat" cmpd="sng">
                  <a:solidFill>
                    <a:srgbClr val="B2B2B2"/>
                  </a:solidFill>
                  <a:prstDash val="solid"/>
                  <a:miter/>
                  <a:headEnd type="none" w="med" len="med"/>
                  <a:tailEnd type="none" w="med" len="med"/>
                </a:ln>
                <a:gradFill rotWithShape="0">
                  <a:gsLst>
                    <a:gs pos="0">
                      <a:srgbClr val="520402"/>
                    </a:gs>
                    <a:gs pos="100000">
                      <a:srgbClr val="FFCC00"/>
                    </a:gs>
                  </a:gsLst>
                  <a:lin ang="5400000" scaled="1"/>
                  <a:tileRect/>
                </a:gradFill>
                <a:effectLst>
                  <a:outerShdw dist="35921" dir="2699999" sy="50000" rotWithShape="0">
                    <a:srgbClr val="875B0D"/>
                  </a:outerShdw>
                </a:effectLst>
                <a:latin typeface="方正舒体" charset="0"/>
                <a:ea typeface="方正舒体" charset="0"/>
              </a:rPr>
              <a:t>思考讨论：</a:t>
            </a:r>
            <a:endParaRPr lang="zh-CN" altLang="en-US" sz="9600" b="1" i="1">
              <a:ln w="12700" cap="flat" cmpd="sng">
                <a:solidFill>
                  <a:srgbClr val="B2B2B2"/>
                </a:solidFill>
                <a:prstDash val="solid"/>
                <a:miter/>
                <a:headEnd type="none" w="med" len="med"/>
                <a:tailEnd type="none" w="med" len="med"/>
              </a:ln>
              <a:gradFill rotWithShape="0">
                <a:gsLst>
                  <a:gs pos="0">
                    <a:srgbClr val="520402"/>
                  </a:gs>
                  <a:gs pos="100000">
                    <a:srgbClr val="FFCC00"/>
                  </a:gs>
                </a:gsLst>
                <a:lin ang="5400000" scaled="1"/>
                <a:tileRect/>
              </a:gradFill>
              <a:effectLst>
                <a:outerShdw dist="35921" dir="2699999" sy="50000" rotWithShape="0">
                  <a:srgbClr val="875B0D"/>
                </a:outerShdw>
              </a:effectLst>
              <a:latin typeface="方正舒体" charset="0"/>
              <a:ea typeface="方正舒体" charset="0"/>
            </a:endParaRPr>
          </a:p>
        </p:txBody>
      </p:sp>
      <p:pic>
        <p:nvPicPr>
          <p:cNvPr id="79874" name="图片 12291" descr="goldstar"/>
          <p:cNvPicPr>
            <a:picLocks noChangeAspect="1"/>
          </p:cNvPicPr>
          <p:nvPr/>
        </p:nvPicPr>
        <p:blipFill>
          <a:blip r:embed="rId1"/>
          <a:stretch>
            <a:fillRect/>
          </a:stretch>
        </p:blipFill>
        <p:spPr>
          <a:xfrm>
            <a:off x="395288" y="3573463"/>
            <a:ext cx="457200" cy="457200"/>
          </a:xfrm>
          <a:prstGeom prst="rect">
            <a:avLst/>
          </a:prstGeom>
          <a:noFill/>
          <a:ln w="9525">
            <a:noFill/>
          </a:ln>
        </p:spPr>
      </p:pic>
      <p:sp>
        <p:nvSpPr>
          <p:cNvPr id="12294" name="文本框 12293"/>
          <p:cNvSpPr txBox="1"/>
          <p:nvPr/>
        </p:nvSpPr>
        <p:spPr>
          <a:xfrm>
            <a:off x="755650" y="3429000"/>
            <a:ext cx="7380288" cy="1198563"/>
          </a:xfrm>
          <a:prstGeom prst="rect">
            <a:avLst/>
          </a:prstGeom>
          <a:noFill/>
          <a:ln w="9525">
            <a:noFill/>
          </a:ln>
        </p:spPr>
        <p:txBody>
          <a:bodyPr anchor="t">
            <a:spAutoFit/>
          </a:bodyPr>
          <a:p>
            <a:pPr lvl="0"/>
            <a:r>
              <a:rPr lang="zh-CN" altLang="en-US" sz="3600" dirty="0">
                <a:latin typeface="Times New Roman" panose="02020603050405020304" pitchFamily="18" charset="0"/>
                <a:ea typeface="宋体" panose="02010600030101010101" pitchFamily="2" charset="-122"/>
              </a:rPr>
              <a:t>    文章每个方面都写了闻一多先生的哪些主要事迹？</a:t>
            </a:r>
            <a:endParaRPr lang="zh-CN" altLang="en-US" sz="3600"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diamond(in)">
                                      <p:cBhvr>
                                        <p:cTn id="7" dur="20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2"/>
          <p:cNvSpPr>
            <a:spLocks noGrp="1"/>
          </p:cNvSpPr>
          <p:nvPr>
            <p:ph type="title"/>
          </p:nvPr>
        </p:nvSpPr>
        <p:spPr>
          <a:xfrm>
            <a:off x="0" y="549275"/>
            <a:ext cx="8424863" cy="1844675"/>
          </a:xfrm>
          <a:ln/>
        </p:spPr>
        <p:txBody>
          <a:bodyPr wrap="square" anchor="ctr"/>
          <a:p>
            <a:r>
              <a:rPr lang="en-US" altLang="zh-CN" sz="3600" b="1" dirty="0">
                <a:solidFill>
                  <a:schemeClr val="tx1"/>
                </a:solidFill>
                <a:ea typeface="隶书" pitchFamily="49" charset="-122"/>
              </a:rPr>
              <a:t>   1</a:t>
            </a:r>
            <a:r>
              <a:rPr lang="zh-CN" altLang="en-US" sz="3600" b="1" dirty="0">
                <a:solidFill>
                  <a:schemeClr val="tx1"/>
                </a:solidFill>
                <a:ea typeface="隶书" pitchFamily="49" charset="-122"/>
              </a:rPr>
              <a:t>、作者举了哪三部著作表现闻一多先生在学术上的卓越成就？</a:t>
            </a:r>
            <a:endParaRPr lang="zh-CN" altLang="en-US" sz="3600" b="1" dirty="0">
              <a:solidFill>
                <a:schemeClr val="tx1"/>
              </a:solidFill>
              <a:ea typeface="隶书" pitchFamily="49" charset="-122"/>
            </a:endParaRPr>
          </a:p>
        </p:txBody>
      </p:sp>
      <p:sp>
        <p:nvSpPr>
          <p:cNvPr id="60419" name="Rectangle 3"/>
          <p:cNvSpPr>
            <a:spLocks noGrp="1"/>
          </p:cNvSpPr>
          <p:nvPr>
            <p:ph idx="1"/>
          </p:nvPr>
        </p:nvSpPr>
        <p:spPr>
          <a:xfrm>
            <a:off x="468313" y="2205038"/>
            <a:ext cx="8351837" cy="719137"/>
          </a:xfrm>
          <a:ln/>
        </p:spPr>
        <p:txBody>
          <a:bodyPr wrap="square" anchor="t"/>
          <a:p>
            <a:pPr marL="609600" indent="-609600" algn="ctr">
              <a:lnSpc>
                <a:spcPct val="90000"/>
              </a:lnSpc>
              <a:buNone/>
            </a:pPr>
            <a:r>
              <a:rPr lang="en-US" altLang="zh-CN" sz="3600" b="1" dirty="0">
                <a:solidFill>
                  <a:srgbClr val="0000FF"/>
                </a:solidFill>
                <a:ea typeface="隶书" pitchFamily="49" charset="-122"/>
              </a:rPr>
              <a:t>《</a:t>
            </a:r>
            <a:r>
              <a:rPr lang="zh-CN" altLang="en-US" sz="3600" b="1" dirty="0">
                <a:solidFill>
                  <a:srgbClr val="0000FF"/>
                </a:solidFill>
                <a:ea typeface="隶书" pitchFamily="49" charset="-122"/>
              </a:rPr>
              <a:t>唐诗杂论</a:t>
            </a:r>
            <a:r>
              <a:rPr lang="en-US" altLang="zh-CN" sz="3600" b="1" dirty="0">
                <a:solidFill>
                  <a:srgbClr val="0000FF"/>
                </a:solidFill>
                <a:ea typeface="隶书" pitchFamily="49" charset="-122"/>
              </a:rPr>
              <a:t>》《</a:t>
            </a:r>
            <a:r>
              <a:rPr lang="zh-CN" altLang="en-US" sz="3600" b="1" dirty="0">
                <a:solidFill>
                  <a:srgbClr val="0000FF"/>
                </a:solidFill>
                <a:ea typeface="隶书" pitchFamily="49" charset="-122"/>
              </a:rPr>
              <a:t>楚辞校补</a:t>
            </a:r>
            <a:r>
              <a:rPr lang="en-US" altLang="zh-CN" sz="3600" b="1" dirty="0">
                <a:solidFill>
                  <a:srgbClr val="0000FF"/>
                </a:solidFill>
                <a:ea typeface="隶书" pitchFamily="49" charset="-122"/>
              </a:rPr>
              <a:t>》《</a:t>
            </a:r>
            <a:r>
              <a:rPr lang="zh-CN" altLang="en-US" sz="3600" b="1" dirty="0">
                <a:solidFill>
                  <a:srgbClr val="0000FF"/>
                </a:solidFill>
                <a:ea typeface="隶书" pitchFamily="49" charset="-122"/>
              </a:rPr>
              <a:t>古典新义</a:t>
            </a:r>
            <a:r>
              <a:rPr lang="en-US" altLang="zh-CN" sz="3600" b="1" dirty="0">
                <a:solidFill>
                  <a:srgbClr val="0000FF"/>
                </a:solidFill>
                <a:ea typeface="隶书" pitchFamily="49" charset="-122"/>
              </a:rPr>
              <a:t>》</a:t>
            </a:r>
            <a:endParaRPr lang="en-US" altLang="zh-CN" sz="3600" b="1" dirty="0">
              <a:solidFill>
                <a:srgbClr val="0000FF"/>
              </a:solidFill>
              <a:ea typeface="隶书" pitchFamily="49" charset="-122"/>
            </a:endParaRPr>
          </a:p>
        </p:txBody>
      </p:sp>
      <p:sp>
        <p:nvSpPr>
          <p:cNvPr id="80899" name="AutoShape 4">
            <a:hlinkClick r:id="" action="ppaction://hlinkshowjump?jump=nextslide"/>
          </p:cNvPr>
          <p:cNvSpPr/>
          <p:nvPr/>
        </p:nvSpPr>
        <p:spPr>
          <a:xfrm>
            <a:off x="5105400" y="6416675"/>
            <a:ext cx="381000" cy="365125"/>
          </a:xfrm>
          <a:prstGeom prst="rightArrow">
            <a:avLst>
              <a:gd name="adj1" fmla="val 50000"/>
              <a:gd name="adj2" fmla="val 26000"/>
            </a:avLst>
          </a:prstGeom>
          <a:solidFill>
            <a:srgbClr val="DDDDDD"/>
          </a:solidFill>
          <a:ln w="28575" cap="flat" cmpd="sng">
            <a:solidFill>
              <a:schemeClr val="hlink"/>
            </a:solidFill>
            <a:prstDash val="solid"/>
            <a:miter/>
            <a:headEnd type="none" w="med" len="med"/>
            <a:tailEnd type="none" w="med" len="med"/>
          </a:ln>
        </p:spPr>
        <p:txBody>
          <a:bodyPr wrap="none" anchor="ctr"/>
          <a:p>
            <a:pPr lvl="0" algn="ctr"/>
            <a:endParaRPr lang="zh-CN" altLang="en-US" dirty="0">
              <a:latin typeface="Times New Roman" panose="02020603050405020304" pitchFamily="18" charset="0"/>
              <a:ea typeface="宋体" panose="02010600030101010101" pitchFamily="2" charset="-122"/>
            </a:endParaRPr>
          </a:p>
        </p:txBody>
      </p:sp>
      <p:sp>
        <p:nvSpPr>
          <p:cNvPr id="80900" name="AutoShape 5">
            <a:hlinkClick r:id="" action="ppaction://hlinkshowjump?jump=previousslide"/>
          </p:cNvPr>
          <p:cNvSpPr/>
          <p:nvPr/>
        </p:nvSpPr>
        <p:spPr>
          <a:xfrm>
            <a:off x="3581400" y="6416675"/>
            <a:ext cx="381000" cy="365125"/>
          </a:xfrm>
          <a:prstGeom prst="leftArrow">
            <a:avLst>
              <a:gd name="adj1" fmla="val 50000"/>
              <a:gd name="adj2" fmla="val 26000"/>
            </a:avLst>
          </a:prstGeom>
          <a:solidFill>
            <a:srgbClr val="DDDDDD"/>
          </a:solidFill>
          <a:ln w="28575" cap="flat" cmpd="sng">
            <a:solidFill>
              <a:schemeClr val="hlink"/>
            </a:solidFill>
            <a:prstDash val="solid"/>
            <a:miter/>
            <a:headEnd type="none" w="med" len="med"/>
            <a:tailEnd type="none" w="med" len="med"/>
          </a:ln>
        </p:spPr>
        <p:txBody>
          <a:bodyPr wrap="none" anchor="ctr"/>
          <a:p>
            <a:pPr lvl="0"/>
            <a:endParaRPr lang="zh-CN" altLang="en-US" dirty="0">
              <a:latin typeface="Times New Roman" panose="02020603050405020304" pitchFamily="18" charset="0"/>
              <a:ea typeface="宋体" panose="02010600030101010101" pitchFamily="2" charset="-122"/>
            </a:endParaRPr>
          </a:p>
        </p:txBody>
      </p:sp>
      <p:sp>
        <p:nvSpPr>
          <p:cNvPr id="80901" name="AutoShape 6">
            <a:hlinkClick r:id="" action="ppaction://hlinkshowjump?jump=firstslide"/>
          </p:cNvPr>
          <p:cNvSpPr/>
          <p:nvPr/>
        </p:nvSpPr>
        <p:spPr>
          <a:xfrm>
            <a:off x="4305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p>
            <a:pPr lvl="0"/>
            <a:endParaRPr lang="zh-CN" altLang="en-US" dirty="0">
              <a:latin typeface="Times New Roman" panose="02020603050405020304" pitchFamily="18" charset="0"/>
              <a:ea typeface="宋体" panose="02010600030101010101" pitchFamily="2" charset="-122"/>
            </a:endParaRPr>
          </a:p>
        </p:txBody>
      </p:sp>
      <p:sp>
        <p:nvSpPr>
          <p:cNvPr id="60423" name="Rectangle 7"/>
          <p:cNvSpPr/>
          <p:nvPr/>
        </p:nvSpPr>
        <p:spPr>
          <a:xfrm>
            <a:off x="611188" y="2852738"/>
            <a:ext cx="8321675" cy="1079500"/>
          </a:xfrm>
          <a:prstGeom prst="rect">
            <a:avLst/>
          </a:prstGeom>
          <a:noFill/>
          <a:ln w="12700">
            <a:noFill/>
          </a:ln>
        </p:spPr>
        <p:txBody>
          <a:bodyPr anchor="t">
            <a:spAutoFit/>
          </a:bodyPr>
          <a:p>
            <a:pPr lvl="0">
              <a:lnSpc>
                <a:spcPct val="90000"/>
              </a:lnSpc>
              <a:spcBef>
                <a:spcPct val="50000"/>
              </a:spcBef>
              <a:buClr>
                <a:srgbClr val="000000"/>
              </a:buClr>
            </a:pPr>
            <a:r>
              <a:rPr lang="en-US" altLang="zh-CN" sz="3600" b="1" dirty="0">
                <a:latin typeface="隶书" pitchFamily="49" charset="-122"/>
                <a:ea typeface="隶书" pitchFamily="49" charset="-122"/>
              </a:rPr>
              <a:t>2</a:t>
            </a:r>
            <a:r>
              <a:rPr lang="zh-CN" altLang="en-US" sz="3600" b="1" dirty="0">
                <a:latin typeface="隶书" pitchFamily="49" charset="-122"/>
                <a:ea typeface="隶书" pitchFamily="49" charset="-122"/>
              </a:rPr>
              <a:t>、作者选取的这三件事，选择的角度是什么？详略安排有什么不同？</a:t>
            </a:r>
            <a:endParaRPr lang="zh-CN" altLang="en-US" sz="3600" b="1" dirty="0">
              <a:latin typeface="隶书" pitchFamily="49" charset="-122"/>
              <a:ea typeface="隶书" pitchFamily="49" charset="-122"/>
            </a:endParaRPr>
          </a:p>
        </p:txBody>
      </p:sp>
      <p:sp>
        <p:nvSpPr>
          <p:cNvPr id="60424" name="Rectangle 8"/>
          <p:cNvSpPr/>
          <p:nvPr/>
        </p:nvSpPr>
        <p:spPr>
          <a:xfrm>
            <a:off x="250825" y="3860800"/>
            <a:ext cx="8713788" cy="3170238"/>
          </a:xfrm>
          <a:prstGeom prst="rect">
            <a:avLst/>
          </a:prstGeom>
          <a:noFill/>
          <a:ln w="12700">
            <a:noFill/>
          </a:ln>
        </p:spPr>
        <p:txBody>
          <a:bodyPr anchor="t">
            <a:spAutoFit/>
          </a:bodyPr>
          <a:p>
            <a:pPr lvl="0">
              <a:spcBef>
                <a:spcPct val="50000"/>
              </a:spcBef>
            </a:pPr>
            <a:r>
              <a:rPr lang="zh-CN" altLang="en-US" sz="4000" b="1" dirty="0">
                <a:solidFill>
                  <a:srgbClr val="FFFF00"/>
                </a:solidFill>
                <a:latin typeface="Times New Roman" panose="02020603050405020304" pitchFamily="18" charset="0"/>
                <a:ea typeface="隶书" pitchFamily="49" charset="-122"/>
              </a:rPr>
              <a:t>    </a:t>
            </a:r>
            <a:r>
              <a:rPr lang="zh-CN" altLang="en-US" sz="4000" b="1" dirty="0">
                <a:solidFill>
                  <a:srgbClr val="0000FF"/>
                </a:solidFill>
                <a:latin typeface="Times New Roman" panose="02020603050405020304" pitchFamily="18" charset="0"/>
                <a:ea typeface="隶书" pitchFamily="49" charset="-122"/>
              </a:rPr>
              <a:t>写作</a:t>
            </a:r>
            <a:r>
              <a:rPr lang="en-US" altLang="zh-CN" sz="4000" b="1" dirty="0">
                <a:solidFill>
                  <a:srgbClr val="0000FF"/>
                </a:solidFill>
                <a:latin typeface="Times New Roman" panose="02020603050405020304" pitchFamily="18" charset="0"/>
                <a:ea typeface="隶书" pitchFamily="49" charset="-122"/>
              </a:rPr>
              <a:t>《</a:t>
            </a:r>
            <a:r>
              <a:rPr lang="zh-CN" altLang="en-US" sz="4000" b="1" dirty="0">
                <a:solidFill>
                  <a:srgbClr val="0000FF"/>
                </a:solidFill>
                <a:latin typeface="Times New Roman" panose="02020603050405020304" pitchFamily="18" charset="0"/>
                <a:ea typeface="隶书" pitchFamily="49" charset="-122"/>
              </a:rPr>
              <a:t>唐诗杂论</a:t>
            </a:r>
            <a:r>
              <a:rPr lang="en-US" altLang="zh-CN" sz="4000" b="1" dirty="0">
                <a:solidFill>
                  <a:srgbClr val="0000FF"/>
                </a:solidFill>
                <a:latin typeface="Times New Roman" panose="02020603050405020304" pitchFamily="18" charset="0"/>
                <a:ea typeface="隶书" pitchFamily="49" charset="-122"/>
              </a:rPr>
              <a:t>》</a:t>
            </a:r>
            <a:r>
              <a:rPr lang="zh-CN" altLang="en-US" sz="4000" b="1" dirty="0">
                <a:solidFill>
                  <a:srgbClr val="0000FF"/>
                </a:solidFill>
                <a:latin typeface="Times New Roman" panose="02020603050405020304" pitchFamily="18" charset="0"/>
                <a:ea typeface="隶书" pitchFamily="49" charset="-122"/>
              </a:rPr>
              <a:t>是从“做”了再“说”这个角度选材的；其它两个事例从“做”了也不一定“说”角度选材的。其中第一件事详写，后两件事略写。</a:t>
            </a:r>
            <a:endParaRPr lang="zh-CN" altLang="en-US" sz="4000" b="1" dirty="0">
              <a:solidFill>
                <a:srgbClr val="0000FF"/>
              </a:solidFill>
              <a:latin typeface="Times New Roman" panose="02020603050405020304" pitchFamily="18" charset="0"/>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18"/>
                                        </p:tgtEl>
                                        <p:attrNameLst>
                                          <p:attrName>style.visibility</p:attrName>
                                        </p:attrNameLst>
                                      </p:cBhvr>
                                      <p:to>
                                        <p:strVal val="visible"/>
                                      </p:to>
                                    </p:set>
                                    <p:anim calcmode="lin" valueType="num">
                                      <p:cBhvr>
                                        <p:cTn id="7" dur="2000" fill="hold"/>
                                        <p:tgtEl>
                                          <p:spTgt spid="60418"/>
                                        </p:tgtEl>
                                        <p:attrNameLst>
                                          <p:attrName>ppt_x</p:attrName>
                                        </p:attrNameLst>
                                      </p:cBhvr>
                                      <p:tavLst>
                                        <p:tav tm="0">
                                          <p:val>
                                            <p:strVal val="#ppt_x"/>
                                          </p:val>
                                        </p:tav>
                                        <p:tav tm="100000">
                                          <p:val>
                                            <p:strVal val="#ppt_x"/>
                                          </p:val>
                                        </p:tav>
                                      </p:tavLst>
                                    </p:anim>
                                    <p:anim calcmode="lin" valueType="num">
                                      <p:cBhvr>
                                        <p:cTn id="8" dur="2000" fill="hold"/>
                                        <p:tgtEl>
                                          <p:spTgt spid="604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19">
                                            <p:txEl>
                                              <p:charRg st="0" end="19"/>
                                            </p:txEl>
                                          </p:spTgt>
                                        </p:tgtEl>
                                        <p:attrNameLst>
                                          <p:attrName>style.visibility</p:attrName>
                                        </p:attrNameLst>
                                      </p:cBhvr>
                                      <p:to>
                                        <p:strVal val="visible"/>
                                      </p:to>
                                    </p:set>
                                    <p:anim calcmode="lin" valueType="num">
                                      <p:cBhvr>
                                        <p:cTn id="13" dur="2000" fill="hold"/>
                                        <p:tgtEl>
                                          <p:spTgt spid="60419">
                                            <p:txEl>
                                              <p:charRg st="0" end="19"/>
                                            </p:txEl>
                                          </p:spTgt>
                                        </p:tgtEl>
                                        <p:attrNameLst>
                                          <p:attrName>ppt_x</p:attrName>
                                        </p:attrNameLst>
                                      </p:cBhvr>
                                      <p:tavLst>
                                        <p:tav tm="0">
                                          <p:val>
                                            <p:strVal val="#ppt_x"/>
                                          </p:val>
                                        </p:tav>
                                        <p:tav tm="100000">
                                          <p:val>
                                            <p:strVal val="#ppt_x"/>
                                          </p:val>
                                        </p:tav>
                                      </p:tavLst>
                                    </p:anim>
                                    <p:anim calcmode="lin" valueType="num">
                                      <p:cBhvr>
                                        <p:cTn id="14" dur="2000" fill="hold"/>
                                        <p:tgtEl>
                                          <p:spTgt spid="60419">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0423"/>
                                        </p:tgtEl>
                                        <p:attrNameLst>
                                          <p:attrName>style.visibility</p:attrName>
                                        </p:attrNameLst>
                                      </p:cBhvr>
                                      <p:to>
                                        <p:strVal val="visible"/>
                                      </p:to>
                                    </p:set>
                                    <p:anim calcmode="lin" valueType="num">
                                      <p:cBhvr>
                                        <p:cTn id="19" dur="2000" fill="hold"/>
                                        <p:tgtEl>
                                          <p:spTgt spid="60423"/>
                                        </p:tgtEl>
                                        <p:attrNameLst>
                                          <p:attrName>ppt_x</p:attrName>
                                        </p:attrNameLst>
                                      </p:cBhvr>
                                      <p:tavLst>
                                        <p:tav tm="0">
                                          <p:val>
                                            <p:strVal val="#ppt_x"/>
                                          </p:val>
                                        </p:tav>
                                        <p:tav tm="100000">
                                          <p:val>
                                            <p:strVal val="#ppt_x"/>
                                          </p:val>
                                        </p:tav>
                                      </p:tavLst>
                                    </p:anim>
                                    <p:anim calcmode="lin" valueType="num">
                                      <p:cBhvr>
                                        <p:cTn id="20" dur="2000" fill="hold"/>
                                        <p:tgtEl>
                                          <p:spTgt spid="604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0424"/>
                                        </p:tgtEl>
                                        <p:attrNameLst>
                                          <p:attrName>style.visibility</p:attrName>
                                        </p:attrNameLst>
                                      </p:cBhvr>
                                      <p:to>
                                        <p:strVal val="visible"/>
                                      </p:to>
                                    </p:set>
                                    <p:anim calcmode="lin" valueType="num">
                                      <p:cBhvr>
                                        <p:cTn id="25" dur="2000" fill="hold"/>
                                        <p:tgtEl>
                                          <p:spTgt spid="60424"/>
                                        </p:tgtEl>
                                        <p:attrNameLst>
                                          <p:attrName>ppt_x</p:attrName>
                                        </p:attrNameLst>
                                      </p:cBhvr>
                                      <p:tavLst>
                                        <p:tav tm="0">
                                          <p:val>
                                            <p:strVal val="#ppt_x"/>
                                          </p:val>
                                        </p:tav>
                                        <p:tav tm="100000">
                                          <p:val>
                                            <p:strVal val="#ppt_x"/>
                                          </p:val>
                                        </p:tav>
                                      </p:tavLst>
                                    </p:anim>
                                    <p:anim calcmode="lin" valueType="num">
                                      <p:cBhvr>
                                        <p:cTn id="26" dur="2000" fill="hold"/>
                                        <p:tgtEl>
                                          <p:spTgt spid="604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60419" grpId="0" build="p"/>
      <p:bldP spid="60423" grpId="0"/>
      <p:bldP spid="604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Rectangle 2"/>
          <p:cNvSpPr>
            <a:spLocks noGrp="1"/>
          </p:cNvSpPr>
          <p:nvPr>
            <p:ph type="title"/>
          </p:nvPr>
        </p:nvSpPr>
        <p:spPr>
          <a:xfrm>
            <a:off x="685800" y="609600"/>
            <a:ext cx="7772400" cy="1447800"/>
          </a:xfrm>
          <a:ln/>
        </p:spPr>
        <p:txBody>
          <a:bodyPr vert="horz" wrap="square" anchor="ctr"/>
          <a:p>
            <a:pPr algn="l"/>
            <a:r>
              <a:rPr lang="zh-CN" altLang="en-US" dirty="0">
                <a:solidFill>
                  <a:schemeClr val="tx1"/>
                </a:solidFill>
                <a:ea typeface="隶书" pitchFamily="49" charset="-122"/>
              </a:rPr>
              <a:t>       </a:t>
            </a:r>
            <a:r>
              <a:rPr lang="zh-CN" altLang="en-US" dirty="0">
                <a:solidFill>
                  <a:srgbClr val="0D0D0D"/>
                </a:solidFill>
                <a:ea typeface="隶书" pitchFamily="49" charset="-122"/>
              </a:rPr>
              <a:t>第二部分中，</a:t>
            </a:r>
            <a:r>
              <a:rPr lang="zh-CN" altLang="en-US" b="1" dirty="0">
                <a:solidFill>
                  <a:schemeClr val="tx1"/>
                </a:solidFill>
                <a:ea typeface="隶书" pitchFamily="49" charset="-122"/>
              </a:rPr>
              <a:t>作者选取哪几件事表现闻一多的</a:t>
            </a:r>
            <a:r>
              <a:rPr lang="zh-CN" altLang="en-US" b="1" dirty="0">
                <a:solidFill>
                  <a:schemeClr val="tx1"/>
                </a:solidFill>
                <a:latin typeface="Lucida Sans Unicode" panose="020B0602030504020204" pitchFamily="34" charset="0"/>
                <a:ea typeface="隶书" pitchFamily="49" charset="-122"/>
              </a:rPr>
              <a:t>“</a:t>
            </a:r>
            <a:r>
              <a:rPr lang="zh-CN" altLang="en-US" b="1" dirty="0">
                <a:solidFill>
                  <a:schemeClr val="tx1"/>
                </a:solidFill>
                <a:ea typeface="隶书" pitchFamily="49" charset="-122"/>
              </a:rPr>
              <a:t>做</a:t>
            </a:r>
            <a:r>
              <a:rPr lang="zh-CN" altLang="en-US" b="1" dirty="0">
                <a:solidFill>
                  <a:schemeClr val="tx1"/>
                </a:solidFill>
                <a:latin typeface="Lucida Sans Unicode" panose="020B0602030504020204" pitchFamily="34" charset="0"/>
                <a:ea typeface="隶书" pitchFamily="49" charset="-122"/>
              </a:rPr>
              <a:t>”</a:t>
            </a:r>
            <a:r>
              <a:rPr lang="zh-CN" altLang="en-US" b="1" dirty="0">
                <a:solidFill>
                  <a:schemeClr val="tx1"/>
                </a:solidFill>
                <a:ea typeface="隶书" pitchFamily="49" charset="-122"/>
              </a:rPr>
              <a:t>？</a:t>
            </a:r>
            <a:endParaRPr lang="zh-CN" altLang="en-US" b="1" dirty="0">
              <a:solidFill>
                <a:schemeClr val="tx1"/>
              </a:solidFill>
              <a:ea typeface="隶书" pitchFamily="49" charset="-122"/>
            </a:endParaRPr>
          </a:p>
        </p:txBody>
      </p:sp>
      <p:sp>
        <p:nvSpPr>
          <p:cNvPr id="64515" name="Rectangle 3"/>
          <p:cNvSpPr>
            <a:spLocks noGrp="1"/>
          </p:cNvSpPr>
          <p:nvPr>
            <p:ph idx="1"/>
          </p:nvPr>
        </p:nvSpPr>
        <p:spPr>
          <a:xfrm>
            <a:off x="0" y="2286000"/>
            <a:ext cx="9144000" cy="3810000"/>
          </a:xfrm>
          <a:ln/>
        </p:spPr>
        <p:txBody>
          <a:bodyPr vert="horz" wrap="square" anchor="t"/>
          <a:p>
            <a:pPr marL="609600" indent="-609600">
              <a:buAutoNum type="arabicPeriod"/>
            </a:pPr>
            <a:r>
              <a:rPr lang="zh-CN" altLang="en-US" sz="4800" b="1" dirty="0">
                <a:solidFill>
                  <a:srgbClr val="C00000"/>
                </a:solidFill>
                <a:ea typeface="隶书" pitchFamily="49" charset="-122"/>
              </a:rPr>
              <a:t>起稿政治传单</a:t>
            </a:r>
            <a:endParaRPr lang="zh-CN" altLang="en-US" sz="4800" b="1" dirty="0">
              <a:solidFill>
                <a:srgbClr val="C00000"/>
              </a:solidFill>
              <a:ea typeface="隶书" pitchFamily="49" charset="-122"/>
            </a:endParaRPr>
          </a:p>
          <a:p>
            <a:pPr marL="609600" indent="-609600">
              <a:buAutoNum type="arabicPeriod"/>
            </a:pPr>
            <a:r>
              <a:rPr lang="zh-CN" altLang="en-US" sz="4800" b="1" dirty="0">
                <a:solidFill>
                  <a:srgbClr val="C00000"/>
                </a:solidFill>
                <a:ea typeface="隶书" pitchFamily="49" charset="-122"/>
              </a:rPr>
              <a:t>群众大会演说</a:t>
            </a:r>
            <a:endParaRPr lang="zh-CN" altLang="en-US" sz="4800" b="1" dirty="0">
              <a:solidFill>
                <a:srgbClr val="C00000"/>
              </a:solidFill>
              <a:ea typeface="隶书" pitchFamily="49" charset="-122"/>
            </a:endParaRPr>
          </a:p>
          <a:p>
            <a:pPr marL="609600" indent="-609600">
              <a:buAutoNum type="arabicPeriod"/>
            </a:pPr>
            <a:r>
              <a:rPr lang="zh-CN" altLang="en-US" sz="4800" b="1" dirty="0">
                <a:solidFill>
                  <a:srgbClr val="C00000"/>
                </a:solidFill>
                <a:ea typeface="隶书" pitchFamily="49" charset="-122"/>
              </a:rPr>
              <a:t>参加游行示威</a:t>
            </a:r>
            <a:endParaRPr lang="zh-CN" altLang="en-US" sz="4800" b="1" dirty="0">
              <a:solidFill>
                <a:srgbClr val="C00000"/>
              </a:solidFill>
              <a:ea typeface="隶书" pitchFamily="49" charset="-122"/>
            </a:endParaRPr>
          </a:p>
        </p:txBody>
      </p:sp>
      <p:sp>
        <p:nvSpPr>
          <p:cNvPr id="81923" name="AutoShape 4">
            <a:hlinkClick r:id="" action="ppaction://hlinkshowjump?jump=nextslide"/>
          </p:cNvPr>
          <p:cNvSpPr/>
          <p:nvPr/>
        </p:nvSpPr>
        <p:spPr>
          <a:xfrm>
            <a:off x="5105400" y="6416675"/>
            <a:ext cx="381000" cy="365125"/>
          </a:xfrm>
          <a:prstGeom prst="rightArrow">
            <a:avLst>
              <a:gd name="adj1" fmla="val 50000"/>
              <a:gd name="adj2" fmla="val 26000"/>
            </a:avLst>
          </a:prstGeom>
          <a:solidFill>
            <a:srgbClr val="DDDDDD"/>
          </a:solidFill>
          <a:ln w="28575" cap="flat" cmpd="sng">
            <a:solidFill>
              <a:schemeClr val="hlink"/>
            </a:solidFill>
            <a:prstDash val="solid"/>
            <a:miter/>
            <a:headEnd type="none" w="med" len="med"/>
            <a:tailEnd type="none" w="med" len="med"/>
          </a:ln>
        </p:spPr>
        <p:txBody>
          <a:bodyPr wrap="none" anchor="ctr"/>
          <a:p>
            <a:pPr lvl="0" algn="ctr"/>
            <a:endParaRPr lang="zh-CN" altLang="en-US" dirty="0">
              <a:latin typeface="Times New Roman" panose="02020603050405020304" pitchFamily="18" charset="0"/>
              <a:ea typeface="宋体" panose="02010600030101010101" pitchFamily="2" charset="-122"/>
            </a:endParaRPr>
          </a:p>
        </p:txBody>
      </p:sp>
      <p:sp>
        <p:nvSpPr>
          <p:cNvPr id="81924" name="AutoShape 5">
            <a:hlinkClick r:id="" action="ppaction://hlinkshowjump?jump=previousslide"/>
          </p:cNvPr>
          <p:cNvSpPr/>
          <p:nvPr/>
        </p:nvSpPr>
        <p:spPr>
          <a:xfrm>
            <a:off x="3581400" y="6416675"/>
            <a:ext cx="381000" cy="365125"/>
          </a:xfrm>
          <a:prstGeom prst="leftArrow">
            <a:avLst>
              <a:gd name="adj1" fmla="val 50000"/>
              <a:gd name="adj2" fmla="val 26000"/>
            </a:avLst>
          </a:prstGeom>
          <a:solidFill>
            <a:srgbClr val="DDDDDD"/>
          </a:solidFill>
          <a:ln w="28575" cap="flat" cmpd="sng">
            <a:solidFill>
              <a:schemeClr val="hlink"/>
            </a:solidFill>
            <a:prstDash val="solid"/>
            <a:miter/>
            <a:headEnd type="none" w="med" len="med"/>
            <a:tailEnd type="none" w="med" len="med"/>
          </a:ln>
        </p:spPr>
        <p:txBody>
          <a:bodyPr wrap="none" anchor="ctr"/>
          <a:p>
            <a:pPr lvl="0"/>
            <a:endParaRPr lang="zh-CN" altLang="en-US" dirty="0">
              <a:latin typeface="Times New Roman" panose="02020603050405020304" pitchFamily="18" charset="0"/>
              <a:ea typeface="宋体" panose="02010600030101010101" pitchFamily="2" charset="-122"/>
            </a:endParaRPr>
          </a:p>
        </p:txBody>
      </p:sp>
      <p:sp>
        <p:nvSpPr>
          <p:cNvPr id="81925" name="AutoShape 6">
            <a:hlinkClick r:id="" action="ppaction://hlinkshowjump?jump=firstslide"/>
          </p:cNvPr>
          <p:cNvSpPr/>
          <p:nvPr/>
        </p:nvSpPr>
        <p:spPr>
          <a:xfrm>
            <a:off x="4305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p>
            <a:pPr lvl="0"/>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4515">
                                            <p:txEl>
                                              <p:charRg st="0" end="6"/>
                                            </p:txEl>
                                          </p:spTgt>
                                        </p:tgtEl>
                                        <p:attrNameLst>
                                          <p:attrName>style.visibility</p:attrName>
                                        </p:attrNameLst>
                                      </p:cBhvr>
                                      <p:to>
                                        <p:strVal val="visible"/>
                                      </p:to>
                                    </p:set>
                                    <p:animEffect transition="in" filter="box(out)">
                                      <p:cBhvr>
                                        <p:cTn id="7" dur="500"/>
                                        <p:tgtEl>
                                          <p:spTgt spid="64515">
                                            <p:txEl>
                                              <p:charRg st="0" end="6"/>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4515">
                                            <p:txEl>
                                              <p:charRg st="6" end="20"/>
                                            </p:txEl>
                                          </p:spTgt>
                                        </p:tgtEl>
                                        <p:attrNameLst>
                                          <p:attrName>style.visibility</p:attrName>
                                        </p:attrNameLst>
                                      </p:cBhvr>
                                      <p:to>
                                        <p:strVal val="visible"/>
                                      </p:to>
                                    </p:set>
                                    <p:animEffect transition="in" filter="box(out)">
                                      <p:cBhvr>
                                        <p:cTn id="12" dur="500"/>
                                        <p:tgtEl>
                                          <p:spTgt spid="64515">
                                            <p:txEl>
                                              <p:charRg st="6" end="2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4515">
                                            <p:txEl>
                                              <p:charRg st="20" end="27"/>
                                            </p:txEl>
                                          </p:spTgt>
                                        </p:tgtEl>
                                        <p:attrNameLst>
                                          <p:attrName>style.visibility</p:attrName>
                                        </p:attrNameLst>
                                      </p:cBhvr>
                                      <p:to>
                                        <p:strVal val="visible"/>
                                      </p:to>
                                    </p:set>
                                    <p:animEffect transition="in" filter="box(out)">
                                      <p:cBhvr>
                                        <p:cTn id="17" dur="500"/>
                                        <p:tgtEl>
                                          <p:spTgt spid="64515">
                                            <p:txEl>
                                              <p:charRg st="20" end="27"/>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文本框 1"/>
          <p:cNvSpPr txBox="1"/>
          <p:nvPr/>
        </p:nvSpPr>
        <p:spPr>
          <a:xfrm>
            <a:off x="350838" y="430213"/>
            <a:ext cx="4060825" cy="7970838"/>
          </a:xfrm>
          <a:prstGeom prst="rect">
            <a:avLst/>
          </a:prstGeom>
          <a:noFill/>
          <a:ln w="9525">
            <a:noFill/>
          </a:ln>
        </p:spPr>
        <p:txBody>
          <a:bodyPr wrap="square">
            <a:spAutoFit/>
          </a:bodyPr>
          <a:p>
            <a:pPr lvl="0">
              <a:lnSpc>
                <a:spcPct val="150000"/>
              </a:lnSpc>
            </a:pPr>
            <a:r>
              <a:rPr lang="en-US" altLang="zh-CN" sz="2400">
                <a:latin typeface="等线" charset="-122"/>
                <a:ea typeface="等线" charset="-122"/>
              </a:rPr>
              <a:t>      </a:t>
            </a:r>
            <a:r>
              <a:rPr lang="zh-CN" altLang="en-US" sz="2400">
                <a:solidFill>
                  <a:srgbClr val="FF0000"/>
                </a:solidFill>
                <a:latin typeface="等线" charset="-122"/>
                <a:ea typeface="等线" charset="-122"/>
              </a:rPr>
              <a:t>死   水</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这是一沟绝望的死水，</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清风吹不起半点漪（yī）沦。</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不如多扔些破铜烂铁，</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爽性泼你的剩菜残羹。</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也许铜的要绿成翡翠，</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铁罐上锈出几瓣桃花；</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再让油腻织一层罗绮，</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霉菌给他蒸出些云霞。</a:t>
            </a:r>
            <a:endParaRPr lang="zh-CN" altLang="en-US" sz="2400">
              <a:latin typeface="等线" charset="-122"/>
              <a:ea typeface="等线" charset="-122"/>
              <a:sym typeface="宋体" panose="02010600030101010101" pitchFamily="2" charset="-122"/>
            </a:endParaRPr>
          </a:p>
          <a:p>
            <a:pPr lvl="0">
              <a:lnSpc>
                <a:spcPct val="150000"/>
              </a:lnSpc>
            </a:pPr>
            <a:r>
              <a:rPr lang="zh-CN" altLang="en-US" sz="2400">
                <a:latin typeface="等线" charset="-122"/>
                <a:ea typeface="等线" charset="-122"/>
                <a:sym typeface="宋体" panose="02010600030101010101" pitchFamily="2" charset="-122"/>
              </a:rPr>
              <a:t>让死水酵成一沟绿酒，</a:t>
            </a:r>
            <a:endParaRPr lang="zh-CN" altLang="en-US" sz="2400">
              <a:latin typeface="等线" charset="-122"/>
              <a:ea typeface="等线" charset="-122"/>
              <a:sym typeface="宋体" panose="02010600030101010101" pitchFamily="2" charset="-122"/>
            </a:endParaRPr>
          </a:p>
          <a:p>
            <a:pPr lvl="0">
              <a:lnSpc>
                <a:spcPct val="150000"/>
              </a:lnSpc>
            </a:pPr>
            <a:r>
              <a:rPr lang="zh-CN" altLang="en-US" sz="2400">
                <a:latin typeface="等线" charset="-122"/>
                <a:ea typeface="等线" charset="-122"/>
                <a:sym typeface="宋体" panose="02010600030101010101" pitchFamily="2" charset="-122"/>
              </a:rPr>
              <a:t>飘满了珍珠似的白沫；</a:t>
            </a:r>
            <a:endParaRPr lang="zh-CN" altLang="en-US" sz="2400">
              <a:latin typeface="等线" charset="-122"/>
              <a:ea typeface="等线" charset="-122"/>
              <a:sym typeface="宋体" panose="02010600030101010101" pitchFamily="2" charset="-122"/>
            </a:endParaRPr>
          </a:p>
          <a:p>
            <a:pPr lvl="0">
              <a:lnSpc>
                <a:spcPct val="150000"/>
              </a:lnSpc>
            </a:pPr>
            <a:endParaRPr lang="zh-CN" altLang="en-US" sz="1700">
              <a:latin typeface="等线" charset="-122"/>
              <a:ea typeface="等线" charset="-122"/>
            </a:endParaRPr>
          </a:p>
          <a:p>
            <a:pPr lvl="0">
              <a:lnSpc>
                <a:spcPct val="150000"/>
              </a:lnSpc>
            </a:pPr>
            <a:endParaRPr lang="zh-CN" altLang="en-US" sz="1700">
              <a:latin typeface="等线" charset="-122"/>
              <a:ea typeface="等线" charset="-122"/>
            </a:endParaRPr>
          </a:p>
          <a:p>
            <a:pPr lvl="0">
              <a:lnSpc>
                <a:spcPct val="150000"/>
              </a:lnSpc>
            </a:pPr>
            <a:endParaRPr lang="zh-CN" altLang="en-US" sz="1700">
              <a:latin typeface="等线" charset="-122"/>
              <a:ea typeface="等线" charset="-122"/>
            </a:endParaRPr>
          </a:p>
          <a:p>
            <a:pPr lvl="0"/>
            <a:endParaRPr lang="zh-CN" altLang="en-US" sz="2100">
              <a:latin typeface="等线" charset="-122"/>
              <a:ea typeface="等线" charset="-122"/>
            </a:endParaRPr>
          </a:p>
        </p:txBody>
      </p:sp>
      <p:sp>
        <p:nvSpPr>
          <p:cNvPr id="11266" name="文本框 2"/>
          <p:cNvSpPr txBox="1"/>
          <p:nvPr/>
        </p:nvSpPr>
        <p:spPr>
          <a:xfrm>
            <a:off x="4702175" y="430213"/>
            <a:ext cx="3640138" cy="5837238"/>
          </a:xfrm>
          <a:prstGeom prst="rect">
            <a:avLst/>
          </a:prstGeom>
          <a:noFill/>
          <a:ln w="9525">
            <a:noFill/>
          </a:ln>
        </p:spPr>
        <p:txBody>
          <a:bodyPr>
            <a:spAutoFit/>
          </a:bodyPr>
          <a:p>
            <a:pPr lvl="0">
              <a:lnSpc>
                <a:spcPct val="150000"/>
              </a:lnSpc>
            </a:pPr>
            <a:r>
              <a:rPr lang="zh-CN" altLang="en-US" sz="2400">
                <a:latin typeface="等线" charset="-122"/>
                <a:ea typeface="等线" charset="-122"/>
              </a:rPr>
              <a:t>小珠们笑声变成大珠，</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又被偷酒的花蚊咬破。</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那么一沟绝望的死水，</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也就夸得上几分鲜明。</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如果青蛙耐不住寂寞，</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又算死水叫出了歌声。</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这是一沟绝望的死水，</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这里断不是美的所在，</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不如让给丑恶来开垦，</a:t>
            </a:r>
            <a:endParaRPr lang="zh-CN" altLang="en-US" sz="2400">
              <a:latin typeface="等线" charset="-122"/>
              <a:ea typeface="等线" charset="-122"/>
            </a:endParaRPr>
          </a:p>
          <a:p>
            <a:pPr lvl="0">
              <a:lnSpc>
                <a:spcPct val="150000"/>
              </a:lnSpc>
            </a:pPr>
            <a:r>
              <a:rPr lang="zh-CN" altLang="en-US" sz="2400">
                <a:latin typeface="等线" charset="-122"/>
                <a:ea typeface="等线" charset="-122"/>
              </a:rPr>
              <a:t>看它造出个什么世界。</a:t>
            </a:r>
            <a:endParaRPr lang="zh-CN" altLang="en-US" sz="2400">
              <a:latin typeface="等线" charset="-122"/>
              <a:ea typeface="等线"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文本框 13313"/>
          <p:cNvSpPr txBox="1"/>
          <p:nvPr/>
        </p:nvSpPr>
        <p:spPr>
          <a:xfrm>
            <a:off x="685800" y="228600"/>
            <a:ext cx="7924800" cy="1014413"/>
          </a:xfrm>
          <a:prstGeom prst="rect">
            <a:avLst/>
          </a:prstGeom>
          <a:noFill/>
          <a:ln w="9525">
            <a:noFill/>
          </a:ln>
        </p:spPr>
        <p:txBody>
          <a:bodyPr anchor="t">
            <a:spAutoFit/>
          </a:bodyPr>
          <a:p>
            <a:pPr lvl="0">
              <a:spcBef>
                <a:spcPct val="50000"/>
              </a:spcBef>
            </a:pPr>
            <a:r>
              <a:rPr lang="zh-CN" altLang="en-US" sz="800" dirty="0">
                <a:solidFill>
                  <a:srgbClr val="FF0000"/>
                </a:solidFill>
                <a:latin typeface="Arial" panose="020B0604020202020204" pitchFamily="34" charset="0"/>
                <a:ea typeface="华文隶书" pitchFamily="2" charset="-122"/>
              </a:rPr>
              <a:t>，</a:t>
            </a:r>
            <a:r>
              <a:rPr lang="zh-CN" altLang="en-US" sz="6000" dirty="0">
                <a:solidFill>
                  <a:srgbClr val="FF0000"/>
                </a:solidFill>
                <a:latin typeface="Arial" panose="020B0604020202020204" pitchFamily="34" charset="0"/>
                <a:ea typeface="华文隶书" pitchFamily="2" charset="-122"/>
              </a:rPr>
              <a:t>深入思考：</a:t>
            </a:r>
            <a:endParaRPr lang="zh-CN" altLang="en-US" sz="6000" dirty="0">
              <a:solidFill>
                <a:srgbClr val="FF0000"/>
              </a:solidFill>
              <a:latin typeface="Arial" panose="020B0604020202020204" pitchFamily="34" charset="0"/>
              <a:ea typeface="华文隶书" pitchFamily="2" charset="-122"/>
            </a:endParaRPr>
          </a:p>
        </p:txBody>
      </p:sp>
      <p:sp>
        <p:nvSpPr>
          <p:cNvPr id="82946" name="文本框 13314"/>
          <p:cNvSpPr txBox="1"/>
          <p:nvPr/>
        </p:nvSpPr>
        <p:spPr>
          <a:xfrm>
            <a:off x="395288" y="2709863"/>
            <a:ext cx="8458200" cy="3830637"/>
          </a:xfrm>
          <a:prstGeom prst="rect">
            <a:avLst/>
          </a:prstGeom>
          <a:noFill/>
          <a:ln w="9525">
            <a:noFill/>
          </a:ln>
        </p:spPr>
        <p:txBody>
          <a:bodyPr anchor="t">
            <a:spAutoFit/>
          </a:bodyPr>
          <a:p>
            <a:pPr lvl="0">
              <a:spcBef>
                <a:spcPct val="50000"/>
              </a:spcBef>
            </a:pPr>
            <a:r>
              <a:rPr lang="zh-CN" altLang="en-US" sz="2800" dirty="0">
                <a:latin typeface="华文隶书" pitchFamily="2" charset="-122"/>
                <a:ea typeface="华文隶书" pitchFamily="2" charset="-122"/>
              </a:rPr>
              <a:t>   </a:t>
            </a:r>
            <a:r>
              <a:rPr lang="zh-CN" altLang="en-US" sz="5400" dirty="0">
                <a:solidFill>
                  <a:srgbClr val="002060"/>
                </a:solidFill>
                <a:latin typeface="华文隶书" pitchFamily="2" charset="-122"/>
                <a:ea typeface="华文隶书" pitchFamily="2" charset="-122"/>
              </a:rPr>
              <a:t>全文两部分分别是为了突出闻一多先生在</a:t>
            </a:r>
            <a:r>
              <a:rPr lang="en-US" altLang="zh-CN" sz="5400" dirty="0">
                <a:solidFill>
                  <a:srgbClr val="002060"/>
                </a:solidFill>
                <a:latin typeface="华文隶书" pitchFamily="2" charset="-122"/>
                <a:ea typeface="华文隶书" pitchFamily="2" charset="-122"/>
              </a:rPr>
              <a:t>“</a:t>
            </a:r>
            <a:r>
              <a:rPr lang="zh-CN" altLang="en-US" sz="5400" dirty="0">
                <a:solidFill>
                  <a:srgbClr val="002060"/>
                </a:solidFill>
                <a:latin typeface="华文隶书" pitchFamily="2" charset="-122"/>
                <a:ea typeface="华文隶书" pitchFamily="2" charset="-122"/>
              </a:rPr>
              <a:t>说和做”上的怎样的特点的？</a:t>
            </a:r>
            <a:endParaRPr lang="zh-CN" altLang="en-US" sz="5400" dirty="0">
              <a:solidFill>
                <a:srgbClr val="FFFF00"/>
              </a:solidFill>
              <a:latin typeface="华文隶书" pitchFamily="2" charset="-122"/>
              <a:ea typeface="华文隶书" pitchFamily="2" charset="-122"/>
            </a:endParaRPr>
          </a:p>
          <a:p>
            <a:pPr lvl="0">
              <a:spcBef>
                <a:spcPct val="50000"/>
              </a:spcBef>
            </a:pPr>
            <a:r>
              <a:rPr lang="zh-CN" altLang="en-US" sz="5400" dirty="0">
                <a:solidFill>
                  <a:srgbClr val="FFFF00"/>
                </a:solidFill>
                <a:latin typeface="华文隶书" pitchFamily="2" charset="-122"/>
                <a:ea typeface="华文隶书" pitchFamily="2" charset="-122"/>
              </a:rPr>
              <a:t>   </a:t>
            </a:r>
            <a:endParaRPr lang="zh-CN" altLang="en-US" sz="5400" dirty="0">
              <a:solidFill>
                <a:schemeClr val="bg1"/>
              </a:solidFill>
              <a:latin typeface="华文隶书" pitchFamily="2" charset="-122"/>
              <a:ea typeface="华文隶书" pitchFamily="2" charset="-122"/>
            </a:endParaRPr>
          </a:p>
        </p:txBody>
      </p:sp>
      <p:sp>
        <p:nvSpPr>
          <p:cNvPr id="82947" name="椭圆 13315"/>
          <p:cNvSpPr/>
          <p:nvPr/>
        </p:nvSpPr>
        <p:spPr>
          <a:xfrm>
            <a:off x="7315200" y="4876800"/>
            <a:ext cx="304800" cy="304800"/>
          </a:xfrm>
          <a:prstGeom prst="ellipse">
            <a:avLst/>
          </a:prstGeom>
          <a:solidFill>
            <a:schemeClr val="accent1"/>
          </a:solidFill>
          <a:ln w="9525" cap="flat" cmpd="sng">
            <a:solidFill>
              <a:schemeClr val="tx1"/>
            </a:solidFill>
            <a:prstDash val="solid"/>
            <a:round/>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2"/>
          <p:cNvSpPr>
            <a:spLocks noGrp="1" noChangeArrowheads="1"/>
          </p:cNvSpPr>
          <p:nvPr>
            <p:ph type="title"/>
          </p:nvPr>
        </p:nvSpPr>
        <p:spPr>
          <a:xfrm>
            <a:off x="1262063" y="609600"/>
            <a:ext cx="6692900" cy="1143000"/>
          </a:xfrm>
        </p:spPr>
        <p:txBody>
          <a:bodyPr vert="horz" rtlCol="0" anchor="ctr"/>
          <a:p>
            <a:pPr marL="0" lvl="0" indent="0" algn="l" defTabSz="914400" fontAlgn="base">
              <a:lnSpc>
                <a:spcPct val="100000"/>
              </a:lnSpc>
              <a:spcAft>
                <a:spcPct val="0"/>
              </a:spcAft>
              <a:buClr>
                <a:srgbClr val="000000"/>
              </a:buClr>
            </a:pPr>
            <a:r>
              <a:rPr lang="zh-CN" altLang="en-US" sz="4000" u="none" baseline="0" dirty="0">
                <a:solidFill>
                  <a:srgbClr val="0000FF"/>
                </a:solidFill>
                <a:ea typeface="隶书" pitchFamily="49" charset="-122"/>
              </a:rPr>
              <a:t>      </a:t>
            </a:r>
            <a:r>
              <a:rPr lang="zh-CN" altLang="en-US" sz="4000" b="1" u="none" baseline="0" dirty="0">
                <a:solidFill>
                  <a:srgbClr val="0000FF"/>
                </a:solidFill>
                <a:ea typeface="隶书" pitchFamily="49" charset="-122"/>
              </a:rPr>
              <a:t>第二部分仅仅只是写闻一多先生的</a:t>
            </a:r>
            <a:r>
              <a:rPr lang="zh-CN" altLang="en-US" sz="4000" b="1" u="none" baseline="0" dirty="0">
                <a:solidFill>
                  <a:srgbClr val="0000FF"/>
                </a:solidFill>
                <a:latin typeface="Lucida Sans Unicode" panose="020B0602030504020204"/>
                <a:ea typeface="隶书" pitchFamily="49" charset="-122"/>
              </a:rPr>
              <a:t>“</a:t>
            </a:r>
            <a:r>
              <a:rPr lang="zh-CN" altLang="en-US" sz="4000" b="1" u="none" baseline="0" dirty="0">
                <a:solidFill>
                  <a:srgbClr val="0000FF"/>
                </a:solidFill>
                <a:ea typeface="隶书" pitchFamily="49" charset="-122"/>
              </a:rPr>
              <a:t>说</a:t>
            </a:r>
            <a:r>
              <a:rPr lang="zh-CN" altLang="en-US" sz="4000" b="1" u="none" baseline="0" dirty="0">
                <a:solidFill>
                  <a:srgbClr val="0000FF"/>
                </a:solidFill>
                <a:latin typeface="Lucida Sans Unicode" panose="020B0602030504020204"/>
                <a:ea typeface="隶书" pitchFamily="49" charset="-122"/>
              </a:rPr>
              <a:t>”</a:t>
            </a:r>
            <a:r>
              <a:rPr lang="zh-CN" altLang="en-US" sz="4000" b="1" u="none" baseline="0" dirty="0">
                <a:solidFill>
                  <a:srgbClr val="0000FF"/>
                </a:solidFill>
                <a:ea typeface="隶书" pitchFamily="49" charset="-122"/>
              </a:rPr>
              <a:t>吗？</a:t>
            </a:r>
            <a:endParaRPr lang="zh-CN" altLang="en-US" sz="4000" b="1" u="none" baseline="0" dirty="0">
              <a:solidFill>
                <a:srgbClr val="0000FF"/>
              </a:solidFill>
              <a:ea typeface="隶书" pitchFamily="49" charset="-122"/>
            </a:endParaRPr>
          </a:p>
        </p:txBody>
      </p:sp>
      <p:sp>
        <p:nvSpPr>
          <p:cNvPr id="63491" name="Rectangle 3"/>
          <p:cNvSpPr>
            <a:spLocks noGrp="1" noChangeArrowheads="1"/>
          </p:cNvSpPr>
          <p:nvPr>
            <p:ph idx="1"/>
          </p:nvPr>
        </p:nvSpPr>
        <p:spPr>
          <a:xfrm>
            <a:off x="611188" y="1916113"/>
            <a:ext cx="8077200" cy="3962400"/>
          </a:xfrm>
        </p:spPr>
        <p:txBody>
          <a:bodyPr vert="horz" rtlCol="0"/>
          <a:p>
            <a:pPr lvl="0" defTabSz="914400" fontAlgn="base">
              <a:lnSpc>
                <a:spcPct val="80000"/>
              </a:lnSpc>
              <a:spcAft>
                <a:spcPct val="0"/>
              </a:spcAft>
            </a:pPr>
            <a:r>
              <a:rPr lang="zh-CN" altLang="en-US" sz="4100" b="1" u="none" baseline="0" dirty="0">
                <a:latin typeface="隶书" pitchFamily="49" charset="-122"/>
                <a:ea typeface="隶书" pitchFamily="49" charset="-122"/>
              </a:rPr>
              <a:t>不仅仅只是写</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说</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而是把 </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说</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和</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做</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糅合起来写。</a:t>
            </a:r>
            <a:endParaRPr lang="zh-CN" altLang="en-US" sz="4100" b="1" u="none" baseline="0" dirty="0">
              <a:latin typeface="隶书" pitchFamily="49" charset="-122"/>
              <a:ea typeface="隶书" pitchFamily="49" charset="-122"/>
            </a:endParaRPr>
          </a:p>
          <a:p>
            <a:pPr lvl="0" defTabSz="914400" fontAlgn="base">
              <a:lnSpc>
                <a:spcPct val="80000"/>
              </a:lnSpc>
              <a:spcAft>
                <a:spcPct val="0"/>
              </a:spcAft>
            </a:pPr>
            <a:r>
              <a:rPr lang="zh-CN" altLang="en-US" sz="4100" b="1" u="none" baseline="0" dirty="0">
                <a:solidFill>
                  <a:srgbClr val="FF6600"/>
                </a:solidFill>
                <a:latin typeface="隶书" pitchFamily="49" charset="-122"/>
                <a:ea typeface="隶书" pitchFamily="49" charset="-122"/>
              </a:rPr>
              <a:t>正如课文所写：</a:t>
            </a:r>
            <a:r>
              <a:rPr lang="zh-CN" altLang="en-US" sz="4100" b="1" u="none" baseline="0" dirty="0">
                <a:latin typeface="隶书" pitchFamily="49" charset="-122"/>
                <a:ea typeface="隶书" pitchFamily="49" charset="-122"/>
              </a:rPr>
              <a:t>他</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说</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了，跟着的是</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做</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。这不再是</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做了再说</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或</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做了也不一定说</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了。现在，他</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说</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了就</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做</a:t>
            </a:r>
            <a:r>
              <a:rPr lang="zh-CN" altLang="en-US" sz="4100" b="1" u="none" baseline="0" dirty="0">
                <a:latin typeface="Lucida Sans Unicode" panose="020B0602030504020204"/>
                <a:ea typeface="隶书" pitchFamily="49" charset="-122"/>
              </a:rPr>
              <a:t>”</a:t>
            </a:r>
            <a:r>
              <a:rPr lang="zh-CN" altLang="en-US" sz="4100" b="1" u="none" baseline="0" dirty="0">
                <a:latin typeface="隶书" pitchFamily="49" charset="-122"/>
                <a:ea typeface="隶书" pitchFamily="49" charset="-122"/>
              </a:rPr>
              <a:t>。言论与行动完全一致</a:t>
            </a:r>
            <a:r>
              <a:rPr lang="en-US" altLang="zh-CN" sz="4100" b="1" u="none" baseline="0" dirty="0">
                <a:latin typeface="Lucida Sans Unicode" panose="020B0602030504020204"/>
                <a:ea typeface="隶书" pitchFamily="49" charset="-122"/>
              </a:rPr>
              <a:t>……</a:t>
            </a:r>
            <a:endParaRPr lang="en-US" altLang="zh-CN" sz="4100" b="1" u="none" baseline="0" dirty="0">
              <a:latin typeface="隶书" pitchFamily="49" charset="-122"/>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3491">
                                            <p:txEl>
                                              <p:charRg st="0" end="27"/>
                                            </p:txEl>
                                          </p:spTgt>
                                        </p:tgtEl>
                                        <p:attrNameLst>
                                          <p:attrName>style.visibility</p:attrName>
                                        </p:attrNameLst>
                                      </p:cBhvr>
                                      <p:to>
                                        <p:strVal val="visible"/>
                                      </p:to>
                                    </p:set>
                                    <p:animEffect transition="in" filter="box(out)">
                                      <p:cBhvr>
                                        <p:cTn id="7" dur="500"/>
                                        <p:tgtEl>
                                          <p:spTgt spid="63491">
                                            <p:txEl>
                                              <p:charRg st="0" end="27"/>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3491">
                                            <p:txEl>
                                              <p:charRg st="27" end="95"/>
                                            </p:txEl>
                                          </p:spTgt>
                                        </p:tgtEl>
                                        <p:attrNameLst>
                                          <p:attrName>style.visibility</p:attrName>
                                        </p:attrNameLst>
                                      </p:cBhvr>
                                      <p:to>
                                        <p:strVal val="visible"/>
                                      </p:to>
                                    </p:set>
                                    <p:animEffect transition="in" filter="box(out)">
                                      <p:cBhvr>
                                        <p:cTn id="12" dur="500"/>
                                        <p:tgtEl>
                                          <p:spTgt spid="63491">
                                            <p:txEl>
                                              <p:charRg st="27" end="95"/>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Text Box 2"/>
          <p:cNvSpPr txBox="1"/>
          <p:nvPr/>
        </p:nvSpPr>
        <p:spPr>
          <a:xfrm>
            <a:off x="0" y="0"/>
            <a:ext cx="8388350" cy="1014413"/>
          </a:xfrm>
          <a:prstGeom prst="rect">
            <a:avLst/>
          </a:prstGeom>
          <a:noFill/>
          <a:ln w="9525">
            <a:noFill/>
          </a:ln>
        </p:spPr>
        <p:txBody>
          <a:bodyPr anchor="t">
            <a:spAutoFit/>
          </a:bodyPr>
          <a:p>
            <a:pPr lvl="0">
              <a:spcBef>
                <a:spcPct val="50000"/>
              </a:spcBef>
            </a:pPr>
            <a:r>
              <a:rPr lang="zh-CN" altLang="en-US" sz="6000" dirty="0">
                <a:solidFill>
                  <a:srgbClr val="FF0000"/>
                </a:solidFill>
                <a:latin typeface="Times New Roman" panose="02020603050405020304" pitchFamily="18" charset="0"/>
                <a:ea typeface="隶书" pitchFamily="49" charset="-122"/>
              </a:rPr>
              <a:t>讨论交流：</a:t>
            </a:r>
            <a:endParaRPr lang="zh-CN" altLang="en-US" sz="6000" dirty="0">
              <a:solidFill>
                <a:srgbClr val="FF0000"/>
              </a:solidFill>
              <a:latin typeface="Times New Roman" panose="02020603050405020304" pitchFamily="18" charset="0"/>
              <a:ea typeface="隶书" pitchFamily="49" charset="-122"/>
            </a:endParaRPr>
          </a:p>
        </p:txBody>
      </p:sp>
      <p:sp>
        <p:nvSpPr>
          <p:cNvPr id="84994" name="Text Box 3"/>
          <p:cNvSpPr txBox="1"/>
          <p:nvPr/>
        </p:nvSpPr>
        <p:spPr>
          <a:xfrm>
            <a:off x="685800" y="1676400"/>
            <a:ext cx="8458200" cy="519113"/>
          </a:xfrm>
          <a:prstGeom prst="rect">
            <a:avLst/>
          </a:prstGeom>
          <a:noFill/>
          <a:ln w="9525">
            <a:noFill/>
          </a:ln>
        </p:spPr>
        <p:txBody>
          <a:bodyPr anchor="t">
            <a:spAutoFit/>
          </a:bodyPr>
          <a:p>
            <a:pPr lvl="0">
              <a:spcBef>
                <a:spcPct val="50000"/>
              </a:spcBef>
            </a:pPr>
            <a:r>
              <a:rPr lang="zh-CN" altLang="en-US" sz="2800" dirty="0">
                <a:latin typeface="华文隶书" pitchFamily="2" charset="-122"/>
                <a:ea typeface="华文隶书" pitchFamily="2" charset="-122"/>
              </a:rPr>
              <a:t>   </a:t>
            </a:r>
            <a:endParaRPr lang="zh-CN" altLang="en-US" sz="5400" dirty="0">
              <a:solidFill>
                <a:schemeClr val="bg1"/>
              </a:solidFill>
              <a:latin typeface="华文隶书" pitchFamily="2" charset="-122"/>
              <a:ea typeface="华文隶书" pitchFamily="2" charset="-122"/>
            </a:endParaRPr>
          </a:p>
        </p:txBody>
      </p:sp>
      <p:pic>
        <p:nvPicPr>
          <p:cNvPr id="84995" name="Picture 4" descr="4"/>
          <p:cNvPicPr>
            <a:picLocks noChangeAspect="1"/>
          </p:cNvPicPr>
          <p:nvPr/>
        </p:nvPicPr>
        <p:blipFill>
          <a:blip r:embed="rId1"/>
          <a:stretch>
            <a:fillRect/>
          </a:stretch>
        </p:blipFill>
        <p:spPr>
          <a:xfrm>
            <a:off x="7620000" y="5373688"/>
            <a:ext cx="1524000" cy="1484312"/>
          </a:xfrm>
          <a:prstGeom prst="rect">
            <a:avLst/>
          </a:prstGeom>
          <a:noFill/>
          <a:ln w="9525">
            <a:noFill/>
          </a:ln>
        </p:spPr>
      </p:pic>
      <p:sp>
        <p:nvSpPr>
          <p:cNvPr id="84996" name="Rectangle 6"/>
          <p:cNvSpPr/>
          <p:nvPr/>
        </p:nvSpPr>
        <p:spPr>
          <a:xfrm>
            <a:off x="0" y="981075"/>
            <a:ext cx="9144000" cy="2282825"/>
          </a:xfrm>
          <a:prstGeom prst="rect">
            <a:avLst/>
          </a:prstGeom>
          <a:noFill/>
          <a:ln w="12700">
            <a:noFill/>
          </a:ln>
        </p:spPr>
        <p:txBody>
          <a:bodyPr anchor="t">
            <a:spAutoFit/>
          </a:bodyPr>
          <a:p>
            <a:pPr lvl="0">
              <a:spcBef>
                <a:spcPct val="20000"/>
              </a:spcBef>
            </a:pPr>
            <a:endParaRPr lang="zh-CN" altLang="en-US" sz="3200" b="1" dirty="0">
              <a:solidFill>
                <a:srgbClr val="002060"/>
              </a:solidFill>
              <a:latin typeface="隶书" pitchFamily="49" charset="-122"/>
              <a:ea typeface="隶书" pitchFamily="49" charset="-122"/>
            </a:endParaRPr>
          </a:p>
          <a:p>
            <a:pPr lvl="0">
              <a:spcBef>
                <a:spcPct val="20000"/>
              </a:spcBef>
            </a:pPr>
            <a:r>
              <a:rPr lang="zh-CN" altLang="en-US" sz="3200" b="1" dirty="0">
                <a:solidFill>
                  <a:srgbClr val="002060"/>
                </a:solidFill>
                <a:latin typeface="隶书" pitchFamily="49" charset="-122"/>
                <a:ea typeface="隶书" pitchFamily="49" charset="-122"/>
              </a:rPr>
              <a:t>    综合闻一多先生在</a:t>
            </a:r>
            <a:r>
              <a:rPr lang="en-US" altLang="zh-CN" sz="3200" b="1" dirty="0">
                <a:solidFill>
                  <a:srgbClr val="002060"/>
                </a:solidFill>
                <a:latin typeface="隶书" pitchFamily="49" charset="-122"/>
                <a:ea typeface="隶书" pitchFamily="49" charset="-122"/>
              </a:rPr>
              <a:t>“</a:t>
            </a:r>
            <a:r>
              <a:rPr lang="zh-CN" altLang="en-US" sz="3200" b="1" dirty="0">
                <a:solidFill>
                  <a:srgbClr val="002060"/>
                </a:solidFill>
                <a:latin typeface="隶书" pitchFamily="49" charset="-122"/>
                <a:ea typeface="隶书" pitchFamily="49" charset="-122"/>
              </a:rPr>
              <a:t>说和做</a:t>
            </a:r>
            <a:r>
              <a:rPr lang="en-US" altLang="zh-CN" sz="3200" b="1" dirty="0">
                <a:solidFill>
                  <a:srgbClr val="002060"/>
                </a:solidFill>
                <a:latin typeface="隶书" pitchFamily="49" charset="-122"/>
                <a:ea typeface="隶书" pitchFamily="49" charset="-122"/>
              </a:rPr>
              <a:t>”</a:t>
            </a:r>
            <a:r>
              <a:rPr lang="zh-CN" altLang="en-US" sz="3200" b="1" dirty="0">
                <a:solidFill>
                  <a:srgbClr val="002060"/>
                </a:solidFill>
                <a:latin typeface="隶书" pitchFamily="49" charset="-122"/>
                <a:ea typeface="隶书" pitchFamily="49" charset="-122"/>
              </a:rPr>
              <a:t>上的表现来看，闻一多先生是一个怎样的人？（用课文原话回答）</a:t>
            </a:r>
            <a:br>
              <a:rPr lang="zh-CN" altLang="en-US" sz="4000" b="1" dirty="0">
                <a:solidFill>
                  <a:srgbClr val="002060"/>
                </a:solidFill>
                <a:latin typeface="隶书" pitchFamily="49" charset="-122"/>
                <a:ea typeface="隶书" pitchFamily="49" charset="-122"/>
              </a:rPr>
            </a:br>
            <a:endParaRPr lang="zh-CN" altLang="en-US" sz="4000" b="1" dirty="0">
              <a:solidFill>
                <a:srgbClr val="002060"/>
              </a:solidFill>
              <a:latin typeface="隶书" pitchFamily="49" charset="-122"/>
              <a:ea typeface="隶书" pitchFamily="49" charset="-122"/>
            </a:endParaRPr>
          </a:p>
        </p:txBody>
      </p:sp>
      <p:sp>
        <p:nvSpPr>
          <p:cNvPr id="46089" name="Rectangle 9"/>
          <p:cNvSpPr/>
          <p:nvPr/>
        </p:nvSpPr>
        <p:spPr>
          <a:xfrm>
            <a:off x="179388" y="5157788"/>
            <a:ext cx="7345362" cy="1384300"/>
          </a:xfrm>
          <a:prstGeom prst="rect">
            <a:avLst/>
          </a:prstGeom>
          <a:noFill/>
          <a:ln w="12700">
            <a:noFill/>
          </a:ln>
        </p:spPr>
        <p:txBody>
          <a:bodyPr anchor="t">
            <a:spAutoFit/>
          </a:bodyPr>
          <a:p>
            <a:pPr lvl="0" eaLnBrk="0" hangingPunct="0"/>
            <a:r>
              <a:rPr lang="zh-CN" altLang="en-US" sz="4400" b="1" dirty="0">
                <a:latin typeface="Times New Roman" panose="02020603050405020304" pitchFamily="18" charset="0"/>
                <a:ea typeface="隶书" pitchFamily="49" charset="-122"/>
              </a:rPr>
              <a:t>“</a:t>
            </a:r>
            <a:r>
              <a:rPr lang="zh-CN" altLang="en-US" sz="4000" b="1" dirty="0">
                <a:latin typeface="隶书" pitchFamily="49" charset="-122"/>
                <a:ea typeface="隶书" pitchFamily="49" charset="-122"/>
              </a:rPr>
              <a:t>言论和行动完全一致</a:t>
            </a:r>
            <a:r>
              <a:rPr lang="zh-CN" altLang="en-US" sz="4000" b="1" dirty="0">
                <a:latin typeface="Times New Roman" panose="02020603050405020304" pitchFamily="18" charset="0"/>
                <a:ea typeface="隶书" pitchFamily="49" charset="-122"/>
              </a:rPr>
              <a:t>”</a:t>
            </a:r>
            <a:r>
              <a:rPr lang="zh-CN" altLang="en-US" sz="4000" b="1" dirty="0">
                <a:latin typeface="隶书" pitchFamily="49" charset="-122"/>
                <a:ea typeface="隶书" pitchFamily="49" charset="-122"/>
              </a:rPr>
              <a:t>或</a:t>
            </a:r>
            <a:r>
              <a:rPr lang="zh-CN" altLang="en-US" sz="4000" b="1" dirty="0">
                <a:latin typeface="Times New Roman" panose="02020603050405020304" pitchFamily="18" charset="0"/>
                <a:ea typeface="隶书" pitchFamily="49" charset="-122"/>
              </a:rPr>
              <a:t>“</a:t>
            </a:r>
            <a:r>
              <a:rPr lang="zh-CN" altLang="en-US" sz="4000" b="1" dirty="0">
                <a:latin typeface="隶书" pitchFamily="49" charset="-122"/>
                <a:ea typeface="隶书" pitchFamily="49" charset="-122"/>
              </a:rPr>
              <a:t>口的巨人，行的高标</a:t>
            </a:r>
            <a:r>
              <a:rPr lang="zh-CN" altLang="en-US" sz="4000" b="1" dirty="0">
                <a:latin typeface="Times New Roman" panose="02020603050405020304" pitchFamily="18" charset="0"/>
                <a:ea typeface="隶书" pitchFamily="49" charset="-122"/>
              </a:rPr>
              <a:t>”</a:t>
            </a:r>
            <a:endParaRPr lang="zh-CN" altLang="en-US" sz="4000" b="1" dirty="0">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9"/>
                                        </p:tgtEl>
                                        <p:attrNameLst>
                                          <p:attrName>style.visibility</p:attrName>
                                        </p:attrNameLst>
                                      </p:cBhvr>
                                      <p:to>
                                        <p:strVal val="visible"/>
                                      </p:to>
                                    </p:set>
                                    <p:anim calcmode="lin" valueType="num">
                                      <p:cBhvr>
                                        <p:cTn id="7" dur="500" fill="hold"/>
                                        <p:tgtEl>
                                          <p:spTgt spid="46089"/>
                                        </p:tgtEl>
                                        <p:attrNameLst>
                                          <p:attrName>ppt_x</p:attrName>
                                        </p:attrNameLst>
                                      </p:cBhvr>
                                      <p:tavLst>
                                        <p:tav tm="0">
                                          <p:val>
                                            <p:strVal val="0-#ppt_w/2"/>
                                          </p:val>
                                        </p:tav>
                                        <p:tav tm="100000">
                                          <p:val>
                                            <p:strVal val="#ppt_x"/>
                                          </p:val>
                                        </p:tav>
                                      </p:tavLst>
                                    </p:anim>
                                    <p:anim calcmode="lin" valueType="num">
                                      <p:cBhvr>
                                        <p:cTn id="8" dur="500" fill="hold"/>
                                        <p:tgtEl>
                                          <p:spTgt spid="460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文本框 4"/>
          <p:cNvSpPr txBox="1"/>
          <p:nvPr/>
        </p:nvSpPr>
        <p:spPr>
          <a:xfrm>
            <a:off x="866775" y="2857500"/>
            <a:ext cx="565150" cy="2368550"/>
          </a:xfrm>
          <a:prstGeom prst="rect">
            <a:avLst/>
          </a:prstGeom>
          <a:noFill/>
          <a:ln w="9525">
            <a:noFill/>
          </a:ln>
        </p:spPr>
        <p:txBody>
          <a:bodyPr vert="eaVert">
            <a:spAutoFit/>
          </a:bodyPr>
          <a:p>
            <a:pPr lvl="0"/>
            <a:r>
              <a:rPr lang="zh-CN" altLang="en-US" sz="2400">
                <a:latin typeface="等线" charset="-122"/>
                <a:ea typeface="等线" charset="-122"/>
              </a:rPr>
              <a:t>叙事散文</a:t>
            </a:r>
            <a:endParaRPr lang="zh-CN" altLang="en-US" sz="2400">
              <a:latin typeface="等线" charset="-122"/>
              <a:ea typeface="等线" charset="-122"/>
            </a:endParaRPr>
          </a:p>
        </p:txBody>
      </p:sp>
      <p:sp>
        <p:nvSpPr>
          <p:cNvPr id="15362" name=" 2050"/>
          <p:cNvSpPr/>
          <p:nvPr/>
        </p:nvSpPr>
        <p:spPr>
          <a:xfrm flipH="1">
            <a:off x="1389063" y="1974850"/>
            <a:ext cx="115888" cy="277177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w="9525">
            <a:noFill/>
          </a:ln>
        </p:spPr>
        <p:txBody>
          <a:bodyPr/>
          <a:p>
            <a:pPr fontAlgn="base"/>
            <a:endParaRPr lang="zh-CN" altLang="en-US" sz="2135" strike="noStrike" noProof="1"/>
          </a:p>
        </p:txBody>
      </p:sp>
      <p:sp>
        <p:nvSpPr>
          <p:cNvPr id="15363" name="文本框 5"/>
          <p:cNvSpPr txBox="1"/>
          <p:nvPr/>
        </p:nvSpPr>
        <p:spPr>
          <a:xfrm>
            <a:off x="1720850" y="1809750"/>
            <a:ext cx="1435100" cy="474663"/>
          </a:xfrm>
          <a:prstGeom prst="rect">
            <a:avLst/>
          </a:prstGeom>
          <a:noFill/>
          <a:ln w="9525">
            <a:noFill/>
          </a:ln>
        </p:spPr>
        <p:txBody>
          <a:bodyPr>
            <a:spAutoFit/>
          </a:bodyPr>
          <a:p>
            <a:pPr lvl="0"/>
            <a:r>
              <a:rPr lang="zh-CN" altLang="en-US" sz="2400">
                <a:latin typeface="等线" charset="-122"/>
                <a:ea typeface="等线" charset="-122"/>
              </a:rPr>
              <a:t>学者</a:t>
            </a:r>
            <a:endParaRPr lang="zh-CN" altLang="en-US" sz="2400">
              <a:latin typeface="等线" charset="-122"/>
              <a:ea typeface="等线" charset="-122"/>
            </a:endParaRPr>
          </a:p>
        </p:txBody>
      </p:sp>
      <p:sp>
        <p:nvSpPr>
          <p:cNvPr id="15364" name="文本框 6"/>
          <p:cNvSpPr txBox="1"/>
          <p:nvPr/>
        </p:nvSpPr>
        <p:spPr>
          <a:xfrm>
            <a:off x="1606550" y="4522788"/>
            <a:ext cx="1433513" cy="855663"/>
          </a:xfrm>
          <a:prstGeom prst="rect">
            <a:avLst/>
          </a:prstGeom>
          <a:noFill/>
          <a:ln w="9525">
            <a:noFill/>
          </a:ln>
        </p:spPr>
        <p:txBody>
          <a:bodyPr>
            <a:spAutoFit/>
          </a:bodyPr>
          <a:p>
            <a:pPr lvl="0"/>
            <a:r>
              <a:rPr lang="zh-CN" altLang="en-US" sz="2400">
                <a:latin typeface="等线" charset="-122"/>
                <a:ea typeface="等线" charset="-122"/>
              </a:rPr>
              <a:t>民主战士</a:t>
            </a:r>
            <a:endParaRPr lang="zh-CN" altLang="en-US" sz="2400">
              <a:latin typeface="等线" charset="-122"/>
              <a:ea typeface="等线" charset="-122"/>
            </a:endParaRPr>
          </a:p>
        </p:txBody>
      </p:sp>
      <p:sp>
        <p:nvSpPr>
          <p:cNvPr id="15365" name=" 8"/>
          <p:cNvSpPr/>
          <p:nvPr/>
        </p:nvSpPr>
        <p:spPr>
          <a:xfrm flipH="1">
            <a:off x="2597150" y="1066800"/>
            <a:ext cx="146050" cy="194786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w="9525">
            <a:noFill/>
          </a:ln>
        </p:spPr>
        <p:txBody>
          <a:bodyPr/>
          <a:p>
            <a:pPr fontAlgn="base"/>
            <a:endParaRPr lang="zh-CN" altLang="en-US" sz="2135" strike="noStrike" noProof="1"/>
          </a:p>
        </p:txBody>
      </p:sp>
      <p:sp>
        <p:nvSpPr>
          <p:cNvPr id="15366" name="文本框 8"/>
          <p:cNvSpPr txBox="1"/>
          <p:nvPr/>
        </p:nvSpPr>
        <p:spPr>
          <a:xfrm>
            <a:off x="2743200" y="931863"/>
            <a:ext cx="2497138" cy="2066925"/>
          </a:xfrm>
          <a:prstGeom prst="rect">
            <a:avLst/>
          </a:prstGeom>
          <a:noFill/>
          <a:ln w="9525">
            <a:noFill/>
          </a:ln>
        </p:spPr>
        <p:txBody>
          <a:bodyPr>
            <a:spAutoFit/>
          </a:bodyPr>
          <a:p>
            <a:pPr lvl="0">
              <a:lnSpc>
                <a:spcPct val="200000"/>
              </a:lnSpc>
            </a:pPr>
            <a:r>
              <a:rPr lang="zh-CN" altLang="en-US" sz="2100">
                <a:latin typeface="等线" charset="-122"/>
                <a:ea typeface="等线" charset="-122"/>
              </a:rPr>
              <a:t>写《唐诗杂论》</a:t>
            </a:r>
            <a:endParaRPr lang="zh-CN" altLang="en-US" sz="2100">
              <a:latin typeface="等线" charset="-122"/>
              <a:ea typeface="等线" charset="-122"/>
            </a:endParaRPr>
          </a:p>
          <a:p>
            <a:pPr lvl="0">
              <a:lnSpc>
                <a:spcPct val="200000"/>
              </a:lnSpc>
            </a:pPr>
            <a:r>
              <a:rPr lang="zh-CN" altLang="en-US" sz="2100">
                <a:latin typeface="等线" charset="-122"/>
                <a:ea typeface="等线" charset="-122"/>
              </a:rPr>
              <a:t>写《楚辞校补》</a:t>
            </a:r>
            <a:endParaRPr lang="zh-CN" altLang="en-US" sz="2100">
              <a:latin typeface="等线" charset="-122"/>
              <a:ea typeface="等线" charset="-122"/>
            </a:endParaRPr>
          </a:p>
          <a:p>
            <a:pPr lvl="0">
              <a:lnSpc>
                <a:spcPct val="200000"/>
              </a:lnSpc>
            </a:pPr>
            <a:r>
              <a:rPr lang="zh-CN" altLang="en-US" sz="2100">
                <a:latin typeface="等线" charset="-122"/>
                <a:ea typeface="等线" charset="-122"/>
              </a:rPr>
              <a:t>写《古典新义》</a:t>
            </a:r>
            <a:endParaRPr lang="zh-CN" altLang="en-US" sz="2100">
              <a:latin typeface="等线" charset="-122"/>
              <a:ea typeface="等线" charset="-122"/>
            </a:endParaRPr>
          </a:p>
        </p:txBody>
      </p:sp>
      <p:sp>
        <p:nvSpPr>
          <p:cNvPr id="15367" name=" 8"/>
          <p:cNvSpPr/>
          <p:nvPr/>
        </p:nvSpPr>
        <p:spPr>
          <a:xfrm flipH="1">
            <a:off x="3040063" y="3778250"/>
            <a:ext cx="142875" cy="194786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w="9525">
            <a:noFill/>
          </a:ln>
        </p:spPr>
        <p:txBody>
          <a:bodyPr/>
          <a:p>
            <a:pPr fontAlgn="base"/>
            <a:endParaRPr lang="zh-CN" altLang="en-US" sz="2135" strike="noStrike" noProof="1"/>
          </a:p>
        </p:txBody>
      </p:sp>
      <p:sp>
        <p:nvSpPr>
          <p:cNvPr id="15368" name="文本框 10"/>
          <p:cNvSpPr txBox="1"/>
          <p:nvPr/>
        </p:nvSpPr>
        <p:spPr>
          <a:xfrm>
            <a:off x="3263900" y="3562350"/>
            <a:ext cx="2498725" cy="2066925"/>
          </a:xfrm>
          <a:prstGeom prst="rect">
            <a:avLst/>
          </a:prstGeom>
          <a:noFill/>
          <a:ln w="9525">
            <a:noFill/>
          </a:ln>
        </p:spPr>
        <p:txBody>
          <a:bodyPr>
            <a:spAutoFit/>
          </a:bodyPr>
          <a:p>
            <a:pPr lvl="0">
              <a:lnSpc>
                <a:spcPct val="200000"/>
              </a:lnSpc>
            </a:pPr>
            <a:r>
              <a:rPr lang="zh-CN" altLang="en-US" sz="2100">
                <a:latin typeface="等线" charset="-122"/>
                <a:ea typeface="等线" charset="-122"/>
              </a:rPr>
              <a:t>起稿传单</a:t>
            </a:r>
            <a:endParaRPr lang="zh-CN" altLang="en-US" sz="2100">
              <a:latin typeface="等线" charset="-122"/>
              <a:ea typeface="等线" charset="-122"/>
            </a:endParaRPr>
          </a:p>
          <a:p>
            <a:pPr lvl="0">
              <a:lnSpc>
                <a:spcPct val="200000"/>
              </a:lnSpc>
            </a:pPr>
            <a:r>
              <a:rPr lang="zh-CN" altLang="en-US" sz="2100">
                <a:latin typeface="等线" charset="-122"/>
                <a:ea typeface="等线" charset="-122"/>
              </a:rPr>
              <a:t>大会演说</a:t>
            </a:r>
            <a:endParaRPr lang="zh-CN" altLang="en-US" sz="2100">
              <a:latin typeface="等线" charset="-122"/>
              <a:ea typeface="等线" charset="-122"/>
            </a:endParaRPr>
          </a:p>
          <a:p>
            <a:pPr lvl="0">
              <a:lnSpc>
                <a:spcPct val="200000"/>
              </a:lnSpc>
            </a:pPr>
            <a:r>
              <a:rPr lang="zh-CN" altLang="en-US" sz="2100">
                <a:latin typeface="等线" charset="-122"/>
                <a:ea typeface="等线" charset="-122"/>
              </a:rPr>
              <a:t>参加游行</a:t>
            </a:r>
            <a:endParaRPr lang="zh-CN" altLang="en-US" sz="2100">
              <a:latin typeface="等线" charset="-122"/>
              <a:ea typeface="等线" charset="-122"/>
            </a:endParaRPr>
          </a:p>
        </p:txBody>
      </p:sp>
      <p:sp>
        <p:nvSpPr>
          <p:cNvPr id="15369" name=" 8"/>
          <p:cNvSpPr/>
          <p:nvPr/>
        </p:nvSpPr>
        <p:spPr>
          <a:xfrm>
            <a:off x="4760913" y="1066800"/>
            <a:ext cx="146050" cy="194786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w="9525">
            <a:noFill/>
          </a:ln>
        </p:spPr>
        <p:txBody>
          <a:bodyPr/>
          <a:p>
            <a:pPr fontAlgn="base"/>
            <a:endParaRPr lang="zh-CN" altLang="en-US" sz="2135" strike="noStrike" noProof="1"/>
          </a:p>
        </p:txBody>
      </p:sp>
      <p:sp>
        <p:nvSpPr>
          <p:cNvPr id="15370" name=" 8"/>
          <p:cNvSpPr/>
          <p:nvPr/>
        </p:nvSpPr>
        <p:spPr>
          <a:xfrm>
            <a:off x="4564063" y="3778250"/>
            <a:ext cx="146050" cy="194786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w="9525">
            <a:noFill/>
          </a:ln>
        </p:spPr>
        <p:txBody>
          <a:bodyPr/>
          <a:p>
            <a:pPr fontAlgn="base"/>
            <a:endParaRPr lang="zh-CN" altLang="en-US" sz="2135" strike="noStrike" noProof="1"/>
          </a:p>
        </p:txBody>
      </p:sp>
      <p:sp>
        <p:nvSpPr>
          <p:cNvPr id="15371" name="文本框 14"/>
          <p:cNvSpPr txBox="1"/>
          <p:nvPr/>
        </p:nvSpPr>
        <p:spPr>
          <a:xfrm>
            <a:off x="4997450" y="1512888"/>
            <a:ext cx="1447800" cy="1077913"/>
          </a:xfrm>
          <a:prstGeom prst="rect">
            <a:avLst/>
          </a:prstGeom>
          <a:noFill/>
          <a:ln w="9525">
            <a:noFill/>
          </a:ln>
        </p:spPr>
        <p:txBody>
          <a:bodyPr>
            <a:spAutoFit/>
          </a:bodyPr>
          <a:p>
            <a:pPr lvl="0">
              <a:lnSpc>
                <a:spcPct val="150000"/>
              </a:lnSpc>
            </a:pPr>
            <a:r>
              <a:rPr lang="zh-CN" altLang="en-US" sz="2100">
                <a:latin typeface="等线" charset="-122"/>
                <a:ea typeface="等线" charset="-122"/>
              </a:rPr>
              <a:t>做了再说</a:t>
            </a:r>
            <a:endParaRPr lang="zh-CN" altLang="en-US" sz="2100">
              <a:latin typeface="等线" charset="-122"/>
              <a:ea typeface="等线" charset="-122"/>
            </a:endParaRPr>
          </a:p>
          <a:p>
            <a:pPr lvl="0">
              <a:lnSpc>
                <a:spcPct val="150000"/>
              </a:lnSpc>
            </a:pPr>
            <a:r>
              <a:rPr lang="zh-CN" altLang="en-US" sz="2100">
                <a:latin typeface="等线" charset="-122"/>
                <a:ea typeface="等线" charset="-122"/>
              </a:rPr>
              <a:t>做了不说</a:t>
            </a:r>
            <a:endParaRPr lang="zh-CN" altLang="en-US" sz="2100">
              <a:latin typeface="等线" charset="-122"/>
              <a:ea typeface="等线" charset="-122"/>
            </a:endParaRPr>
          </a:p>
        </p:txBody>
      </p:sp>
      <p:sp>
        <p:nvSpPr>
          <p:cNvPr id="15372" name="文本框 15"/>
          <p:cNvSpPr txBox="1"/>
          <p:nvPr/>
        </p:nvSpPr>
        <p:spPr>
          <a:xfrm>
            <a:off x="4805363" y="4224338"/>
            <a:ext cx="1447800" cy="1079500"/>
          </a:xfrm>
          <a:prstGeom prst="rect">
            <a:avLst/>
          </a:prstGeom>
          <a:noFill/>
          <a:ln w="9525">
            <a:noFill/>
          </a:ln>
        </p:spPr>
        <p:txBody>
          <a:bodyPr>
            <a:spAutoFit/>
          </a:bodyPr>
          <a:p>
            <a:pPr lvl="0">
              <a:lnSpc>
                <a:spcPct val="150000"/>
              </a:lnSpc>
            </a:pPr>
            <a:r>
              <a:rPr lang="zh-CN" altLang="en-US" sz="2100">
                <a:latin typeface="等线" charset="-122"/>
                <a:ea typeface="等线" charset="-122"/>
              </a:rPr>
              <a:t>说了就做</a:t>
            </a:r>
            <a:endParaRPr lang="zh-CN" altLang="en-US" sz="2100">
              <a:latin typeface="等线" charset="-122"/>
              <a:ea typeface="等线" charset="-122"/>
            </a:endParaRPr>
          </a:p>
          <a:p>
            <a:pPr lvl="0">
              <a:lnSpc>
                <a:spcPct val="150000"/>
              </a:lnSpc>
            </a:pPr>
            <a:r>
              <a:rPr lang="zh-CN" altLang="en-US" sz="2100">
                <a:latin typeface="等线" charset="-122"/>
                <a:ea typeface="等线" charset="-122"/>
              </a:rPr>
              <a:t>敢说敢做</a:t>
            </a:r>
            <a:endParaRPr lang="zh-CN" altLang="en-US" sz="2100">
              <a:latin typeface="等线" charset="-122"/>
              <a:ea typeface="等线" charset="-122"/>
            </a:endParaRPr>
          </a:p>
        </p:txBody>
      </p:sp>
      <p:sp>
        <p:nvSpPr>
          <p:cNvPr id="15373" name=" 17"/>
          <p:cNvSpPr/>
          <p:nvPr/>
        </p:nvSpPr>
        <p:spPr>
          <a:xfrm>
            <a:off x="6161088" y="1670050"/>
            <a:ext cx="152400" cy="351790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w="9525">
            <a:noFill/>
          </a:ln>
        </p:spPr>
        <p:txBody>
          <a:bodyPr/>
          <a:p>
            <a:pPr fontAlgn="base"/>
            <a:endParaRPr lang="zh-CN" altLang="en-US" sz="2135" strike="noStrike" noProof="1"/>
          </a:p>
        </p:txBody>
      </p:sp>
      <p:sp>
        <p:nvSpPr>
          <p:cNvPr id="15374" name="文本框 17"/>
          <p:cNvSpPr txBox="1"/>
          <p:nvPr/>
        </p:nvSpPr>
        <p:spPr>
          <a:xfrm>
            <a:off x="6445250" y="3076575"/>
            <a:ext cx="1504950" cy="855663"/>
          </a:xfrm>
          <a:prstGeom prst="rect">
            <a:avLst/>
          </a:prstGeom>
          <a:noFill/>
          <a:ln w="9525">
            <a:noFill/>
          </a:ln>
        </p:spPr>
        <p:txBody>
          <a:bodyPr>
            <a:spAutoFit/>
          </a:bodyPr>
          <a:p>
            <a:pPr lvl="0"/>
            <a:r>
              <a:rPr lang="zh-CN" altLang="en-US" sz="2400">
                <a:latin typeface="等线" charset="-122"/>
                <a:ea typeface="等线" charset="-122"/>
              </a:rPr>
              <a:t>口的巨人</a:t>
            </a:r>
            <a:endParaRPr lang="zh-CN" altLang="en-US" sz="2400">
              <a:latin typeface="等线" charset="-122"/>
              <a:ea typeface="等线" charset="-122"/>
            </a:endParaRPr>
          </a:p>
          <a:p>
            <a:pPr lvl="0"/>
            <a:r>
              <a:rPr lang="zh-CN" altLang="en-US" sz="2400">
                <a:latin typeface="等线" charset="-122"/>
                <a:ea typeface="等线" charset="-122"/>
              </a:rPr>
              <a:t>行的高标</a:t>
            </a:r>
            <a:endParaRPr lang="zh-CN" altLang="en-US" sz="2400">
              <a:latin typeface="等线" charset="-122"/>
              <a:ea typeface="等线"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矩形 22529"/>
          <p:cNvSpPr/>
          <p:nvPr/>
        </p:nvSpPr>
        <p:spPr>
          <a:xfrm>
            <a:off x="2590800" y="2286000"/>
            <a:ext cx="3600450" cy="1374775"/>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rPr>
              <a:t>第二课时</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endParaRPr>
          </a:p>
        </p:txBody>
      </p:sp>
      <p:graphicFrame>
        <p:nvGraphicFramePr>
          <p:cNvPr id="88066" name="Object 4"/>
          <p:cNvGraphicFramePr/>
          <p:nvPr/>
        </p:nvGraphicFramePr>
        <p:xfrm>
          <a:off x="5410200" y="3660775"/>
          <a:ext cx="3733800" cy="3197225"/>
        </p:xfrm>
        <a:graphic>
          <a:graphicData uri="http://schemas.openxmlformats.org/presentationml/2006/ole">
            <mc:AlternateContent xmlns:mc="http://schemas.openxmlformats.org/markup-compatibility/2006">
              <mc:Choice xmlns:v="urn:schemas-microsoft-com:vml" Requires="v">
                <p:oleObj spid="_x0000_s3077" name="" r:id="rId1" imgW="3409950" imgH="3228975" progId="Paint.Picture">
                  <p:embed/>
                </p:oleObj>
              </mc:Choice>
              <mc:Fallback>
                <p:oleObj name="" r:id="rId1" imgW="3409950" imgH="3228975" progId="Paint.Picture">
                  <p:embed/>
                  <p:pic>
                    <p:nvPicPr>
                      <p:cNvPr id="0" name="图片 3076"/>
                      <p:cNvPicPr/>
                      <p:nvPr/>
                    </p:nvPicPr>
                    <p:blipFill>
                      <a:blip r:embed="rId2">
                        <a:clrChange>
                          <a:clrFrom>
                            <a:srgbClr val="FFFFFF"/>
                          </a:clrFrom>
                          <a:clrTo>
                            <a:srgbClr val="FFFFFF">
                              <a:alpha val="0"/>
                            </a:srgbClr>
                          </a:clrTo>
                        </a:clrChange>
                      </a:blip>
                      <a:stretch>
                        <a:fillRect/>
                      </a:stretch>
                    </p:blipFill>
                    <p:spPr>
                      <a:xfrm>
                        <a:off x="5410200" y="3660775"/>
                        <a:ext cx="3733800" cy="3197225"/>
                      </a:xfrm>
                      <a:prstGeom prst="rect">
                        <a:avLst/>
                      </a:prstGeom>
                      <a:noFill/>
                      <a:ln w="38100">
                        <a:noFill/>
                        <a:miter/>
                      </a:ln>
                    </p:spPr>
                  </p:pic>
                </p:oleObj>
              </mc:Fallback>
            </mc:AlternateContent>
          </a:graphicData>
        </a:graphic>
      </p:graphicFrame>
      <p:pic>
        <p:nvPicPr>
          <p:cNvPr id="45059" name="Picture 3" descr="闻一多像1"/>
          <p:cNvPicPr>
            <a:picLocks noChangeAspect="1"/>
          </p:cNvPicPr>
          <p:nvPr/>
        </p:nvPicPr>
        <p:blipFill>
          <a:blip r:embed="rId3"/>
          <a:stretch>
            <a:fillRect/>
          </a:stretch>
        </p:blipFill>
        <p:spPr>
          <a:xfrm>
            <a:off x="0" y="263525"/>
            <a:ext cx="2700338" cy="29495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barn(outHorizontal)">
                                      <p:cBhvr>
                                        <p:cTn id="7" dur="500"/>
                                        <p:tgtEl>
                                          <p:spTgt spid="45059"/>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矩形 22529"/>
          <p:cNvSpPr/>
          <p:nvPr/>
        </p:nvSpPr>
        <p:spPr>
          <a:xfrm>
            <a:off x="2590800" y="2286000"/>
            <a:ext cx="3600450" cy="1374775"/>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rPr>
              <a:t>探究人物</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endParaRPr>
          </a:p>
        </p:txBody>
      </p:sp>
      <p:graphicFrame>
        <p:nvGraphicFramePr>
          <p:cNvPr id="89090" name="Object 4"/>
          <p:cNvGraphicFramePr/>
          <p:nvPr/>
        </p:nvGraphicFramePr>
        <p:xfrm>
          <a:off x="5410200" y="3322638"/>
          <a:ext cx="3733800" cy="3535362"/>
        </p:xfrm>
        <a:graphic>
          <a:graphicData uri="http://schemas.openxmlformats.org/presentationml/2006/ole">
            <mc:AlternateContent xmlns:mc="http://schemas.openxmlformats.org/markup-compatibility/2006">
              <mc:Choice xmlns:v="urn:schemas-microsoft-com:vml" Requires="v">
                <p:oleObj spid="_x0000_s3076" name="" r:id="rId1" imgW="3409950" imgH="3228975" progId="Paint.Picture">
                  <p:embed/>
                </p:oleObj>
              </mc:Choice>
              <mc:Fallback>
                <p:oleObj name="" r:id="rId1" imgW="3409950" imgH="3228975" progId="Paint.Picture">
                  <p:embed/>
                  <p:pic>
                    <p:nvPicPr>
                      <p:cNvPr id="0" name="图片 3075"/>
                      <p:cNvPicPr/>
                      <p:nvPr/>
                    </p:nvPicPr>
                    <p:blipFill>
                      <a:blip r:embed="rId2">
                        <a:clrChange>
                          <a:clrFrom>
                            <a:srgbClr val="FFFFFF"/>
                          </a:clrFrom>
                          <a:clrTo>
                            <a:srgbClr val="FFFFFF">
                              <a:alpha val="0"/>
                            </a:srgbClr>
                          </a:clrTo>
                        </a:clrChange>
                      </a:blip>
                      <a:stretch>
                        <a:fillRect/>
                      </a:stretch>
                    </p:blipFill>
                    <p:spPr>
                      <a:xfrm>
                        <a:off x="5410200" y="3322638"/>
                        <a:ext cx="3733800" cy="3535362"/>
                      </a:xfrm>
                      <a:prstGeom prst="rect">
                        <a:avLst/>
                      </a:prstGeom>
                      <a:noFill/>
                      <a:ln w="38100">
                        <a:noFill/>
                        <a:miter/>
                      </a:ln>
                    </p:spPr>
                  </p:pic>
                </p:oleObj>
              </mc:Fallback>
            </mc:AlternateContent>
          </a:graphicData>
        </a:graphic>
      </p:graphicFrame>
      <p:pic>
        <p:nvPicPr>
          <p:cNvPr id="45059" name="Picture 3" descr="闻一多像1"/>
          <p:cNvPicPr>
            <a:picLocks noChangeAspect="1"/>
          </p:cNvPicPr>
          <p:nvPr/>
        </p:nvPicPr>
        <p:blipFill>
          <a:blip r:embed="rId3"/>
          <a:stretch>
            <a:fillRect/>
          </a:stretch>
        </p:blipFill>
        <p:spPr>
          <a:xfrm>
            <a:off x="0" y="1143000"/>
            <a:ext cx="2700338" cy="2070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barn(outHorizontal)">
                                      <p:cBhvr>
                                        <p:cTn id="7" dur="500"/>
                                        <p:tgtEl>
                                          <p:spTgt spid="45059"/>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Rectangle 2"/>
          <p:cNvSpPr>
            <a:spLocks noGrp="1"/>
          </p:cNvSpPr>
          <p:nvPr>
            <p:ph type="title"/>
          </p:nvPr>
        </p:nvSpPr>
        <p:spPr>
          <a:xfrm>
            <a:off x="468313" y="0"/>
            <a:ext cx="8218487" cy="1662113"/>
          </a:xfrm>
          <a:ln/>
        </p:spPr>
        <p:txBody>
          <a:bodyPr wrap="square" anchor="ctr"/>
          <a:p>
            <a:r>
              <a:rPr lang="zh-CN" altLang="en-US" dirty="0">
                <a:solidFill>
                  <a:srgbClr val="C00000"/>
                </a:solidFill>
                <a:ea typeface="隶书" pitchFamily="49" charset="-122"/>
              </a:rPr>
              <a:t>第一部分表现了闻一多先生的什么品格？</a:t>
            </a:r>
            <a:endParaRPr lang="zh-CN" altLang="en-US" dirty="0">
              <a:solidFill>
                <a:srgbClr val="C00000"/>
              </a:solidFill>
              <a:ea typeface="隶书" pitchFamily="49" charset="-122"/>
            </a:endParaRPr>
          </a:p>
        </p:txBody>
      </p:sp>
      <p:sp>
        <p:nvSpPr>
          <p:cNvPr id="32771" name="Rectangle 3"/>
          <p:cNvSpPr>
            <a:spLocks noGrp="1"/>
          </p:cNvSpPr>
          <p:nvPr>
            <p:ph idx="1"/>
          </p:nvPr>
        </p:nvSpPr>
        <p:spPr>
          <a:xfrm>
            <a:off x="179388" y="2393950"/>
            <a:ext cx="5688012" cy="4464050"/>
          </a:xfrm>
          <a:ln/>
        </p:spPr>
        <p:txBody>
          <a:bodyPr wrap="square" anchor="t"/>
          <a:p>
            <a:r>
              <a:rPr lang="zh-CN" altLang="en-US" sz="4000" dirty="0">
                <a:ea typeface="楷体_GB2312" charset="-122"/>
              </a:rPr>
              <a:t>表现闻先生</a:t>
            </a:r>
            <a:r>
              <a:rPr lang="zh-CN" altLang="en-US" sz="4800" b="1" dirty="0">
                <a:solidFill>
                  <a:srgbClr val="0000FF"/>
                </a:solidFill>
                <a:ea typeface="楷体_GB2312" charset="-122"/>
              </a:rPr>
              <a:t>务实勤奋，治学严谨，谦虚淡泊</a:t>
            </a:r>
            <a:r>
              <a:rPr lang="zh-CN" altLang="en-US" sz="4000" dirty="0">
                <a:solidFill>
                  <a:srgbClr val="0000FF"/>
                </a:solidFill>
                <a:ea typeface="楷体_GB2312" charset="-122"/>
              </a:rPr>
              <a:t>。</a:t>
            </a:r>
            <a:endParaRPr lang="zh-CN" altLang="en-US" sz="4000" dirty="0">
              <a:solidFill>
                <a:srgbClr val="0000FF"/>
              </a:solidFill>
              <a:ea typeface="楷体_GB2312" charset="-122"/>
            </a:endParaRPr>
          </a:p>
        </p:txBody>
      </p:sp>
      <p:pic>
        <p:nvPicPr>
          <p:cNvPr id="90115" name="Picture 7" descr="03"/>
          <p:cNvPicPr>
            <a:picLocks noChangeAspect="1"/>
          </p:cNvPicPr>
          <p:nvPr/>
        </p:nvPicPr>
        <p:blipFill>
          <a:blip r:embed="rId1">
            <a:clrChange>
              <a:clrFrom>
                <a:srgbClr val="FFFFFF"/>
              </a:clrFrom>
              <a:clrTo>
                <a:srgbClr val="FFFFFF">
                  <a:alpha val="0"/>
                </a:srgbClr>
              </a:clrTo>
            </a:clrChange>
          </a:blip>
          <a:stretch>
            <a:fillRect/>
          </a:stretch>
        </p:blipFill>
        <p:spPr>
          <a:xfrm>
            <a:off x="5364163" y="3213100"/>
            <a:ext cx="3330575" cy="3276600"/>
          </a:xfrm>
          <a:prstGeom prst="rect">
            <a:avLst/>
          </a:prstGeom>
          <a:noFill/>
          <a:ln w="9525">
            <a:noFill/>
          </a:ln>
        </p:spPr>
      </p:pic>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500" fill="hold">
                                          <p:stCondLst>
                                            <p:cond delay="0"/>
                                          </p:stCondLst>
                                        </p:cTn>
                                        <p:tgtEl>
                                          <p:spTgt spid="32771">
                                            <p:txEl>
                                              <p:charRg st="0" end="29"/>
                                            </p:txEl>
                                          </p:spTgt>
                                        </p:tgtEl>
                                        <p:attrNameLst>
                                          <p:attrName>style.visibility</p:attrName>
                                        </p:attrNameLst>
                                      </p:cBhvr>
                                      <p:to>
                                        <p:strVal val="visible"/>
                                      </p:to>
                                    </p:set>
                                    <p:animEffect transition="in" filter="box(out)">
                                      <p:cBhvr>
                                        <p:cTn id="7" dur="500"/>
                                        <p:tgtEl>
                                          <p:spTgt spid="32771">
                                            <p:txEl>
                                              <p:charRg st="0" end="29"/>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Rectangle 2"/>
          <p:cNvSpPr>
            <a:spLocks noGrp="1"/>
          </p:cNvSpPr>
          <p:nvPr>
            <p:ph type="title"/>
          </p:nvPr>
        </p:nvSpPr>
        <p:spPr>
          <a:xfrm>
            <a:off x="468313" y="0"/>
            <a:ext cx="8218487" cy="1662113"/>
          </a:xfrm>
          <a:ln/>
        </p:spPr>
        <p:txBody>
          <a:bodyPr wrap="square" anchor="ctr"/>
          <a:p>
            <a:r>
              <a:rPr lang="zh-CN" altLang="en-US" dirty="0">
                <a:solidFill>
                  <a:srgbClr val="C00000"/>
                </a:solidFill>
                <a:ea typeface="隶书" pitchFamily="49" charset="-122"/>
              </a:rPr>
              <a:t>第二部分表现了闻一多先生的什么品格？</a:t>
            </a:r>
            <a:endParaRPr lang="zh-CN" altLang="en-US" dirty="0">
              <a:solidFill>
                <a:srgbClr val="C00000"/>
              </a:solidFill>
              <a:ea typeface="隶书" pitchFamily="49" charset="-122"/>
            </a:endParaRPr>
          </a:p>
        </p:txBody>
      </p:sp>
      <p:sp>
        <p:nvSpPr>
          <p:cNvPr id="32771" name="Rectangle 3"/>
          <p:cNvSpPr>
            <a:spLocks noGrp="1"/>
          </p:cNvSpPr>
          <p:nvPr>
            <p:ph idx="1"/>
          </p:nvPr>
        </p:nvSpPr>
        <p:spPr>
          <a:xfrm>
            <a:off x="179388" y="2393950"/>
            <a:ext cx="5688012" cy="4464050"/>
          </a:xfrm>
          <a:ln/>
        </p:spPr>
        <p:txBody>
          <a:bodyPr wrap="square" anchor="t"/>
          <a:p>
            <a:r>
              <a:rPr lang="zh-CN" altLang="en-US" sz="4000" dirty="0">
                <a:ea typeface="楷体_GB2312" charset="-122"/>
              </a:rPr>
              <a:t>表现闻先生</a:t>
            </a:r>
            <a:r>
              <a:rPr lang="zh-CN" altLang="en-US" sz="4800" b="1" dirty="0">
                <a:solidFill>
                  <a:srgbClr val="0000FF"/>
                </a:solidFill>
                <a:ea typeface="楷体_GB2312" charset="-122"/>
              </a:rPr>
              <a:t>英勇无畏，十分爱国，不怕牺牲</a:t>
            </a:r>
            <a:r>
              <a:rPr lang="zh-CN" altLang="en-US" sz="4000" dirty="0">
                <a:solidFill>
                  <a:srgbClr val="0000FF"/>
                </a:solidFill>
                <a:ea typeface="楷体_GB2312" charset="-122"/>
              </a:rPr>
              <a:t>。</a:t>
            </a:r>
            <a:endParaRPr lang="zh-CN" altLang="en-US" sz="4000" dirty="0">
              <a:solidFill>
                <a:srgbClr val="0000FF"/>
              </a:solidFill>
              <a:ea typeface="楷体_GB2312" charset="-122"/>
            </a:endParaRPr>
          </a:p>
        </p:txBody>
      </p:sp>
      <p:pic>
        <p:nvPicPr>
          <p:cNvPr id="91139" name="Picture 7" descr="03"/>
          <p:cNvPicPr>
            <a:picLocks noChangeAspect="1"/>
          </p:cNvPicPr>
          <p:nvPr/>
        </p:nvPicPr>
        <p:blipFill>
          <a:blip r:embed="rId1">
            <a:clrChange>
              <a:clrFrom>
                <a:srgbClr val="FFFFFF"/>
              </a:clrFrom>
              <a:clrTo>
                <a:srgbClr val="FFFFFF">
                  <a:alpha val="0"/>
                </a:srgbClr>
              </a:clrTo>
            </a:clrChange>
          </a:blip>
          <a:stretch>
            <a:fillRect/>
          </a:stretch>
        </p:blipFill>
        <p:spPr>
          <a:xfrm>
            <a:off x="5364163" y="3213100"/>
            <a:ext cx="3330575" cy="3276600"/>
          </a:xfrm>
          <a:prstGeom prst="rect">
            <a:avLst/>
          </a:prstGeom>
          <a:noFill/>
          <a:ln w="9525">
            <a:noFill/>
          </a:ln>
        </p:spPr>
      </p:pic>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2771">
                                            <p:txEl>
                                              <p:charRg st="0" end="29"/>
                                            </p:txEl>
                                          </p:spTgt>
                                        </p:tgtEl>
                                        <p:attrNameLst>
                                          <p:attrName>style.visibility</p:attrName>
                                        </p:attrNameLst>
                                      </p:cBhvr>
                                      <p:to>
                                        <p:strVal val="visible"/>
                                      </p:to>
                                    </p:set>
                                    <p:animEffect transition="in" filter="box(out)">
                                      <p:cBhvr>
                                        <p:cTn id="7" dur="500"/>
                                        <p:tgtEl>
                                          <p:spTgt spid="32771">
                                            <p:txEl>
                                              <p:charRg st="0" end="29"/>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Rectangle 2"/>
          <p:cNvSpPr>
            <a:spLocks noGrp="1" noChangeArrowheads="1"/>
          </p:cNvSpPr>
          <p:nvPr>
            <p:ph type="title"/>
          </p:nvPr>
        </p:nvSpPr>
        <p:spPr>
          <a:xfrm>
            <a:off x="1035050" y="765175"/>
            <a:ext cx="7208838" cy="987425"/>
          </a:xfrm>
        </p:spPr>
        <p:txBody>
          <a:bodyPr vert="horz" rtlCol="0" anchor="ctr"/>
          <a:p>
            <a:pPr marL="0" lvl="0" indent="0" algn="l" defTabSz="914400" fontAlgn="base">
              <a:lnSpc>
                <a:spcPct val="100000"/>
              </a:lnSpc>
              <a:spcAft>
                <a:spcPct val="0"/>
              </a:spcAft>
              <a:buClr>
                <a:srgbClr val="000000"/>
              </a:buClr>
            </a:pPr>
            <a:r>
              <a:rPr lang="zh-CN" altLang="en-US" sz="3600" b="1" u="none" baseline="0">
                <a:ea typeface="隶书" pitchFamily="49" charset="-122"/>
              </a:rPr>
              <a:t>１闻一多前期和后期思想品格上各有什么特点？前后期有什么变化，又有什么共同的地方</a:t>
            </a:r>
            <a:r>
              <a:rPr lang="zh-CN" altLang="en-US" sz="3600" u="none" baseline="0">
                <a:ea typeface="隶书" pitchFamily="49" charset="-122"/>
              </a:rPr>
              <a:t>？ </a:t>
            </a:r>
            <a:endParaRPr lang="zh-CN" altLang="en-US" sz="3600" u="none" baseline="0">
              <a:ea typeface="隶书" pitchFamily="49" charset="-122"/>
            </a:endParaRPr>
          </a:p>
        </p:txBody>
      </p:sp>
      <p:sp>
        <p:nvSpPr>
          <p:cNvPr id="67587" name="Rectangle 3"/>
          <p:cNvSpPr>
            <a:spLocks noGrp="1"/>
          </p:cNvSpPr>
          <p:nvPr>
            <p:ph idx="1"/>
          </p:nvPr>
        </p:nvSpPr>
        <p:spPr>
          <a:xfrm>
            <a:off x="5580063" y="2133600"/>
            <a:ext cx="1368425" cy="3600450"/>
          </a:xfrm>
          <a:ln/>
        </p:spPr>
        <p:txBody>
          <a:bodyPr wrap="square" anchor="t"/>
          <a:p>
            <a:pPr>
              <a:lnSpc>
                <a:spcPct val="80000"/>
              </a:lnSpc>
            </a:pPr>
            <a:endParaRPr lang="zh-CN" altLang="en-US" sz="2800" b="1" dirty="0">
              <a:solidFill>
                <a:schemeClr val="accent2"/>
              </a:solidFill>
              <a:latin typeface="隶书" pitchFamily="49" charset="-122"/>
              <a:ea typeface="隶书" pitchFamily="49" charset="-122"/>
            </a:endParaRPr>
          </a:p>
          <a:p>
            <a:pPr>
              <a:lnSpc>
                <a:spcPct val="80000"/>
              </a:lnSpc>
              <a:buNone/>
            </a:pPr>
            <a:r>
              <a:rPr lang="zh-CN" altLang="en-US" sz="2800" b="1" dirty="0">
                <a:solidFill>
                  <a:srgbClr val="FF6600"/>
                </a:solidFill>
                <a:latin typeface="隶书" pitchFamily="49" charset="-122"/>
                <a:ea typeface="隶书" pitchFamily="49" charset="-122"/>
              </a:rPr>
              <a:t>　</a:t>
            </a:r>
            <a:r>
              <a:rPr lang="zh-CN" altLang="en-US" sz="4000" b="1" dirty="0">
                <a:solidFill>
                  <a:srgbClr val="0000FF"/>
                </a:solidFill>
                <a:latin typeface="隶书" pitchFamily="49" charset="-122"/>
                <a:ea typeface="隶书" pitchFamily="49" charset="-122"/>
              </a:rPr>
              <a:t>从学者到斗士</a:t>
            </a:r>
            <a:endParaRPr lang="zh-CN" altLang="en-US" sz="4000" b="1" dirty="0">
              <a:solidFill>
                <a:srgbClr val="0000FF"/>
              </a:solidFill>
              <a:latin typeface="隶书" pitchFamily="49" charset="-122"/>
              <a:ea typeface="隶书" pitchFamily="49" charset="-122"/>
            </a:endParaRPr>
          </a:p>
        </p:txBody>
      </p:sp>
      <p:sp>
        <p:nvSpPr>
          <p:cNvPr id="67588" name="Rectangle 4"/>
          <p:cNvSpPr/>
          <p:nvPr/>
        </p:nvSpPr>
        <p:spPr>
          <a:xfrm>
            <a:off x="1008063" y="2454275"/>
            <a:ext cx="647700" cy="1066800"/>
          </a:xfrm>
          <a:prstGeom prst="rect">
            <a:avLst/>
          </a:prstGeom>
          <a:noFill/>
          <a:ln w="12700">
            <a:noFill/>
          </a:ln>
        </p:spPr>
        <p:txBody>
          <a:bodyPr anchor="t">
            <a:spAutoFit/>
          </a:bodyPr>
          <a:p>
            <a:pPr lvl="0">
              <a:spcBef>
                <a:spcPct val="50000"/>
              </a:spcBef>
            </a:pPr>
            <a:r>
              <a:rPr lang="zh-CN" altLang="en-US" sz="3200" b="1" dirty="0">
                <a:solidFill>
                  <a:srgbClr val="0000FF"/>
                </a:solidFill>
                <a:latin typeface="Times New Roman" panose="02020603050405020304" pitchFamily="18" charset="0"/>
                <a:ea typeface="宋体" panose="02010600030101010101" pitchFamily="2" charset="-122"/>
              </a:rPr>
              <a:t>前期</a:t>
            </a:r>
            <a:r>
              <a:rPr lang="zh-CN" altLang="en-US" sz="3200" b="1" dirty="0">
                <a:solidFill>
                  <a:srgbClr val="FFFFFF"/>
                </a:solidFill>
                <a:latin typeface="Times New Roman" panose="02020603050405020304" pitchFamily="18" charset="0"/>
                <a:ea typeface="宋体" panose="02010600030101010101" pitchFamily="2" charset="-122"/>
              </a:rPr>
              <a:t>：</a:t>
            </a:r>
            <a:endParaRPr lang="zh-CN" altLang="en-US" sz="3200" b="1" dirty="0">
              <a:solidFill>
                <a:srgbClr val="FFFFFF"/>
              </a:solidFill>
              <a:latin typeface="Times New Roman" panose="02020603050405020304" pitchFamily="18" charset="0"/>
              <a:ea typeface="宋体" panose="02010600030101010101" pitchFamily="2" charset="-122"/>
            </a:endParaRPr>
          </a:p>
        </p:txBody>
      </p:sp>
      <p:sp>
        <p:nvSpPr>
          <p:cNvPr id="67589" name="Rectangle 5"/>
          <p:cNvSpPr/>
          <p:nvPr/>
        </p:nvSpPr>
        <p:spPr>
          <a:xfrm>
            <a:off x="1763713" y="2276475"/>
            <a:ext cx="3816350" cy="1800225"/>
          </a:xfrm>
          <a:prstGeom prst="rect">
            <a:avLst/>
          </a:prstGeom>
          <a:noFill/>
          <a:ln w="12700">
            <a:noFill/>
          </a:ln>
        </p:spPr>
        <p:txBody>
          <a:bodyPr anchor="t">
            <a:spAutoFit/>
          </a:bodyPr>
          <a:p>
            <a:pPr lvl="0"/>
            <a:r>
              <a:rPr lang="zh-CN" altLang="en-US" sz="2800" b="1" dirty="0">
                <a:latin typeface="Times New Roman" panose="02020603050405020304" pitchFamily="18" charset="0"/>
                <a:ea typeface="隶书" pitchFamily="49" charset="-122"/>
              </a:rPr>
              <a:t>为探索救国救民的出路而潜心学术，取得累累硕果。</a:t>
            </a:r>
            <a:endParaRPr lang="zh-CN" altLang="en-US" sz="2800" b="1" dirty="0">
              <a:latin typeface="Times New Roman" panose="02020603050405020304" pitchFamily="18" charset="0"/>
              <a:ea typeface="隶书" pitchFamily="49" charset="-122"/>
            </a:endParaRPr>
          </a:p>
          <a:p>
            <a:pPr lvl="0"/>
            <a:r>
              <a:rPr lang="en-US" altLang="zh-CN" sz="2800" b="1" i="1" u="sng" dirty="0">
                <a:solidFill>
                  <a:srgbClr val="C00000"/>
                </a:solidFill>
                <a:latin typeface="Times New Roman" panose="02020603050405020304" pitchFamily="18" charset="0"/>
                <a:ea typeface="隶书" pitchFamily="49" charset="-122"/>
              </a:rPr>
              <a:t>【</a:t>
            </a:r>
            <a:r>
              <a:rPr lang="zh-CN" altLang="en-US" sz="2800" b="1" i="1" u="sng" dirty="0">
                <a:solidFill>
                  <a:srgbClr val="C00000"/>
                </a:solidFill>
                <a:latin typeface="Times New Roman" panose="02020603050405020304" pitchFamily="18" charset="0"/>
                <a:ea typeface="隶书" pitchFamily="49" charset="-122"/>
              </a:rPr>
              <a:t>锲而不舍，沥尽心血</a:t>
            </a:r>
            <a:r>
              <a:rPr lang="en-US" altLang="zh-CN" sz="2800" b="1" i="1" u="sng" dirty="0">
                <a:solidFill>
                  <a:srgbClr val="C00000"/>
                </a:solidFill>
                <a:latin typeface="Times New Roman" panose="02020603050405020304" pitchFamily="18" charset="0"/>
                <a:ea typeface="隶书" pitchFamily="49" charset="-122"/>
              </a:rPr>
              <a:t>】</a:t>
            </a:r>
            <a:endParaRPr lang="en-US" altLang="zh-CN" sz="2800" b="1" i="1" u="sng" dirty="0">
              <a:solidFill>
                <a:srgbClr val="C00000"/>
              </a:solidFill>
              <a:latin typeface="Times New Roman" panose="02020603050405020304" pitchFamily="18" charset="0"/>
              <a:ea typeface="隶书" pitchFamily="49" charset="-122"/>
            </a:endParaRPr>
          </a:p>
        </p:txBody>
      </p:sp>
      <p:sp>
        <p:nvSpPr>
          <p:cNvPr id="67590" name="Rectangle 6"/>
          <p:cNvSpPr/>
          <p:nvPr/>
        </p:nvSpPr>
        <p:spPr>
          <a:xfrm>
            <a:off x="1008063" y="4365625"/>
            <a:ext cx="431800" cy="1570038"/>
          </a:xfrm>
          <a:prstGeom prst="rect">
            <a:avLst/>
          </a:prstGeom>
          <a:noFill/>
          <a:ln w="12700">
            <a:noFill/>
          </a:ln>
        </p:spPr>
        <p:txBody>
          <a:bodyPr anchor="t">
            <a:spAutoFit/>
          </a:bodyPr>
          <a:p>
            <a:pPr lvl="0">
              <a:spcBef>
                <a:spcPct val="50000"/>
              </a:spcBef>
            </a:pPr>
            <a:r>
              <a:rPr lang="zh-CN" altLang="en-US" sz="3200" b="1" dirty="0">
                <a:solidFill>
                  <a:srgbClr val="0000FF"/>
                </a:solidFill>
                <a:latin typeface="Times New Roman" panose="02020603050405020304" pitchFamily="18" charset="0"/>
                <a:ea typeface="宋体" panose="02010600030101010101" pitchFamily="2" charset="-122"/>
              </a:rPr>
              <a:t>后期：</a:t>
            </a:r>
            <a:endParaRPr lang="zh-CN" altLang="en-US" sz="3200" b="1" dirty="0">
              <a:solidFill>
                <a:srgbClr val="0000FF"/>
              </a:solidFill>
              <a:latin typeface="Times New Roman" panose="02020603050405020304" pitchFamily="18" charset="0"/>
              <a:ea typeface="宋体" panose="02010600030101010101" pitchFamily="2" charset="-122"/>
            </a:endParaRPr>
          </a:p>
        </p:txBody>
      </p:sp>
      <p:sp>
        <p:nvSpPr>
          <p:cNvPr id="67591" name="Rectangle 7"/>
          <p:cNvSpPr/>
          <p:nvPr/>
        </p:nvSpPr>
        <p:spPr>
          <a:xfrm>
            <a:off x="1692275" y="4365625"/>
            <a:ext cx="4032250" cy="1800225"/>
          </a:xfrm>
          <a:prstGeom prst="rect">
            <a:avLst/>
          </a:prstGeom>
          <a:noFill/>
          <a:ln w="12700">
            <a:noFill/>
          </a:ln>
        </p:spPr>
        <p:txBody>
          <a:bodyPr anchor="t">
            <a:spAutoFit/>
          </a:bodyPr>
          <a:p>
            <a:pPr lvl="0"/>
            <a:r>
              <a:rPr lang="zh-CN" altLang="en-US" sz="2800" b="1" dirty="0">
                <a:latin typeface="Times New Roman" panose="02020603050405020304" pitchFamily="18" charset="0"/>
                <a:ea typeface="隶书" pitchFamily="49" charset="-122"/>
              </a:rPr>
              <a:t>投身民主运动，做争取民主的战士，青年运动的领导人。</a:t>
            </a:r>
            <a:endParaRPr lang="zh-CN" altLang="en-US" sz="2800" b="1" dirty="0">
              <a:latin typeface="Times New Roman" panose="02020603050405020304" pitchFamily="18" charset="0"/>
              <a:ea typeface="隶书" pitchFamily="49" charset="-122"/>
            </a:endParaRPr>
          </a:p>
          <a:p>
            <a:pPr lvl="0"/>
            <a:r>
              <a:rPr lang="en-US" altLang="zh-CN" sz="2800" b="1" i="1" u="sng" dirty="0">
                <a:solidFill>
                  <a:srgbClr val="C00000"/>
                </a:solidFill>
                <a:latin typeface="Times New Roman" panose="02020603050405020304" pitchFamily="18" charset="0"/>
                <a:ea typeface="隶书" pitchFamily="49" charset="-122"/>
              </a:rPr>
              <a:t>【</a:t>
            </a:r>
            <a:r>
              <a:rPr lang="zh-CN" altLang="en-US" sz="2800" b="1" i="1" u="sng" dirty="0">
                <a:solidFill>
                  <a:srgbClr val="C00000"/>
                </a:solidFill>
                <a:latin typeface="Times New Roman" panose="02020603050405020304" pitchFamily="18" charset="0"/>
                <a:ea typeface="隶书" pitchFamily="49" charset="-122"/>
              </a:rPr>
              <a:t>无所畏惧，视死如归</a:t>
            </a:r>
            <a:r>
              <a:rPr lang="en-US" altLang="zh-CN" sz="2800" b="1" i="1" u="sng" dirty="0">
                <a:solidFill>
                  <a:srgbClr val="C00000"/>
                </a:solidFill>
                <a:latin typeface="Times New Roman" panose="02020603050405020304" pitchFamily="18" charset="0"/>
                <a:ea typeface="隶书" pitchFamily="49" charset="-122"/>
              </a:rPr>
              <a:t>】</a:t>
            </a:r>
            <a:endParaRPr lang="en-US" altLang="zh-CN" sz="2800" b="1" i="1" u="sng" dirty="0">
              <a:solidFill>
                <a:srgbClr val="C00000"/>
              </a:solidFill>
              <a:latin typeface="Times New Roman" panose="02020603050405020304" pitchFamily="18" charset="0"/>
              <a:ea typeface="隶书" pitchFamily="49" charset="-122"/>
            </a:endParaRPr>
          </a:p>
        </p:txBody>
      </p:sp>
      <p:sp>
        <p:nvSpPr>
          <p:cNvPr id="67592" name="Rectangle 8"/>
          <p:cNvSpPr/>
          <p:nvPr/>
        </p:nvSpPr>
        <p:spPr>
          <a:xfrm>
            <a:off x="6877050" y="2274888"/>
            <a:ext cx="2266950" cy="3749675"/>
          </a:xfrm>
          <a:prstGeom prst="rect">
            <a:avLst/>
          </a:prstGeom>
          <a:noFill/>
          <a:ln w="12700">
            <a:noFill/>
          </a:ln>
        </p:spPr>
        <p:txBody>
          <a:bodyPr anchor="t">
            <a:spAutoFit/>
          </a:bodyPr>
          <a:p>
            <a:pPr lvl="0"/>
            <a:r>
              <a:rPr lang="zh-CN" altLang="en-US" sz="4000" b="1" dirty="0">
                <a:latin typeface="Times New Roman" panose="02020603050405020304" pitchFamily="18" charset="0"/>
                <a:ea typeface="宋体" panose="02010600030101010101" pitchFamily="2" charset="-122"/>
              </a:rPr>
              <a:t>卓越的学者、</a:t>
            </a:r>
            <a:endParaRPr lang="zh-CN" altLang="en-US" sz="4000" b="1" dirty="0">
              <a:latin typeface="Times New Roman" panose="02020603050405020304" pitchFamily="18" charset="0"/>
              <a:ea typeface="宋体" panose="02010600030101010101" pitchFamily="2" charset="-122"/>
            </a:endParaRPr>
          </a:p>
          <a:p>
            <a:pPr lvl="0"/>
            <a:r>
              <a:rPr lang="zh-CN" altLang="en-US" sz="4000" b="1" dirty="0">
                <a:latin typeface="Times New Roman" panose="02020603050405020304" pitchFamily="18" charset="0"/>
                <a:ea typeface="宋体" panose="02010600030101010101" pitchFamily="2" charset="-122"/>
              </a:rPr>
              <a:t>言行一致的志士、伟大的爱国斗士</a:t>
            </a:r>
            <a:endParaRPr lang="zh-CN" altLang="en-US" sz="4000" b="1" dirty="0">
              <a:latin typeface="Times New Roman" panose="02020603050405020304" pitchFamily="18" charset="0"/>
              <a:ea typeface="宋体" panose="02010600030101010101" pitchFamily="2" charset="-122"/>
            </a:endParaRPr>
          </a:p>
        </p:txBody>
      </p:sp>
      <p:sp>
        <p:nvSpPr>
          <p:cNvPr id="67593" name="AutoShape 9"/>
          <p:cNvSpPr/>
          <p:nvPr/>
        </p:nvSpPr>
        <p:spPr>
          <a:xfrm>
            <a:off x="5724525" y="2349500"/>
            <a:ext cx="296863" cy="3600450"/>
          </a:xfrm>
          <a:prstGeom prst="rightBrace">
            <a:avLst>
              <a:gd name="adj1" fmla="val 99553"/>
              <a:gd name="adj2" fmla="val 50000"/>
            </a:avLst>
          </a:prstGeom>
          <a:noFill/>
          <a:ln w="12700" cap="flat" cmpd="sng">
            <a:solidFill>
              <a:schemeClr val="tx1"/>
            </a:solidFill>
            <a:prstDash val="solid"/>
            <a:round/>
            <a:headEnd type="none" w="med" len="med"/>
            <a:tailEnd type="none" w="med" len="med"/>
          </a:ln>
        </p:spPr>
        <p:txBody>
          <a:bodyPr wrap="none" anchor="ctr"/>
          <a:p>
            <a:pPr lvl="0"/>
            <a:endParaRPr lang="zh-CN" altLang="en-US" dirty="0">
              <a:latin typeface="Times New Roman" panose="02020603050405020304" pitchFamily="18" charset="0"/>
              <a:ea typeface="宋体" panose="02010600030101010101" pitchFamily="2" charset="-122"/>
            </a:endParaRPr>
          </a:p>
        </p:txBody>
      </p:sp>
      <p:sp>
        <p:nvSpPr>
          <p:cNvPr id="46090" name="Rectangle 10"/>
          <p:cNvSpPr/>
          <p:nvPr/>
        </p:nvSpPr>
        <p:spPr>
          <a:xfrm>
            <a:off x="0" y="6156325"/>
            <a:ext cx="7827963" cy="701675"/>
          </a:xfrm>
          <a:prstGeom prst="rect">
            <a:avLst/>
          </a:prstGeom>
          <a:noFill/>
          <a:ln w="9525">
            <a:noFill/>
          </a:ln>
        </p:spPr>
        <p:txBody>
          <a:bodyPr wrap="none" anchor="t">
            <a:spAutoFit/>
          </a:bodyPr>
          <a:p>
            <a:pPr lvl="0">
              <a:spcBef>
                <a:spcPct val="50000"/>
              </a:spcBef>
            </a:pPr>
            <a:r>
              <a:rPr lang="en-US" altLang="zh-CN" sz="4000" b="1" dirty="0">
                <a:solidFill>
                  <a:srgbClr val="FFFFFF"/>
                </a:solidFill>
                <a:latin typeface="Times New Roman" panose="02020603050405020304" pitchFamily="18" charset="0"/>
                <a:ea typeface="宋体" panose="02010600030101010101" pitchFamily="2" charset="-122"/>
              </a:rPr>
              <a:t>【</a:t>
            </a:r>
            <a:r>
              <a:rPr lang="zh-CN" altLang="en-US" sz="4000" b="1" dirty="0">
                <a:solidFill>
                  <a:srgbClr val="0000FF"/>
                </a:solidFill>
                <a:latin typeface="Times New Roman" panose="02020603050405020304" pitchFamily="18" charset="0"/>
                <a:ea typeface="宋体" panose="02010600030101010101" pitchFamily="2" charset="-122"/>
              </a:rPr>
              <a:t>变化原因：对社会认识的变化</a:t>
            </a:r>
            <a:r>
              <a:rPr lang="en-US" altLang="zh-CN" sz="4000" b="1" dirty="0">
                <a:solidFill>
                  <a:srgbClr val="FFFFFF"/>
                </a:solidFill>
                <a:latin typeface="Times New Roman" panose="02020603050405020304" pitchFamily="18" charset="0"/>
                <a:ea typeface="宋体" panose="02010600030101010101" pitchFamily="2" charset="-122"/>
              </a:rPr>
              <a:t>】</a:t>
            </a:r>
            <a:endParaRPr lang="en-US" altLang="zh-CN" sz="4000" b="1" dirty="0">
              <a:solidFill>
                <a:srgbClr val="FFFFFF"/>
              </a:solidFill>
              <a:latin typeface="Times New Roman" panose="02020603050405020304" pitchFamily="18" charset="0"/>
              <a:ea typeface="宋体" panose="02010600030101010101" pitchFamily="2" charset="-122"/>
            </a:endParaRPr>
          </a:p>
        </p:txBody>
      </p:sp>
      <p:sp>
        <p:nvSpPr>
          <p:cNvPr id="92170" name="WordArt 13" descr="沙滩"/>
          <p:cNvSpPr>
            <a:spLocks noTextEdit="1"/>
          </p:cNvSpPr>
          <p:nvPr/>
        </p:nvSpPr>
        <p:spPr>
          <a:xfrm rot="5400000">
            <a:off x="8081963" y="5751513"/>
            <a:ext cx="1223962" cy="468312"/>
          </a:xfrm>
          <a:prstGeom prst="rect">
            <a:avLst/>
          </a:prstGeom>
        </p:spPr>
        <p:txBody>
          <a:bodyPr vert="eaVert" wrap="none" fromWordArt="1">
            <a:prstTxWarp prst="textPlain">
              <a:avLst>
                <a:gd name="adj" fmla="val 50000"/>
              </a:avLst>
            </a:prstTxWarp>
            <a:normAutofit/>
          </a:bodyPr>
          <a:p>
            <a:pPr algn="ctr"/>
            <a:r>
              <a:rPr lang="zh-CN" altLang="en-US" sz="3600">
                <a:ln w="12700" cap="flat" cmpd="sng">
                  <a:solidFill>
                    <a:srgbClr val="C4B596"/>
                  </a:solidFill>
                  <a:prstDash val="solid"/>
                  <a:round/>
                  <a:headEnd type="none" w="med" len="med"/>
                  <a:tailEnd type="none" w="med" len="med"/>
                </a:ln>
                <a:blipFill rotWithShape="0">
                  <a:blip r:embed="rId1"/>
                </a:blipFill>
                <a:effectLst>
                  <a:outerShdw dist="53882" dir="2699999" algn="ctr" rotWithShape="0">
                    <a:srgbClr val="CBCBCB">
                      <a:alpha val="79999"/>
                    </a:srgbClr>
                  </a:outerShdw>
                </a:effectLst>
                <a:latin typeface="宋体" panose="02010600030101010101" pitchFamily="2" charset="-122"/>
                <a:ea typeface="宋体" panose="02010600030101010101" pitchFamily="2" charset="-122"/>
              </a:rPr>
              <a:t>！</a:t>
            </a:r>
            <a:endParaRPr lang="zh-CN" altLang="en-US" sz="3600">
              <a:ln w="12700" cap="flat" cmpd="sng">
                <a:solidFill>
                  <a:srgbClr val="C4B596"/>
                </a:solidFill>
                <a:prstDash val="solid"/>
                <a:round/>
                <a:headEnd type="none" w="med" len="med"/>
                <a:tailEnd type="none" w="med" len="med"/>
              </a:ln>
              <a:blipFill rotWithShape="0">
                <a:blip r:embed="rId1"/>
              </a:blipFill>
              <a:effectLst>
                <a:outerShdw dist="53882" dir="2699999" algn="ctr" rotWithShape="0">
                  <a:srgbClr val="CBCBCB">
                    <a:alpha val="79999"/>
                  </a:srgbClr>
                </a:outerShdw>
              </a:effectLst>
              <a:latin typeface="宋体" panose="02010600030101010101" pitchFamily="2" charset="-122"/>
              <a:ea typeface="宋体" panose="02010600030101010101" pitchFamily="2" charset="-122"/>
            </a:endParaRP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box(in)">
                                      <p:cBhvr>
                                        <p:cTn id="7" dur="500"/>
                                        <p:tgtEl>
                                          <p:spTgt spid="6758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7588"/>
                                        </p:tgtEl>
                                        <p:attrNameLst>
                                          <p:attrName>style.visibility</p:attrName>
                                        </p:attrNameLst>
                                      </p:cBhvr>
                                      <p:to>
                                        <p:strVal val="visible"/>
                                      </p:to>
                                    </p:set>
                                    <p:anim calcmode="lin" valueType="num">
                                      <p:cBhvr>
                                        <p:cTn id="12" dur="1000" fill="hold"/>
                                        <p:tgtEl>
                                          <p:spTgt spid="67588"/>
                                        </p:tgtEl>
                                        <p:attrNameLst>
                                          <p:attrName>ppt_x</p:attrName>
                                        </p:attrNameLst>
                                      </p:cBhvr>
                                      <p:tavLst>
                                        <p:tav tm="0">
                                          <p:val>
                                            <p:strVal val="0-#ppt_w/2"/>
                                          </p:val>
                                        </p:tav>
                                        <p:tav tm="100000">
                                          <p:val>
                                            <p:strVal val="#ppt_x"/>
                                          </p:val>
                                        </p:tav>
                                      </p:tavLst>
                                    </p:anim>
                                    <p:anim calcmode="lin" valueType="num">
                                      <p:cBhvr>
                                        <p:cTn id="13" dur="1000" fill="hold"/>
                                        <p:tgtEl>
                                          <p:spTgt spid="6758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7589"/>
                                        </p:tgtEl>
                                        <p:attrNameLst>
                                          <p:attrName>style.visibility</p:attrName>
                                        </p:attrNameLst>
                                      </p:cBhvr>
                                      <p:to>
                                        <p:strVal val="visible"/>
                                      </p:to>
                                    </p:set>
                                    <p:animEffect transition="in" filter="blinds(horizontal)">
                                      <p:cBhvr>
                                        <p:cTn id="18" dur="1000"/>
                                        <p:tgtEl>
                                          <p:spTgt spid="6758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7590"/>
                                        </p:tgtEl>
                                        <p:attrNameLst>
                                          <p:attrName>style.visibility</p:attrName>
                                        </p:attrNameLst>
                                      </p:cBhvr>
                                      <p:to>
                                        <p:strVal val="visible"/>
                                      </p:to>
                                    </p:set>
                                    <p:anim calcmode="lin" valueType="num">
                                      <p:cBhvr>
                                        <p:cTn id="23" dur="1000" fill="hold"/>
                                        <p:tgtEl>
                                          <p:spTgt spid="67590"/>
                                        </p:tgtEl>
                                        <p:attrNameLst>
                                          <p:attrName>ppt_x</p:attrName>
                                        </p:attrNameLst>
                                      </p:cBhvr>
                                      <p:tavLst>
                                        <p:tav tm="0">
                                          <p:val>
                                            <p:strVal val="0-#ppt_w/2"/>
                                          </p:val>
                                        </p:tav>
                                        <p:tav tm="100000">
                                          <p:val>
                                            <p:strVal val="#ppt_x"/>
                                          </p:val>
                                        </p:tav>
                                      </p:tavLst>
                                    </p:anim>
                                    <p:anim calcmode="lin" valueType="num">
                                      <p:cBhvr>
                                        <p:cTn id="24" dur="1000" fill="hold"/>
                                        <p:tgtEl>
                                          <p:spTgt spid="6759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7591"/>
                                        </p:tgtEl>
                                        <p:attrNameLst>
                                          <p:attrName>style.visibility</p:attrName>
                                        </p:attrNameLst>
                                      </p:cBhvr>
                                      <p:to>
                                        <p:strVal val="visible"/>
                                      </p:to>
                                    </p:set>
                                    <p:anim calcmode="lin" valueType="num">
                                      <p:cBhvr>
                                        <p:cTn id="29" dur="1000" fill="hold"/>
                                        <p:tgtEl>
                                          <p:spTgt spid="67591"/>
                                        </p:tgtEl>
                                        <p:attrNameLst>
                                          <p:attrName>ppt_x</p:attrName>
                                        </p:attrNameLst>
                                      </p:cBhvr>
                                      <p:tavLst>
                                        <p:tav tm="0">
                                          <p:val>
                                            <p:strVal val="#ppt_x"/>
                                          </p:val>
                                        </p:tav>
                                        <p:tav tm="100000">
                                          <p:val>
                                            <p:strVal val="#ppt_x"/>
                                          </p:val>
                                        </p:tav>
                                      </p:tavLst>
                                    </p:anim>
                                    <p:anim calcmode="lin" valueType="num">
                                      <p:cBhvr>
                                        <p:cTn id="30" dur="1000" fill="hold"/>
                                        <p:tgtEl>
                                          <p:spTgt spid="6759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67593"/>
                                        </p:tgtEl>
                                        <p:attrNameLst>
                                          <p:attrName>style.visibility</p:attrName>
                                        </p:attrNameLst>
                                      </p:cBhvr>
                                      <p:to>
                                        <p:strVal val="visible"/>
                                      </p:to>
                                    </p:set>
                                    <p:anim calcmode="lin" valueType="num">
                                      <p:cBhvr>
                                        <p:cTn id="35" dur="500" fill="hold"/>
                                        <p:tgtEl>
                                          <p:spTgt spid="67593"/>
                                        </p:tgtEl>
                                        <p:attrNameLst>
                                          <p:attrName>ppt_x</p:attrName>
                                        </p:attrNameLst>
                                      </p:cBhvr>
                                      <p:tavLst>
                                        <p:tav tm="0">
                                          <p:val>
                                            <p:strVal val="0-#ppt_w/2"/>
                                          </p:val>
                                        </p:tav>
                                        <p:tav tm="100000">
                                          <p:val>
                                            <p:strVal val="#ppt_x"/>
                                          </p:val>
                                        </p:tav>
                                      </p:tavLst>
                                    </p:anim>
                                    <p:anim calcmode="lin" valueType="num">
                                      <p:cBhvr>
                                        <p:cTn id="36" dur="500" fill="hold"/>
                                        <p:tgtEl>
                                          <p:spTgt spid="6759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7587">
                                            <p:txEl>
                                              <p:charRg st="1" end="9"/>
                                            </p:txEl>
                                          </p:spTgt>
                                        </p:tgtEl>
                                        <p:attrNameLst>
                                          <p:attrName>style.visibility</p:attrName>
                                        </p:attrNameLst>
                                      </p:cBhvr>
                                      <p:to>
                                        <p:strVal val="visible"/>
                                      </p:to>
                                    </p:set>
                                    <p:anim calcmode="lin" valueType="num">
                                      <p:cBhvr>
                                        <p:cTn id="41" dur="1000" fill="hold"/>
                                        <p:tgtEl>
                                          <p:spTgt spid="67587">
                                            <p:txEl>
                                              <p:charRg st="1" end="9"/>
                                            </p:txEl>
                                          </p:spTgt>
                                        </p:tgtEl>
                                        <p:attrNameLst>
                                          <p:attrName>ppt_x</p:attrName>
                                        </p:attrNameLst>
                                      </p:cBhvr>
                                      <p:tavLst>
                                        <p:tav tm="0">
                                          <p:val>
                                            <p:strVal val="#ppt_x"/>
                                          </p:val>
                                        </p:tav>
                                        <p:tav tm="100000">
                                          <p:val>
                                            <p:strVal val="#ppt_x"/>
                                          </p:val>
                                        </p:tav>
                                      </p:tavLst>
                                    </p:anim>
                                    <p:anim calcmode="lin" valueType="num">
                                      <p:cBhvr>
                                        <p:cTn id="42" dur="1000" fill="hold"/>
                                        <p:tgtEl>
                                          <p:spTgt spid="67587">
                                            <p:txEl>
                                              <p:charRg st="1" end="9"/>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67592"/>
                                        </p:tgtEl>
                                        <p:attrNameLst>
                                          <p:attrName>style.visibility</p:attrName>
                                        </p:attrNameLst>
                                      </p:cBhvr>
                                      <p:to>
                                        <p:strVal val="visible"/>
                                      </p:to>
                                    </p:set>
                                    <p:anim calcmode="lin" valueType="num">
                                      <p:cBhvr>
                                        <p:cTn id="47" dur="1000" fill="hold"/>
                                        <p:tgtEl>
                                          <p:spTgt spid="67592"/>
                                        </p:tgtEl>
                                        <p:attrNameLst>
                                          <p:attrName>ppt_x</p:attrName>
                                        </p:attrNameLst>
                                      </p:cBhvr>
                                      <p:tavLst>
                                        <p:tav tm="0">
                                          <p:val>
                                            <p:strVal val="1+#ppt_w/2"/>
                                          </p:val>
                                        </p:tav>
                                        <p:tav tm="100000">
                                          <p:val>
                                            <p:strVal val="#ppt_x"/>
                                          </p:val>
                                        </p:tav>
                                      </p:tavLst>
                                    </p:anim>
                                    <p:anim calcmode="lin" valueType="num">
                                      <p:cBhvr>
                                        <p:cTn id="48" dur="1000" fill="hold"/>
                                        <p:tgtEl>
                                          <p:spTgt spid="67592"/>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46090">
                                            <p:txEl>
                                              <p:charRg st="0" end="16"/>
                                            </p:txEl>
                                          </p:spTgt>
                                        </p:tgtEl>
                                        <p:attrNameLst>
                                          <p:attrName>style.visibility</p:attrName>
                                        </p:attrNameLst>
                                      </p:cBhvr>
                                      <p:to>
                                        <p:strVal val="visible"/>
                                      </p:to>
                                    </p:set>
                                    <p:anim calcmode="lin" valueType="num">
                                      <p:cBhvr>
                                        <p:cTn id="53" dur="500" fill="hold"/>
                                        <p:tgtEl>
                                          <p:spTgt spid="46090">
                                            <p:txEl>
                                              <p:charRg st="0" end="16"/>
                                            </p:txEl>
                                          </p:spTgt>
                                        </p:tgtEl>
                                        <p:attrNameLst>
                                          <p:attrName>ppt_x</p:attrName>
                                        </p:attrNameLst>
                                      </p:cBhvr>
                                      <p:tavLst>
                                        <p:tav tm="0">
                                          <p:val>
                                            <p:strVal val="#ppt_x"/>
                                          </p:val>
                                        </p:tav>
                                        <p:tav tm="100000">
                                          <p:val>
                                            <p:strVal val="#ppt_x"/>
                                          </p:val>
                                        </p:tav>
                                      </p:tavLst>
                                    </p:anim>
                                    <p:anim calcmode="lin" valueType="num">
                                      <p:cBhvr>
                                        <p:cTn id="54" dur="500" fill="hold"/>
                                        <p:tgtEl>
                                          <p:spTgt spid="46090">
                                            <p:txEl>
                                              <p:charRg st="0"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67587" grpId="0" build="p"/>
      <p:bldP spid="67588" grpId="0"/>
      <p:bldP spid="67589" grpId="0"/>
      <p:bldP spid="67590" grpId="0"/>
      <p:bldP spid="67591" grpId="0"/>
      <p:bldP spid="67592" grpId="0"/>
      <p:bldP spid="6759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矩形 22529"/>
          <p:cNvSpPr/>
          <p:nvPr/>
        </p:nvSpPr>
        <p:spPr>
          <a:xfrm>
            <a:off x="2590800" y="2286000"/>
            <a:ext cx="3600450" cy="1374775"/>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rPr>
              <a:t>探究描写方法</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endParaRPr>
          </a:p>
        </p:txBody>
      </p:sp>
      <p:pic>
        <p:nvPicPr>
          <p:cNvPr id="45059" name="Picture 3" descr="闻一多像1"/>
          <p:cNvPicPr>
            <a:picLocks noChangeAspect="1"/>
          </p:cNvPicPr>
          <p:nvPr/>
        </p:nvPicPr>
        <p:blipFill>
          <a:blip r:embed="rId1"/>
          <a:stretch>
            <a:fillRect/>
          </a:stretch>
        </p:blipFill>
        <p:spPr>
          <a:xfrm>
            <a:off x="0" y="1143000"/>
            <a:ext cx="2700338" cy="2070100"/>
          </a:xfrm>
          <a:prstGeom prst="rect">
            <a:avLst/>
          </a:prstGeom>
          <a:noFill/>
          <a:ln w="9525">
            <a:noFill/>
          </a:ln>
        </p:spPr>
      </p:pic>
      <p:pic>
        <p:nvPicPr>
          <p:cNvPr id="45060" name="Picture 4" descr="闻一多像2"/>
          <p:cNvPicPr>
            <a:picLocks noChangeAspect="1"/>
          </p:cNvPicPr>
          <p:nvPr/>
        </p:nvPicPr>
        <p:blipFill>
          <a:blip r:embed="rId2"/>
          <a:stretch>
            <a:fillRect/>
          </a:stretch>
        </p:blipFill>
        <p:spPr>
          <a:xfrm>
            <a:off x="6572250" y="3479800"/>
            <a:ext cx="2530475" cy="22717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barn(outHorizontal)">
                                      <p:cBhvr>
                                        <p:cTn id="7" dur="500"/>
                                        <p:tgtEl>
                                          <p:spTgt spid="45059"/>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checkerboard(across)">
                                      <p:cBhvr>
                                        <p:cTn id="12" dur="500"/>
                                        <p:tgtEl>
                                          <p:spTgt spid="45060"/>
                                        </p:tgtEl>
                                      </p:cBhvr>
                                    </p:animEffec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文本框 4097"/>
          <p:cNvSpPr txBox="1"/>
          <p:nvPr/>
        </p:nvSpPr>
        <p:spPr>
          <a:xfrm>
            <a:off x="1908175" y="549275"/>
            <a:ext cx="5759450" cy="706438"/>
          </a:xfrm>
          <a:prstGeom prst="rect">
            <a:avLst/>
          </a:prstGeom>
          <a:noFill/>
          <a:ln w="9525">
            <a:noFill/>
          </a:ln>
        </p:spPr>
        <p:txBody>
          <a:bodyPr anchor="t">
            <a:spAutoFit/>
          </a:bodyPr>
          <a:p>
            <a:pPr lvl="0">
              <a:spcBef>
                <a:spcPct val="50000"/>
              </a:spcBef>
            </a:pPr>
            <a:r>
              <a:rPr lang="en-US" altLang="zh-CN" sz="4000" dirty="0">
                <a:solidFill>
                  <a:srgbClr val="FF0000"/>
                </a:solidFill>
                <a:latin typeface="Times New Roman" panose="02020603050405020304" pitchFamily="18" charset="0"/>
                <a:ea typeface="隶书" pitchFamily="49" charset="-122"/>
              </a:rPr>
              <a:t>          </a:t>
            </a:r>
            <a:r>
              <a:rPr lang="zh-CN" altLang="en-US" sz="4000" dirty="0">
                <a:solidFill>
                  <a:srgbClr val="FF0000"/>
                </a:solidFill>
                <a:latin typeface="Times New Roman" panose="02020603050405020304" pitchFamily="18" charset="0"/>
                <a:ea typeface="隶书" pitchFamily="49" charset="-122"/>
              </a:rPr>
              <a:t>七子之歌</a:t>
            </a:r>
            <a:endParaRPr lang="zh-CN" altLang="en-US" sz="4000" dirty="0">
              <a:solidFill>
                <a:srgbClr val="FF0000"/>
              </a:solidFill>
              <a:latin typeface="Times New Roman" panose="02020603050405020304" pitchFamily="18" charset="0"/>
              <a:ea typeface="隶书" pitchFamily="49" charset="-122"/>
            </a:endParaRPr>
          </a:p>
        </p:txBody>
      </p:sp>
      <p:sp>
        <p:nvSpPr>
          <p:cNvPr id="65538" name="文本框 4098"/>
          <p:cNvSpPr txBox="1"/>
          <p:nvPr/>
        </p:nvSpPr>
        <p:spPr>
          <a:xfrm>
            <a:off x="684213" y="1628775"/>
            <a:ext cx="7416800" cy="522288"/>
          </a:xfrm>
          <a:prstGeom prst="rect">
            <a:avLst/>
          </a:prstGeom>
          <a:noFill/>
          <a:ln w="9525">
            <a:noFill/>
          </a:ln>
        </p:spPr>
        <p:txBody>
          <a:bodyPr anchor="t">
            <a:spAutoFit/>
          </a:bodyPr>
          <a:p>
            <a:pPr lvl="0">
              <a:spcBef>
                <a:spcPct val="50000"/>
              </a:spcBef>
            </a:pPr>
            <a:r>
              <a:rPr lang="en-US" altLang="zh-CN" sz="2800" dirty="0">
                <a:latin typeface="Times New Roman" panose="02020603050405020304" pitchFamily="18" charset="0"/>
                <a:ea typeface="宋体" panose="02010600030101010101" pitchFamily="2" charset="-122"/>
              </a:rPr>
              <a:t>   </a:t>
            </a:r>
            <a:endParaRPr lang="zh-CN" altLang="en-US" sz="2800" dirty="0">
              <a:latin typeface="Times New Roman" panose="02020603050405020304" pitchFamily="18" charset="0"/>
              <a:ea typeface="宋体" panose="02010600030101010101" pitchFamily="2" charset="-122"/>
            </a:endParaRPr>
          </a:p>
        </p:txBody>
      </p:sp>
      <p:sp>
        <p:nvSpPr>
          <p:cNvPr id="4101" name="文本框 4100"/>
          <p:cNvSpPr txBox="1"/>
          <p:nvPr/>
        </p:nvSpPr>
        <p:spPr>
          <a:xfrm>
            <a:off x="611188" y="4005263"/>
            <a:ext cx="7632700" cy="2244725"/>
          </a:xfrm>
          <a:prstGeom prst="rect">
            <a:avLst/>
          </a:prstGeom>
          <a:noFill/>
          <a:ln w="9525">
            <a:noFill/>
          </a:ln>
        </p:spPr>
        <p:txBody>
          <a:bodyPr wrap="square" anchor="t">
            <a:spAutoFit/>
          </a:bodyPr>
          <a:p>
            <a:pPr lvl="0">
              <a:spcBef>
                <a:spcPct val="50000"/>
              </a:spcBef>
            </a:pPr>
            <a:r>
              <a:rPr lang="en-US" altLang="zh-CN" sz="2800" dirty="0">
                <a:latin typeface="Times New Roman" panose="02020603050405020304" pitchFamily="18" charset="0"/>
                <a:ea typeface="宋体" panose="02010600030101010101" pitchFamily="2" charset="-122"/>
              </a:rPr>
              <a:t>        </a:t>
            </a:r>
            <a:r>
              <a:rPr lang="zh-CN" altLang="en-US" sz="2800" dirty="0">
                <a:latin typeface="Times New Roman" panose="02020603050405020304" pitchFamily="18" charset="0"/>
                <a:ea typeface="宋体" panose="02010600030101010101" pitchFamily="2" charset="-122"/>
              </a:rPr>
              <a:t>你可知</a:t>
            </a:r>
            <a:r>
              <a:rPr lang="en-US" altLang="zh-CN" sz="2800" dirty="0">
                <a:latin typeface="Times New Roman" panose="02020603050405020304" pitchFamily="18" charset="0"/>
                <a:ea typeface="宋体" panose="02010600030101010101" pitchFamily="2" charset="-122"/>
              </a:rPr>
              <a:t>MACO</a:t>
            </a:r>
            <a:r>
              <a:rPr lang="zh-CN" altLang="en-US" sz="2800" dirty="0">
                <a:latin typeface="Times New Roman" panose="02020603050405020304" pitchFamily="18" charset="0"/>
                <a:ea typeface="宋体" panose="02010600030101010101" pitchFamily="2" charset="-122"/>
              </a:rPr>
              <a:t>不是我的真名姓？我离开你的襁褓太久了，母亲！但是他们掳去的是我的肉体，我依然保管我内心的灵魂。三百年来梦寐不忘的生母啊！请叫儿的乳名，叫我一声“澳门”！母亲，我要回来，母亲！</a:t>
            </a:r>
            <a:endParaRPr lang="zh-CN" altLang="en-US" sz="2800" dirty="0">
              <a:latin typeface="Times New Roman" panose="02020603050405020304" pitchFamily="18" charset="0"/>
              <a:ea typeface="宋体" panose="02010600030101010101" pitchFamily="2"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barn(inHorizontal)">
                                      <p:cBhvr>
                                        <p:cTn id="7"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Text Box 2"/>
          <p:cNvSpPr txBox="1"/>
          <p:nvPr/>
        </p:nvSpPr>
        <p:spPr>
          <a:xfrm>
            <a:off x="250825" y="836613"/>
            <a:ext cx="8305800" cy="5476875"/>
          </a:xfrm>
          <a:prstGeom prst="rect">
            <a:avLst/>
          </a:prstGeom>
          <a:noFill/>
          <a:ln w="9525">
            <a:noFill/>
          </a:ln>
        </p:spPr>
        <p:txBody>
          <a:bodyPr anchor="t">
            <a:spAutoFit/>
          </a:bodyPr>
          <a:p>
            <a:pPr lvl="0">
              <a:spcBef>
                <a:spcPct val="50000"/>
              </a:spcBef>
            </a:pPr>
            <a:r>
              <a:rPr lang="en-US" altLang="zh-CN" sz="2800" b="1" dirty="0">
                <a:latin typeface="宋体" panose="02010600030101010101" pitchFamily="2" charset="-122"/>
                <a:ea typeface="宋体" panose="02010600030101010101" pitchFamily="2" charset="-122"/>
              </a:rPr>
              <a:t>1.</a:t>
            </a:r>
            <a:r>
              <a:rPr lang="en-US" altLang="zh-CN" sz="2800" b="1" dirty="0">
                <a:latin typeface="Times New Roman" panose="02020603050405020304" pitchFamily="18" charset="0"/>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他想吃尽、消化尽我们中华民族几千年的文化史</a:t>
            </a:r>
            <a:r>
              <a:rPr lang="zh-CN" altLang="en-US" sz="2800" b="1" dirty="0">
                <a:latin typeface="Times New Roman" panose="02020603050405020304" pitchFamily="18" charset="0"/>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a:t>
            </a:r>
            <a:br>
              <a:rPr lang="zh-CN" altLang="en-US" sz="2800" b="1" dirty="0">
                <a:latin typeface="宋体" panose="02010600030101010101" pitchFamily="2" charset="-122"/>
                <a:ea typeface="宋体" panose="02010600030101010101" pitchFamily="2" charset="-122"/>
              </a:rPr>
            </a:br>
            <a:endParaRPr lang="zh-CN" altLang="en-US" sz="2800" b="1" dirty="0">
              <a:latin typeface="宋体" panose="02010600030101010101" pitchFamily="2" charset="-122"/>
              <a:ea typeface="宋体" panose="02010600030101010101" pitchFamily="2" charset="-122"/>
            </a:endParaRPr>
          </a:p>
          <a:p>
            <a:pPr lvl="0">
              <a:spcBef>
                <a:spcPct val="50000"/>
              </a:spcBef>
            </a:pPr>
            <a:r>
              <a:rPr lang="en-US" altLang="zh-CN" sz="2800" b="1" dirty="0">
                <a:latin typeface="宋体" panose="02010600030101010101" pitchFamily="2" charset="-122"/>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目不窥园，足不下楼</a:t>
            </a:r>
            <a:r>
              <a:rPr lang="zh-CN" altLang="en-US" sz="2800" b="1" dirty="0">
                <a:latin typeface="Times New Roman" panose="02020603050405020304" pitchFamily="18" charset="0"/>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头发零乱</a:t>
            </a:r>
            <a:r>
              <a:rPr lang="zh-CN" altLang="en-US" sz="2800" b="1" dirty="0">
                <a:latin typeface="Times New Roman" panose="02020603050405020304" pitchFamily="18" charset="0"/>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睡得很少</a:t>
            </a:r>
            <a:r>
              <a:rPr lang="zh-CN" altLang="en-US" sz="2800" b="1" dirty="0">
                <a:latin typeface="Times New Roman" panose="02020603050405020304" pitchFamily="18" charset="0"/>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a:p>
            <a:pPr lvl="0">
              <a:spcBef>
                <a:spcPct val="50000"/>
              </a:spcBef>
            </a:pPr>
            <a:r>
              <a:rPr lang="zh-CN" altLang="en-US" sz="2800" b="1" dirty="0">
                <a:solidFill>
                  <a:srgbClr val="FF00FF"/>
                </a:solidFill>
                <a:latin typeface="宋体" panose="02010600030101010101" pitchFamily="2" charset="-122"/>
                <a:ea typeface="宋体" panose="02010600030101010101" pitchFamily="2" charset="-122"/>
              </a:rPr>
              <a:t>   </a:t>
            </a:r>
            <a:endParaRPr lang="zh-CN" altLang="en-US" sz="2800" b="1" dirty="0">
              <a:solidFill>
                <a:srgbClr val="FF00FF"/>
              </a:solidFill>
              <a:latin typeface="宋体" panose="02010600030101010101" pitchFamily="2" charset="-122"/>
              <a:ea typeface="宋体" panose="02010600030101010101" pitchFamily="2" charset="-122"/>
            </a:endParaRPr>
          </a:p>
          <a:p>
            <a:pPr lvl="0">
              <a:spcBef>
                <a:spcPct val="50000"/>
              </a:spcBef>
            </a:pPr>
            <a:endParaRPr lang="en-US" altLang="zh-CN" sz="2800" b="1" dirty="0">
              <a:latin typeface="宋体" panose="02010600030101010101" pitchFamily="2" charset="-122"/>
              <a:ea typeface="宋体" panose="02010600030101010101" pitchFamily="2" charset="-122"/>
            </a:endParaRPr>
          </a:p>
          <a:p>
            <a:pPr lvl="0">
              <a:spcBef>
                <a:spcPct val="50000"/>
              </a:spcBef>
            </a:pPr>
            <a:r>
              <a:rPr lang="en-US" altLang="zh-CN" sz="2800" b="1" dirty="0">
                <a:latin typeface="宋体" panose="02010600030101010101" pitchFamily="2" charset="-122"/>
                <a:ea typeface="宋体" panose="02010600030101010101" pitchFamily="2" charset="-122"/>
              </a:rPr>
              <a:t>3.</a:t>
            </a:r>
            <a:r>
              <a:rPr lang="en-US" altLang="zh-CN" sz="2800" b="1" dirty="0">
                <a:latin typeface="Times New Roman" panose="02020603050405020304" pitchFamily="18" charset="0"/>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一个又一个大的四方竹纸本子，写满了密密麻麻的小楷，如群蚁排衙</a:t>
            </a:r>
            <a:r>
              <a:rPr lang="zh-CN" altLang="en-US" sz="2800" b="1" dirty="0">
                <a:latin typeface="Times New Roman" panose="02020603050405020304" pitchFamily="18" charset="0"/>
                <a:ea typeface="宋体" panose="02010600030101010101" pitchFamily="2" charset="-122"/>
              </a:rPr>
              <a:t>”</a:t>
            </a:r>
            <a:endParaRPr lang="zh-CN" altLang="en-US" sz="2800" b="1" dirty="0">
              <a:solidFill>
                <a:srgbClr val="D60093"/>
              </a:solidFill>
              <a:latin typeface="宋体" panose="02010600030101010101" pitchFamily="2" charset="-122"/>
              <a:ea typeface="宋体" panose="02010600030101010101" pitchFamily="2" charset="-122"/>
            </a:endParaRPr>
          </a:p>
          <a:p>
            <a:pPr lvl="0">
              <a:spcBef>
                <a:spcPct val="50000"/>
              </a:spcBef>
            </a:pPr>
            <a:r>
              <a:rPr lang="zh-CN" altLang="en-US" sz="2800" b="1" dirty="0">
                <a:solidFill>
                  <a:srgbClr val="FF00FF"/>
                </a:solidFill>
                <a:latin typeface="宋体" panose="02010600030101010101" pitchFamily="2" charset="-122"/>
                <a:ea typeface="宋体" panose="02010600030101010101" pitchFamily="2" charset="-122"/>
              </a:rPr>
              <a:t>     </a:t>
            </a:r>
            <a:endParaRPr lang="zh-CN" altLang="en-US" sz="2800" b="1" dirty="0">
              <a:solidFill>
                <a:srgbClr val="FF00FF"/>
              </a:solidFill>
              <a:latin typeface="宋体" panose="02010600030101010101" pitchFamily="2" charset="-122"/>
              <a:ea typeface="宋体" panose="02010600030101010101" pitchFamily="2" charset="-122"/>
            </a:endParaRPr>
          </a:p>
        </p:txBody>
      </p:sp>
      <p:sp>
        <p:nvSpPr>
          <p:cNvPr id="69635" name="Text Box 3"/>
          <p:cNvSpPr txBox="1"/>
          <p:nvPr/>
        </p:nvSpPr>
        <p:spPr>
          <a:xfrm>
            <a:off x="-168275" y="2030413"/>
            <a:ext cx="9144000" cy="584200"/>
          </a:xfrm>
          <a:prstGeom prst="rect">
            <a:avLst/>
          </a:prstGeom>
          <a:noFill/>
          <a:ln w="9525">
            <a:noFill/>
          </a:ln>
        </p:spPr>
        <p:txBody>
          <a:bodyPr anchor="t">
            <a:spAutoFit/>
          </a:bodyPr>
          <a:p>
            <a:pPr lvl="0">
              <a:spcBef>
                <a:spcPct val="50000"/>
              </a:spcBef>
            </a:pPr>
            <a:r>
              <a:rPr lang="zh-CN" altLang="en-US" sz="2800" b="1" dirty="0">
                <a:solidFill>
                  <a:srgbClr val="FF00FF"/>
                </a:solidFill>
                <a:latin typeface="宋体" panose="02010600030101010101" pitchFamily="2" charset="-122"/>
                <a:ea typeface="宋体" panose="02010600030101010101" pitchFamily="2" charset="-122"/>
              </a:rPr>
              <a:t>  </a:t>
            </a:r>
            <a:r>
              <a:rPr lang="en-US" altLang="zh-CN" sz="3200" b="1" i="1" dirty="0">
                <a:solidFill>
                  <a:srgbClr val="0000FF"/>
                </a:solidFill>
                <a:latin typeface="宋体" panose="02010600030101010101" pitchFamily="2" charset="-122"/>
                <a:ea typeface="宋体" panose="02010600030101010101" pitchFamily="2" charset="-122"/>
              </a:rPr>
              <a:t>——</a:t>
            </a:r>
            <a:r>
              <a:rPr lang="zh-CN" altLang="en-US" sz="3200" b="1" i="1" dirty="0">
                <a:solidFill>
                  <a:srgbClr val="0000FF"/>
                </a:solidFill>
                <a:latin typeface="宋体" panose="02010600030101010101" pitchFamily="2" charset="-122"/>
                <a:ea typeface="宋体" panose="02010600030101010101" pitchFamily="2" charset="-122"/>
              </a:rPr>
              <a:t>写出了闻一多潜心研究，执着追求的精神。</a:t>
            </a:r>
            <a:endParaRPr lang="zh-CN" altLang="en-US" sz="3200" b="1" i="1" dirty="0">
              <a:solidFill>
                <a:srgbClr val="0000FF"/>
              </a:solidFill>
              <a:latin typeface="宋体" panose="02010600030101010101" pitchFamily="2" charset="-122"/>
              <a:ea typeface="宋体" panose="02010600030101010101" pitchFamily="2" charset="-122"/>
            </a:endParaRPr>
          </a:p>
        </p:txBody>
      </p:sp>
      <p:sp>
        <p:nvSpPr>
          <p:cNvPr id="69636" name="Text Box 4"/>
          <p:cNvSpPr txBox="1"/>
          <p:nvPr/>
        </p:nvSpPr>
        <p:spPr>
          <a:xfrm>
            <a:off x="539750" y="3213100"/>
            <a:ext cx="7924800" cy="1076325"/>
          </a:xfrm>
          <a:prstGeom prst="rect">
            <a:avLst/>
          </a:prstGeom>
          <a:noFill/>
          <a:ln w="9525">
            <a:noFill/>
          </a:ln>
        </p:spPr>
        <p:txBody>
          <a:bodyPr anchor="t">
            <a:spAutoFit/>
          </a:bodyPr>
          <a:p>
            <a:pPr lvl="0">
              <a:spcBef>
                <a:spcPct val="50000"/>
              </a:spcBef>
            </a:pPr>
            <a:r>
              <a:rPr lang="zh-CN" altLang="en-US" sz="2800" b="1" dirty="0">
                <a:solidFill>
                  <a:srgbClr val="FF00FF"/>
                </a:solidFill>
                <a:latin typeface="宋体" panose="02010600030101010101" pitchFamily="2" charset="-122"/>
                <a:ea typeface="宋体" panose="02010600030101010101" pitchFamily="2" charset="-122"/>
              </a:rPr>
              <a:t>  </a:t>
            </a:r>
            <a:r>
              <a:rPr lang="en-US" altLang="zh-CN" sz="3200" b="1" i="1" dirty="0">
                <a:solidFill>
                  <a:srgbClr val="0000FF"/>
                </a:solidFill>
                <a:latin typeface="宋体" panose="02010600030101010101" pitchFamily="2" charset="-122"/>
                <a:ea typeface="宋体" panose="02010600030101010101" pitchFamily="2" charset="-122"/>
              </a:rPr>
              <a:t>——</a:t>
            </a:r>
            <a:r>
              <a:rPr lang="zh-CN" altLang="en-US" sz="3200" b="1" i="1" dirty="0">
                <a:solidFill>
                  <a:srgbClr val="0000FF"/>
                </a:solidFill>
                <a:latin typeface="宋体" panose="02010600030101010101" pitchFamily="2" charset="-122"/>
                <a:ea typeface="宋体" panose="02010600030101010101" pitchFamily="2" charset="-122"/>
              </a:rPr>
              <a:t>这些细节，表现了闻先生的勤奋刻苦精神。</a:t>
            </a:r>
            <a:endParaRPr lang="zh-CN" altLang="en-US" sz="3200" b="1" i="1" dirty="0">
              <a:solidFill>
                <a:srgbClr val="0000FF"/>
              </a:solidFill>
              <a:latin typeface="宋体" panose="02010600030101010101" pitchFamily="2" charset="-122"/>
              <a:ea typeface="宋体" panose="02010600030101010101" pitchFamily="2" charset="-122"/>
            </a:endParaRPr>
          </a:p>
        </p:txBody>
      </p:sp>
      <p:sp>
        <p:nvSpPr>
          <p:cNvPr id="69637" name="Text Box 5"/>
          <p:cNvSpPr txBox="1"/>
          <p:nvPr/>
        </p:nvSpPr>
        <p:spPr>
          <a:xfrm>
            <a:off x="250825" y="5715000"/>
            <a:ext cx="8435975" cy="579438"/>
          </a:xfrm>
          <a:prstGeom prst="rect">
            <a:avLst/>
          </a:prstGeom>
          <a:noFill/>
          <a:ln w="9525">
            <a:noFill/>
          </a:ln>
        </p:spPr>
        <p:txBody>
          <a:bodyPr anchor="t">
            <a:spAutoFit/>
          </a:bodyPr>
          <a:p>
            <a:pPr lvl="0">
              <a:spcBef>
                <a:spcPct val="50000"/>
              </a:spcBef>
            </a:pPr>
            <a:r>
              <a:rPr lang="zh-CN" altLang="en-US" sz="2800" b="1" dirty="0">
                <a:solidFill>
                  <a:srgbClr val="FF00FF"/>
                </a:solidFill>
                <a:latin typeface="宋体" panose="02010600030101010101" pitchFamily="2" charset="-122"/>
                <a:ea typeface="宋体" panose="02010600030101010101" pitchFamily="2" charset="-122"/>
              </a:rPr>
              <a:t>  </a:t>
            </a:r>
            <a:r>
              <a:rPr lang="en-US" altLang="zh-CN" sz="3200" b="1" i="1" dirty="0">
                <a:solidFill>
                  <a:srgbClr val="0000FF"/>
                </a:solidFill>
                <a:latin typeface="宋体" panose="02010600030101010101" pitchFamily="2" charset="-122"/>
                <a:ea typeface="宋体" panose="02010600030101010101" pitchFamily="2" charset="-122"/>
              </a:rPr>
              <a:t>——</a:t>
            </a:r>
            <a:r>
              <a:rPr lang="zh-CN" altLang="en-US" sz="3200" b="1" i="1" dirty="0">
                <a:solidFill>
                  <a:srgbClr val="0000FF"/>
                </a:solidFill>
                <a:latin typeface="宋体" panose="02010600030101010101" pitchFamily="2" charset="-122"/>
                <a:ea typeface="宋体" panose="02010600030101010101" pitchFamily="2" charset="-122"/>
              </a:rPr>
              <a:t>表现出闻一多先生一丝不苟的严谨态度。</a:t>
            </a:r>
            <a:endParaRPr lang="zh-CN" altLang="en-US" sz="3200" b="1" i="1" dirty="0">
              <a:solidFill>
                <a:srgbClr val="0000FF"/>
              </a:solidFill>
              <a:latin typeface="宋体" panose="02010600030101010101" pitchFamily="2" charset="-122"/>
              <a:ea typeface="宋体" panose="02010600030101010101" pitchFamily="2" charset="-122"/>
            </a:endParaRPr>
          </a:p>
        </p:txBody>
      </p:sp>
      <p:sp>
        <p:nvSpPr>
          <p:cNvPr id="94213" name="Text Box 6"/>
          <p:cNvSpPr txBox="1"/>
          <p:nvPr/>
        </p:nvSpPr>
        <p:spPr>
          <a:xfrm>
            <a:off x="0" y="188913"/>
            <a:ext cx="5638800" cy="641350"/>
          </a:xfrm>
          <a:prstGeom prst="rect">
            <a:avLst/>
          </a:prstGeom>
          <a:noFill/>
          <a:ln w="9525">
            <a:noFill/>
          </a:ln>
        </p:spPr>
        <p:txBody>
          <a:bodyPr anchor="t">
            <a:spAutoFit/>
          </a:bodyPr>
          <a:p>
            <a:pPr lvl="0">
              <a:spcBef>
                <a:spcPct val="50000"/>
              </a:spcBef>
            </a:pPr>
            <a:r>
              <a:rPr lang="zh-CN" altLang="en-US" sz="3600" b="1" dirty="0">
                <a:solidFill>
                  <a:schemeClr val="tx2"/>
                </a:solidFill>
                <a:latin typeface="Tahoma" panose="020B0604030504040204" pitchFamily="34" charset="0"/>
                <a:ea typeface="黑体" panose="02010609060101010101" pitchFamily="2" charset="-122"/>
              </a:rPr>
              <a:t>分析下列描写的作用</a:t>
            </a:r>
            <a:endParaRPr lang="zh-CN" altLang="en-US" sz="3600" b="1" dirty="0">
              <a:solidFill>
                <a:schemeClr val="tx2"/>
              </a:solidFill>
              <a:latin typeface="Tahoma" panose="020B060403050404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9634"/>
                                        </p:tgtEl>
                                        <p:attrNameLst>
                                          <p:attrName>style.visibility</p:attrName>
                                        </p:attrNameLst>
                                      </p:cBhvr>
                                      <p:to>
                                        <p:strVal val="visible"/>
                                      </p:to>
                                    </p:set>
                                    <p:animEffect transition="in" filter="checkerboard(across)">
                                      <p:cBhvr>
                                        <p:cTn id="7" dur="500"/>
                                        <p:tgtEl>
                                          <p:spTgt spid="696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9635"/>
                                        </p:tgtEl>
                                        <p:attrNameLst>
                                          <p:attrName>style.visibility</p:attrName>
                                        </p:attrNameLst>
                                      </p:cBhvr>
                                      <p:to>
                                        <p:strVal val="visible"/>
                                      </p:to>
                                    </p:set>
                                    <p:animEffect transition="in" filter="blinds(horizontal)">
                                      <p:cBhvr>
                                        <p:cTn id="12" dur="500"/>
                                        <p:tgtEl>
                                          <p:spTgt spid="6963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9636"/>
                                        </p:tgtEl>
                                        <p:attrNameLst>
                                          <p:attrName>style.visibility</p:attrName>
                                        </p:attrNameLst>
                                      </p:cBhvr>
                                      <p:to>
                                        <p:strVal val="visible"/>
                                      </p:to>
                                    </p:set>
                                    <p:animEffect transition="in" filter="box(in)">
                                      <p:cBhvr>
                                        <p:cTn id="17" dur="500"/>
                                        <p:tgtEl>
                                          <p:spTgt spid="6963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9637"/>
                                        </p:tgtEl>
                                        <p:attrNameLst>
                                          <p:attrName>style.visibility</p:attrName>
                                        </p:attrNameLst>
                                      </p:cBhvr>
                                      <p:to>
                                        <p:strVal val="visible"/>
                                      </p:to>
                                    </p:set>
                                    <p:animEffect transition="in" filter="dissolve">
                                      <p:cBhvr>
                                        <p:cTn id="22" dur="5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P spid="69635" grpId="0"/>
      <p:bldP spid="69636" grpId="0"/>
      <p:bldP spid="696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矩形 22529"/>
          <p:cNvSpPr/>
          <p:nvPr/>
        </p:nvSpPr>
        <p:spPr>
          <a:xfrm>
            <a:off x="2590800" y="2286000"/>
            <a:ext cx="3600450" cy="1374775"/>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rPr>
              <a:t>探究选材</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endParaRPr>
          </a:p>
        </p:txBody>
      </p:sp>
      <p:pic>
        <p:nvPicPr>
          <p:cNvPr id="45059" name="Picture 3" descr="闻一多像1"/>
          <p:cNvPicPr>
            <a:picLocks noChangeAspect="1"/>
          </p:cNvPicPr>
          <p:nvPr/>
        </p:nvPicPr>
        <p:blipFill>
          <a:blip r:embed="rId1"/>
          <a:stretch>
            <a:fillRect/>
          </a:stretch>
        </p:blipFill>
        <p:spPr>
          <a:xfrm>
            <a:off x="0" y="1143000"/>
            <a:ext cx="2700338" cy="2070100"/>
          </a:xfrm>
          <a:prstGeom prst="rect">
            <a:avLst/>
          </a:prstGeom>
          <a:noFill/>
          <a:ln w="9525">
            <a:noFill/>
          </a:ln>
        </p:spPr>
      </p:pic>
      <p:pic>
        <p:nvPicPr>
          <p:cNvPr id="45060" name="Picture 4" descr="闻一多像2"/>
          <p:cNvPicPr>
            <a:picLocks noChangeAspect="1"/>
          </p:cNvPicPr>
          <p:nvPr/>
        </p:nvPicPr>
        <p:blipFill>
          <a:blip r:embed="rId2"/>
          <a:stretch>
            <a:fillRect/>
          </a:stretch>
        </p:blipFill>
        <p:spPr>
          <a:xfrm>
            <a:off x="6572250" y="3479800"/>
            <a:ext cx="2530475" cy="22717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barn(outHorizontal)">
                                      <p:cBhvr>
                                        <p:cTn id="7" dur="500"/>
                                        <p:tgtEl>
                                          <p:spTgt spid="45059"/>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checkerboard(across)">
                                      <p:cBhvr>
                                        <p:cTn id="12" dur="500"/>
                                        <p:tgtEl>
                                          <p:spTgt spid="45060"/>
                                        </p:tgtEl>
                                      </p:cBhvr>
                                    </p:animEffec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文本框 25601"/>
          <p:cNvSpPr txBox="1"/>
          <p:nvPr/>
        </p:nvSpPr>
        <p:spPr>
          <a:xfrm>
            <a:off x="0" y="381000"/>
            <a:ext cx="9144000" cy="2014538"/>
          </a:xfrm>
          <a:prstGeom prst="rect">
            <a:avLst/>
          </a:prstGeom>
          <a:noFill/>
          <a:ln w="9525">
            <a:noFill/>
          </a:ln>
        </p:spPr>
        <p:txBody>
          <a:bodyPr anchor="t">
            <a:spAutoFit/>
          </a:bodyPr>
          <a:p>
            <a:pPr lvl="0">
              <a:spcBef>
                <a:spcPct val="50000"/>
              </a:spcBef>
            </a:pPr>
            <a:r>
              <a:rPr lang="en-US" altLang="zh-CN" sz="3600" b="1">
                <a:solidFill>
                  <a:srgbClr val="CCFF33"/>
                </a:solidFill>
                <a:latin typeface="宋体" panose="02010600030101010101" pitchFamily="2" charset="-122"/>
                <a:ea typeface="宋体" panose="02010600030101010101" pitchFamily="2" charset="-122"/>
              </a:rPr>
              <a:t> </a:t>
            </a:r>
            <a:r>
              <a:rPr lang="zh-CN" altLang="en-US" sz="3600" b="1">
                <a:solidFill>
                  <a:schemeClr val="hlink"/>
                </a:solidFill>
                <a:latin typeface="宋体" panose="02010600030101010101" pitchFamily="2" charset="-122"/>
                <a:ea typeface="宋体" panose="02010600030101010101" pitchFamily="2" charset="-122"/>
              </a:rPr>
              <a:t>闻一多先生的事迹很多，作者为什么只选取这六件事</a:t>
            </a:r>
            <a:r>
              <a:rPr lang="en-US" altLang="zh-CN" sz="3600" b="1">
                <a:solidFill>
                  <a:schemeClr val="hlink"/>
                </a:solidFill>
                <a:latin typeface="宋体" panose="02010600030101010101" pitchFamily="2" charset="-122"/>
                <a:ea typeface="宋体" panose="02010600030101010101" pitchFamily="2" charset="-122"/>
              </a:rPr>
              <a:t>?</a:t>
            </a:r>
            <a:r>
              <a:rPr lang="en-US" altLang="zh-CN" sz="3600" b="1">
                <a:solidFill>
                  <a:schemeClr val="hlink"/>
                </a:solidFill>
                <a:latin typeface="Arial" panose="020B0604020202020204" pitchFamily="34" charset="0"/>
                <a:ea typeface="宋体" panose="02010600030101010101" pitchFamily="2" charset="-122"/>
              </a:rPr>
              <a:t> </a:t>
            </a:r>
            <a:endParaRPr lang="en-US" altLang="zh-CN" sz="3600" b="1">
              <a:solidFill>
                <a:schemeClr val="hlink"/>
              </a:solidFill>
              <a:latin typeface="Arial" panose="020B0604020202020204" pitchFamily="34" charset="0"/>
              <a:ea typeface="宋体" panose="02010600030101010101" pitchFamily="2" charset="-122"/>
            </a:endParaRPr>
          </a:p>
          <a:p>
            <a:pPr lvl="0">
              <a:spcBef>
                <a:spcPct val="50000"/>
              </a:spcBef>
            </a:pPr>
            <a:endParaRPr lang="en-US" altLang="zh-CN" sz="3600" b="1">
              <a:solidFill>
                <a:schemeClr val="hlink"/>
              </a:solidFill>
              <a:latin typeface="Arial" panose="020B0604020202020204" pitchFamily="34" charset="0"/>
              <a:ea typeface="宋体" panose="02010600030101010101" pitchFamily="2" charset="-122"/>
            </a:endParaRPr>
          </a:p>
        </p:txBody>
      </p:sp>
      <p:sp>
        <p:nvSpPr>
          <p:cNvPr id="96258" name="文本框 25602"/>
          <p:cNvSpPr txBox="1"/>
          <p:nvPr/>
        </p:nvSpPr>
        <p:spPr>
          <a:xfrm>
            <a:off x="0" y="1492250"/>
            <a:ext cx="9144000" cy="6184900"/>
          </a:xfrm>
          <a:prstGeom prst="rect">
            <a:avLst/>
          </a:prstGeom>
          <a:noFill/>
          <a:ln w="9525">
            <a:noFill/>
          </a:ln>
        </p:spPr>
        <p:txBody>
          <a:bodyPr anchor="t">
            <a:spAutoFit/>
          </a:bodyPr>
          <a:p>
            <a:pPr lvl="0">
              <a:spcBef>
                <a:spcPct val="50000"/>
              </a:spcBef>
            </a:pPr>
            <a:r>
              <a:rPr lang="en-US" altLang="zh-CN" sz="2800">
                <a:latin typeface="宋体" panose="02010600030101010101" pitchFamily="2" charset="-122"/>
                <a:ea typeface="宋体" panose="02010600030101010101" pitchFamily="2" charset="-122"/>
              </a:rPr>
              <a:t>    </a:t>
            </a:r>
            <a:r>
              <a:rPr lang="zh-CN" altLang="en-US" sz="3200" b="1">
                <a:solidFill>
                  <a:srgbClr val="FF0000"/>
                </a:solidFill>
                <a:latin typeface="宋体" panose="02010600030101010101" pitchFamily="2" charset="-122"/>
                <a:ea typeface="宋体" panose="02010600030101010101" pitchFamily="2" charset="-122"/>
              </a:rPr>
              <a:t>闻先生一生经历复杂，著作等身，可以记述的事很多很多。作者只从大量材料中选取了这六件事，</a:t>
            </a:r>
            <a:r>
              <a:rPr lang="zh-CN" altLang="en-US" sz="3200" b="1">
                <a:latin typeface="宋体" panose="02010600030101010101" pitchFamily="2" charset="-122"/>
                <a:ea typeface="宋体" panose="02010600030101010101" pitchFamily="2" charset="-122"/>
              </a:rPr>
              <a:t>可见</a:t>
            </a:r>
            <a:r>
              <a:rPr lang="zh-CN" altLang="en-US" sz="3200" b="1" i="1">
                <a:latin typeface="宋体" panose="02010600030101010101" pitchFamily="2" charset="-122"/>
                <a:ea typeface="宋体" panose="02010600030101010101" pitchFamily="2" charset="-122"/>
              </a:rPr>
              <a:t>作者所选材料，讲究典型性，以少胜多</a:t>
            </a:r>
            <a:r>
              <a:rPr lang="zh-CN" altLang="en-US" sz="3200" b="1">
                <a:latin typeface="宋体" panose="02010600030101010101" pitchFamily="2" charset="-122"/>
                <a:ea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对作为“学者的方面”，作者只选取了写作</a:t>
            </a:r>
            <a:r>
              <a:rPr lang="en-US" altLang="zh-CN" sz="3200" b="1">
                <a:solidFill>
                  <a:srgbClr val="FF0000"/>
                </a:solidFill>
                <a:latin typeface="宋体" panose="02010600030101010101" pitchFamily="2" charset="-122"/>
                <a:ea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唐诗杂论</a:t>
            </a:r>
            <a:r>
              <a:rPr lang="en-US" altLang="zh-CN" sz="3200" b="1">
                <a:solidFill>
                  <a:srgbClr val="FF0000"/>
                </a:solidFill>
                <a:latin typeface="宋体" panose="02010600030101010101" pitchFamily="2" charset="-122"/>
                <a:ea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楚辞校补</a:t>
            </a:r>
            <a:r>
              <a:rPr lang="en-US" altLang="zh-CN" sz="3200" b="1">
                <a:solidFill>
                  <a:srgbClr val="FF0000"/>
                </a:solidFill>
                <a:latin typeface="宋体" panose="02010600030101010101" pitchFamily="2" charset="-122"/>
                <a:ea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古典新义</a:t>
            </a:r>
            <a:r>
              <a:rPr lang="en-US" altLang="zh-CN" sz="3200" b="1">
                <a:solidFill>
                  <a:srgbClr val="FF0000"/>
                </a:solidFill>
                <a:latin typeface="宋体" panose="02010600030101010101" pitchFamily="2" charset="-122"/>
                <a:ea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三本书的情况加以表现；对作为“革命家的方面”，则选取起草政治传单、群众大会演说、参加游行示威这三件事作为例证。</a:t>
            </a:r>
            <a:r>
              <a:rPr lang="zh-CN" altLang="en-US" sz="3200" b="1" i="1">
                <a:latin typeface="宋体" panose="02010600030101010101" pitchFamily="2" charset="-122"/>
                <a:ea typeface="宋体" panose="02010600030101010101" pitchFamily="2" charset="-122"/>
              </a:rPr>
              <a:t>单这六件事就已经把闻一多先生的严谨刻苦的治学态度、无私无畏的斗争精神、澎湃执著的爱国热情、言行一致的高尚人格都表现出来了。</a:t>
            </a:r>
            <a:r>
              <a:rPr lang="zh-CN" altLang="en-US" sz="3200" b="1">
                <a:latin typeface="Arial" panose="020B0604020202020204" pitchFamily="34" charset="0"/>
                <a:ea typeface="宋体" panose="02010600030101010101" pitchFamily="2" charset="-122"/>
              </a:rPr>
              <a:t> </a:t>
            </a:r>
            <a:endParaRPr lang="zh-CN" altLang="en-US" sz="3200" b="1">
              <a:latin typeface="Arial" panose="020B0604020202020204" pitchFamily="34" charset="0"/>
              <a:ea typeface="宋体" panose="02010600030101010101" pitchFamily="2" charset="-122"/>
            </a:endParaRPr>
          </a:p>
          <a:p>
            <a:pPr lvl="0">
              <a:spcBef>
                <a:spcPct val="50000"/>
              </a:spcBef>
            </a:pPr>
            <a:endParaRPr lang="zh-CN" altLang="en-US" sz="3200" b="1">
              <a:latin typeface="Arial" panose="020B0604020202020204" pitchFamily="34"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Text Box 2"/>
          <p:cNvSpPr txBox="1"/>
          <p:nvPr/>
        </p:nvSpPr>
        <p:spPr>
          <a:xfrm>
            <a:off x="0" y="457200"/>
            <a:ext cx="1828800" cy="1066800"/>
          </a:xfrm>
          <a:prstGeom prst="rect">
            <a:avLst/>
          </a:prstGeom>
          <a:noFill/>
          <a:ln w="9525">
            <a:noFill/>
          </a:ln>
        </p:spPr>
        <p:txBody>
          <a:bodyPr anchor="t">
            <a:spAutoFit/>
          </a:bodyPr>
          <a:p>
            <a:pPr lvl="0" algn="ctr"/>
            <a:r>
              <a:rPr lang="zh-CN" altLang="en-US" sz="3200" b="1" dirty="0">
                <a:solidFill>
                  <a:srgbClr val="66FF33"/>
                </a:solidFill>
                <a:latin typeface="Times New Roman" panose="02020603050405020304" pitchFamily="18" charset="0"/>
                <a:ea typeface="华文隶书" pitchFamily="2" charset="-122"/>
              </a:rPr>
              <a:t>三本书</a:t>
            </a:r>
            <a:endParaRPr lang="zh-CN" altLang="en-US" sz="3200" b="1" dirty="0">
              <a:solidFill>
                <a:srgbClr val="66FF33"/>
              </a:solidFill>
              <a:latin typeface="Times New Roman" panose="02020603050405020304" pitchFamily="18" charset="0"/>
              <a:ea typeface="华文隶书" pitchFamily="2" charset="-122"/>
            </a:endParaRPr>
          </a:p>
          <a:p>
            <a:pPr lvl="0" algn="ctr"/>
            <a:r>
              <a:rPr lang="zh-CN" altLang="en-US" sz="3200" b="1" dirty="0">
                <a:solidFill>
                  <a:srgbClr val="66FF33"/>
                </a:solidFill>
                <a:latin typeface="Times New Roman" panose="02020603050405020304" pitchFamily="18" charset="0"/>
                <a:ea typeface="华文隶书" pitchFamily="2" charset="-122"/>
              </a:rPr>
              <a:t>（学者）</a:t>
            </a:r>
            <a:endParaRPr lang="zh-CN" altLang="en-US" sz="3200" b="1" dirty="0">
              <a:solidFill>
                <a:srgbClr val="66FF33"/>
              </a:solidFill>
              <a:latin typeface="Times New Roman" panose="02020603050405020304" pitchFamily="18" charset="0"/>
              <a:ea typeface="华文隶书" pitchFamily="2" charset="-122"/>
            </a:endParaRPr>
          </a:p>
        </p:txBody>
      </p:sp>
      <p:sp>
        <p:nvSpPr>
          <p:cNvPr id="74755" name="Text Box 3"/>
          <p:cNvSpPr txBox="1"/>
          <p:nvPr/>
        </p:nvSpPr>
        <p:spPr>
          <a:xfrm>
            <a:off x="0" y="2636838"/>
            <a:ext cx="1828800" cy="1066800"/>
          </a:xfrm>
          <a:prstGeom prst="rect">
            <a:avLst/>
          </a:prstGeom>
          <a:noFill/>
          <a:ln w="9525">
            <a:noFill/>
          </a:ln>
        </p:spPr>
        <p:txBody>
          <a:bodyPr anchor="t">
            <a:spAutoFit/>
          </a:bodyPr>
          <a:p>
            <a:pPr lvl="0" algn="ctr"/>
            <a:r>
              <a:rPr lang="zh-CN" altLang="en-US" sz="3200" b="1" dirty="0">
                <a:solidFill>
                  <a:srgbClr val="66FF33"/>
                </a:solidFill>
                <a:latin typeface="Times New Roman" panose="02020603050405020304" pitchFamily="18" charset="0"/>
                <a:ea typeface="华文隶书" pitchFamily="2" charset="-122"/>
              </a:rPr>
              <a:t>三件事</a:t>
            </a:r>
            <a:endParaRPr lang="zh-CN" altLang="en-US" sz="3200" b="1" dirty="0">
              <a:solidFill>
                <a:srgbClr val="66FF33"/>
              </a:solidFill>
              <a:latin typeface="Times New Roman" panose="02020603050405020304" pitchFamily="18" charset="0"/>
              <a:ea typeface="华文隶书" pitchFamily="2" charset="-122"/>
            </a:endParaRPr>
          </a:p>
          <a:p>
            <a:pPr lvl="0" algn="ctr"/>
            <a:r>
              <a:rPr lang="zh-CN" altLang="en-US" sz="3200" b="1" dirty="0">
                <a:solidFill>
                  <a:srgbClr val="66FF33"/>
                </a:solidFill>
                <a:latin typeface="Times New Roman" panose="02020603050405020304" pitchFamily="18" charset="0"/>
                <a:ea typeface="华文隶书" pitchFamily="2" charset="-122"/>
              </a:rPr>
              <a:t>（革命家</a:t>
            </a:r>
            <a:r>
              <a:rPr lang="zh-CN" altLang="en-US" sz="3200" dirty="0">
                <a:solidFill>
                  <a:srgbClr val="3333FF"/>
                </a:solidFill>
                <a:latin typeface="Times New Roman" panose="02020603050405020304" pitchFamily="18" charset="0"/>
                <a:ea typeface="华文隶书" pitchFamily="2" charset="-122"/>
              </a:rPr>
              <a:t>）</a:t>
            </a:r>
            <a:endParaRPr lang="zh-CN" altLang="en-US" sz="3200" dirty="0">
              <a:solidFill>
                <a:srgbClr val="3333FF"/>
              </a:solidFill>
              <a:latin typeface="Times New Roman" panose="02020603050405020304" pitchFamily="18" charset="0"/>
              <a:ea typeface="华文隶书" pitchFamily="2" charset="-122"/>
            </a:endParaRPr>
          </a:p>
        </p:txBody>
      </p:sp>
      <p:sp>
        <p:nvSpPr>
          <p:cNvPr id="74756" name="Text Box 4"/>
          <p:cNvSpPr txBox="1"/>
          <p:nvPr/>
        </p:nvSpPr>
        <p:spPr>
          <a:xfrm>
            <a:off x="1619250" y="0"/>
            <a:ext cx="4465638" cy="1920875"/>
          </a:xfrm>
          <a:prstGeom prst="rect">
            <a:avLst/>
          </a:prstGeom>
          <a:noFill/>
          <a:ln w="9525">
            <a:noFill/>
          </a:ln>
        </p:spPr>
        <p:txBody>
          <a:bodyPr anchor="t">
            <a:spAutoFit/>
          </a:bodyPr>
          <a:p>
            <a:pPr lvl="0" algn="ctr"/>
            <a:r>
              <a:rPr lang="en-US" altLang="zh-CN" sz="4000" b="1" dirty="0">
                <a:solidFill>
                  <a:srgbClr val="66FF33"/>
                </a:solidFill>
                <a:latin typeface="Times New Roman" panose="02020603050405020304" pitchFamily="18" charset="0"/>
                <a:ea typeface="楷体_GB2312" charset="-122"/>
              </a:rPr>
              <a:t>《</a:t>
            </a:r>
            <a:r>
              <a:rPr lang="zh-CN" altLang="en-US" sz="4000" b="1" dirty="0">
                <a:solidFill>
                  <a:srgbClr val="66FF33"/>
                </a:solidFill>
                <a:latin typeface="Times New Roman" panose="02020603050405020304" pitchFamily="18" charset="0"/>
                <a:ea typeface="楷体_GB2312" charset="-122"/>
              </a:rPr>
              <a:t>唐诗杂论</a:t>
            </a:r>
            <a:r>
              <a:rPr lang="en-US" altLang="zh-CN" sz="4000" b="1" dirty="0">
                <a:solidFill>
                  <a:srgbClr val="66FF33"/>
                </a:solidFill>
                <a:latin typeface="Times New Roman" panose="02020603050405020304" pitchFamily="18" charset="0"/>
                <a:ea typeface="楷体_GB2312" charset="-122"/>
              </a:rPr>
              <a:t>》</a:t>
            </a:r>
            <a:endParaRPr lang="en-US" altLang="zh-CN" sz="4000" b="1" dirty="0">
              <a:solidFill>
                <a:srgbClr val="66FF33"/>
              </a:solidFill>
              <a:latin typeface="Times New Roman" panose="02020603050405020304" pitchFamily="18" charset="0"/>
              <a:ea typeface="楷体_GB2312" charset="-122"/>
            </a:endParaRPr>
          </a:p>
          <a:p>
            <a:pPr lvl="0" algn="ctr"/>
            <a:r>
              <a:rPr lang="en-US" altLang="zh-CN" sz="4000" b="1" dirty="0">
                <a:solidFill>
                  <a:srgbClr val="66FF33"/>
                </a:solidFill>
                <a:latin typeface="Times New Roman" panose="02020603050405020304" pitchFamily="18" charset="0"/>
                <a:ea typeface="楷体_GB2312" charset="-122"/>
              </a:rPr>
              <a:t>《</a:t>
            </a:r>
            <a:r>
              <a:rPr lang="zh-CN" altLang="en-US" sz="4000" b="1" dirty="0">
                <a:solidFill>
                  <a:srgbClr val="66FF33"/>
                </a:solidFill>
                <a:latin typeface="Times New Roman" panose="02020603050405020304" pitchFamily="18" charset="0"/>
                <a:ea typeface="楷体_GB2312" charset="-122"/>
              </a:rPr>
              <a:t>楚辞校补</a:t>
            </a:r>
            <a:r>
              <a:rPr lang="en-US" altLang="zh-CN" sz="4000" b="1" dirty="0">
                <a:solidFill>
                  <a:srgbClr val="66FF33"/>
                </a:solidFill>
                <a:latin typeface="Times New Roman" panose="02020603050405020304" pitchFamily="18" charset="0"/>
                <a:ea typeface="楷体_GB2312" charset="-122"/>
              </a:rPr>
              <a:t>》</a:t>
            </a:r>
            <a:endParaRPr lang="en-US" altLang="zh-CN" sz="4000" b="1" dirty="0">
              <a:solidFill>
                <a:srgbClr val="66FF33"/>
              </a:solidFill>
              <a:latin typeface="Times New Roman" panose="02020603050405020304" pitchFamily="18" charset="0"/>
              <a:ea typeface="楷体_GB2312" charset="-122"/>
            </a:endParaRPr>
          </a:p>
          <a:p>
            <a:pPr lvl="0" algn="ctr"/>
            <a:r>
              <a:rPr lang="en-US" altLang="zh-CN" sz="4000" b="1" dirty="0">
                <a:solidFill>
                  <a:srgbClr val="66FF33"/>
                </a:solidFill>
                <a:latin typeface="Times New Roman" panose="02020603050405020304" pitchFamily="18" charset="0"/>
                <a:ea typeface="楷体_GB2312" charset="-122"/>
              </a:rPr>
              <a:t>《</a:t>
            </a:r>
            <a:r>
              <a:rPr lang="zh-CN" altLang="en-US" sz="4000" b="1" dirty="0">
                <a:solidFill>
                  <a:srgbClr val="66FF33"/>
                </a:solidFill>
                <a:latin typeface="Times New Roman" panose="02020603050405020304" pitchFamily="18" charset="0"/>
                <a:ea typeface="楷体_GB2312" charset="-122"/>
              </a:rPr>
              <a:t>古典新义</a:t>
            </a:r>
            <a:r>
              <a:rPr lang="en-US" altLang="zh-CN" sz="4000" b="1" dirty="0">
                <a:solidFill>
                  <a:srgbClr val="66FF33"/>
                </a:solidFill>
                <a:latin typeface="Times New Roman" panose="02020603050405020304" pitchFamily="18" charset="0"/>
                <a:ea typeface="楷体_GB2312" charset="-122"/>
              </a:rPr>
              <a:t>》</a:t>
            </a:r>
            <a:endParaRPr lang="en-US" altLang="zh-CN" sz="4000" b="1" dirty="0">
              <a:solidFill>
                <a:srgbClr val="66FF33"/>
              </a:solidFill>
              <a:latin typeface="Times New Roman" panose="02020603050405020304" pitchFamily="18" charset="0"/>
              <a:ea typeface="楷体_GB2312" charset="-122"/>
            </a:endParaRPr>
          </a:p>
        </p:txBody>
      </p:sp>
      <p:sp>
        <p:nvSpPr>
          <p:cNvPr id="74757" name="Text Box 5"/>
          <p:cNvSpPr txBox="1"/>
          <p:nvPr/>
        </p:nvSpPr>
        <p:spPr>
          <a:xfrm>
            <a:off x="1835150" y="2276475"/>
            <a:ext cx="3657600" cy="1920875"/>
          </a:xfrm>
          <a:prstGeom prst="rect">
            <a:avLst/>
          </a:prstGeom>
          <a:noFill/>
          <a:ln w="9525">
            <a:noFill/>
          </a:ln>
        </p:spPr>
        <p:txBody>
          <a:bodyPr anchor="t">
            <a:spAutoFit/>
          </a:bodyPr>
          <a:p>
            <a:pPr lvl="0" algn="ctr"/>
            <a:r>
              <a:rPr lang="zh-CN" altLang="en-US" sz="4000" b="1" dirty="0">
                <a:latin typeface="Times New Roman" panose="02020603050405020304" pitchFamily="18" charset="0"/>
                <a:ea typeface="楷体_GB2312" charset="-122"/>
              </a:rPr>
              <a:t>起稿政治传单</a:t>
            </a:r>
            <a:endParaRPr lang="zh-CN" altLang="en-US" sz="4000" b="1" dirty="0">
              <a:latin typeface="Times New Roman" panose="02020603050405020304" pitchFamily="18" charset="0"/>
              <a:ea typeface="楷体_GB2312" charset="-122"/>
            </a:endParaRPr>
          </a:p>
          <a:p>
            <a:pPr lvl="0" algn="ctr"/>
            <a:r>
              <a:rPr lang="zh-CN" altLang="en-US" sz="4000" b="1" dirty="0">
                <a:latin typeface="Times New Roman" panose="02020603050405020304" pitchFamily="18" charset="0"/>
                <a:ea typeface="楷体_GB2312" charset="-122"/>
              </a:rPr>
              <a:t>群众大会演说</a:t>
            </a:r>
            <a:endParaRPr lang="zh-CN" altLang="en-US" sz="4000" b="1" dirty="0">
              <a:latin typeface="Times New Roman" panose="02020603050405020304" pitchFamily="18" charset="0"/>
              <a:ea typeface="楷体_GB2312" charset="-122"/>
            </a:endParaRPr>
          </a:p>
          <a:p>
            <a:pPr lvl="0" algn="ctr"/>
            <a:r>
              <a:rPr lang="zh-CN" altLang="en-US" sz="4000" b="1" dirty="0">
                <a:latin typeface="Times New Roman" panose="02020603050405020304" pitchFamily="18" charset="0"/>
                <a:ea typeface="楷体_GB2312" charset="-122"/>
              </a:rPr>
              <a:t>参加示威游行</a:t>
            </a:r>
            <a:endParaRPr lang="zh-CN" altLang="en-US" sz="4000" b="1" dirty="0">
              <a:latin typeface="Times New Roman" panose="02020603050405020304" pitchFamily="18" charset="0"/>
              <a:ea typeface="楷体_GB2312" charset="-122"/>
            </a:endParaRPr>
          </a:p>
        </p:txBody>
      </p:sp>
      <p:sp>
        <p:nvSpPr>
          <p:cNvPr id="74758" name="AutoShape 6"/>
          <p:cNvSpPr/>
          <p:nvPr/>
        </p:nvSpPr>
        <p:spPr>
          <a:xfrm>
            <a:off x="1600200" y="228600"/>
            <a:ext cx="228600" cy="1676400"/>
          </a:xfrm>
          <a:prstGeom prst="leftBrace">
            <a:avLst>
              <a:gd name="adj1" fmla="val 60228"/>
              <a:gd name="adj2" fmla="val 50000"/>
            </a:avLst>
          </a:prstGeom>
          <a:solidFill>
            <a:srgbClr val="00FF00"/>
          </a:solidFill>
          <a:ln w="25400" cap="flat" cmpd="sng">
            <a:solidFill>
              <a:schemeClr val="tx1"/>
            </a:solidFill>
            <a:prstDash val="solid"/>
            <a:round/>
            <a:headEnd type="none" w="med" len="med"/>
            <a:tailEnd type="none" w="med" len="med"/>
          </a:ln>
        </p:spPr>
        <p:txBody>
          <a:bodyPr wrap="none" anchor="ctr"/>
          <a:p>
            <a:pPr lvl="0"/>
            <a:endParaRPr lang="zh-CN" altLang="en-US" dirty="0">
              <a:latin typeface="Times New Roman" panose="02020603050405020304" pitchFamily="18" charset="0"/>
              <a:ea typeface="宋体" panose="02010600030101010101" pitchFamily="2" charset="-122"/>
            </a:endParaRPr>
          </a:p>
        </p:txBody>
      </p:sp>
      <p:sp>
        <p:nvSpPr>
          <p:cNvPr id="74759" name="AutoShape 7"/>
          <p:cNvSpPr/>
          <p:nvPr/>
        </p:nvSpPr>
        <p:spPr>
          <a:xfrm>
            <a:off x="1476375" y="2349500"/>
            <a:ext cx="457200" cy="1828800"/>
          </a:xfrm>
          <a:prstGeom prst="leftBrace">
            <a:avLst>
              <a:gd name="adj1" fmla="val 33000"/>
              <a:gd name="adj2" fmla="val 50000"/>
            </a:avLst>
          </a:prstGeom>
          <a:noFill/>
          <a:ln w="25400" cap="flat" cmpd="sng">
            <a:solidFill>
              <a:srgbClr val="00FF00"/>
            </a:solidFill>
            <a:prstDash val="solid"/>
            <a:round/>
            <a:headEnd type="none" w="med" len="med"/>
            <a:tailEnd type="none" w="med" len="med"/>
          </a:ln>
        </p:spPr>
        <p:txBody>
          <a:bodyPr wrap="none" anchor="ctr"/>
          <a:p>
            <a:pPr lvl="0"/>
            <a:endParaRPr lang="zh-CN" altLang="en-US" dirty="0">
              <a:latin typeface="Times New Roman" panose="02020603050405020304" pitchFamily="18" charset="0"/>
              <a:ea typeface="宋体" panose="02010600030101010101" pitchFamily="2" charset="-122"/>
            </a:endParaRPr>
          </a:p>
        </p:txBody>
      </p:sp>
      <p:sp>
        <p:nvSpPr>
          <p:cNvPr id="74760" name="AutoShape 8"/>
          <p:cNvSpPr/>
          <p:nvPr/>
        </p:nvSpPr>
        <p:spPr>
          <a:xfrm>
            <a:off x="5105400" y="457200"/>
            <a:ext cx="914400" cy="3733800"/>
          </a:xfrm>
          <a:prstGeom prst="rightBrace">
            <a:avLst>
              <a:gd name="adj1" fmla="val 33536"/>
              <a:gd name="adj2" fmla="val 50000"/>
            </a:avLst>
          </a:prstGeom>
          <a:noFill/>
          <a:ln w="25400" cap="flat" cmpd="sng">
            <a:solidFill>
              <a:srgbClr val="00FF00"/>
            </a:solidFill>
            <a:prstDash val="solid"/>
            <a:round/>
            <a:headEnd type="none" w="med" len="med"/>
            <a:tailEnd type="none" w="med" len="med"/>
          </a:ln>
        </p:spPr>
        <p:txBody>
          <a:bodyPr wrap="none" anchor="ctr"/>
          <a:p>
            <a:pPr lvl="0"/>
            <a:endParaRPr lang="zh-CN" altLang="en-US" dirty="0">
              <a:latin typeface="Times New Roman" panose="02020603050405020304" pitchFamily="18" charset="0"/>
              <a:ea typeface="宋体" panose="02010600030101010101" pitchFamily="2" charset="-122"/>
            </a:endParaRPr>
          </a:p>
        </p:txBody>
      </p:sp>
      <p:sp>
        <p:nvSpPr>
          <p:cNvPr id="74761" name="Text Box 9"/>
          <p:cNvSpPr txBox="1"/>
          <p:nvPr/>
        </p:nvSpPr>
        <p:spPr>
          <a:xfrm>
            <a:off x="5508625" y="1628775"/>
            <a:ext cx="3635375" cy="1446213"/>
          </a:xfrm>
          <a:prstGeom prst="rect">
            <a:avLst/>
          </a:prstGeom>
          <a:noFill/>
          <a:ln w="9525">
            <a:noFill/>
          </a:ln>
        </p:spPr>
        <p:txBody>
          <a:bodyPr anchor="t">
            <a:spAutoFit/>
          </a:bodyPr>
          <a:p>
            <a:pPr lvl="0">
              <a:spcBef>
                <a:spcPct val="50000"/>
              </a:spcBef>
            </a:pPr>
            <a:r>
              <a:rPr lang="zh-CN" altLang="en-US" sz="4400" b="1" dirty="0">
                <a:latin typeface="Times New Roman" panose="02020603050405020304" pitchFamily="18" charset="0"/>
                <a:ea typeface="楷体_GB2312" charset="-122"/>
              </a:rPr>
              <a:t>讲究典型性，以少胜多。</a:t>
            </a:r>
            <a:endParaRPr lang="zh-CN" altLang="en-US" sz="4400" b="1" dirty="0">
              <a:latin typeface="Times New Roman" panose="02020603050405020304" pitchFamily="18" charset="0"/>
              <a:ea typeface="楷体_GB2312" charset="-122"/>
            </a:endParaRPr>
          </a:p>
        </p:txBody>
      </p:sp>
      <p:sp>
        <p:nvSpPr>
          <p:cNvPr id="98313" name="AutoShape 10">
            <a:hlinkClick r:id="rId1" action="ppaction://hlinksldjump"/>
          </p:cNvPr>
          <p:cNvSpPr/>
          <p:nvPr/>
        </p:nvSpPr>
        <p:spPr>
          <a:xfrm>
            <a:off x="3962400" y="6172200"/>
            <a:ext cx="3048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wrap="none" anchor="ctr"/>
          <a:p>
            <a:pPr lvl="0"/>
            <a:endParaRPr lang="zh-CN" altLang="en-US" dirty="0">
              <a:latin typeface="Times New Roman" panose="02020603050405020304" pitchFamily="18" charset="0"/>
              <a:ea typeface="宋体" panose="02010600030101010101" pitchFamily="2" charset="-122"/>
            </a:endParaRPr>
          </a:p>
        </p:txBody>
      </p:sp>
      <p:sp>
        <p:nvSpPr>
          <p:cNvPr id="74763" name="Rectangle 11"/>
          <p:cNvSpPr/>
          <p:nvPr/>
        </p:nvSpPr>
        <p:spPr>
          <a:xfrm>
            <a:off x="0" y="4508500"/>
            <a:ext cx="8686800" cy="2062163"/>
          </a:xfrm>
          <a:prstGeom prst="rect">
            <a:avLst/>
          </a:prstGeom>
          <a:noFill/>
          <a:ln w="12700">
            <a:noFill/>
          </a:ln>
        </p:spPr>
        <p:txBody>
          <a:bodyPr anchor="t">
            <a:spAutoFit/>
          </a:bodyPr>
          <a:p>
            <a:pPr lvl="0">
              <a:spcBef>
                <a:spcPct val="50000"/>
              </a:spcBef>
            </a:pPr>
            <a:r>
              <a:rPr lang="zh-CN" altLang="en-US" sz="3200" b="1" i="1"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这六件事就已经把闻一多先生的严谨刻苦的治学态度、无私无畏的斗争精神、澎湃执著的爱国热情、言行一致的高尚人格都表现出来了。</a:t>
            </a:r>
            <a:r>
              <a:rPr lang="zh-CN" altLang="en-US" sz="3200" b="1" dirty="0">
                <a:latin typeface="Times New Roman" panose="02020603050405020304" pitchFamily="18" charset="0"/>
                <a:ea typeface="宋体" panose="02010600030101010101" pitchFamily="2" charset="-122"/>
              </a:rPr>
              <a:t> </a:t>
            </a:r>
            <a:endParaRPr lang="zh-CN" altLang="en-US" sz="3200" b="1"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p:cTn id="7" dur="500" fill="hold"/>
                                        <p:tgtEl>
                                          <p:spTgt spid="74754"/>
                                        </p:tgtEl>
                                        <p:attrNameLst>
                                          <p:attrName>ppt_x</p:attrName>
                                        </p:attrNameLst>
                                      </p:cBhvr>
                                      <p:tavLst>
                                        <p:tav tm="0">
                                          <p:val>
                                            <p:strVal val="0-#ppt_w/2"/>
                                          </p:val>
                                        </p:tav>
                                        <p:tav tm="100000">
                                          <p:val>
                                            <p:strVal val="#ppt_x"/>
                                          </p:val>
                                        </p:tav>
                                      </p:tavLst>
                                    </p:anim>
                                    <p:anim calcmode="lin" valueType="num">
                                      <p:cBhvr>
                                        <p:cTn id="8" dur="500" fill="hold"/>
                                        <p:tgtEl>
                                          <p:spTgt spid="747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4755"/>
                                        </p:tgtEl>
                                        <p:attrNameLst>
                                          <p:attrName>style.visibility</p:attrName>
                                        </p:attrNameLst>
                                      </p:cBhvr>
                                      <p:to>
                                        <p:strVal val="visible"/>
                                      </p:to>
                                    </p:set>
                                    <p:anim calcmode="lin" valueType="num">
                                      <p:cBhvr>
                                        <p:cTn id="13" dur="500" fill="hold"/>
                                        <p:tgtEl>
                                          <p:spTgt spid="74755"/>
                                        </p:tgtEl>
                                        <p:attrNameLst>
                                          <p:attrName>ppt_x</p:attrName>
                                        </p:attrNameLst>
                                      </p:cBhvr>
                                      <p:tavLst>
                                        <p:tav tm="0">
                                          <p:val>
                                            <p:strVal val="0-#ppt_w/2"/>
                                          </p:val>
                                        </p:tav>
                                        <p:tav tm="100000">
                                          <p:val>
                                            <p:strVal val="#ppt_x"/>
                                          </p:val>
                                        </p:tav>
                                      </p:tavLst>
                                    </p:anim>
                                    <p:anim calcmode="lin" valueType="num">
                                      <p:cBhvr>
                                        <p:cTn id="14" dur="500" fill="hold"/>
                                        <p:tgtEl>
                                          <p:spTgt spid="7475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74758"/>
                                        </p:tgtEl>
                                        <p:attrNameLst>
                                          <p:attrName>style.visibility</p:attrName>
                                        </p:attrNameLst>
                                      </p:cBhvr>
                                      <p:to>
                                        <p:strVal val="visible"/>
                                      </p:to>
                                    </p:set>
                                    <p:animEffect transition="in" filter="dissolve">
                                      <p:cBhvr>
                                        <p:cTn id="19" dur="500"/>
                                        <p:tgtEl>
                                          <p:spTgt spid="74758"/>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74759"/>
                                        </p:tgtEl>
                                        <p:attrNameLst>
                                          <p:attrName>style.visibility</p:attrName>
                                        </p:attrNameLst>
                                      </p:cBhvr>
                                      <p:to>
                                        <p:strVal val="visible"/>
                                      </p:to>
                                    </p:set>
                                    <p:animEffect transition="in" filter="dissolve">
                                      <p:cBhvr>
                                        <p:cTn id="24" dur="500"/>
                                        <p:tgtEl>
                                          <p:spTgt spid="7475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74756">
                                            <p:txEl>
                                              <p:charRg st="0" end="7"/>
                                            </p:txEl>
                                          </p:spTgt>
                                        </p:tgtEl>
                                        <p:attrNameLst>
                                          <p:attrName>style.visibility</p:attrName>
                                        </p:attrNameLst>
                                      </p:cBhvr>
                                      <p:to>
                                        <p:strVal val="visible"/>
                                      </p:to>
                                    </p:set>
                                    <p:anim calcmode="lin" valueType="num">
                                      <p:cBhvr>
                                        <p:cTn id="29" dur="500" fill="hold"/>
                                        <p:tgtEl>
                                          <p:spTgt spid="74756">
                                            <p:txEl>
                                              <p:charRg st="0" end="7"/>
                                            </p:txEl>
                                          </p:spTgt>
                                        </p:tgtEl>
                                        <p:attrNameLst>
                                          <p:attrName>ppt_x</p:attrName>
                                        </p:attrNameLst>
                                      </p:cBhvr>
                                      <p:tavLst>
                                        <p:tav tm="0">
                                          <p:val>
                                            <p:strVal val="0-#ppt_w/2"/>
                                          </p:val>
                                        </p:tav>
                                        <p:tav tm="100000">
                                          <p:val>
                                            <p:strVal val="#ppt_x"/>
                                          </p:val>
                                        </p:tav>
                                      </p:tavLst>
                                    </p:anim>
                                    <p:anim calcmode="lin" valueType="num">
                                      <p:cBhvr>
                                        <p:cTn id="30" dur="500" fill="hold"/>
                                        <p:tgtEl>
                                          <p:spTgt spid="74756">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74756">
                                            <p:txEl>
                                              <p:charRg st="7" end="14"/>
                                            </p:txEl>
                                          </p:spTgt>
                                        </p:tgtEl>
                                        <p:attrNameLst>
                                          <p:attrName>style.visibility</p:attrName>
                                        </p:attrNameLst>
                                      </p:cBhvr>
                                      <p:to>
                                        <p:strVal val="visible"/>
                                      </p:to>
                                    </p:set>
                                    <p:anim calcmode="lin" valueType="num">
                                      <p:cBhvr>
                                        <p:cTn id="35" dur="500" fill="hold"/>
                                        <p:tgtEl>
                                          <p:spTgt spid="74756">
                                            <p:txEl>
                                              <p:charRg st="7" end="14"/>
                                            </p:txEl>
                                          </p:spTgt>
                                        </p:tgtEl>
                                        <p:attrNameLst>
                                          <p:attrName>ppt_x</p:attrName>
                                        </p:attrNameLst>
                                      </p:cBhvr>
                                      <p:tavLst>
                                        <p:tav tm="0">
                                          <p:val>
                                            <p:strVal val="0-#ppt_w/2"/>
                                          </p:val>
                                        </p:tav>
                                        <p:tav tm="100000">
                                          <p:val>
                                            <p:strVal val="#ppt_x"/>
                                          </p:val>
                                        </p:tav>
                                      </p:tavLst>
                                    </p:anim>
                                    <p:anim calcmode="lin" valueType="num">
                                      <p:cBhvr>
                                        <p:cTn id="36" dur="500" fill="hold"/>
                                        <p:tgtEl>
                                          <p:spTgt spid="74756">
                                            <p:txEl>
                                              <p:charRg st="7" end="14"/>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74756">
                                            <p:txEl>
                                              <p:charRg st="14" end="21"/>
                                            </p:txEl>
                                          </p:spTgt>
                                        </p:tgtEl>
                                        <p:attrNameLst>
                                          <p:attrName>style.visibility</p:attrName>
                                        </p:attrNameLst>
                                      </p:cBhvr>
                                      <p:to>
                                        <p:strVal val="visible"/>
                                      </p:to>
                                    </p:set>
                                    <p:anim calcmode="lin" valueType="num">
                                      <p:cBhvr>
                                        <p:cTn id="41" dur="500" fill="hold"/>
                                        <p:tgtEl>
                                          <p:spTgt spid="74756">
                                            <p:txEl>
                                              <p:charRg st="14" end="21"/>
                                            </p:txEl>
                                          </p:spTgt>
                                        </p:tgtEl>
                                        <p:attrNameLst>
                                          <p:attrName>ppt_x</p:attrName>
                                        </p:attrNameLst>
                                      </p:cBhvr>
                                      <p:tavLst>
                                        <p:tav tm="0">
                                          <p:val>
                                            <p:strVal val="0-#ppt_w/2"/>
                                          </p:val>
                                        </p:tav>
                                        <p:tav tm="100000">
                                          <p:val>
                                            <p:strVal val="#ppt_x"/>
                                          </p:val>
                                        </p:tav>
                                      </p:tavLst>
                                    </p:anim>
                                    <p:anim calcmode="lin" valueType="num">
                                      <p:cBhvr>
                                        <p:cTn id="42" dur="500" fill="hold"/>
                                        <p:tgtEl>
                                          <p:spTgt spid="74756">
                                            <p:txEl>
                                              <p:charRg st="14" end="21"/>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74757">
                                            <p:txEl>
                                              <p:charRg st="0" end="7"/>
                                            </p:txEl>
                                          </p:spTgt>
                                        </p:tgtEl>
                                        <p:attrNameLst>
                                          <p:attrName>style.visibility</p:attrName>
                                        </p:attrNameLst>
                                      </p:cBhvr>
                                      <p:to>
                                        <p:strVal val="visible"/>
                                      </p:to>
                                    </p:set>
                                    <p:anim calcmode="lin" valueType="num">
                                      <p:cBhvr>
                                        <p:cTn id="47" dur="500" fill="hold"/>
                                        <p:tgtEl>
                                          <p:spTgt spid="74757">
                                            <p:txEl>
                                              <p:charRg st="0" end="7"/>
                                            </p:txEl>
                                          </p:spTgt>
                                        </p:tgtEl>
                                        <p:attrNameLst>
                                          <p:attrName>ppt_x</p:attrName>
                                        </p:attrNameLst>
                                      </p:cBhvr>
                                      <p:tavLst>
                                        <p:tav tm="0">
                                          <p:val>
                                            <p:strVal val="0-#ppt_w/2"/>
                                          </p:val>
                                        </p:tav>
                                        <p:tav tm="100000">
                                          <p:val>
                                            <p:strVal val="#ppt_x"/>
                                          </p:val>
                                        </p:tav>
                                      </p:tavLst>
                                    </p:anim>
                                    <p:anim calcmode="lin" valueType="num">
                                      <p:cBhvr>
                                        <p:cTn id="48" dur="500" fill="hold"/>
                                        <p:tgtEl>
                                          <p:spTgt spid="74757">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74757">
                                            <p:txEl>
                                              <p:charRg st="7" end="14"/>
                                            </p:txEl>
                                          </p:spTgt>
                                        </p:tgtEl>
                                        <p:attrNameLst>
                                          <p:attrName>style.visibility</p:attrName>
                                        </p:attrNameLst>
                                      </p:cBhvr>
                                      <p:to>
                                        <p:strVal val="visible"/>
                                      </p:to>
                                    </p:set>
                                    <p:anim calcmode="lin" valueType="num">
                                      <p:cBhvr>
                                        <p:cTn id="53" dur="500" fill="hold"/>
                                        <p:tgtEl>
                                          <p:spTgt spid="74757">
                                            <p:txEl>
                                              <p:charRg st="7" end="14"/>
                                            </p:txEl>
                                          </p:spTgt>
                                        </p:tgtEl>
                                        <p:attrNameLst>
                                          <p:attrName>ppt_x</p:attrName>
                                        </p:attrNameLst>
                                      </p:cBhvr>
                                      <p:tavLst>
                                        <p:tav tm="0">
                                          <p:val>
                                            <p:strVal val="0-#ppt_w/2"/>
                                          </p:val>
                                        </p:tav>
                                        <p:tav tm="100000">
                                          <p:val>
                                            <p:strVal val="#ppt_x"/>
                                          </p:val>
                                        </p:tav>
                                      </p:tavLst>
                                    </p:anim>
                                    <p:anim calcmode="lin" valueType="num">
                                      <p:cBhvr>
                                        <p:cTn id="54" dur="500" fill="hold"/>
                                        <p:tgtEl>
                                          <p:spTgt spid="74757">
                                            <p:txEl>
                                              <p:charRg st="7" end="14"/>
                                            </p:txEl>
                                          </p:spTgt>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74757">
                                            <p:txEl>
                                              <p:charRg st="14" end="21"/>
                                            </p:txEl>
                                          </p:spTgt>
                                        </p:tgtEl>
                                        <p:attrNameLst>
                                          <p:attrName>style.visibility</p:attrName>
                                        </p:attrNameLst>
                                      </p:cBhvr>
                                      <p:to>
                                        <p:strVal val="visible"/>
                                      </p:to>
                                    </p:set>
                                    <p:anim calcmode="lin" valueType="num">
                                      <p:cBhvr>
                                        <p:cTn id="59" dur="500" fill="hold"/>
                                        <p:tgtEl>
                                          <p:spTgt spid="74757">
                                            <p:txEl>
                                              <p:charRg st="14" end="21"/>
                                            </p:txEl>
                                          </p:spTgt>
                                        </p:tgtEl>
                                        <p:attrNameLst>
                                          <p:attrName>ppt_x</p:attrName>
                                        </p:attrNameLst>
                                      </p:cBhvr>
                                      <p:tavLst>
                                        <p:tav tm="0">
                                          <p:val>
                                            <p:strVal val="0-#ppt_w/2"/>
                                          </p:val>
                                        </p:tav>
                                        <p:tav tm="100000">
                                          <p:val>
                                            <p:strVal val="#ppt_x"/>
                                          </p:val>
                                        </p:tav>
                                      </p:tavLst>
                                    </p:anim>
                                    <p:anim calcmode="lin" valueType="num">
                                      <p:cBhvr>
                                        <p:cTn id="60" dur="500" fill="hold"/>
                                        <p:tgtEl>
                                          <p:spTgt spid="74757">
                                            <p:txEl>
                                              <p:charRg st="14" end="21"/>
                                            </p:txEl>
                                          </p:spTgt>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74760"/>
                                        </p:tgtEl>
                                        <p:attrNameLst>
                                          <p:attrName>style.visibility</p:attrName>
                                        </p:attrNameLst>
                                      </p:cBhvr>
                                      <p:to>
                                        <p:strVal val="visible"/>
                                      </p:to>
                                    </p:set>
                                    <p:animEffect transition="in" filter="dissolve">
                                      <p:cBhvr>
                                        <p:cTn id="65" dur="500"/>
                                        <p:tgtEl>
                                          <p:spTgt spid="74760"/>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grpId="0" nodeType="clickEffect">
                                  <p:stCondLst>
                                    <p:cond delay="0"/>
                                  </p:stCondLst>
                                  <p:childTnLst>
                                    <p:set>
                                      <p:cBhvr>
                                        <p:cTn id="69" dur="1" fill="hold">
                                          <p:stCondLst>
                                            <p:cond delay="0"/>
                                          </p:stCondLst>
                                        </p:cTn>
                                        <p:tgtEl>
                                          <p:spTgt spid="74761"/>
                                        </p:tgtEl>
                                        <p:attrNameLst>
                                          <p:attrName>style.visibility</p:attrName>
                                        </p:attrNameLst>
                                      </p:cBhvr>
                                      <p:to>
                                        <p:strVal val="visible"/>
                                      </p:to>
                                    </p:set>
                                    <p:anim calcmode="lin" valueType="num">
                                      <p:cBhvr>
                                        <p:cTn id="70" dur="500" fill="hold"/>
                                        <p:tgtEl>
                                          <p:spTgt spid="74761"/>
                                        </p:tgtEl>
                                        <p:attrNameLst>
                                          <p:attrName>ppt_x</p:attrName>
                                        </p:attrNameLst>
                                      </p:cBhvr>
                                      <p:tavLst>
                                        <p:tav tm="0">
                                          <p:val>
                                            <p:strVal val="1+#ppt_w/2"/>
                                          </p:val>
                                        </p:tav>
                                        <p:tav tm="100000">
                                          <p:val>
                                            <p:strVal val="#ppt_x"/>
                                          </p:val>
                                        </p:tav>
                                      </p:tavLst>
                                    </p:anim>
                                    <p:anim calcmode="lin" valueType="num">
                                      <p:cBhvr>
                                        <p:cTn id="71" dur="500" fill="hold"/>
                                        <p:tgtEl>
                                          <p:spTgt spid="74761"/>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8" fill="hold" grpId="0" nodeType="clickEffect">
                                  <p:stCondLst>
                                    <p:cond delay="0"/>
                                  </p:stCondLst>
                                  <p:childTnLst>
                                    <p:set>
                                      <p:cBhvr>
                                        <p:cTn id="75" dur="1" fill="hold">
                                          <p:stCondLst>
                                            <p:cond delay="0"/>
                                          </p:stCondLst>
                                        </p:cTn>
                                        <p:tgtEl>
                                          <p:spTgt spid="74763"/>
                                        </p:tgtEl>
                                        <p:attrNameLst>
                                          <p:attrName>style.visibility</p:attrName>
                                        </p:attrNameLst>
                                      </p:cBhvr>
                                      <p:to>
                                        <p:strVal val="visible"/>
                                      </p:to>
                                    </p:set>
                                    <p:anim calcmode="lin" valueType="num">
                                      <p:cBhvr>
                                        <p:cTn id="76" dur="500" fill="hold"/>
                                        <p:tgtEl>
                                          <p:spTgt spid="74763"/>
                                        </p:tgtEl>
                                        <p:attrNameLst>
                                          <p:attrName>ppt_x</p:attrName>
                                        </p:attrNameLst>
                                      </p:cBhvr>
                                      <p:tavLst>
                                        <p:tav tm="0">
                                          <p:val>
                                            <p:strVal val="0-#ppt_w/2"/>
                                          </p:val>
                                        </p:tav>
                                        <p:tav tm="100000">
                                          <p:val>
                                            <p:strVal val="#ppt_x"/>
                                          </p:val>
                                        </p:tav>
                                      </p:tavLst>
                                    </p:anim>
                                    <p:anim calcmode="lin" valueType="num">
                                      <p:cBhvr>
                                        <p:cTn id="77" dur="500" fill="hold"/>
                                        <p:tgtEl>
                                          <p:spTgt spid="747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P spid="74755" grpId="0"/>
      <p:bldP spid="74756" grpId="0" build="p"/>
      <p:bldP spid="74757" grpId="0" build="p"/>
      <p:bldP spid="74758" grpId="0" bldLvl="0" animBg="1"/>
      <p:bldP spid="74759" grpId="0" bldLvl="0" animBg="1"/>
      <p:bldP spid="74760" grpId="0" bldLvl="0" animBg="1"/>
      <p:bldP spid="74761" grpId="0"/>
      <p:bldP spid="7476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文本框 1"/>
          <p:cNvSpPr txBox="1"/>
          <p:nvPr/>
        </p:nvSpPr>
        <p:spPr>
          <a:xfrm>
            <a:off x="331788" y="882650"/>
            <a:ext cx="8331200" cy="4338638"/>
          </a:xfrm>
          <a:prstGeom prst="rect">
            <a:avLst/>
          </a:prstGeom>
          <a:noFill/>
          <a:ln w="9525">
            <a:noFill/>
          </a:ln>
        </p:spPr>
        <p:txBody>
          <a:bodyPr wrap="square" anchor="t">
            <a:spAutoFit/>
          </a:bodyPr>
          <a:p>
            <a:pPr lvl="0" algn="ctr"/>
            <a:r>
              <a:rPr lang="en-US" altLang="zh-CN">
                <a:latin typeface="Times New Roman" panose="02020603050405020304" pitchFamily="18" charset="0"/>
                <a:ea typeface="宋体" panose="02010600030101010101" pitchFamily="2" charset="-122"/>
              </a:rPr>
              <a:t>   </a:t>
            </a:r>
            <a:r>
              <a:rPr lang="en-US" altLang="zh-CN" sz="3600">
                <a:latin typeface="Times New Roman" panose="02020603050405020304" pitchFamily="18" charset="0"/>
                <a:ea typeface="宋体" panose="02010600030101010101" pitchFamily="2" charset="-122"/>
              </a:rPr>
              <a:t>   </a:t>
            </a:r>
            <a:r>
              <a:rPr lang="zh-CN" altLang="en-US" sz="3600">
                <a:solidFill>
                  <a:srgbClr val="FF0000"/>
                </a:solidFill>
                <a:latin typeface="Times New Roman" panose="02020603050405020304" pitchFamily="18" charset="0"/>
                <a:ea typeface="宋体" panose="02010600030101010101" pitchFamily="2" charset="-122"/>
              </a:rPr>
              <a:t>归纳中心思想</a:t>
            </a:r>
            <a:endParaRPr lang="zh-CN" altLang="en-US" sz="3600">
              <a:solidFill>
                <a:srgbClr val="FF0000"/>
              </a:solidFill>
              <a:latin typeface="Times New Roman" panose="02020603050405020304" pitchFamily="18" charset="0"/>
              <a:ea typeface="宋体" panose="02010600030101010101" pitchFamily="2" charset="-122"/>
            </a:endParaRPr>
          </a:p>
          <a:p>
            <a:pPr lvl="0"/>
            <a:endParaRPr lang="en-US" altLang="zh-CN">
              <a:latin typeface="Times New Roman" panose="02020603050405020304" pitchFamily="18" charset="0"/>
              <a:ea typeface="宋体" panose="02010600030101010101" pitchFamily="2" charset="-122"/>
            </a:endParaRPr>
          </a:p>
          <a:p>
            <a:pPr lvl="0"/>
            <a:r>
              <a:rPr lang="zh-CN" altLang="en-US" sz="3600">
                <a:latin typeface="Times New Roman" panose="02020603050405020304" pitchFamily="18" charset="0"/>
                <a:ea typeface="宋体" panose="02010600030101010101" pitchFamily="2" charset="-122"/>
              </a:rPr>
              <a:t>     本文 作者用夹叙夹议的方法记述了闻一多先生作为学者方面和作为革命家方面的说、做事迹，表现了闻一多严谨刻苦的治学态度，澎湃执着的爱国热情，敢说敢做、言行一致的高尚人格，正气凛然、勇于献身的革命精神。</a:t>
            </a:r>
            <a:r>
              <a:rPr lang="zh-CN" altLang="en-US">
                <a:latin typeface="Times New Roman" panose="02020603050405020304" pitchFamily="18" charset="0"/>
                <a:ea typeface="宋体" panose="02010600030101010101" pitchFamily="2" charset="-122"/>
              </a:rPr>
              <a:t> </a:t>
            </a:r>
            <a:endParaRPr lang="zh-CN" altLang="en-US">
              <a:latin typeface="Times New Roman" panose="02020603050405020304" pitchFamily="18"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3" name="矩形 22529"/>
          <p:cNvSpPr/>
          <p:nvPr/>
        </p:nvSpPr>
        <p:spPr>
          <a:xfrm>
            <a:off x="2590800" y="2286000"/>
            <a:ext cx="3600450" cy="1374775"/>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rPr>
              <a:t>探究修辞方法</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2"/>
          <p:cNvSpPr>
            <a:spLocks noGrp="1" noChangeArrowheads="1"/>
          </p:cNvSpPr>
          <p:nvPr>
            <p:ph type="title"/>
          </p:nvPr>
        </p:nvSpPr>
        <p:spPr>
          <a:xfrm>
            <a:off x="685800" y="609600"/>
            <a:ext cx="7772400" cy="1676400"/>
          </a:xfrm>
        </p:spPr>
        <p:txBody>
          <a:bodyPr vert="horz" rtlCol="0" anchor="ctr"/>
          <a:p>
            <a:pPr marL="0" lvl="0" indent="0" defTabSz="914400" fontAlgn="base">
              <a:lnSpc>
                <a:spcPct val="100000"/>
              </a:lnSpc>
              <a:spcAft>
                <a:spcPct val="0"/>
              </a:spcAft>
              <a:buClr>
                <a:srgbClr val="000000"/>
              </a:buClr>
            </a:pPr>
            <a:r>
              <a:rPr lang="zh-CN" altLang="en-US" sz="4000" b="1" u="none" baseline="0" dirty="0">
                <a:solidFill>
                  <a:schemeClr val="tx1"/>
                </a:solidFill>
                <a:latin typeface="Lucida Sans Unicode" panose="020B0602030504020204"/>
                <a:ea typeface="隶书" pitchFamily="49" charset="-122"/>
              </a:rPr>
              <a:t>“</a:t>
            </a:r>
            <a:r>
              <a:rPr lang="zh-CN" altLang="en-US" sz="4000" b="1" u="none" baseline="0" dirty="0">
                <a:solidFill>
                  <a:srgbClr val="C00000"/>
                </a:solidFill>
                <a:ea typeface="隶书" pitchFamily="49" charset="-122"/>
              </a:rPr>
              <a:t>他正向古代典籍钻探</a:t>
            </a:r>
            <a:r>
              <a:rPr lang="zh-CN" altLang="en-US" sz="4000" b="1" u="none" baseline="0" dirty="0">
                <a:solidFill>
                  <a:schemeClr val="tx1"/>
                </a:solidFill>
                <a:latin typeface="Lucida Sans Unicode" panose="020B0602030504020204"/>
                <a:ea typeface="隶书" pitchFamily="49" charset="-122"/>
              </a:rPr>
              <a:t>”</a:t>
            </a:r>
            <a:r>
              <a:rPr lang="zh-CN" altLang="en-US" sz="4000" b="1" u="none" baseline="0" dirty="0">
                <a:solidFill>
                  <a:schemeClr val="tx1"/>
                </a:solidFill>
                <a:ea typeface="隶书" pitchFamily="49" charset="-122"/>
              </a:rPr>
              <a:t>一句，</a:t>
            </a:r>
            <a:br>
              <a:rPr lang="zh-CN" altLang="en-US" sz="4000" b="1" u="none" baseline="0" dirty="0">
                <a:solidFill>
                  <a:schemeClr val="tx1"/>
                </a:solidFill>
                <a:ea typeface="隶书" pitchFamily="49" charset="-122"/>
              </a:rPr>
            </a:br>
            <a:r>
              <a:rPr lang="zh-CN" altLang="en-US" sz="4000" b="1" u="none" baseline="0" dirty="0">
                <a:solidFill>
                  <a:schemeClr val="tx1"/>
                </a:solidFill>
                <a:ea typeface="隶书" pitchFamily="49" charset="-122"/>
              </a:rPr>
              <a:t>为什么不用</a:t>
            </a:r>
            <a:r>
              <a:rPr lang="zh-CN" altLang="en-US" sz="4000" b="1" u="none" baseline="0" dirty="0">
                <a:solidFill>
                  <a:schemeClr val="tx1"/>
                </a:solidFill>
                <a:latin typeface="Lucida Sans Unicode" panose="020B0602030504020204"/>
                <a:ea typeface="隶书" pitchFamily="49" charset="-122"/>
              </a:rPr>
              <a:t>“</a:t>
            </a:r>
            <a:r>
              <a:rPr lang="zh-CN" altLang="en-US" sz="4000" b="1" u="none" baseline="0" dirty="0">
                <a:solidFill>
                  <a:schemeClr val="tx1"/>
                </a:solidFill>
                <a:ea typeface="隶书" pitchFamily="49" charset="-122"/>
              </a:rPr>
              <a:t>研究</a:t>
            </a:r>
            <a:r>
              <a:rPr lang="zh-CN" altLang="en-US" sz="4000" b="1" u="none" baseline="0" dirty="0">
                <a:solidFill>
                  <a:schemeClr val="tx1"/>
                </a:solidFill>
                <a:latin typeface="Lucida Sans Unicode" panose="020B0602030504020204"/>
                <a:ea typeface="隶书" pitchFamily="49" charset="-122"/>
              </a:rPr>
              <a:t>”</a:t>
            </a:r>
            <a:r>
              <a:rPr lang="zh-CN" altLang="en-US" sz="4000" b="1" u="none" baseline="0" dirty="0">
                <a:solidFill>
                  <a:schemeClr val="tx1"/>
                </a:solidFill>
                <a:ea typeface="隶书" pitchFamily="49" charset="-122"/>
              </a:rPr>
              <a:t>而用</a:t>
            </a:r>
            <a:r>
              <a:rPr lang="zh-CN" altLang="en-US" sz="4000" b="1" u="none" baseline="0" dirty="0">
                <a:solidFill>
                  <a:schemeClr val="tx1"/>
                </a:solidFill>
                <a:latin typeface="Lucida Sans Unicode" panose="020B0602030504020204"/>
                <a:ea typeface="隶书" pitchFamily="49" charset="-122"/>
              </a:rPr>
              <a:t>“</a:t>
            </a:r>
            <a:r>
              <a:rPr lang="zh-CN" altLang="en-US" sz="4000" b="1" u="none" baseline="0" dirty="0">
                <a:solidFill>
                  <a:schemeClr val="tx1"/>
                </a:solidFill>
                <a:ea typeface="隶书" pitchFamily="49" charset="-122"/>
              </a:rPr>
              <a:t>钻探</a:t>
            </a:r>
            <a:r>
              <a:rPr lang="zh-CN" altLang="en-US" sz="4000" b="1" u="none" baseline="0" dirty="0">
                <a:solidFill>
                  <a:schemeClr val="tx1"/>
                </a:solidFill>
                <a:latin typeface="Lucida Sans Unicode" panose="020B0602030504020204"/>
                <a:ea typeface="隶书" pitchFamily="49" charset="-122"/>
              </a:rPr>
              <a:t>”</a:t>
            </a:r>
            <a:r>
              <a:rPr lang="zh-CN" altLang="en-US" sz="4000" b="1" u="none" baseline="0" dirty="0">
                <a:solidFill>
                  <a:schemeClr val="tx1"/>
                </a:solidFill>
                <a:ea typeface="隶书" pitchFamily="49" charset="-122"/>
              </a:rPr>
              <a:t>？</a:t>
            </a:r>
            <a:endParaRPr lang="zh-CN" altLang="en-US" sz="4000" b="1" u="none" baseline="0" dirty="0">
              <a:solidFill>
                <a:schemeClr val="tx1"/>
              </a:solidFill>
              <a:ea typeface="隶书" pitchFamily="49" charset="-122"/>
            </a:endParaRPr>
          </a:p>
        </p:txBody>
      </p:sp>
      <p:sp>
        <p:nvSpPr>
          <p:cNvPr id="52227" name="Rectangle 3"/>
          <p:cNvSpPr>
            <a:spLocks noGrp="1" noChangeArrowheads="1"/>
          </p:cNvSpPr>
          <p:nvPr>
            <p:ph idx="1"/>
          </p:nvPr>
        </p:nvSpPr>
        <p:spPr>
          <a:xfrm>
            <a:off x="684213" y="2492375"/>
            <a:ext cx="7772400" cy="3962400"/>
          </a:xfrm>
        </p:spPr>
        <p:txBody>
          <a:bodyPr vert="horz" rtlCol="0"/>
          <a:p>
            <a:pPr lvl="0" defTabSz="914400" fontAlgn="base">
              <a:lnSpc>
                <a:spcPct val="80000"/>
              </a:lnSpc>
              <a:spcAft>
                <a:spcPct val="0"/>
              </a:spcAft>
            </a:pPr>
            <a:r>
              <a:rPr lang="zh-CN" altLang="en-US" sz="3600" b="1" u="none" baseline="0" dirty="0">
                <a:solidFill>
                  <a:srgbClr val="0000FF"/>
                </a:solidFill>
                <a:latin typeface="隶书" pitchFamily="49" charset="-122"/>
                <a:ea typeface="隶书" pitchFamily="49" charset="-122"/>
              </a:rPr>
              <a:t>   本来是叙述语言，讲</a:t>
            </a:r>
            <a:r>
              <a:rPr lang="zh-CN" altLang="en-US" sz="3600" b="1" u="none" baseline="0" dirty="0">
                <a:latin typeface="隶书" pitchFamily="49" charset="-122"/>
                <a:ea typeface="隶书" pitchFamily="49" charset="-122"/>
              </a:rPr>
              <a:t>闻一多正在研究古代典籍</a:t>
            </a:r>
            <a:r>
              <a:rPr lang="zh-CN" altLang="en-US" sz="3600" b="1" u="none" baseline="0" dirty="0">
                <a:solidFill>
                  <a:srgbClr val="0000FF"/>
                </a:solidFill>
                <a:latin typeface="隶书" pitchFamily="49" charset="-122"/>
                <a:ea typeface="隶书" pitchFamily="49" charset="-122"/>
              </a:rPr>
              <a:t>，但作者不用</a:t>
            </a:r>
            <a:r>
              <a:rPr lang="zh-CN" altLang="en-US" sz="3600" b="1" u="none" baseline="0" dirty="0">
                <a:solidFill>
                  <a:srgbClr val="0000FF"/>
                </a:solidFill>
                <a:latin typeface="Times New Roman" panose="02020603050405020304"/>
                <a:ea typeface="隶书" pitchFamily="49" charset="-122"/>
              </a:rPr>
              <a:t>“</a:t>
            </a:r>
            <a:r>
              <a:rPr lang="zh-CN" altLang="en-US" sz="3600" b="1" u="none" baseline="0" dirty="0">
                <a:solidFill>
                  <a:srgbClr val="0000FF"/>
                </a:solidFill>
                <a:latin typeface="隶书" pitchFamily="49" charset="-122"/>
                <a:ea typeface="隶书" pitchFamily="49" charset="-122"/>
              </a:rPr>
              <a:t>研究</a:t>
            </a:r>
            <a:r>
              <a:rPr lang="zh-CN" altLang="en-US" sz="3600" b="1" u="none" baseline="0" dirty="0">
                <a:solidFill>
                  <a:srgbClr val="0000FF"/>
                </a:solidFill>
                <a:latin typeface="Times New Roman" panose="02020603050405020304"/>
                <a:ea typeface="隶书" pitchFamily="49" charset="-122"/>
              </a:rPr>
              <a:t>”</a:t>
            </a:r>
            <a:r>
              <a:rPr lang="zh-CN" altLang="en-US" sz="3600" b="1" u="none" baseline="0" dirty="0">
                <a:solidFill>
                  <a:srgbClr val="0000FF"/>
                </a:solidFill>
                <a:latin typeface="隶书" pitchFamily="49" charset="-122"/>
                <a:ea typeface="隶书" pitchFamily="49" charset="-122"/>
              </a:rPr>
              <a:t>一词，而精心选用了</a:t>
            </a:r>
            <a:r>
              <a:rPr lang="zh-CN" altLang="en-US" sz="3600" b="1" u="none" baseline="0" dirty="0">
                <a:solidFill>
                  <a:srgbClr val="0000FF"/>
                </a:solidFill>
                <a:latin typeface="Times New Roman" panose="02020603050405020304"/>
                <a:ea typeface="隶书" pitchFamily="49" charset="-122"/>
              </a:rPr>
              <a:t>“</a:t>
            </a:r>
            <a:r>
              <a:rPr lang="zh-CN" altLang="en-US" sz="3600" b="1" u="none" baseline="0" dirty="0">
                <a:solidFill>
                  <a:srgbClr val="0000FF"/>
                </a:solidFill>
                <a:latin typeface="隶书" pitchFamily="49" charset="-122"/>
                <a:ea typeface="隶书" pitchFamily="49" charset="-122"/>
              </a:rPr>
              <a:t>钻探</a:t>
            </a:r>
            <a:r>
              <a:rPr lang="zh-CN" altLang="en-US" sz="3600" b="1" u="none" baseline="0" dirty="0">
                <a:solidFill>
                  <a:srgbClr val="0000FF"/>
                </a:solidFill>
                <a:latin typeface="Times New Roman" panose="02020603050405020304"/>
                <a:ea typeface="隶书" pitchFamily="49" charset="-122"/>
              </a:rPr>
              <a:t>”</a:t>
            </a:r>
            <a:r>
              <a:rPr lang="zh-CN" altLang="en-US" sz="3600" b="1" u="none" baseline="0" dirty="0">
                <a:solidFill>
                  <a:srgbClr val="0000FF"/>
                </a:solidFill>
                <a:latin typeface="隶书" pitchFamily="49" charset="-122"/>
                <a:ea typeface="隶书" pitchFamily="49" charset="-122"/>
              </a:rPr>
              <a:t>，这是</a:t>
            </a:r>
            <a:r>
              <a:rPr lang="zh-CN" altLang="en-US" sz="3600" b="1" u="none" baseline="0" dirty="0">
                <a:latin typeface="隶书" pitchFamily="49" charset="-122"/>
                <a:ea typeface="隶书" pitchFamily="49" charset="-122"/>
              </a:rPr>
              <a:t>比喻</a:t>
            </a:r>
            <a:r>
              <a:rPr lang="zh-CN" altLang="en-US" sz="3600" b="1" u="none" baseline="0" dirty="0">
                <a:solidFill>
                  <a:srgbClr val="0000FF"/>
                </a:solidFill>
                <a:latin typeface="隶书" pitchFamily="49" charset="-122"/>
                <a:ea typeface="隶书" pitchFamily="49" charset="-122"/>
              </a:rPr>
              <a:t>，更</a:t>
            </a:r>
            <a:r>
              <a:rPr lang="zh-CN" altLang="en-US" sz="3600" b="1" u="none" baseline="0" dirty="0">
                <a:solidFill>
                  <a:srgbClr val="C00000"/>
                </a:solidFill>
                <a:latin typeface="隶书" pitchFamily="49" charset="-122"/>
                <a:ea typeface="隶书" pitchFamily="49" charset="-122"/>
              </a:rPr>
              <a:t>形象生动地表现了闻一多先生的刻苦钻研精神</a:t>
            </a:r>
            <a:r>
              <a:rPr lang="zh-CN" altLang="en-US" sz="3600" b="1" u="none" baseline="0" dirty="0">
                <a:solidFill>
                  <a:srgbClr val="0000FF"/>
                </a:solidFill>
                <a:latin typeface="隶书" pitchFamily="49" charset="-122"/>
                <a:ea typeface="隶书" pitchFamily="49" charset="-122"/>
              </a:rPr>
              <a:t>。并且句式也变成</a:t>
            </a:r>
            <a:r>
              <a:rPr lang="zh-CN" altLang="en-US" sz="3600" b="1" u="none" baseline="0" dirty="0">
                <a:solidFill>
                  <a:srgbClr val="0000FF"/>
                </a:solidFill>
                <a:latin typeface="Times New Roman" panose="02020603050405020304"/>
                <a:ea typeface="隶书" pitchFamily="49" charset="-122"/>
              </a:rPr>
              <a:t>“</a:t>
            </a:r>
            <a:r>
              <a:rPr lang="zh-CN" altLang="en-US" sz="3600" b="1" u="none" baseline="0" dirty="0">
                <a:solidFill>
                  <a:srgbClr val="0000FF"/>
                </a:solidFill>
                <a:latin typeface="隶书" pitchFamily="49" charset="-122"/>
                <a:ea typeface="隶书" pitchFamily="49" charset="-122"/>
              </a:rPr>
              <a:t>向</a:t>
            </a:r>
            <a:r>
              <a:rPr lang="en-US" altLang="zh-CN" sz="3600" b="1" u="none" baseline="0" dirty="0">
                <a:solidFill>
                  <a:srgbClr val="0000FF"/>
                </a:solidFill>
                <a:latin typeface="Times New Roman" panose="02020603050405020304"/>
                <a:ea typeface="隶书" pitchFamily="49" charset="-122"/>
              </a:rPr>
              <a:t>……</a:t>
            </a:r>
            <a:r>
              <a:rPr lang="zh-CN" altLang="en-US" sz="3600" b="1" u="none" baseline="0" dirty="0">
                <a:solidFill>
                  <a:srgbClr val="0000FF"/>
                </a:solidFill>
                <a:latin typeface="隶书" pitchFamily="49" charset="-122"/>
                <a:ea typeface="隶书" pitchFamily="49" charset="-122"/>
              </a:rPr>
              <a:t>钻探</a:t>
            </a:r>
            <a:r>
              <a:rPr lang="zh-CN" altLang="en-US" sz="3600" b="1" u="none" baseline="0" dirty="0">
                <a:solidFill>
                  <a:srgbClr val="0000FF"/>
                </a:solidFill>
                <a:latin typeface="Times New Roman" panose="02020603050405020304"/>
                <a:ea typeface="隶书" pitchFamily="49" charset="-122"/>
              </a:rPr>
              <a:t>”</a:t>
            </a:r>
            <a:r>
              <a:rPr lang="zh-CN" altLang="en-US" sz="3600" b="1" u="none" baseline="0" dirty="0">
                <a:solidFill>
                  <a:srgbClr val="0000FF"/>
                </a:solidFill>
                <a:latin typeface="隶书" pitchFamily="49" charset="-122"/>
                <a:ea typeface="隶书" pitchFamily="49" charset="-122"/>
              </a:rPr>
              <a:t>，叙述</a:t>
            </a:r>
            <a:r>
              <a:rPr lang="zh-CN" altLang="en-US" sz="3600" b="1" i="1" u="none" baseline="0" dirty="0">
                <a:solidFill>
                  <a:srgbClr val="0000FF"/>
                </a:solidFill>
                <a:latin typeface="隶书" pitchFamily="49" charset="-122"/>
                <a:ea typeface="隶书" pitchFamily="49" charset="-122"/>
              </a:rPr>
              <a:t>由静态变成动态</a:t>
            </a:r>
            <a:r>
              <a:rPr lang="zh-CN" altLang="en-US" sz="3600" b="1" u="none" baseline="0" dirty="0">
                <a:solidFill>
                  <a:srgbClr val="0000FF"/>
                </a:solidFill>
                <a:latin typeface="隶书" pitchFamily="49" charset="-122"/>
                <a:ea typeface="隶书" pitchFamily="49" charset="-122"/>
              </a:rPr>
              <a:t>，给人的印象不再是客观的介绍，而且</a:t>
            </a:r>
            <a:r>
              <a:rPr lang="zh-CN" altLang="en-US" sz="3600" b="1" i="1" u="none" baseline="0" dirty="0">
                <a:solidFill>
                  <a:srgbClr val="0000FF"/>
                </a:solidFill>
                <a:latin typeface="隶书" pitchFamily="49" charset="-122"/>
                <a:ea typeface="隶书" pitchFamily="49" charset="-122"/>
              </a:rPr>
              <a:t>是热情的称赞</a:t>
            </a:r>
            <a:r>
              <a:rPr lang="zh-CN" altLang="en-US" sz="3600" b="1" u="none" baseline="0" dirty="0">
                <a:solidFill>
                  <a:srgbClr val="0000FF"/>
                </a:solidFill>
                <a:latin typeface="隶书" pitchFamily="49" charset="-122"/>
                <a:ea typeface="隶书" pitchFamily="49" charset="-122"/>
              </a:rPr>
              <a:t>了。 </a:t>
            </a:r>
            <a:endParaRPr lang="zh-CN" altLang="en-US" sz="3600" b="1" u="none" baseline="0" dirty="0">
              <a:solidFill>
                <a:srgbClr val="0000FF"/>
              </a:solidFill>
              <a:latin typeface="隶书" pitchFamily="49" charset="-122"/>
              <a:ea typeface="隶书" pitchFamily="49" charset="-122"/>
            </a:endParaRPr>
          </a:p>
          <a:p>
            <a:pPr lvl="0" defTabSz="914400" fontAlgn="base">
              <a:lnSpc>
                <a:spcPct val="80000"/>
              </a:lnSpc>
              <a:spcAft>
                <a:spcPct val="0"/>
              </a:spcAft>
            </a:pPr>
            <a:endParaRPr lang="zh-CN" altLang="en-US" sz="3600" b="1" u="none" baseline="0" dirty="0">
              <a:solidFill>
                <a:schemeClr val="accent2"/>
              </a:solidFill>
              <a:latin typeface="隶书" pitchFamily="49" charset="-122"/>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2227">
                                            <p:txEl>
                                              <p:charRg st="0" end="125"/>
                                            </p:txEl>
                                          </p:spTgt>
                                        </p:tgtEl>
                                        <p:attrNameLst>
                                          <p:attrName>style.visibility</p:attrName>
                                        </p:attrNameLst>
                                      </p:cBhvr>
                                      <p:to>
                                        <p:strVal val="visible"/>
                                      </p:to>
                                    </p:set>
                                    <p:animEffect transition="in" filter="box(out)">
                                      <p:cBhvr>
                                        <p:cTn id="7" dur="500"/>
                                        <p:tgtEl>
                                          <p:spTgt spid="52227">
                                            <p:txEl>
                                              <p:charRg st="0" end="125"/>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Grp="1" noChangeArrowheads="1"/>
          </p:cNvSpPr>
          <p:nvPr>
            <p:ph type="title"/>
          </p:nvPr>
        </p:nvSpPr>
        <p:spPr>
          <a:xfrm>
            <a:off x="457200" y="609600"/>
            <a:ext cx="8229600" cy="1371600"/>
          </a:xfrm>
        </p:spPr>
        <p:txBody>
          <a:bodyPr vert="horz" rtlCol="0" anchor="ctr"/>
          <a:p>
            <a:pPr marL="0" lvl="0" indent="0" defTabSz="914400" fontAlgn="base">
              <a:lnSpc>
                <a:spcPct val="100000"/>
              </a:lnSpc>
              <a:spcAft>
                <a:spcPct val="0"/>
              </a:spcAft>
              <a:buClr>
                <a:srgbClr val="000000"/>
              </a:buClr>
            </a:pPr>
            <a:r>
              <a:rPr lang="zh-CN" altLang="en-US" sz="4000" u="none" baseline="0" dirty="0">
                <a:ea typeface="隶书" pitchFamily="49" charset="-122"/>
              </a:rPr>
              <a:t>    </a:t>
            </a:r>
            <a:r>
              <a:rPr lang="zh-CN" altLang="en-US" sz="4000" b="1" u="none" baseline="0" dirty="0">
                <a:latin typeface="Lucida Sans Unicode" panose="020B0602030504020204"/>
                <a:ea typeface="隶书" pitchFamily="49" charset="-122"/>
              </a:rPr>
              <a:t>“</a:t>
            </a:r>
            <a:r>
              <a:rPr lang="zh-CN" altLang="en-US" sz="4000" b="1" u="none" baseline="0" dirty="0">
                <a:ea typeface="隶书" pitchFamily="49" charset="-122"/>
              </a:rPr>
              <a:t>他要给我们衰微的民族开一剂救济的文化药方</a:t>
            </a:r>
            <a:r>
              <a:rPr lang="zh-CN" altLang="en-US" sz="4000" b="1" u="none" baseline="0" dirty="0">
                <a:latin typeface="Lucida Sans Unicode" panose="020B0602030504020204"/>
                <a:ea typeface="隶书" pitchFamily="49" charset="-122"/>
              </a:rPr>
              <a:t>”</a:t>
            </a:r>
            <a:r>
              <a:rPr lang="zh-CN" altLang="en-US" sz="4000" b="1" u="none" baseline="0" dirty="0">
                <a:ea typeface="隶书" pitchFamily="49" charset="-122"/>
              </a:rPr>
              <a:t>是什么意思？</a:t>
            </a:r>
            <a:endParaRPr lang="zh-CN" altLang="en-US" sz="4000" b="1" u="none" baseline="0" dirty="0">
              <a:ea typeface="隶书" pitchFamily="49" charset="-122"/>
            </a:endParaRPr>
          </a:p>
        </p:txBody>
      </p:sp>
      <p:sp>
        <p:nvSpPr>
          <p:cNvPr id="51203" name="Rectangle 3"/>
          <p:cNvSpPr>
            <a:spLocks noGrp="1"/>
          </p:cNvSpPr>
          <p:nvPr>
            <p:ph idx="1"/>
          </p:nvPr>
        </p:nvSpPr>
        <p:spPr>
          <a:xfrm>
            <a:off x="684213" y="2133600"/>
            <a:ext cx="8077200" cy="3886200"/>
          </a:xfrm>
          <a:ln/>
        </p:spPr>
        <p:txBody>
          <a:bodyPr vert="horz" wrap="square" anchor="t"/>
          <a:p>
            <a:r>
              <a:rPr lang="zh-CN" altLang="en-US" sz="3600" b="1" dirty="0">
                <a:solidFill>
                  <a:srgbClr val="C00000"/>
                </a:solidFill>
                <a:latin typeface="宋体" panose="02010600030101010101" pitchFamily="2" charset="-122"/>
                <a:ea typeface="华文楷体" pitchFamily="2" charset="-122"/>
              </a:rPr>
              <a:t>  “开一剂救济的文化药方”是比喻，指寻找使民族文化繁荣昌盛起来的方法。</a:t>
            </a:r>
            <a:endParaRPr lang="zh-CN" altLang="en-US" sz="3600" b="1" dirty="0">
              <a:solidFill>
                <a:srgbClr val="C00000"/>
              </a:solidFill>
              <a:latin typeface="宋体" panose="02010600030101010101" pitchFamily="2" charset="-122"/>
              <a:ea typeface="华文楷体" pitchFamily="2" charset="-122"/>
            </a:endParaRPr>
          </a:p>
          <a:p>
            <a:r>
              <a:rPr lang="zh-CN" altLang="en-US" sz="3600" b="1" dirty="0">
                <a:solidFill>
                  <a:srgbClr val="C00000"/>
                </a:solidFill>
                <a:latin typeface="宋体" panose="02010600030101010101" pitchFamily="2" charset="-122"/>
                <a:ea typeface="华文楷体" pitchFamily="2" charset="-122"/>
              </a:rPr>
              <a:t>    自</a:t>
            </a:r>
            <a:r>
              <a:rPr lang="en-US" altLang="zh-CN" sz="3600" b="1">
                <a:solidFill>
                  <a:srgbClr val="C00000"/>
                </a:solidFill>
                <a:latin typeface="宋体" panose="02010600030101010101" pitchFamily="2" charset="-122"/>
                <a:ea typeface="华文楷体" pitchFamily="2" charset="-122"/>
              </a:rPr>
              <a:t>20</a:t>
            </a:r>
            <a:r>
              <a:rPr lang="zh-CN" altLang="en-US" sz="3600" b="1" dirty="0">
                <a:solidFill>
                  <a:srgbClr val="C00000"/>
                </a:solidFill>
                <a:latin typeface="宋体" panose="02010600030101010101" pitchFamily="2" charset="-122"/>
                <a:ea typeface="华文楷体" pitchFamily="2" charset="-122"/>
              </a:rPr>
              <a:t>年代末起，闻先生过了十多年“书斋生活”，企图从文化上寻找振兴民族的途径，目的在于救国。</a:t>
            </a:r>
            <a:endParaRPr lang="zh-CN" altLang="en-US" sz="3600" b="1" dirty="0">
              <a:solidFill>
                <a:srgbClr val="C00000"/>
              </a:solidFill>
              <a:latin typeface="宋体" panose="02010600030101010101" pitchFamily="2" charset="-122"/>
              <a:ea typeface="华文楷体" pitchFamily="2"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3">
                                            <p:txEl>
                                              <p:charRg st="0" end="37"/>
                                            </p:txEl>
                                          </p:spTgt>
                                        </p:tgtEl>
                                        <p:attrNameLst>
                                          <p:attrName>style.visibility</p:attrName>
                                        </p:attrNameLst>
                                      </p:cBhvr>
                                      <p:to>
                                        <p:strVal val="visible"/>
                                      </p:to>
                                    </p:set>
                                    <p:anim calcmode="lin" valueType="num">
                                      <p:cBhvr>
                                        <p:cTn id="7" dur="500" fill="hold"/>
                                        <p:tgtEl>
                                          <p:spTgt spid="51203">
                                            <p:txEl>
                                              <p:charRg st="0" end="37"/>
                                            </p:txEl>
                                          </p:spTgt>
                                        </p:tgtEl>
                                        <p:attrNameLst>
                                          <p:attrName>ppt_x</p:attrName>
                                        </p:attrNameLst>
                                      </p:cBhvr>
                                      <p:tavLst>
                                        <p:tav tm="0">
                                          <p:val>
                                            <p:strVal val="0-#ppt_w/2"/>
                                          </p:val>
                                        </p:tav>
                                        <p:tav tm="100000">
                                          <p:val>
                                            <p:strVal val="#ppt_x"/>
                                          </p:val>
                                        </p:tav>
                                      </p:tavLst>
                                    </p:anim>
                                    <p:anim calcmode="lin" valueType="num">
                                      <p:cBhvr>
                                        <p:cTn id="8" dur="500" fill="hold"/>
                                        <p:tgtEl>
                                          <p:spTgt spid="51203">
                                            <p:txEl>
                                              <p:charRg st="0" end="3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203">
                                            <p:txEl>
                                              <p:charRg st="37" end="88"/>
                                            </p:txEl>
                                          </p:spTgt>
                                        </p:tgtEl>
                                        <p:attrNameLst>
                                          <p:attrName>style.visibility</p:attrName>
                                        </p:attrNameLst>
                                      </p:cBhvr>
                                      <p:to>
                                        <p:strVal val="visible"/>
                                      </p:to>
                                    </p:set>
                                    <p:anim calcmode="lin" valueType="num">
                                      <p:cBhvr>
                                        <p:cTn id="13" dur="500" fill="hold"/>
                                        <p:tgtEl>
                                          <p:spTgt spid="51203">
                                            <p:txEl>
                                              <p:charRg st="37" end="88"/>
                                            </p:txEl>
                                          </p:spTgt>
                                        </p:tgtEl>
                                        <p:attrNameLst>
                                          <p:attrName>ppt_x</p:attrName>
                                        </p:attrNameLst>
                                      </p:cBhvr>
                                      <p:tavLst>
                                        <p:tav tm="0">
                                          <p:val>
                                            <p:strVal val="0-#ppt_w/2"/>
                                          </p:val>
                                        </p:tav>
                                        <p:tav tm="100000">
                                          <p:val>
                                            <p:strVal val="#ppt_x"/>
                                          </p:val>
                                        </p:tav>
                                      </p:tavLst>
                                    </p:anim>
                                    <p:anim calcmode="lin" valueType="num">
                                      <p:cBhvr>
                                        <p:cTn id="14" dur="500" fill="hold"/>
                                        <p:tgtEl>
                                          <p:spTgt spid="51203">
                                            <p:txEl>
                                              <p:charRg st="37" end="8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a:spLocks noGrp="1" noChangeArrowheads="1"/>
          </p:cNvSpPr>
          <p:nvPr>
            <p:ph type="title"/>
          </p:nvPr>
        </p:nvSpPr>
        <p:spPr>
          <a:xfrm>
            <a:off x="685800" y="609600"/>
            <a:ext cx="7772400" cy="1752600"/>
          </a:xfrm>
        </p:spPr>
        <p:txBody>
          <a:bodyPr vert="horz" rtlCol="0" anchor="ctr"/>
          <a:p>
            <a:pPr marL="0" lvl="0" indent="0" algn="l" defTabSz="914400" fontAlgn="base">
              <a:lnSpc>
                <a:spcPct val="100000"/>
              </a:lnSpc>
              <a:spcAft>
                <a:spcPct val="0"/>
              </a:spcAft>
              <a:buClr>
                <a:srgbClr val="000000"/>
              </a:buClr>
            </a:pPr>
            <a:r>
              <a:rPr lang="zh-CN" altLang="en-US" sz="3600" b="1" u="none" baseline="0" dirty="0">
                <a:solidFill>
                  <a:schemeClr val="tx1"/>
                </a:solidFill>
                <a:latin typeface="Lucida Sans Unicode" panose="020B0602030504020204"/>
                <a:ea typeface="隶书" pitchFamily="49" charset="-122"/>
              </a:rPr>
              <a:t>“</a:t>
            </a:r>
            <a:r>
              <a:rPr lang="zh-CN" altLang="en-US" sz="3600" b="1" u="none" baseline="0" dirty="0">
                <a:solidFill>
                  <a:schemeClr val="tx1"/>
                </a:solidFill>
                <a:ea typeface="隶书" pitchFamily="49" charset="-122"/>
              </a:rPr>
              <a:t>望闻问切</a:t>
            </a:r>
            <a:r>
              <a:rPr lang="zh-CN" altLang="en-US" sz="3600" b="1" u="none" baseline="0" dirty="0">
                <a:solidFill>
                  <a:schemeClr val="tx1"/>
                </a:solidFill>
                <a:latin typeface="Lucida Sans Unicode" panose="020B0602030504020204"/>
                <a:ea typeface="隶书" pitchFamily="49" charset="-122"/>
              </a:rPr>
              <a:t>”</a:t>
            </a:r>
            <a:r>
              <a:rPr lang="zh-CN" altLang="en-US" sz="3600" b="1" u="none" baseline="0" dirty="0">
                <a:solidFill>
                  <a:schemeClr val="tx1"/>
                </a:solidFill>
                <a:ea typeface="隶书" pitchFamily="49" charset="-122"/>
              </a:rPr>
              <a:t>也还只是在</a:t>
            </a:r>
            <a:r>
              <a:rPr lang="zh-CN" altLang="en-US" sz="3600" b="1" u="none" baseline="0" dirty="0">
                <a:solidFill>
                  <a:schemeClr val="tx1"/>
                </a:solidFill>
                <a:latin typeface="Lucida Sans Unicode" panose="020B0602030504020204"/>
                <a:ea typeface="隶书" pitchFamily="49" charset="-122"/>
              </a:rPr>
              <a:t>“</a:t>
            </a:r>
            <a:r>
              <a:rPr lang="zh-CN" altLang="en-US" sz="3600" b="1" u="none" baseline="0" dirty="0">
                <a:solidFill>
                  <a:schemeClr val="tx1"/>
                </a:solidFill>
                <a:ea typeface="隶书" pitchFamily="49" charset="-122"/>
              </a:rPr>
              <a:t>望</a:t>
            </a:r>
            <a:r>
              <a:rPr lang="zh-CN" altLang="en-US" sz="3600" b="1" u="none" baseline="0" dirty="0">
                <a:solidFill>
                  <a:schemeClr val="tx1"/>
                </a:solidFill>
                <a:latin typeface="Lucida Sans Unicode" panose="020B0602030504020204"/>
                <a:ea typeface="隶书" pitchFamily="49" charset="-122"/>
              </a:rPr>
              <a:t>”</a:t>
            </a:r>
            <a:r>
              <a:rPr lang="zh-CN" altLang="en-US" sz="3600" b="1" u="none" baseline="0" dirty="0">
                <a:solidFill>
                  <a:schemeClr val="tx1"/>
                </a:solidFill>
                <a:ea typeface="隶书" pitchFamily="49" charset="-122"/>
              </a:rPr>
              <a:t>的初级阶段。       </a:t>
            </a:r>
            <a:r>
              <a:rPr lang="zh-CN" altLang="en-US" sz="4000" b="1" u="none" baseline="0" dirty="0">
                <a:solidFill>
                  <a:schemeClr val="tx1"/>
                </a:solidFill>
                <a:ea typeface="隶书" pitchFamily="49" charset="-122"/>
              </a:rPr>
              <a:t>这一句该怎样理解？</a:t>
            </a:r>
            <a:endParaRPr lang="zh-CN" altLang="en-US" sz="4000" b="1" u="none" baseline="0" dirty="0">
              <a:solidFill>
                <a:schemeClr val="tx1"/>
              </a:solidFill>
              <a:ea typeface="隶书" pitchFamily="49" charset="-122"/>
            </a:endParaRPr>
          </a:p>
        </p:txBody>
      </p:sp>
      <p:sp>
        <p:nvSpPr>
          <p:cNvPr id="54275" name="Rectangle 3"/>
          <p:cNvSpPr>
            <a:spLocks noGrp="1" noChangeArrowheads="1"/>
          </p:cNvSpPr>
          <p:nvPr>
            <p:ph idx="1"/>
          </p:nvPr>
        </p:nvSpPr>
        <p:spPr>
          <a:xfrm>
            <a:off x="757238" y="2817813"/>
            <a:ext cx="7700963" cy="3278188"/>
          </a:xfrm>
        </p:spPr>
        <p:txBody>
          <a:bodyPr vert="horz" rtlCol="0"/>
          <a:p>
            <a:pPr lvl="0" defTabSz="914400" fontAlgn="base">
              <a:lnSpc>
                <a:spcPct val="90000"/>
              </a:lnSpc>
              <a:spcAft>
                <a:spcPct val="0"/>
              </a:spcAft>
            </a:pPr>
            <a:r>
              <a:rPr lang="zh-CN" altLang="en-US" sz="4400" b="1" u="none" baseline="0" dirty="0">
                <a:solidFill>
                  <a:srgbClr val="FFFFFF"/>
                </a:solidFill>
                <a:latin typeface="Lucida Sans Unicode" panose="020B0602030504020204"/>
                <a:ea typeface="隶书" pitchFamily="49" charset="-122"/>
              </a:rPr>
              <a:t>“</a:t>
            </a:r>
            <a:r>
              <a:rPr lang="zh-CN" altLang="en-US" sz="4400" b="1" u="none" baseline="0" dirty="0">
                <a:solidFill>
                  <a:srgbClr val="0000FF"/>
                </a:solidFill>
                <a:latin typeface="隶书" pitchFamily="49" charset="-122"/>
                <a:ea typeface="隶书" pitchFamily="49" charset="-122"/>
              </a:rPr>
              <a:t>望闻问切</a:t>
            </a:r>
            <a:r>
              <a:rPr lang="zh-CN" altLang="en-US" sz="4400" b="1" u="none" baseline="0" dirty="0">
                <a:solidFill>
                  <a:srgbClr val="0000FF"/>
                </a:solidFill>
                <a:latin typeface="Lucida Sans Unicode" panose="020B0602030504020204"/>
                <a:ea typeface="隶书" pitchFamily="49" charset="-122"/>
              </a:rPr>
              <a:t>”</a:t>
            </a:r>
            <a:r>
              <a:rPr lang="zh-CN" altLang="en-US" sz="4400" b="1" u="none" baseline="0" dirty="0">
                <a:solidFill>
                  <a:srgbClr val="0000FF"/>
                </a:solidFill>
                <a:latin typeface="隶书" pitchFamily="49" charset="-122"/>
                <a:ea typeface="隶书" pitchFamily="49" charset="-122"/>
              </a:rPr>
              <a:t>是拟人，把我们的民族比成一个病人。</a:t>
            </a:r>
            <a:endParaRPr lang="zh-CN" altLang="en-US" sz="4400" b="1" u="none" baseline="0" dirty="0">
              <a:solidFill>
                <a:srgbClr val="0000FF"/>
              </a:solidFill>
              <a:latin typeface="隶书" pitchFamily="49" charset="-122"/>
              <a:ea typeface="隶书" pitchFamily="49" charset="-122"/>
            </a:endParaRPr>
          </a:p>
          <a:p>
            <a:pPr lvl="0" defTabSz="914400" fontAlgn="base">
              <a:lnSpc>
                <a:spcPct val="90000"/>
              </a:lnSpc>
              <a:spcAft>
                <a:spcPct val="0"/>
              </a:spcAft>
            </a:pPr>
            <a:r>
              <a:rPr lang="zh-CN" altLang="en-US" sz="4400" b="1" u="none" baseline="0" dirty="0">
                <a:solidFill>
                  <a:srgbClr val="0000FF"/>
                </a:solidFill>
                <a:latin typeface="隶书" pitchFamily="49" charset="-122"/>
                <a:ea typeface="隶书" pitchFamily="49" charset="-122"/>
              </a:rPr>
              <a:t>意思是闻一多从文化研究上来探求救国的方法，也还仅仅是走出了第一步。 </a:t>
            </a:r>
            <a:endParaRPr lang="zh-CN" altLang="en-US" sz="4400" b="1" u="none" baseline="0" dirty="0">
              <a:solidFill>
                <a:srgbClr val="0000FF"/>
              </a:solidFill>
              <a:latin typeface="隶书" pitchFamily="49" charset="-122"/>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4275">
                                            <p:txEl>
                                              <p:charRg st="0" end="24"/>
                                            </p:txEl>
                                          </p:spTgt>
                                        </p:tgtEl>
                                        <p:attrNameLst>
                                          <p:attrName>style.visibility</p:attrName>
                                        </p:attrNameLst>
                                      </p:cBhvr>
                                      <p:to>
                                        <p:strVal val="visible"/>
                                      </p:to>
                                    </p:set>
                                    <p:animEffect transition="in" filter="box(out)">
                                      <p:cBhvr>
                                        <p:cTn id="7" dur="500"/>
                                        <p:tgtEl>
                                          <p:spTgt spid="54275">
                                            <p:txEl>
                                              <p:charRg st="0" end="24"/>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4275">
                                            <p:txEl>
                                              <p:charRg st="24" end="59"/>
                                            </p:txEl>
                                          </p:spTgt>
                                        </p:tgtEl>
                                        <p:attrNameLst>
                                          <p:attrName>style.visibility</p:attrName>
                                        </p:attrNameLst>
                                      </p:cBhvr>
                                      <p:to>
                                        <p:strVal val="visible"/>
                                      </p:to>
                                    </p:set>
                                    <p:animEffect transition="in" filter="box(out)">
                                      <p:cBhvr>
                                        <p:cTn id="12" dur="500"/>
                                        <p:tgtEl>
                                          <p:spTgt spid="54275">
                                            <p:txEl>
                                              <p:charRg st="24" end="59"/>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Rectangle 2"/>
          <p:cNvSpPr>
            <a:spLocks noGrp="1"/>
          </p:cNvSpPr>
          <p:nvPr>
            <p:ph type="title"/>
          </p:nvPr>
        </p:nvSpPr>
        <p:spPr>
          <a:xfrm>
            <a:off x="0" y="304800"/>
            <a:ext cx="8458200" cy="1143000"/>
          </a:xfrm>
          <a:ln/>
        </p:spPr>
        <p:txBody>
          <a:bodyPr vert="horz" wrap="square" anchor="ctr"/>
          <a:p>
            <a:pPr algn="l"/>
            <a:r>
              <a:rPr lang="zh-CN" altLang="en-US" sz="4800" b="1" dirty="0">
                <a:ea typeface="隶书" pitchFamily="49" charset="-122"/>
              </a:rPr>
              <a:t>  解释：望闻问切</a:t>
            </a:r>
            <a:endParaRPr lang="zh-CN" altLang="en-US" sz="4800" b="1" dirty="0">
              <a:ea typeface="隶书" pitchFamily="49" charset="-122"/>
            </a:endParaRPr>
          </a:p>
        </p:txBody>
      </p:sp>
      <p:sp>
        <p:nvSpPr>
          <p:cNvPr id="53251" name="Rectangle 3"/>
          <p:cNvSpPr>
            <a:spLocks noGrp="1"/>
          </p:cNvSpPr>
          <p:nvPr>
            <p:ph idx="1"/>
          </p:nvPr>
        </p:nvSpPr>
        <p:spPr>
          <a:xfrm>
            <a:off x="0" y="1676400"/>
            <a:ext cx="8893175" cy="4419600"/>
          </a:xfrm>
          <a:ln/>
        </p:spPr>
        <p:txBody>
          <a:bodyPr vert="horz" wrap="square" anchor="t"/>
          <a:p>
            <a:pPr>
              <a:buNone/>
            </a:pPr>
            <a:r>
              <a:rPr lang="zh-CN" altLang="en-US" b="1" dirty="0">
                <a:solidFill>
                  <a:srgbClr val="FFFFFF"/>
                </a:solidFill>
                <a:latin typeface="隶书" pitchFamily="49" charset="-122"/>
                <a:ea typeface="隶书" pitchFamily="49" charset="-122"/>
              </a:rPr>
              <a:t>    </a:t>
            </a:r>
            <a:r>
              <a:rPr lang="zh-CN" altLang="en-US" b="1" dirty="0">
                <a:solidFill>
                  <a:srgbClr val="C00000"/>
                </a:solidFill>
                <a:latin typeface="隶书" pitchFamily="49" charset="-122"/>
                <a:ea typeface="隶书" pitchFamily="49" charset="-122"/>
              </a:rPr>
              <a:t>中医诊断疾病的方法。望诊是第一步。 </a:t>
            </a:r>
            <a:endParaRPr lang="zh-CN" altLang="en-US" b="1" dirty="0">
              <a:solidFill>
                <a:srgbClr val="C00000"/>
              </a:solidFill>
              <a:latin typeface="隶书" pitchFamily="49" charset="-122"/>
              <a:ea typeface="隶书" pitchFamily="49" charset="-122"/>
            </a:endParaRPr>
          </a:p>
          <a:p>
            <a:r>
              <a:rPr lang="zh-CN" altLang="en-US" b="1" dirty="0">
                <a:solidFill>
                  <a:srgbClr val="0000FF"/>
                </a:solidFill>
                <a:latin typeface="隶书" pitchFamily="49" charset="-122"/>
                <a:ea typeface="隶书" pitchFamily="49" charset="-122"/>
              </a:rPr>
              <a:t>望</a:t>
            </a:r>
            <a:r>
              <a:rPr lang="zh-CN" altLang="en-US" b="1" dirty="0">
                <a:solidFill>
                  <a:srgbClr val="C00000"/>
                </a:solidFill>
                <a:latin typeface="隶书" pitchFamily="49" charset="-122"/>
                <a:ea typeface="隶书" pitchFamily="49" charset="-122"/>
              </a:rPr>
              <a:t>：观察病人的颜色、舌苔、表情、发育情况等；</a:t>
            </a:r>
            <a:endParaRPr lang="zh-CN" altLang="en-US" b="1" dirty="0">
              <a:solidFill>
                <a:srgbClr val="C00000"/>
              </a:solidFill>
              <a:latin typeface="隶书" pitchFamily="49" charset="-122"/>
              <a:ea typeface="隶书" pitchFamily="49" charset="-122"/>
            </a:endParaRPr>
          </a:p>
          <a:p>
            <a:r>
              <a:rPr lang="zh-CN" altLang="en-US" b="1" dirty="0">
                <a:solidFill>
                  <a:srgbClr val="0000FF"/>
                </a:solidFill>
                <a:latin typeface="隶书" pitchFamily="49" charset="-122"/>
                <a:ea typeface="隶书" pitchFamily="49" charset="-122"/>
              </a:rPr>
              <a:t>闻</a:t>
            </a:r>
            <a:r>
              <a:rPr lang="zh-CN" altLang="en-US" b="1" dirty="0">
                <a:solidFill>
                  <a:srgbClr val="C00000"/>
                </a:solidFill>
                <a:latin typeface="隶书" pitchFamily="49" charset="-122"/>
                <a:ea typeface="隶书" pitchFamily="49" charset="-122"/>
              </a:rPr>
              <a:t>：听和嗅，即听病人的说话声音、咳嗽、喘息，并且嗅出病人的气味；</a:t>
            </a:r>
            <a:endParaRPr lang="zh-CN" altLang="en-US" b="1" dirty="0">
              <a:solidFill>
                <a:srgbClr val="C00000"/>
              </a:solidFill>
              <a:latin typeface="隶书" pitchFamily="49" charset="-122"/>
              <a:ea typeface="隶书" pitchFamily="49" charset="-122"/>
            </a:endParaRPr>
          </a:p>
          <a:p>
            <a:r>
              <a:rPr lang="zh-CN" altLang="en-US" b="1" dirty="0">
                <a:solidFill>
                  <a:srgbClr val="0000FF"/>
                </a:solidFill>
                <a:latin typeface="隶书" pitchFamily="49" charset="-122"/>
                <a:ea typeface="隶书" pitchFamily="49" charset="-122"/>
              </a:rPr>
              <a:t>问</a:t>
            </a:r>
            <a:r>
              <a:rPr lang="zh-CN" altLang="en-US" b="1" dirty="0">
                <a:solidFill>
                  <a:srgbClr val="C00000"/>
                </a:solidFill>
                <a:latin typeface="隶书" pitchFamily="49" charset="-122"/>
                <a:ea typeface="隶书" pitchFamily="49" charset="-122"/>
              </a:rPr>
              <a:t>：询问病人自己所感到的症状、以前所患过的病等；</a:t>
            </a:r>
            <a:endParaRPr lang="zh-CN" altLang="en-US" b="1" dirty="0">
              <a:solidFill>
                <a:srgbClr val="C00000"/>
              </a:solidFill>
              <a:latin typeface="隶书" pitchFamily="49" charset="-122"/>
              <a:ea typeface="隶书" pitchFamily="49" charset="-122"/>
            </a:endParaRPr>
          </a:p>
          <a:p>
            <a:r>
              <a:rPr lang="zh-CN" altLang="en-US" b="1" dirty="0">
                <a:solidFill>
                  <a:srgbClr val="0000FF"/>
                </a:solidFill>
                <a:latin typeface="隶书" pitchFamily="49" charset="-122"/>
                <a:ea typeface="隶书" pitchFamily="49" charset="-122"/>
              </a:rPr>
              <a:t>切</a:t>
            </a:r>
            <a:r>
              <a:rPr lang="zh-CN" altLang="en-US" b="1" dirty="0">
                <a:solidFill>
                  <a:srgbClr val="C00000"/>
                </a:solidFill>
                <a:latin typeface="隶书" pitchFamily="49" charset="-122"/>
                <a:ea typeface="隶书" pitchFamily="49" charset="-122"/>
              </a:rPr>
              <a:t>：用手诊脉或按腹部诊察有没有痞块等。</a:t>
            </a:r>
            <a:endParaRPr lang="zh-CN" altLang="en-US" b="1" dirty="0">
              <a:solidFill>
                <a:srgbClr val="C00000"/>
              </a:solidFill>
              <a:latin typeface="隶书" pitchFamily="49" charset="-122"/>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3251">
                                            <p:txEl>
                                              <p:charRg st="0" end="23"/>
                                            </p:txEl>
                                          </p:spTgt>
                                        </p:tgtEl>
                                        <p:attrNameLst>
                                          <p:attrName>style.visibility</p:attrName>
                                        </p:attrNameLst>
                                      </p:cBhvr>
                                      <p:to>
                                        <p:strVal val="visible"/>
                                      </p:to>
                                    </p:set>
                                    <p:animEffect transition="in" filter="box(out)">
                                      <p:cBhvr>
                                        <p:cTn id="7" dur="500"/>
                                        <p:tgtEl>
                                          <p:spTgt spid="53251">
                                            <p:txEl>
                                              <p:charRg st="0" end="23"/>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3251">
                                            <p:txEl>
                                              <p:charRg st="23" end="46"/>
                                            </p:txEl>
                                          </p:spTgt>
                                        </p:tgtEl>
                                        <p:attrNameLst>
                                          <p:attrName>style.visibility</p:attrName>
                                        </p:attrNameLst>
                                      </p:cBhvr>
                                      <p:to>
                                        <p:strVal val="visible"/>
                                      </p:to>
                                    </p:set>
                                    <p:animEffect transition="in" filter="box(out)">
                                      <p:cBhvr>
                                        <p:cTn id="12" dur="500"/>
                                        <p:tgtEl>
                                          <p:spTgt spid="53251">
                                            <p:txEl>
                                              <p:charRg st="23" end="46"/>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3251">
                                            <p:txEl>
                                              <p:charRg st="46" end="79"/>
                                            </p:txEl>
                                          </p:spTgt>
                                        </p:tgtEl>
                                        <p:attrNameLst>
                                          <p:attrName>style.visibility</p:attrName>
                                        </p:attrNameLst>
                                      </p:cBhvr>
                                      <p:to>
                                        <p:strVal val="visible"/>
                                      </p:to>
                                    </p:set>
                                    <p:animEffect transition="in" filter="box(out)">
                                      <p:cBhvr>
                                        <p:cTn id="17" dur="500"/>
                                        <p:tgtEl>
                                          <p:spTgt spid="53251">
                                            <p:txEl>
                                              <p:charRg st="46" end="79"/>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3251">
                                            <p:txEl>
                                              <p:charRg st="79" end="104"/>
                                            </p:txEl>
                                          </p:spTgt>
                                        </p:tgtEl>
                                        <p:attrNameLst>
                                          <p:attrName>style.visibility</p:attrName>
                                        </p:attrNameLst>
                                      </p:cBhvr>
                                      <p:to>
                                        <p:strVal val="visible"/>
                                      </p:to>
                                    </p:set>
                                    <p:animEffect transition="in" filter="box(out)">
                                      <p:cBhvr>
                                        <p:cTn id="22" dur="500"/>
                                        <p:tgtEl>
                                          <p:spTgt spid="53251">
                                            <p:txEl>
                                              <p:charRg st="79" end="10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3251">
                                            <p:txEl>
                                              <p:charRg st="104" end="124"/>
                                            </p:txEl>
                                          </p:spTgt>
                                        </p:tgtEl>
                                        <p:attrNameLst>
                                          <p:attrName>style.visibility</p:attrName>
                                        </p:attrNameLst>
                                      </p:cBhvr>
                                      <p:to>
                                        <p:strVal val="visible"/>
                                      </p:to>
                                    </p:set>
                                    <p:animEffect transition="in" filter="box(out)">
                                      <p:cBhvr>
                                        <p:cTn id="27" dur="500"/>
                                        <p:tgtEl>
                                          <p:spTgt spid="53251">
                                            <p:txEl>
                                              <p:charRg st="104" end="12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WordArt 2" descr="窄竖线"/>
          <p:cNvSpPr>
            <a:spLocks noTextEdit="1"/>
          </p:cNvSpPr>
          <p:nvPr/>
        </p:nvSpPr>
        <p:spPr>
          <a:xfrm>
            <a:off x="914400" y="762000"/>
            <a:ext cx="6858000" cy="3319463"/>
          </a:xfrm>
          <a:prstGeom prst="rect">
            <a:avLst/>
          </a:prstGeom>
        </p:spPr>
        <p:txBody>
          <a:bodyPr wrap="none" fromWordArt="1">
            <a:prstTxWarp prst="textCurveUp">
              <a:avLst>
                <a:gd name="adj" fmla="val 45977"/>
              </a:avLst>
            </a:prstTxWarp>
            <a:normAutofit/>
          </a:bodyPr>
          <a:p>
            <a:pPr algn="ctr" eaLnBrk="0" fontAlgn="base" hangingPunct="0"/>
            <a:r>
              <a:rPr lang="zh-CN" altLang="en-US" sz="6000" b="1" strike="noStrike" noProof="1">
                <a:ln w="12700" cap="flat" cmpd="sng">
                  <a:solidFill>
                    <a:srgbClr val="000000"/>
                  </a:solidFill>
                  <a:prstDash val="soli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cs typeface="+mn-cs"/>
              </a:rPr>
              <a:t>说和做</a:t>
            </a:r>
            <a:endParaRPr lang="zh-CN" altLang="en-US" sz="6000" b="1" strike="noStrike" noProof="1">
              <a:ln w="12700" cap="flat" cmpd="sng">
                <a:solidFill>
                  <a:srgbClr val="000000"/>
                </a:solidFill>
                <a:prstDash val="soli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endParaRPr>
          </a:p>
          <a:p>
            <a:pPr algn="ctr" eaLnBrk="0" fontAlgn="base" hangingPunct="0"/>
            <a:r>
              <a:rPr lang="en-US" altLang="zh-CN" sz="3600" b="1" strike="noStrike" noProof="1">
                <a:ln w="12700" cap="flat" cmpd="sng">
                  <a:solidFill>
                    <a:srgbClr val="000000"/>
                  </a:solidFill>
                  <a:prstDash val="solid"/>
                  <a:headEnd type="none" w="med" len="med"/>
                  <a:tailEnd type="none" w="med" len="med"/>
                </a:ln>
                <a:solidFill>
                  <a:srgbClr val="FF0000"/>
                </a:solidFill>
                <a:effectLst>
                  <a:outerShdw dist="45791" dir="2021404" algn="ctr" rotWithShape="0">
                    <a:srgbClr val="808080"/>
                  </a:outerShdw>
                </a:effectLst>
                <a:latin typeface="宋体" panose="02010600030101010101" pitchFamily="2" charset="-122"/>
                <a:ea typeface="宋体" panose="02010600030101010101" pitchFamily="2" charset="-122"/>
                <a:cs typeface="+mn-cs"/>
              </a:rPr>
              <a:t>——</a:t>
            </a:r>
            <a:r>
              <a:rPr lang="zh-CN" altLang="en-US" sz="3600" b="1" strike="noStrike" noProof="1">
                <a:ln w="12700" cap="flat" cmpd="sng">
                  <a:solidFill>
                    <a:srgbClr val="000000"/>
                  </a:solidFill>
                  <a:prstDash val="solid"/>
                  <a:headEnd type="none" w="med" len="med"/>
                  <a:tailEnd type="none" w="med" len="med"/>
                </a:ln>
                <a:solidFill>
                  <a:srgbClr val="FF0000"/>
                </a:solidFill>
                <a:effectLst>
                  <a:outerShdw dist="45791" dir="2021404" algn="ctr" rotWithShape="0">
                    <a:srgbClr val="808080"/>
                  </a:outerShdw>
                </a:effectLst>
                <a:latin typeface="宋体" panose="02010600030101010101" pitchFamily="2" charset="-122"/>
                <a:ea typeface="宋体" panose="02010600030101010101" pitchFamily="2" charset="-122"/>
                <a:cs typeface="+mn-cs"/>
              </a:rPr>
              <a:t>记闻一多先生言行片段</a:t>
            </a:r>
            <a:endParaRPr lang="zh-CN" altLang="en-US" sz="3600" b="1" strike="noStrike" noProof="1">
              <a:ln w="12700" cap="flat" cmpd="sng">
                <a:solidFill>
                  <a:srgbClr val="000000"/>
                </a:solidFill>
                <a:prstDash val="solid"/>
                <a:headEnd type="none" w="med" len="med"/>
                <a:tailEnd type="none" w="med" len="med"/>
              </a:ln>
              <a:solidFill>
                <a:srgbClr val="FF0000"/>
              </a:solidFill>
              <a:effectLst>
                <a:outerShdw dist="45791" dir="2021404" algn="ctr" rotWithShape="0">
                  <a:srgbClr val="808080"/>
                </a:outerShdw>
              </a:effectLst>
              <a:latin typeface="宋体" panose="02010600030101010101" pitchFamily="2" charset="-122"/>
              <a:ea typeface="宋体" panose="02010600030101010101" pitchFamily="2" charset="-122"/>
            </a:endParaRPr>
          </a:p>
        </p:txBody>
      </p:sp>
      <p:sp>
        <p:nvSpPr>
          <p:cNvPr id="9219" name="WordArt 3"/>
          <p:cNvSpPr>
            <a:spLocks noTextEdit="1"/>
          </p:cNvSpPr>
          <p:nvPr/>
        </p:nvSpPr>
        <p:spPr>
          <a:xfrm rot="-176294">
            <a:off x="6096000" y="4724400"/>
            <a:ext cx="1820863" cy="866775"/>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FF00"/>
                  </a:solidFill>
                  <a:prstDash val="solid"/>
                  <a:round/>
                  <a:headEnd type="none" w="med" len="med"/>
                  <a:tailEnd type="none" w="med" len="med"/>
                </a:ln>
                <a:solidFill>
                  <a:srgbClr val="C00000"/>
                </a:solidFill>
                <a:latin typeface="宋体" panose="02010600030101010101" pitchFamily="2" charset="-122"/>
                <a:ea typeface="宋体" panose="02010600030101010101" pitchFamily="2" charset="-122"/>
              </a:rPr>
              <a:t>臧克家</a:t>
            </a:r>
            <a:endParaRPr lang="zh-CN" altLang="en-US" sz="3600" b="1">
              <a:ln w="9525" cap="flat" cmpd="sng">
                <a:solidFill>
                  <a:srgbClr val="FFFF00"/>
                </a:solidFill>
                <a:prstDash val="solid"/>
                <a:round/>
                <a:headEnd type="none" w="med" len="med"/>
                <a:tailEnd type="none" w="med" len="med"/>
              </a:ln>
              <a:solidFill>
                <a:srgbClr val="C00000"/>
              </a:solidFill>
              <a:latin typeface="宋体" panose="02010600030101010101" pitchFamily="2" charset="-122"/>
              <a:ea typeface="宋体" panose="02010600030101010101" pitchFamily="2" charset="-122"/>
            </a:endParaRPr>
          </a:p>
        </p:txBody>
      </p:sp>
      <p:sp>
        <p:nvSpPr>
          <p:cNvPr id="66563" name="Line 4"/>
          <p:cNvSpPr/>
          <p:nvPr/>
        </p:nvSpPr>
        <p:spPr>
          <a:xfrm>
            <a:off x="4495800" y="5257800"/>
            <a:ext cx="1371600" cy="0"/>
          </a:xfrm>
          <a:prstGeom prst="line">
            <a:avLst/>
          </a:prstGeom>
          <a:ln w="9525" cap="flat" cmpd="sng">
            <a:solidFill>
              <a:schemeClr val="tx1"/>
            </a:solidFill>
            <a:prstDash val="solid"/>
            <a:miter/>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ppt_x</p:attrName>
                                        </p:attrNameLst>
                                      </p:cBhvr>
                                      <p:tavLst>
                                        <p:tav tm="0">
                                          <p:val>
                                            <p:strVal val="0-#ppt_w/2"/>
                                          </p:val>
                                        </p:tav>
                                        <p:tav tm="100000">
                                          <p:val>
                                            <p:strVal val="#ppt_x"/>
                                          </p:val>
                                        </p:tav>
                                      </p:tavLst>
                                    </p:anim>
                                    <p:anim calcmode="lin" valueType="num">
                                      <p:cBhvr>
                                        <p:cTn id="8" dur="500" fill="hold"/>
                                        <p:tgtEl>
                                          <p:spTgt spid="921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2"/>
          <p:cNvSpPr>
            <a:spLocks noGrp="1" noChangeArrowheads="1"/>
          </p:cNvSpPr>
          <p:nvPr>
            <p:ph type="title"/>
          </p:nvPr>
        </p:nvSpPr>
        <p:spPr>
          <a:xfrm>
            <a:off x="0" y="609600"/>
            <a:ext cx="8001000" cy="1524000"/>
          </a:xfrm>
        </p:spPr>
        <p:txBody>
          <a:bodyPr vert="horz" rtlCol="0" anchor="ctr"/>
          <a:p>
            <a:pPr marL="0" lvl="0" indent="0" algn="l" defTabSz="914400" fontAlgn="base">
              <a:lnSpc>
                <a:spcPct val="100000"/>
              </a:lnSpc>
              <a:spcAft>
                <a:spcPct val="0"/>
              </a:spcAft>
              <a:buClr>
                <a:srgbClr val="000000"/>
              </a:buClr>
            </a:pPr>
            <a:r>
              <a:rPr lang="zh-CN" altLang="en-US" sz="3200" b="1" u="none" baseline="0" dirty="0">
                <a:solidFill>
                  <a:srgbClr val="C00000"/>
                </a:solidFill>
                <a:ea typeface="隶书" pitchFamily="49" charset="-122"/>
              </a:rPr>
              <a:t>       深宵灯火是他的伴侣，因它大开光明之路，</a:t>
            </a:r>
            <a:r>
              <a:rPr lang="zh-CN" altLang="en-US" sz="3200" b="1" u="none" baseline="0" dirty="0">
                <a:solidFill>
                  <a:srgbClr val="C00000"/>
                </a:solidFill>
                <a:latin typeface="Lucida Sans Unicode" panose="020B0602030504020204"/>
                <a:ea typeface="隶书" pitchFamily="49" charset="-122"/>
              </a:rPr>
              <a:t>“</a:t>
            </a:r>
            <a:r>
              <a:rPr lang="zh-CN" altLang="en-US" sz="3200" b="1" u="none" baseline="0" dirty="0">
                <a:solidFill>
                  <a:srgbClr val="C00000"/>
                </a:solidFill>
                <a:ea typeface="隶书" pitchFamily="49" charset="-122"/>
              </a:rPr>
              <a:t>漂白了的四壁</a:t>
            </a:r>
            <a:r>
              <a:rPr lang="zh-CN" altLang="en-US" sz="3200" b="1" u="none" baseline="0" dirty="0">
                <a:solidFill>
                  <a:srgbClr val="C00000"/>
                </a:solidFill>
                <a:latin typeface="Lucida Sans Unicode" panose="020B0602030504020204"/>
                <a:ea typeface="隶书" pitchFamily="49" charset="-122"/>
              </a:rPr>
              <a:t>”</a:t>
            </a:r>
            <a:r>
              <a:rPr lang="zh-CN" altLang="en-US" sz="3200" b="1" u="none" baseline="0" dirty="0">
                <a:solidFill>
                  <a:srgbClr val="C00000"/>
                </a:solidFill>
                <a:ea typeface="隶书" pitchFamily="49" charset="-122"/>
              </a:rPr>
              <a:t>。</a:t>
            </a:r>
            <a:r>
              <a:rPr lang="zh-CN" altLang="en-US" sz="3600" b="1" u="none" baseline="0" dirty="0">
                <a:ea typeface="隶书" pitchFamily="49" charset="-122"/>
              </a:rPr>
              <a:t>这句是什么意思？</a:t>
            </a:r>
            <a:endParaRPr lang="zh-CN" altLang="en-US" sz="3600" b="1" u="none" baseline="0" dirty="0">
              <a:ea typeface="隶书" pitchFamily="49" charset="-122"/>
            </a:endParaRPr>
          </a:p>
        </p:txBody>
      </p:sp>
      <p:sp>
        <p:nvSpPr>
          <p:cNvPr id="55299" name="Rectangle 3"/>
          <p:cNvSpPr>
            <a:spLocks noGrp="1"/>
          </p:cNvSpPr>
          <p:nvPr>
            <p:ph idx="1"/>
          </p:nvPr>
        </p:nvSpPr>
        <p:spPr>
          <a:xfrm>
            <a:off x="250825" y="2205038"/>
            <a:ext cx="8610600" cy="4038600"/>
          </a:xfrm>
          <a:ln/>
        </p:spPr>
        <p:txBody>
          <a:bodyPr vert="horz" wrap="square" anchor="t"/>
          <a:p>
            <a:pPr>
              <a:lnSpc>
                <a:spcPct val="90000"/>
              </a:lnSpc>
            </a:pPr>
            <a:r>
              <a:rPr lang="zh-CN" altLang="en-US" b="1" dirty="0">
                <a:solidFill>
                  <a:srgbClr val="002060"/>
                </a:solidFill>
                <a:latin typeface="隶书" pitchFamily="49" charset="-122"/>
                <a:ea typeface="隶书" pitchFamily="49" charset="-122"/>
              </a:rPr>
              <a:t>   深夜只有孤灯相伴，本应感到寂寞，但闻一多却乐在其中，全力进行学术研究。 </a:t>
            </a:r>
            <a:endParaRPr lang="zh-CN" altLang="en-US" b="1" dirty="0">
              <a:solidFill>
                <a:srgbClr val="002060"/>
              </a:solidFill>
              <a:latin typeface="隶书" pitchFamily="49" charset="-122"/>
              <a:ea typeface="隶书" pitchFamily="49" charset="-122"/>
            </a:endParaRPr>
          </a:p>
          <a:p>
            <a:pPr>
              <a:lnSpc>
                <a:spcPct val="90000"/>
              </a:lnSpc>
            </a:pPr>
            <a:r>
              <a:rPr lang="zh-CN" altLang="en-US" b="1" dirty="0">
                <a:solidFill>
                  <a:srgbClr val="002060"/>
                </a:solidFill>
                <a:latin typeface="Lucida Sans Unicode" panose="020B0602030504020204" pitchFamily="34" charset="0"/>
                <a:ea typeface="隶书" pitchFamily="49" charset="-122"/>
              </a:rPr>
              <a:t>   “</a:t>
            </a:r>
            <a:r>
              <a:rPr lang="zh-CN" altLang="en-US" b="1" dirty="0">
                <a:solidFill>
                  <a:srgbClr val="002060"/>
                </a:solidFill>
                <a:latin typeface="隶书" pitchFamily="49" charset="-122"/>
                <a:ea typeface="隶书" pitchFamily="49" charset="-122"/>
              </a:rPr>
              <a:t>它</a:t>
            </a:r>
            <a:r>
              <a:rPr lang="zh-CN" altLang="en-US" b="1" dirty="0">
                <a:solidFill>
                  <a:srgbClr val="002060"/>
                </a:solidFill>
                <a:latin typeface="Lucida Sans Unicode" panose="020B0602030504020204" pitchFamily="34" charset="0"/>
                <a:ea typeface="隶书" pitchFamily="49" charset="-122"/>
              </a:rPr>
              <a:t>”</a:t>
            </a:r>
            <a:r>
              <a:rPr lang="zh-CN" altLang="en-US" b="1" dirty="0">
                <a:solidFill>
                  <a:srgbClr val="002060"/>
                </a:solidFill>
                <a:latin typeface="隶书" pitchFamily="49" charset="-122"/>
                <a:ea typeface="隶书" pitchFamily="49" charset="-122"/>
              </a:rPr>
              <a:t>指深夜灯火。</a:t>
            </a:r>
            <a:endParaRPr lang="zh-CN" altLang="en-US" b="1" dirty="0">
              <a:solidFill>
                <a:srgbClr val="002060"/>
              </a:solidFill>
              <a:latin typeface="隶书" pitchFamily="49" charset="-122"/>
              <a:ea typeface="隶书" pitchFamily="49" charset="-122"/>
            </a:endParaRPr>
          </a:p>
          <a:p>
            <a:pPr>
              <a:lnSpc>
                <a:spcPct val="90000"/>
              </a:lnSpc>
            </a:pPr>
            <a:r>
              <a:rPr lang="zh-CN" altLang="en-US" b="1" dirty="0">
                <a:solidFill>
                  <a:srgbClr val="002060"/>
                </a:solidFill>
                <a:latin typeface="Lucida Sans Unicode" panose="020B0602030504020204" pitchFamily="34" charset="0"/>
                <a:ea typeface="隶书" pitchFamily="49" charset="-122"/>
              </a:rPr>
              <a:t>   “</a:t>
            </a:r>
            <a:r>
              <a:rPr lang="zh-CN" altLang="en-US" b="1" dirty="0">
                <a:solidFill>
                  <a:srgbClr val="002060"/>
                </a:solidFill>
                <a:latin typeface="隶书" pitchFamily="49" charset="-122"/>
                <a:ea typeface="隶书" pitchFamily="49" charset="-122"/>
              </a:rPr>
              <a:t>漂白了的四壁</a:t>
            </a:r>
            <a:r>
              <a:rPr lang="zh-CN" altLang="en-US" b="1" dirty="0">
                <a:solidFill>
                  <a:srgbClr val="002060"/>
                </a:solidFill>
                <a:latin typeface="Lucida Sans Unicode" panose="020B0602030504020204" pitchFamily="34" charset="0"/>
                <a:ea typeface="隶书" pitchFamily="49" charset="-122"/>
              </a:rPr>
              <a:t>”</a:t>
            </a:r>
            <a:r>
              <a:rPr lang="zh-CN" altLang="en-US" b="1" dirty="0">
                <a:solidFill>
                  <a:srgbClr val="002060"/>
                </a:solidFill>
                <a:latin typeface="隶书" pitchFamily="49" charset="-122"/>
                <a:ea typeface="隶书" pitchFamily="49" charset="-122"/>
              </a:rPr>
              <a:t>引自闻一多诗</a:t>
            </a:r>
            <a:r>
              <a:rPr lang="en-US" altLang="zh-CN" b="1">
                <a:solidFill>
                  <a:srgbClr val="002060"/>
                </a:solidFill>
                <a:latin typeface="隶书" pitchFamily="49" charset="-122"/>
                <a:ea typeface="隶书" pitchFamily="49" charset="-122"/>
              </a:rPr>
              <a:t>《</a:t>
            </a:r>
            <a:r>
              <a:rPr lang="zh-CN" altLang="en-US" b="1" dirty="0">
                <a:solidFill>
                  <a:srgbClr val="002060"/>
                </a:solidFill>
                <a:latin typeface="隶书" pitchFamily="49" charset="-122"/>
                <a:ea typeface="隶书" pitchFamily="49" charset="-122"/>
              </a:rPr>
              <a:t>静夜</a:t>
            </a:r>
            <a:r>
              <a:rPr lang="en-US" altLang="zh-CN" b="1">
                <a:solidFill>
                  <a:srgbClr val="002060"/>
                </a:solidFill>
                <a:latin typeface="隶书" pitchFamily="49" charset="-122"/>
                <a:ea typeface="隶书" pitchFamily="49" charset="-122"/>
              </a:rPr>
              <a:t>》</a:t>
            </a:r>
            <a:r>
              <a:rPr lang="zh-CN" altLang="en-US" b="1" dirty="0">
                <a:solidFill>
                  <a:srgbClr val="002060"/>
                </a:solidFill>
                <a:latin typeface="隶书" pitchFamily="49" charset="-122"/>
                <a:ea typeface="隶书" pitchFamily="49" charset="-122"/>
              </a:rPr>
              <a:t>，表现诗人对祖国前途和人民命运的关切。</a:t>
            </a:r>
            <a:endParaRPr lang="zh-CN" altLang="en-US" b="1" dirty="0">
              <a:solidFill>
                <a:srgbClr val="002060"/>
              </a:solidFill>
              <a:latin typeface="隶书" pitchFamily="49" charset="-122"/>
              <a:ea typeface="隶书" pitchFamily="49" charset="-122"/>
            </a:endParaRPr>
          </a:p>
          <a:p>
            <a:pPr>
              <a:lnSpc>
                <a:spcPct val="90000"/>
              </a:lnSpc>
            </a:pPr>
            <a:r>
              <a:rPr lang="zh-CN" altLang="en-US" b="1" dirty="0">
                <a:solidFill>
                  <a:srgbClr val="002060"/>
                </a:solidFill>
                <a:latin typeface="隶书" pitchFamily="49" charset="-122"/>
                <a:ea typeface="隶书" pitchFamily="49" charset="-122"/>
              </a:rPr>
              <a:t>   引用</a:t>
            </a:r>
            <a:r>
              <a:rPr lang="zh-CN" altLang="en-US" b="1" dirty="0">
                <a:solidFill>
                  <a:srgbClr val="002060"/>
                </a:solidFill>
                <a:latin typeface="Lucida Sans Unicode" panose="020B0602030504020204" pitchFamily="34" charset="0"/>
                <a:ea typeface="隶书" pitchFamily="49" charset="-122"/>
              </a:rPr>
              <a:t>“</a:t>
            </a:r>
            <a:r>
              <a:rPr lang="zh-CN" altLang="en-US" b="1" dirty="0">
                <a:solidFill>
                  <a:srgbClr val="002060"/>
                </a:solidFill>
                <a:latin typeface="隶书" pitchFamily="49" charset="-122"/>
                <a:ea typeface="隶书" pitchFamily="49" charset="-122"/>
              </a:rPr>
              <a:t>漂白了的四壁</a:t>
            </a:r>
            <a:r>
              <a:rPr lang="zh-CN" altLang="en-US" b="1" dirty="0">
                <a:solidFill>
                  <a:srgbClr val="002060"/>
                </a:solidFill>
                <a:latin typeface="Lucida Sans Unicode" panose="020B0602030504020204" pitchFamily="34" charset="0"/>
                <a:ea typeface="隶书" pitchFamily="49" charset="-122"/>
              </a:rPr>
              <a:t>”</a:t>
            </a:r>
            <a:r>
              <a:rPr lang="zh-CN" altLang="en-US" b="1" dirty="0">
                <a:solidFill>
                  <a:srgbClr val="002060"/>
                </a:solidFill>
                <a:latin typeface="隶书" pitchFamily="49" charset="-122"/>
                <a:ea typeface="隶书" pitchFamily="49" charset="-122"/>
              </a:rPr>
              <a:t>，意在表现闻先生深夜潜心研究的怡然自适，与</a:t>
            </a:r>
            <a:r>
              <a:rPr lang="zh-CN" altLang="en-US" b="1" dirty="0">
                <a:solidFill>
                  <a:srgbClr val="002060"/>
                </a:solidFill>
                <a:latin typeface="Lucida Sans Unicode" panose="020B0602030504020204" pitchFamily="34" charset="0"/>
                <a:ea typeface="隶书" pitchFamily="49" charset="-122"/>
              </a:rPr>
              <a:t>“</a:t>
            </a:r>
            <a:r>
              <a:rPr lang="zh-CN" altLang="en-US" b="1" dirty="0">
                <a:solidFill>
                  <a:srgbClr val="002060"/>
                </a:solidFill>
                <a:latin typeface="隶书" pitchFamily="49" charset="-122"/>
                <a:ea typeface="隶书" pitchFamily="49" charset="-122"/>
              </a:rPr>
              <a:t>大开光明之路</a:t>
            </a:r>
            <a:r>
              <a:rPr lang="zh-CN" altLang="en-US" b="1" dirty="0">
                <a:solidFill>
                  <a:srgbClr val="002060"/>
                </a:solidFill>
                <a:latin typeface="Lucida Sans Unicode" panose="020B0602030504020204" pitchFamily="34" charset="0"/>
                <a:ea typeface="隶书" pitchFamily="49" charset="-122"/>
              </a:rPr>
              <a:t>”</a:t>
            </a:r>
            <a:r>
              <a:rPr lang="zh-CN" altLang="en-US" b="1" dirty="0">
                <a:solidFill>
                  <a:srgbClr val="002060"/>
                </a:solidFill>
                <a:latin typeface="隶书" pitchFamily="49" charset="-122"/>
                <a:ea typeface="隶书" pitchFamily="49" charset="-122"/>
              </a:rPr>
              <a:t>一脉相承。</a:t>
            </a:r>
            <a:endParaRPr lang="zh-CN" altLang="en-US" b="1" dirty="0">
              <a:solidFill>
                <a:srgbClr val="002060"/>
              </a:solidFill>
              <a:latin typeface="隶书" pitchFamily="49" charset="-122"/>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5299">
                                            <p:txEl>
                                              <p:charRg st="0" end="40"/>
                                            </p:txEl>
                                          </p:spTgt>
                                        </p:tgtEl>
                                        <p:attrNameLst>
                                          <p:attrName>style.visibility</p:attrName>
                                        </p:attrNameLst>
                                      </p:cBhvr>
                                      <p:to>
                                        <p:strVal val="visible"/>
                                      </p:to>
                                    </p:set>
                                    <p:animEffect transition="in" filter="box(out)">
                                      <p:cBhvr>
                                        <p:cTn id="7" dur="500"/>
                                        <p:tgtEl>
                                          <p:spTgt spid="55299">
                                            <p:txEl>
                                              <p:charRg st="0" end="4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5299">
                                            <p:txEl>
                                              <p:charRg st="40" end="53"/>
                                            </p:txEl>
                                          </p:spTgt>
                                        </p:tgtEl>
                                        <p:attrNameLst>
                                          <p:attrName>style.visibility</p:attrName>
                                        </p:attrNameLst>
                                      </p:cBhvr>
                                      <p:to>
                                        <p:strVal val="visible"/>
                                      </p:to>
                                    </p:set>
                                    <p:animEffect transition="in" filter="box(out)">
                                      <p:cBhvr>
                                        <p:cTn id="12" dur="500"/>
                                        <p:tgtEl>
                                          <p:spTgt spid="55299">
                                            <p:txEl>
                                              <p:charRg st="40" end="53"/>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5299">
                                            <p:txEl>
                                              <p:charRg st="53" end="94"/>
                                            </p:txEl>
                                          </p:spTgt>
                                        </p:tgtEl>
                                        <p:attrNameLst>
                                          <p:attrName>style.visibility</p:attrName>
                                        </p:attrNameLst>
                                      </p:cBhvr>
                                      <p:to>
                                        <p:strVal val="visible"/>
                                      </p:to>
                                    </p:set>
                                    <p:animEffect transition="in" filter="box(out)">
                                      <p:cBhvr>
                                        <p:cTn id="17" dur="500"/>
                                        <p:tgtEl>
                                          <p:spTgt spid="55299">
                                            <p:txEl>
                                              <p:charRg st="53" end="9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5299">
                                            <p:txEl>
                                              <p:charRg st="94" end="142"/>
                                            </p:txEl>
                                          </p:spTgt>
                                        </p:tgtEl>
                                        <p:attrNameLst>
                                          <p:attrName>style.visibility</p:attrName>
                                        </p:attrNameLst>
                                      </p:cBhvr>
                                      <p:to>
                                        <p:strVal val="visible"/>
                                      </p:to>
                                    </p:set>
                                    <p:animEffect transition="in" filter="box(out)">
                                      <p:cBhvr>
                                        <p:cTn id="22" dur="500"/>
                                        <p:tgtEl>
                                          <p:spTgt spid="55299">
                                            <p:txEl>
                                              <p:charRg st="94" end="142"/>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7" name="Rectangle 2"/>
          <p:cNvSpPr>
            <a:spLocks noGrp="1"/>
          </p:cNvSpPr>
          <p:nvPr>
            <p:ph type="title"/>
          </p:nvPr>
        </p:nvSpPr>
        <p:spPr>
          <a:xfrm>
            <a:off x="685800" y="381000"/>
            <a:ext cx="7772400" cy="1143000"/>
          </a:xfrm>
          <a:ln/>
        </p:spPr>
        <p:txBody>
          <a:bodyPr vert="horz" wrap="square" anchor="ctr"/>
          <a:p>
            <a:pPr algn="l"/>
            <a:r>
              <a:rPr lang="zh-CN" altLang="en-US" b="1" dirty="0">
                <a:latin typeface="隶书" pitchFamily="49" charset="-122"/>
                <a:ea typeface="隶书" pitchFamily="49" charset="-122"/>
              </a:rPr>
              <a:t>解释： 群蚁排衙</a:t>
            </a:r>
            <a:endParaRPr lang="zh-CN" altLang="en-US" b="1" dirty="0">
              <a:latin typeface="隶书" pitchFamily="49" charset="-122"/>
              <a:ea typeface="隶书" pitchFamily="49" charset="-122"/>
            </a:endParaRPr>
          </a:p>
        </p:txBody>
      </p:sp>
      <p:sp>
        <p:nvSpPr>
          <p:cNvPr id="57347" name="Rectangle 3"/>
          <p:cNvSpPr>
            <a:spLocks noGrp="1"/>
          </p:cNvSpPr>
          <p:nvPr>
            <p:ph idx="1"/>
          </p:nvPr>
        </p:nvSpPr>
        <p:spPr>
          <a:xfrm>
            <a:off x="395288" y="1447800"/>
            <a:ext cx="8458200" cy="5029200"/>
          </a:xfrm>
          <a:ln/>
        </p:spPr>
        <p:txBody>
          <a:bodyPr vert="horz" wrap="square" anchor="t"/>
          <a:p>
            <a:r>
              <a:rPr lang="zh-CN" altLang="en-US" sz="3600" b="1" dirty="0">
                <a:solidFill>
                  <a:srgbClr val="002060"/>
                </a:solidFill>
                <a:latin typeface="隶书" pitchFamily="49" charset="-122"/>
                <a:ea typeface="隶书" pitchFamily="49" charset="-122"/>
              </a:rPr>
              <a:t>衙</a:t>
            </a:r>
            <a:r>
              <a:rPr lang="en-US" altLang="zh-CN" sz="3600" b="1">
                <a:solidFill>
                  <a:srgbClr val="002060"/>
                </a:solidFill>
                <a:latin typeface="隶书" pitchFamily="49" charset="-122"/>
                <a:ea typeface="隶书" pitchFamily="49" charset="-122"/>
              </a:rPr>
              <a:t>(</a:t>
            </a:r>
            <a:r>
              <a:rPr lang="zh-CN" altLang="en-US" sz="3600" b="1" dirty="0">
                <a:solidFill>
                  <a:srgbClr val="002060"/>
                </a:solidFill>
                <a:latin typeface="隶书" pitchFamily="49" charset="-122"/>
                <a:ea typeface="隶书" pitchFamily="49" charset="-122"/>
              </a:rPr>
              <a:t>ｙ</a:t>
            </a:r>
            <a:r>
              <a:rPr lang="en-US" altLang="zh-CN" sz="3600" b="1">
                <a:solidFill>
                  <a:srgbClr val="002060"/>
                </a:solidFill>
                <a:latin typeface="Lucida Sans Unicode" panose="020B0602030504020204" pitchFamily="34" charset="0"/>
                <a:ea typeface="隶书" pitchFamily="49" charset="-122"/>
              </a:rPr>
              <a:t>á</a:t>
            </a:r>
            <a:r>
              <a:rPr lang="en-US" altLang="zh-CN" sz="3600" b="1">
                <a:solidFill>
                  <a:srgbClr val="002060"/>
                </a:solidFill>
                <a:latin typeface="隶书" pitchFamily="49" charset="-122"/>
                <a:ea typeface="隶书" pitchFamily="49" charset="-122"/>
              </a:rPr>
              <a:t>)</a:t>
            </a:r>
            <a:r>
              <a:rPr lang="zh-CN" altLang="en-US" sz="3600" b="1" dirty="0">
                <a:solidFill>
                  <a:srgbClr val="002060"/>
                </a:solidFill>
                <a:latin typeface="隶书" pitchFamily="49" charset="-122"/>
                <a:ea typeface="隶书" pitchFamily="49" charset="-122"/>
              </a:rPr>
              <a:t>，衙门。旧时官署陈设仪仗，属吏依次参谒长官，叫排衙。</a:t>
            </a:r>
            <a:endParaRPr lang="zh-CN" altLang="en-US" sz="3600" b="1" dirty="0">
              <a:solidFill>
                <a:srgbClr val="002060"/>
              </a:solidFill>
              <a:latin typeface="隶书" pitchFamily="49" charset="-122"/>
              <a:ea typeface="隶书" pitchFamily="49" charset="-122"/>
            </a:endParaRPr>
          </a:p>
          <a:p>
            <a:r>
              <a:rPr lang="zh-CN" altLang="en-US" sz="3600" b="1" dirty="0">
                <a:solidFill>
                  <a:srgbClr val="002060"/>
                </a:solidFill>
                <a:latin typeface="隶书" pitchFamily="49" charset="-122"/>
                <a:ea typeface="隶书" pitchFamily="49" charset="-122"/>
              </a:rPr>
              <a:t>群蚁排衙，指许许多多的蚂蚁排列成行。</a:t>
            </a:r>
            <a:endParaRPr lang="zh-CN" altLang="en-US" sz="3600" b="1" dirty="0">
              <a:solidFill>
                <a:srgbClr val="002060"/>
              </a:solidFill>
              <a:latin typeface="隶书" pitchFamily="49" charset="-122"/>
              <a:ea typeface="隶书" pitchFamily="49" charset="-122"/>
            </a:endParaRPr>
          </a:p>
          <a:p>
            <a:endParaRPr lang="zh-CN" altLang="en-US" sz="3600" b="1" dirty="0">
              <a:solidFill>
                <a:srgbClr val="002060"/>
              </a:solidFill>
              <a:latin typeface="隶书" pitchFamily="49" charset="-122"/>
              <a:ea typeface="隶书" pitchFamily="49" charset="-122"/>
            </a:endParaRPr>
          </a:p>
          <a:p>
            <a:r>
              <a:rPr lang="zh-CN" altLang="en-US" sz="3600" b="1" dirty="0">
                <a:solidFill>
                  <a:srgbClr val="002060"/>
                </a:solidFill>
                <a:latin typeface="隶书" pitchFamily="49" charset="-122"/>
                <a:ea typeface="隶书" pitchFamily="49" charset="-122"/>
              </a:rPr>
              <a:t>表现闻先生</a:t>
            </a:r>
            <a:r>
              <a:rPr lang="zh-CN" altLang="en-US" sz="4400" b="1" dirty="0">
                <a:solidFill>
                  <a:srgbClr val="C00000"/>
                </a:solidFill>
                <a:latin typeface="隶书" pitchFamily="49" charset="-122"/>
                <a:ea typeface="隶书" pitchFamily="49" charset="-122"/>
              </a:rPr>
              <a:t>一丝不苟的严谨态度</a:t>
            </a:r>
            <a:r>
              <a:rPr lang="zh-CN" altLang="en-US" sz="3600" b="1" dirty="0">
                <a:solidFill>
                  <a:srgbClr val="002060"/>
                </a:solidFill>
                <a:latin typeface="隶书" pitchFamily="49" charset="-122"/>
                <a:ea typeface="隶书" pitchFamily="49" charset="-122"/>
              </a:rPr>
              <a:t>。他的以十万百万字计的手稿，都是密密麻麻写得工工整整的蝇头小楷，好像群蚁排衙。</a:t>
            </a:r>
            <a:endParaRPr lang="zh-CN" altLang="en-US" sz="3600" b="1" dirty="0">
              <a:solidFill>
                <a:srgbClr val="002060"/>
              </a:solidFill>
              <a:latin typeface="隶书" pitchFamily="49" charset="-122"/>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7347">
                                            <p:txEl>
                                              <p:charRg st="0" end="32"/>
                                            </p:txEl>
                                          </p:spTgt>
                                        </p:tgtEl>
                                        <p:attrNameLst>
                                          <p:attrName>style.visibility</p:attrName>
                                        </p:attrNameLst>
                                      </p:cBhvr>
                                      <p:to>
                                        <p:strVal val="visible"/>
                                      </p:to>
                                    </p:set>
                                    <p:animEffect transition="in" filter="box(out)">
                                      <p:cBhvr>
                                        <p:cTn id="7" dur="500"/>
                                        <p:tgtEl>
                                          <p:spTgt spid="57347">
                                            <p:txEl>
                                              <p:charRg st="0" end="32"/>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7347">
                                            <p:txEl>
                                              <p:charRg st="32" end="51"/>
                                            </p:txEl>
                                          </p:spTgt>
                                        </p:tgtEl>
                                        <p:attrNameLst>
                                          <p:attrName>style.visibility</p:attrName>
                                        </p:attrNameLst>
                                      </p:cBhvr>
                                      <p:to>
                                        <p:strVal val="visible"/>
                                      </p:to>
                                    </p:set>
                                    <p:animEffect transition="in" filter="box(out)">
                                      <p:cBhvr>
                                        <p:cTn id="12" dur="500"/>
                                        <p:tgtEl>
                                          <p:spTgt spid="57347">
                                            <p:txEl>
                                              <p:charRg st="32" end="5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7347">
                                            <p:txEl>
                                              <p:charRg st="52" end="106"/>
                                            </p:txEl>
                                          </p:spTgt>
                                        </p:tgtEl>
                                        <p:attrNameLst>
                                          <p:attrName>style.visibility</p:attrName>
                                        </p:attrNameLst>
                                      </p:cBhvr>
                                      <p:to>
                                        <p:strVal val="visible"/>
                                      </p:to>
                                    </p:set>
                                    <p:animEffect transition="in" filter="box(out)">
                                      <p:cBhvr>
                                        <p:cTn id="17" dur="500"/>
                                        <p:tgtEl>
                                          <p:spTgt spid="57347">
                                            <p:txEl>
                                              <p:charRg st="52" end="106"/>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1" name="矩形 22529"/>
          <p:cNvSpPr/>
          <p:nvPr/>
        </p:nvSpPr>
        <p:spPr>
          <a:xfrm>
            <a:off x="2590800" y="2286000"/>
            <a:ext cx="3600450" cy="1374775"/>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rPr>
              <a:t>探究文章结构</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5" name="Rectangle 2"/>
          <p:cNvSpPr>
            <a:spLocks noGrp="1"/>
          </p:cNvSpPr>
          <p:nvPr>
            <p:ph type="title"/>
          </p:nvPr>
        </p:nvSpPr>
        <p:spPr>
          <a:xfrm>
            <a:off x="685800" y="609600"/>
            <a:ext cx="7772400" cy="3200400"/>
          </a:xfrm>
          <a:ln/>
        </p:spPr>
        <p:txBody>
          <a:bodyPr wrap="square" anchor="ctr"/>
          <a:p>
            <a:pPr algn="l"/>
            <a:r>
              <a:rPr lang="zh-CN" altLang="en-US" sz="3600" b="1" dirty="0">
                <a:solidFill>
                  <a:srgbClr val="C00000"/>
                </a:solidFill>
                <a:latin typeface="Lucida Sans Unicode" panose="020B0602030504020204" pitchFamily="34" charset="0"/>
                <a:ea typeface="隶书" pitchFamily="49" charset="-122"/>
              </a:rPr>
              <a:t>“</a:t>
            </a:r>
            <a:r>
              <a:rPr lang="zh-CN" altLang="en-US" sz="3600" b="1" dirty="0">
                <a:solidFill>
                  <a:srgbClr val="C00000"/>
                </a:solidFill>
                <a:latin typeface="隶书" pitchFamily="49" charset="-122"/>
                <a:ea typeface="隶书" pitchFamily="49" charset="-122"/>
              </a:rPr>
              <a:t>人家说了再做，我是做了再说。</a:t>
            </a:r>
            <a:r>
              <a:rPr lang="zh-CN" altLang="en-US" sz="3600" b="1" dirty="0">
                <a:solidFill>
                  <a:srgbClr val="C00000"/>
                </a:solidFill>
                <a:latin typeface="Lucida Sans Unicode" panose="020B0602030504020204" pitchFamily="34" charset="0"/>
                <a:ea typeface="隶书" pitchFamily="49" charset="-122"/>
              </a:rPr>
              <a:t>”</a:t>
            </a:r>
            <a:r>
              <a:rPr lang="zh-CN" altLang="en-US" sz="3600" b="1" dirty="0">
                <a:solidFill>
                  <a:srgbClr val="C00000"/>
                </a:solidFill>
                <a:latin typeface="隶书" pitchFamily="49" charset="-122"/>
                <a:ea typeface="隶书" pitchFamily="49" charset="-122"/>
              </a:rPr>
              <a:t> </a:t>
            </a:r>
            <a:br>
              <a:rPr lang="zh-CN" altLang="en-US" sz="3600" b="1" dirty="0">
                <a:solidFill>
                  <a:srgbClr val="C00000"/>
                </a:solidFill>
                <a:latin typeface="隶书" pitchFamily="49" charset="-122"/>
                <a:ea typeface="隶书" pitchFamily="49" charset="-122"/>
              </a:rPr>
            </a:br>
            <a:r>
              <a:rPr lang="zh-CN" altLang="en-US" sz="3600" b="1" dirty="0">
                <a:solidFill>
                  <a:srgbClr val="C00000"/>
                </a:solidFill>
                <a:latin typeface="隶书" pitchFamily="49" charset="-122"/>
                <a:ea typeface="隶书" pitchFamily="49" charset="-122"/>
              </a:rPr>
              <a:t> </a:t>
            </a:r>
            <a:r>
              <a:rPr lang="zh-CN" altLang="en-US" sz="3600" b="1" dirty="0">
                <a:solidFill>
                  <a:srgbClr val="C00000"/>
                </a:solidFill>
                <a:latin typeface="Lucida Sans Unicode" panose="020B0602030504020204" pitchFamily="34" charset="0"/>
                <a:ea typeface="隶书" pitchFamily="49" charset="-122"/>
              </a:rPr>
              <a:t>“</a:t>
            </a:r>
            <a:r>
              <a:rPr lang="zh-CN" altLang="en-US" sz="3600" b="1" dirty="0">
                <a:solidFill>
                  <a:srgbClr val="C00000"/>
                </a:solidFill>
                <a:latin typeface="隶书" pitchFamily="49" charset="-122"/>
                <a:ea typeface="隶书" pitchFamily="49" charset="-122"/>
              </a:rPr>
              <a:t>人家说了也不一定做，我是做了也不一定说。</a:t>
            </a:r>
            <a:r>
              <a:rPr lang="zh-CN" altLang="en-US" sz="3600" b="1" dirty="0">
                <a:solidFill>
                  <a:srgbClr val="C00000"/>
                </a:solidFill>
                <a:latin typeface="Lucida Sans Unicode" panose="020B0602030504020204" pitchFamily="34" charset="0"/>
                <a:ea typeface="隶书" pitchFamily="49" charset="-122"/>
              </a:rPr>
              <a:t>”</a:t>
            </a:r>
            <a:r>
              <a:rPr lang="zh-CN" altLang="en-US" sz="3600" b="1" dirty="0">
                <a:solidFill>
                  <a:srgbClr val="C00000"/>
                </a:solidFill>
                <a:latin typeface="隶书" pitchFamily="49" charset="-122"/>
                <a:ea typeface="隶书" pitchFamily="49" charset="-122"/>
              </a:rPr>
              <a:t> </a:t>
            </a:r>
            <a:br>
              <a:rPr lang="zh-CN" altLang="en-US" sz="3600" b="1" dirty="0">
                <a:solidFill>
                  <a:srgbClr val="99FF33"/>
                </a:solidFill>
                <a:latin typeface="隶书" pitchFamily="49" charset="-122"/>
                <a:ea typeface="隶书" pitchFamily="49" charset="-122"/>
              </a:rPr>
            </a:br>
            <a:r>
              <a:rPr lang="zh-CN" altLang="en-US" sz="3600" b="1" dirty="0">
                <a:solidFill>
                  <a:srgbClr val="99FF33"/>
                </a:solidFill>
                <a:latin typeface="隶书" pitchFamily="49" charset="-122"/>
                <a:ea typeface="隶书" pitchFamily="49" charset="-122"/>
              </a:rPr>
              <a:t>    </a:t>
            </a:r>
            <a:r>
              <a:rPr lang="zh-CN" altLang="en-US" sz="4000" b="1" dirty="0">
                <a:latin typeface="隶书" pitchFamily="49" charset="-122"/>
                <a:ea typeface="隶书" pitchFamily="49" charset="-122"/>
              </a:rPr>
              <a:t>课文开头引用闻一多先生这两句话起什么作用？</a:t>
            </a:r>
            <a:endParaRPr lang="zh-CN" altLang="en-US" sz="4000" b="1" dirty="0">
              <a:latin typeface="隶书" pitchFamily="49" charset="-122"/>
              <a:ea typeface="隶书" pitchFamily="49" charset="-122"/>
            </a:endParaRPr>
          </a:p>
        </p:txBody>
      </p:sp>
      <p:sp>
        <p:nvSpPr>
          <p:cNvPr id="49155" name="Rectangle 3"/>
          <p:cNvSpPr>
            <a:spLocks noGrp="1" noChangeArrowheads="1"/>
          </p:cNvSpPr>
          <p:nvPr>
            <p:ph idx="1"/>
          </p:nvPr>
        </p:nvSpPr>
        <p:spPr>
          <a:xfrm>
            <a:off x="684213" y="4076700"/>
            <a:ext cx="7772400" cy="1828800"/>
          </a:xfrm>
        </p:spPr>
        <p:txBody>
          <a:bodyPr vert="horz" rtlCol="0">
            <a:normAutofit fontScale="625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r>
              <a:rPr kumimoji="0" lang="zh-CN" altLang="en-US" sz="4400" b="1" i="0" u="none" strike="noStrike" kern="1200" cap="none" spc="0" normalizeH="0" baseline="0" noProof="0" dirty="0" smtClean="0">
                <a:ln>
                  <a:noFill/>
                </a:ln>
                <a:solidFill>
                  <a:srgbClr val="0000FF"/>
                </a:solidFill>
                <a:effectLst/>
                <a:uLnTx/>
                <a:uFillTx/>
                <a:latin typeface="+mn-lt"/>
                <a:ea typeface="黑体" panose="02010609060101010101" pitchFamily="2" charset="-122"/>
                <a:cs typeface="+mn-cs"/>
              </a:rPr>
              <a:t>  运用引用和对比</a:t>
            </a:r>
            <a:r>
              <a:rPr kumimoji="0" lang="zh-CN" altLang="en-US" sz="4400" b="1" i="0" u="none" strike="noStrike" kern="1200" cap="none" spc="0" normalizeH="0" baseline="0" noProof="0" dirty="0">
                <a:ln>
                  <a:noFill/>
                </a:ln>
                <a:solidFill>
                  <a:srgbClr val="0000FF"/>
                </a:solidFill>
                <a:effectLst/>
                <a:uLnTx/>
                <a:uFillTx/>
                <a:latin typeface="+mn-lt"/>
                <a:ea typeface="黑体" panose="02010609060101010101" pitchFamily="2" charset="-122"/>
                <a:cs typeface="+mn-cs"/>
              </a:rPr>
              <a:t>，表现闻一多“说和做”的特点</a:t>
            </a:r>
            <a:r>
              <a:rPr kumimoji="0" lang="en-US" altLang="zh-CN" sz="4400" b="1" i="0" u="none" strike="noStrike" kern="1200" cap="none" spc="0" normalizeH="0" baseline="0" noProof="0" dirty="0">
                <a:ln>
                  <a:noFill/>
                </a:ln>
                <a:solidFill>
                  <a:srgbClr val="0000FF"/>
                </a:solidFill>
                <a:effectLst/>
                <a:uLnTx/>
                <a:uFillTx/>
                <a:latin typeface="+mn-lt"/>
                <a:ea typeface="黑体" panose="02010609060101010101" pitchFamily="2" charset="-122"/>
                <a:cs typeface="+mn-cs"/>
              </a:rPr>
              <a:t>——“</a:t>
            </a:r>
            <a:r>
              <a:rPr kumimoji="0" lang="zh-CN" altLang="en-US" sz="4400" b="1" i="0" u="none" strike="noStrike" kern="1200" cap="none" spc="0" normalizeH="0" baseline="0" noProof="0" dirty="0">
                <a:ln>
                  <a:noFill/>
                </a:ln>
                <a:solidFill>
                  <a:srgbClr val="0000FF"/>
                </a:solidFill>
                <a:effectLst/>
                <a:uLnTx/>
                <a:uFillTx/>
                <a:latin typeface="+mn-lt"/>
                <a:ea typeface="黑体" panose="02010609060101010101" pitchFamily="2" charset="-122"/>
                <a:cs typeface="+mn-cs"/>
              </a:rPr>
              <a:t>做了再说，做了不说”，</a:t>
            </a:r>
            <a:r>
              <a:rPr kumimoji="0" lang="zh-CN" altLang="en-US" sz="4400" b="1" i="0" u="none" strike="noStrike" kern="1200" cap="none" spc="0" normalizeH="0" baseline="0" noProof="0" dirty="0" smtClean="0">
                <a:ln>
                  <a:noFill/>
                </a:ln>
                <a:solidFill>
                  <a:srgbClr val="0000FF"/>
                </a:solidFill>
                <a:effectLst/>
                <a:uLnTx/>
                <a:uFillTx/>
                <a:latin typeface="+mn-lt"/>
                <a:ea typeface="黑体" panose="02010609060101010101" pitchFamily="2" charset="-122"/>
                <a:cs typeface="+mn-cs"/>
                <a:sym typeface="+mn-ea"/>
              </a:rPr>
              <a:t>总领并引出下文，造成悬念并点题</a:t>
            </a:r>
            <a:r>
              <a:rPr kumimoji="0" lang="zh-CN" altLang="en-US" sz="4400" b="1" i="0" u="none" strike="noStrike" kern="1200" cap="none" spc="0" normalizeH="0" baseline="0" noProof="0" dirty="0">
                <a:ln>
                  <a:noFill/>
                </a:ln>
                <a:solidFill>
                  <a:srgbClr val="0000FF"/>
                </a:solidFill>
                <a:effectLst/>
                <a:uLnTx/>
                <a:uFillTx/>
                <a:latin typeface="+mn-lt"/>
                <a:ea typeface="黑体" panose="02010609060101010101" pitchFamily="2" charset="-122"/>
                <a:cs typeface="+mn-cs"/>
              </a:rPr>
              <a:t>。</a:t>
            </a:r>
            <a:endParaRPr kumimoji="0" lang="zh-CN" altLang="en-US" sz="4400" b="1" i="0" u="none" strike="noStrike" kern="1200" cap="none" spc="0" normalizeH="0" baseline="0" noProof="0" dirty="0">
              <a:ln>
                <a:noFill/>
              </a:ln>
              <a:solidFill>
                <a:srgbClr val="0000FF"/>
              </a:solidFill>
              <a:effectLst/>
              <a:uLnTx/>
              <a:uFillTx/>
              <a:latin typeface="+mn-lt"/>
              <a:ea typeface="黑体" panose="02010609060101010101" pitchFamily="2" charset="-122"/>
              <a:cs typeface="+mn-cs"/>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500" fill="hold">
                                          <p:stCondLst>
                                            <p:cond delay="0"/>
                                          </p:stCondLst>
                                        </p:cTn>
                                        <p:tgtEl>
                                          <p:spTgt spid="49155">
                                            <p:txEl>
                                              <p:charRg st="0" end="38"/>
                                            </p:txEl>
                                          </p:spTgt>
                                        </p:tgtEl>
                                        <p:attrNameLst>
                                          <p:attrName>style.visibility</p:attrName>
                                        </p:attrNameLst>
                                      </p:cBhvr>
                                      <p:to>
                                        <p:strVal val="visible"/>
                                      </p:to>
                                    </p:set>
                                    <p:animEffect transition="in" filter="checkerboard(across)">
                                      <p:cBhvr>
                                        <p:cTn id="7" dur="500"/>
                                        <p:tgtEl>
                                          <p:spTgt spid="49155">
                                            <p:txEl>
                                              <p:charRg st="0" end="38"/>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69" name="Rectangle 2"/>
          <p:cNvSpPr>
            <a:spLocks noGrp="1"/>
          </p:cNvSpPr>
          <p:nvPr>
            <p:ph type="title"/>
          </p:nvPr>
        </p:nvSpPr>
        <p:spPr>
          <a:xfrm>
            <a:off x="685800" y="990600"/>
            <a:ext cx="7772400" cy="762000"/>
          </a:xfrm>
          <a:ln/>
        </p:spPr>
        <p:txBody>
          <a:bodyPr wrap="square" anchor="ctr"/>
          <a:p>
            <a:r>
              <a:rPr lang="zh-CN" altLang="en-US" b="1" dirty="0">
                <a:ea typeface="隶书" pitchFamily="49" charset="-122"/>
              </a:rPr>
              <a:t>５、６两段起什么作用？</a:t>
            </a:r>
            <a:endParaRPr lang="zh-CN" altLang="en-US" b="1" dirty="0">
              <a:ea typeface="隶书" pitchFamily="49" charset="-122"/>
            </a:endParaRPr>
          </a:p>
        </p:txBody>
      </p:sp>
      <p:sp>
        <p:nvSpPr>
          <p:cNvPr id="59395" name="Rectangle 3"/>
          <p:cNvSpPr>
            <a:spLocks noGrp="1"/>
          </p:cNvSpPr>
          <p:nvPr>
            <p:ph idx="1"/>
          </p:nvPr>
        </p:nvSpPr>
        <p:spPr>
          <a:xfrm>
            <a:off x="685800" y="2487613"/>
            <a:ext cx="7772400" cy="3095625"/>
          </a:xfrm>
          <a:ln/>
        </p:spPr>
        <p:txBody>
          <a:bodyPr wrap="square" anchor="t"/>
          <a:p>
            <a:r>
              <a:rPr lang="zh-CN" altLang="en-US" sz="4800" b="1" dirty="0">
                <a:solidFill>
                  <a:srgbClr val="0000FF"/>
                </a:solidFill>
                <a:ea typeface="隶书" pitchFamily="49" charset="-122"/>
              </a:rPr>
              <a:t>过渡段，既总结上文，说明闻一多先生作为学者是“做了再说”、“做了不说”，而且做出了卓越的成绩。又引出下文，还照应开头。</a:t>
            </a:r>
            <a:endParaRPr lang="zh-CN" altLang="en-US" sz="4800" b="1" dirty="0">
              <a:solidFill>
                <a:srgbClr val="0000FF"/>
              </a:solidFill>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9395">
                                            <p:txEl>
                                              <p:charRg st="0" end="39"/>
                                            </p:txEl>
                                          </p:spTgt>
                                        </p:tgtEl>
                                        <p:attrNameLst>
                                          <p:attrName>style.visibility</p:attrName>
                                        </p:attrNameLst>
                                      </p:cBhvr>
                                      <p:to>
                                        <p:strVal val="visible"/>
                                      </p:to>
                                    </p:set>
                                    <p:animEffect transition="in" filter="box(out)">
                                      <p:cBhvr>
                                        <p:cTn id="7" dur="500"/>
                                        <p:tgtEl>
                                          <p:spTgt spid="59395">
                                            <p:txEl>
                                              <p:charRg st="0" end="39"/>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Rectangle 2"/>
          <p:cNvSpPr>
            <a:spLocks noGrp="1"/>
          </p:cNvSpPr>
          <p:nvPr>
            <p:ph type="title"/>
          </p:nvPr>
        </p:nvSpPr>
        <p:spPr>
          <a:xfrm>
            <a:off x="685800" y="914400"/>
            <a:ext cx="7772400" cy="1143000"/>
          </a:xfrm>
          <a:ln/>
        </p:spPr>
        <p:txBody>
          <a:bodyPr vert="horz" wrap="square" anchor="ctr"/>
          <a:p>
            <a:r>
              <a:rPr lang="zh-CN" altLang="en-US" sz="6000" dirty="0">
                <a:solidFill>
                  <a:schemeClr val="tx1"/>
                </a:solidFill>
                <a:latin typeface="方正琥珀简体" pitchFamily="65" charset="-122"/>
                <a:ea typeface="方正琥珀简体" pitchFamily="65" charset="-122"/>
              </a:rPr>
              <a:t>品味语句</a:t>
            </a:r>
            <a:endParaRPr lang="zh-CN" altLang="en-US" sz="6000" dirty="0">
              <a:solidFill>
                <a:schemeClr val="tx1"/>
              </a:solidFill>
              <a:latin typeface="方正琥珀简体" pitchFamily="65" charset="-122"/>
              <a:ea typeface="方正琥珀简体" pitchFamily="65" charset="-122"/>
            </a:endParaRPr>
          </a:p>
        </p:txBody>
      </p:sp>
      <p:graphicFrame>
        <p:nvGraphicFramePr>
          <p:cNvPr id="110594" name="Object 3"/>
          <p:cNvGraphicFramePr/>
          <p:nvPr/>
        </p:nvGraphicFramePr>
        <p:xfrm>
          <a:off x="1403350" y="1844675"/>
          <a:ext cx="6121400" cy="5013325"/>
        </p:xfrm>
        <a:graphic>
          <a:graphicData uri="http://schemas.openxmlformats.org/presentationml/2006/ole">
            <mc:AlternateContent xmlns:mc="http://schemas.openxmlformats.org/markup-compatibility/2006">
              <mc:Choice xmlns:v="urn:schemas-microsoft-com:vml" Requires="v">
                <p:oleObj spid="_x0000_s3078" name="" r:id="rId1" imgW="3409950" imgH="3228975" progId="Paint.Picture">
                  <p:embed/>
                </p:oleObj>
              </mc:Choice>
              <mc:Fallback>
                <p:oleObj name="" r:id="rId1" imgW="3409950" imgH="3228975" progId="Paint.Picture">
                  <p:embed/>
                  <p:pic>
                    <p:nvPicPr>
                      <p:cNvPr id="0" name="图片 3077"/>
                      <p:cNvPicPr/>
                      <p:nvPr/>
                    </p:nvPicPr>
                    <p:blipFill>
                      <a:blip r:embed="rId2">
                        <a:clrChange>
                          <a:clrFrom>
                            <a:srgbClr val="FFFFFF"/>
                          </a:clrFrom>
                          <a:clrTo>
                            <a:srgbClr val="FFFFFF">
                              <a:alpha val="0"/>
                            </a:srgbClr>
                          </a:clrTo>
                        </a:clrChange>
                      </a:blip>
                      <a:stretch>
                        <a:fillRect/>
                      </a:stretch>
                    </p:blipFill>
                    <p:spPr>
                      <a:xfrm>
                        <a:off x="1403350" y="1844675"/>
                        <a:ext cx="6121400" cy="5013325"/>
                      </a:xfrm>
                      <a:prstGeom prst="rect">
                        <a:avLst/>
                      </a:prstGeom>
                      <a:noFill/>
                      <a:ln w="38100">
                        <a:noFill/>
                        <a:miter/>
                      </a:ln>
                    </p:spPr>
                  </p:pic>
                </p:oleObj>
              </mc:Fallback>
            </mc:AlternateContent>
          </a:graphicData>
        </a:graphic>
      </p:graphicFrame>
    </p:spTree>
  </p:cSld>
  <p:clrMapOvr>
    <a:masterClrMapping/>
  </p:clrMapOvr>
  <p:transition spd="med">
    <p:random/>
    <p:sndAc>
      <p:stSnd>
        <p:snd r:embed="rId3" name="projctor.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Rectangle 2"/>
          <p:cNvSpPr>
            <a:spLocks noGrp="1"/>
          </p:cNvSpPr>
          <p:nvPr>
            <p:ph type="title"/>
          </p:nvPr>
        </p:nvSpPr>
        <p:spPr>
          <a:xfrm>
            <a:off x="1116013" y="188913"/>
            <a:ext cx="7772400" cy="2971800"/>
          </a:xfrm>
          <a:ln/>
        </p:spPr>
        <p:txBody>
          <a:bodyPr vert="horz" wrap="square" anchor="ctr"/>
          <a:p>
            <a:pPr algn="l"/>
            <a:r>
              <a:rPr lang="zh-CN" altLang="en-US" b="1" dirty="0">
                <a:latin typeface="Lucida Sans Unicode" panose="020B0602030504020204" pitchFamily="34" charset="0"/>
                <a:ea typeface="隶书" pitchFamily="49" charset="-122"/>
              </a:rPr>
              <a:t>“</a:t>
            </a:r>
            <a:r>
              <a:rPr lang="zh-CN" altLang="en-US" b="1" dirty="0">
                <a:latin typeface="隶书" pitchFamily="49" charset="-122"/>
                <a:ea typeface="隶书" pitchFamily="49" charset="-122"/>
              </a:rPr>
              <a:t>诗兴不作而研究志趣</a:t>
            </a:r>
            <a:br>
              <a:rPr lang="zh-CN" altLang="en-US" b="1" dirty="0">
                <a:latin typeface="隶书" pitchFamily="49" charset="-122"/>
                <a:ea typeface="隶书" pitchFamily="49" charset="-122"/>
              </a:rPr>
            </a:br>
            <a:r>
              <a:rPr lang="zh-CN" altLang="en-US" b="1" dirty="0">
                <a:latin typeface="隶书" pitchFamily="49" charset="-122"/>
                <a:ea typeface="隶书" pitchFamily="49" charset="-122"/>
              </a:rPr>
              <a:t>  正浓</a:t>
            </a:r>
            <a:r>
              <a:rPr lang="zh-CN" altLang="en-US" b="1" dirty="0">
                <a:latin typeface="Lucida Sans Unicode" panose="020B0602030504020204" pitchFamily="34" charset="0"/>
                <a:ea typeface="隶书" pitchFamily="49" charset="-122"/>
              </a:rPr>
              <a:t>”</a:t>
            </a:r>
            <a:r>
              <a:rPr lang="zh-CN" altLang="en-US" b="1" dirty="0">
                <a:latin typeface="隶书" pitchFamily="49" charset="-122"/>
                <a:ea typeface="隶书" pitchFamily="49" charset="-122"/>
              </a:rPr>
              <a:t>是什么意思？</a:t>
            </a:r>
            <a:br>
              <a:rPr lang="zh-CN" altLang="en-US" b="1" dirty="0">
                <a:latin typeface="隶书" pitchFamily="49" charset="-122"/>
                <a:ea typeface="隶书" pitchFamily="49" charset="-122"/>
              </a:rPr>
            </a:br>
            <a:endParaRPr lang="zh-CN" altLang="en-US" b="1" dirty="0">
              <a:latin typeface="隶书" pitchFamily="49" charset="-122"/>
              <a:ea typeface="隶书" pitchFamily="49" charset="-122"/>
            </a:endParaRPr>
          </a:p>
        </p:txBody>
      </p:sp>
      <p:sp>
        <p:nvSpPr>
          <p:cNvPr id="50179" name="Rectangle 3"/>
          <p:cNvSpPr>
            <a:spLocks noGrp="1" noChangeArrowheads="1"/>
          </p:cNvSpPr>
          <p:nvPr>
            <p:ph idx="1"/>
          </p:nvPr>
        </p:nvSpPr>
        <p:spPr>
          <a:xfrm>
            <a:off x="755650" y="2276475"/>
            <a:ext cx="7556500" cy="3348038"/>
          </a:xfrm>
        </p:spPr>
        <p:txBody>
          <a:bodyPr vert="horz" rtlCol="0"/>
          <a:p>
            <a:pPr lvl="0" defTabSz="914400" fontAlgn="base">
              <a:lnSpc>
                <a:spcPct val="90000"/>
              </a:lnSpc>
              <a:spcAft>
                <a:spcPct val="0"/>
              </a:spcAft>
            </a:pPr>
            <a:r>
              <a:rPr lang="zh-CN" altLang="en-US" sz="4400" b="1" u="none" baseline="0" dirty="0">
                <a:solidFill>
                  <a:srgbClr val="C00000"/>
                </a:solidFill>
                <a:latin typeface="Lucida Sans Unicode" panose="020B0602030504020204"/>
                <a:ea typeface="隶书" pitchFamily="49" charset="-122"/>
              </a:rPr>
              <a:t>   “</a:t>
            </a:r>
            <a:r>
              <a:rPr lang="zh-CN" altLang="en-US" sz="4400" b="1" u="none" baseline="0" dirty="0">
                <a:solidFill>
                  <a:srgbClr val="C00000"/>
                </a:solidFill>
                <a:latin typeface="隶书" pitchFamily="49" charset="-122"/>
                <a:ea typeface="隶书" pitchFamily="49" charset="-122"/>
              </a:rPr>
              <a:t>诗兴不作</a:t>
            </a:r>
            <a:r>
              <a:rPr lang="zh-CN" altLang="en-US" sz="4400" b="1" u="none" baseline="0" dirty="0">
                <a:solidFill>
                  <a:srgbClr val="C00000"/>
                </a:solidFill>
                <a:latin typeface="Lucida Sans Unicode" panose="020B0602030504020204"/>
                <a:ea typeface="隶书" pitchFamily="49" charset="-122"/>
              </a:rPr>
              <a:t>”</a:t>
            </a:r>
            <a:r>
              <a:rPr lang="zh-CN" altLang="en-US" sz="4400" b="1" u="none" baseline="0" dirty="0">
                <a:solidFill>
                  <a:srgbClr val="C00000"/>
                </a:solidFill>
                <a:latin typeface="隶书" pitchFamily="49" charset="-122"/>
                <a:ea typeface="隶书" pitchFamily="49" charset="-122"/>
              </a:rPr>
              <a:t>就是写诗的兴致减少了。</a:t>
            </a:r>
            <a:r>
              <a:rPr lang="en-US" altLang="zh-CN" sz="4400" b="1" u="none" baseline="0" dirty="0">
                <a:solidFill>
                  <a:srgbClr val="C00000"/>
                </a:solidFill>
                <a:latin typeface="隶书" pitchFamily="49" charset="-122"/>
                <a:ea typeface="隶书" pitchFamily="49" charset="-122"/>
              </a:rPr>
              <a:t>20</a:t>
            </a:r>
            <a:r>
              <a:rPr lang="zh-CN" altLang="en-US" sz="4400" b="1" u="none" baseline="0" dirty="0">
                <a:solidFill>
                  <a:srgbClr val="C00000"/>
                </a:solidFill>
                <a:latin typeface="隶书" pitchFamily="49" charset="-122"/>
                <a:ea typeface="隶书" pitchFamily="49" charset="-122"/>
              </a:rPr>
              <a:t>年代，闻一多写了许多爱国诗篇。从</a:t>
            </a:r>
            <a:r>
              <a:rPr lang="en-US" altLang="zh-CN" sz="4400" b="1" u="none" baseline="0" dirty="0">
                <a:solidFill>
                  <a:srgbClr val="C00000"/>
                </a:solidFill>
                <a:latin typeface="隶书" pitchFamily="49" charset="-122"/>
                <a:ea typeface="隶书" pitchFamily="49" charset="-122"/>
              </a:rPr>
              <a:t>20</a:t>
            </a:r>
            <a:r>
              <a:rPr lang="zh-CN" altLang="en-US" sz="4400" b="1" u="none" baseline="0" dirty="0">
                <a:solidFill>
                  <a:srgbClr val="C00000"/>
                </a:solidFill>
                <a:latin typeface="隶书" pitchFamily="49" charset="-122"/>
                <a:ea typeface="隶书" pitchFamily="49" charset="-122"/>
              </a:rPr>
              <a:t>年代末起，转入对我国古典文化的深入研究。</a:t>
            </a:r>
            <a:endParaRPr lang="zh-CN" altLang="en-US" sz="4400" b="1" u="none" baseline="0" dirty="0">
              <a:solidFill>
                <a:srgbClr val="C00000"/>
              </a:solidFill>
              <a:latin typeface="隶书" pitchFamily="49" charset="-122"/>
              <a:ea typeface="隶书" pitchFamily="49" charset="-122"/>
            </a:endParaRPr>
          </a:p>
          <a:p>
            <a:pPr lvl="0" defTabSz="914400" fontAlgn="base">
              <a:lnSpc>
                <a:spcPct val="90000"/>
              </a:lnSpc>
              <a:spcAft>
                <a:spcPct val="0"/>
              </a:spcAft>
            </a:pPr>
            <a:endParaRPr lang="zh-CN" altLang="en-US" sz="4400" b="1" u="none" baseline="0" dirty="0">
              <a:solidFill>
                <a:srgbClr val="99FF33"/>
              </a:solidFill>
              <a:latin typeface="隶书" pitchFamily="49" charset="-122"/>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9">
                                            <p:txEl>
                                              <p:charRg st="0" end="61"/>
                                            </p:txEl>
                                          </p:spTgt>
                                        </p:tgtEl>
                                        <p:attrNameLst>
                                          <p:attrName>style.visibility</p:attrName>
                                        </p:attrNameLst>
                                      </p:cBhvr>
                                      <p:to>
                                        <p:strVal val="visible"/>
                                      </p:to>
                                    </p:set>
                                    <p:anim calcmode="lin" valueType="num">
                                      <p:cBhvr additive="base">
                                        <p:cTn id="7" dur="500" fill="hold"/>
                                        <p:tgtEl>
                                          <p:spTgt spid="50179">
                                            <p:txEl>
                                              <p:charRg st="0" end="6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0179">
                                            <p:txEl>
                                              <p:charRg st="0" end="6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2"/>
          <p:cNvSpPr>
            <a:spLocks noGrp="1" noChangeArrowheads="1"/>
          </p:cNvSpPr>
          <p:nvPr>
            <p:ph type="title"/>
          </p:nvPr>
        </p:nvSpPr>
        <p:spPr>
          <a:xfrm>
            <a:off x="0" y="609600"/>
            <a:ext cx="8153400" cy="1828800"/>
          </a:xfrm>
        </p:spPr>
        <p:txBody>
          <a:bodyPr vert="horz" rtlCol="0" anchor="ctr"/>
          <a:p>
            <a:pPr marL="0" lvl="0" indent="0" algn="l" defTabSz="914400" fontAlgn="base">
              <a:lnSpc>
                <a:spcPct val="100000"/>
              </a:lnSpc>
              <a:spcAft>
                <a:spcPct val="0"/>
              </a:spcAft>
              <a:buClr>
                <a:srgbClr val="000000"/>
              </a:buClr>
            </a:pPr>
            <a:r>
              <a:rPr lang="zh-CN" altLang="en-US" sz="3600" b="1" u="none" baseline="0" dirty="0">
                <a:solidFill>
                  <a:schemeClr val="tx1"/>
                </a:solidFill>
                <a:ea typeface="隶书" pitchFamily="49" charset="-122"/>
              </a:rPr>
              <a:t>        他潜心贯注，心会神凝，成了</a:t>
            </a:r>
            <a:r>
              <a:rPr lang="zh-CN" altLang="en-US" sz="3600" b="1" u="none" baseline="0" dirty="0">
                <a:solidFill>
                  <a:schemeClr val="tx1"/>
                </a:solidFill>
                <a:latin typeface="Lucida Sans Unicode" panose="020B0602030504020204"/>
                <a:ea typeface="隶书" pitchFamily="49" charset="-122"/>
              </a:rPr>
              <a:t>“</a:t>
            </a:r>
            <a:r>
              <a:rPr lang="zh-CN" altLang="en-US" sz="3600" b="1" u="none" baseline="0" dirty="0">
                <a:solidFill>
                  <a:schemeClr val="tx1"/>
                </a:solidFill>
                <a:ea typeface="隶书" pitchFamily="49" charset="-122"/>
              </a:rPr>
              <a:t>何妨一下楼</a:t>
            </a:r>
            <a:r>
              <a:rPr lang="zh-CN" altLang="en-US" sz="3600" b="1" u="none" baseline="0" dirty="0">
                <a:solidFill>
                  <a:schemeClr val="tx1"/>
                </a:solidFill>
                <a:latin typeface="Lucida Sans Unicode" panose="020B0602030504020204"/>
                <a:ea typeface="隶书" pitchFamily="49" charset="-122"/>
              </a:rPr>
              <a:t>”</a:t>
            </a:r>
            <a:r>
              <a:rPr lang="zh-CN" altLang="en-US" sz="3600" b="1" u="none" baseline="0" dirty="0">
                <a:solidFill>
                  <a:schemeClr val="tx1"/>
                </a:solidFill>
                <a:ea typeface="隶书" pitchFamily="49" charset="-122"/>
              </a:rPr>
              <a:t>的主人。</a:t>
            </a:r>
            <a:r>
              <a:rPr lang="zh-CN" altLang="en-US" sz="4000" b="1" u="none" baseline="0" dirty="0">
                <a:solidFill>
                  <a:schemeClr val="tx1"/>
                </a:solidFill>
                <a:ea typeface="隶书" pitchFamily="49" charset="-122"/>
              </a:rPr>
              <a:t>这句该怎样理解？</a:t>
            </a:r>
            <a:endParaRPr lang="zh-CN" altLang="en-US" sz="4000" b="1" u="none" baseline="0" dirty="0">
              <a:solidFill>
                <a:schemeClr val="tx1"/>
              </a:solidFill>
              <a:ea typeface="隶书" pitchFamily="49" charset="-122"/>
            </a:endParaRPr>
          </a:p>
        </p:txBody>
      </p:sp>
      <p:sp>
        <p:nvSpPr>
          <p:cNvPr id="58371" name="Rectangle 3"/>
          <p:cNvSpPr>
            <a:spLocks noGrp="1"/>
          </p:cNvSpPr>
          <p:nvPr>
            <p:ph idx="1"/>
          </p:nvPr>
        </p:nvSpPr>
        <p:spPr>
          <a:xfrm>
            <a:off x="0" y="2420938"/>
            <a:ext cx="8686800" cy="3330575"/>
          </a:xfrm>
          <a:ln/>
        </p:spPr>
        <p:txBody>
          <a:bodyPr vert="horz" anchor="t"/>
          <a:p>
            <a:pPr>
              <a:lnSpc>
                <a:spcPct val="90000"/>
              </a:lnSpc>
            </a:pPr>
            <a:r>
              <a:rPr lang="zh-CN" altLang="en-US" sz="3700" b="1" dirty="0">
                <a:solidFill>
                  <a:srgbClr val="FF3300"/>
                </a:solidFill>
                <a:latin typeface="隶书" pitchFamily="49" charset="-122"/>
                <a:ea typeface="隶书" pitchFamily="49" charset="-122"/>
              </a:rPr>
              <a:t>    </a:t>
            </a:r>
            <a:endParaRPr lang="zh-CN" altLang="en-US" sz="3700" b="1" dirty="0">
              <a:solidFill>
                <a:srgbClr val="FF3300"/>
              </a:solidFill>
              <a:latin typeface="隶书" pitchFamily="49" charset="-122"/>
              <a:ea typeface="隶书" pitchFamily="49" charset="-122"/>
            </a:endParaRPr>
          </a:p>
          <a:p>
            <a:pPr>
              <a:lnSpc>
                <a:spcPct val="90000"/>
              </a:lnSpc>
            </a:pPr>
            <a:r>
              <a:rPr lang="zh-CN" altLang="en-US" sz="4100" b="1" dirty="0">
                <a:solidFill>
                  <a:srgbClr val="0000FF"/>
                </a:solidFill>
                <a:latin typeface="Times New Roman" panose="02020603050405020304" pitchFamily="18" charset="0"/>
                <a:ea typeface="隶书" pitchFamily="49" charset="-122"/>
              </a:rPr>
              <a:t>“</a:t>
            </a:r>
            <a:r>
              <a:rPr lang="zh-CN" altLang="en-US" sz="4100" b="1" dirty="0">
                <a:solidFill>
                  <a:srgbClr val="0000FF"/>
                </a:solidFill>
                <a:latin typeface="隶书" pitchFamily="49" charset="-122"/>
                <a:ea typeface="隶书" pitchFamily="49" charset="-122"/>
              </a:rPr>
              <a:t>潜心贯注</a:t>
            </a:r>
            <a:r>
              <a:rPr lang="zh-CN" altLang="en-US" sz="4100" b="1" dirty="0">
                <a:solidFill>
                  <a:srgbClr val="0000FF"/>
                </a:solidFill>
                <a:latin typeface="Times New Roman" panose="02020603050405020304" pitchFamily="18" charset="0"/>
                <a:ea typeface="隶书" pitchFamily="49" charset="-122"/>
              </a:rPr>
              <a:t>”“</a:t>
            </a:r>
            <a:r>
              <a:rPr lang="zh-CN" altLang="en-US" sz="4100" b="1" dirty="0">
                <a:solidFill>
                  <a:srgbClr val="0000FF"/>
                </a:solidFill>
                <a:latin typeface="隶书" pitchFamily="49" charset="-122"/>
                <a:ea typeface="隶书" pitchFamily="49" charset="-122"/>
              </a:rPr>
              <a:t>心会神凝</a:t>
            </a:r>
            <a:r>
              <a:rPr lang="zh-CN" altLang="en-US" sz="4100" b="1" dirty="0">
                <a:solidFill>
                  <a:srgbClr val="0000FF"/>
                </a:solidFill>
                <a:latin typeface="Times New Roman" panose="02020603050405020304" pitchFamily="18" charset="0"/>
                <a:ea typeface="隶书" pitchFamily="49" charset="-122"/>
              </a:rPr>
              <a:t>”““</a:t>
            </a:r>
            <a:r>
              <a:rPr lang="zh-CN" altLang="en-US" sz="4100" b="1" dirty="0">
                <a:solidFill>
                  <a:srgbClr val="0000FF"/>
                </a:solidFill>
                <a:latin typeface="隶书" pitchFamily="49" charset="-122"/>
                <a:ea typeface="隶书" pitchFamily="49" charset="-122"/>
              </a:rPr>
              <a:t>何妨一下楼</a:t>
            </a:r>
            <a:r>
              <a:rPr lang="zh-CN" altLang="en-US" sz="4100" b="1" dirty="0">
                <a:solidFill>
                  <a:srgbClr val="0000FF"/>
                </a:solidFill>
                <a:latin typeface="Times New Roman" panose="02020603050405020304" pitchFamily="18" charset="0"/>
                <a:ea typeface="隶书" pitchFamily="49" charset="-122"/>
              </a:rPr>
              <a:t>”</a:t>
            </a:r>
            <a:r>
              <a:rPr lang="zh-CN" altLang="en-US" sz="4100" b="1" dirty="0">
                <a:solidFill>
                  <a:srgbClr val="0000FF"/>
                </a:solidFill>
                <a:latin typeface="隶书" pitchFamily="49" charset="-122"/>
                <a:ea typeface="隶书" pitchFamily="49" charset="-122"/>
              </a:rPr>
              <a:t>意思一致，都是说闻一多研究极其用功，用心极专，别的任何事情不能使他分心。 </a:t>
            </a:r>
            <a:endParaRPr lang="zh-CN" altLang="en-US" sz="4100" b="1" dirty="0">
              <a:solidFill>
                <a:srgbClr val="0000FF"/>
              </a:solidFill>
              <a:latin typeface="隶书" pitchFamily="49" charset="-122"/>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8371">
                                            <p:txEl>
                                              <p:charRg st="0" end="5"/>
                                            </p:txEl>
                                          </p:spTgt>
                                        </p:tgtEl>
                                        <p:attrNameLst>
                                          <p:attrName>style.visibility</p:attrName>
                                        </p:attrNameLst>
                                      </p:cBhvr>
                                      <p:to>
                                        <p:strVal val="visible"/>
                                      </p:to>
                                    </p:set>
                                    <p:animEffect transition="in" filter="box(out)">
                                      <p:cBhvr>
                                        <p:cTn id="7" dur="500"/>
                                        <p:tgtEl>
                                          <p:spTgt spid="58371">
                                            <p:txEl>
                                              <p:charRg st="0" end="5"/>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8371">
                                            <p:txEl>
                                              <p:charRg st="5" end="63"/>
                                            </p:txEl>
                                          </p:spTgt>
                                        </p:tgtEl>
                                        <p:attrNameLst>
                                          <p:attrName>style.visibility</p:attrName>
                                        </p:attrNameLst>
                                      </p:cBhvr>
                                      <p:to>
                                        <p:strVal val="visible"/>
                                      </p:to>
                                    </p:set>
                                    <p:animEffect transition="in" filter="box(out)">
                                      <p:cBhvr>
                                        <p:cTn id="12" dur="500"/>
                                        <p:tgtEl>
                                          <p:spTgt spid="58371">
                                            <p:txEl>
                                              <p:charRg st="5" end="63"/>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Rectangle 2"/>
          <p:cNvSpPr>
            <a:spLocks noGrp="1"/>
          </p:cNvSpPr>
          <p:nvPr>
            <p:ph type="title"/>
          </p:nvPr>
        </p:nvSpPr>
        <p:spPr>
          <a:xfrm>
            <a:off x="685800" y="914400"/>
            <a:ext cx="7772400" cy="1143000"/>
          </a:xfrm>
          <a:ln/>
        </p:spPr>
        <p:txBody>
          <a:bodyPr vert="horz" wrap="square" anchor="ctr"/>
          <a:p>
            <a:r>
              <a:rPr lang="zh-CN" altLang="en-US" sz="6000" dirty="0">
                <a:solidFill>
                  <a:srgbClr val="FF0000"/>
                </a:solidFill>
                <a:latin typeface="方正琥珀简体" pitchFamily="65" charset="-122"/>
                <a:ea typeface="方正琥珀简体" pitchFamily="65" charset="-122"/>
              </a:rPr>
              <a:t>品味</a:t>
            </a:r>
            <a:r>
              <a:rPr lang="zh-CN" altLang="en-US" sz="6000" dirty="0">
                <a:solidFill>
                  <a:srgbClr val="FFFF00"/>
                </a:solidFill>
                <a:latin typeface="方正琥珀简体" pitchFamily="65" charset="-122"/>
                <a:ea typeface="方正琥珀简体" pitchFamily="65" charset="-122"/>
              </a:rPr>
              <a:t>    </a:t>
            </a:r>
            <a:r>
              <a:rPr lang="zh-CN" altLang="en-US" sz="6000" dirty="0">
                <a:solidFill>
                  <a:srgbClr val="FF0000"/>
                </a:solidFill>
                <a:latin typeface="方正琥珀简体" pitchFamily="65" charset="-122"/>
                <a:ea typeface="方正琥珀简体" pitchFamily="65" charset="-122"/>
              </a:rPr>
              <a:t>语言</a:t>
            </a:r>
            <a:endParaRPr lang="zh-CN" altLang="en-US" sz="6000" dirty="0">
              <a:solidFill>
                <a:srgbClr val="FF0000"/>
              </a:solidFill>
              <a:latin typeface="方正琥珀简体" pitchFamily="65" charset="-122"/>
              <a:ea typeface="方正琥珀简体" pitchFamily="65" charset="-122"/>
            </a:endParaRPr>
          </a:p>
        </p:txBody>
      </p:sp>
      <p:sp>
        <p:nvSpPr>
          <p:cNvPr id="113666" name="AutoShape 3">
            <a:hlinkClick r:id="" action="ppaction://hlinkshowjump?jump=nextslide"/>
          </p:cNvPr>
          <p:cNvSpPr/>
          <p:nvPr/>
        </p:nvSpPr>
        <p:spPr>
          <a:xfrm>
            <a:off x="5105400" y="6416675"/>
            <a:ext cx="381000" cy="365125"/>
          </a:xfrm>
          <a:prstGeom prst="rightArrow">
            <a:avLst>
              <a:gd name="adj1" fmla="val 50000"/>
              <a:gd name="adj2" fmla="val 26000"/>
            </a:avLst>
          </a:prstGeom>
          <a:solidFill>
            <a:srgbClr val="DDDDDD"/>
          </a:solidFill>
          <a:ln w="28575" cap="flat" cmpd="sng">
            <a:solidFill>
              <a:schemeClr val="hlink"/>
            </a:solidFill>
            <a:prstDash val="solid"/>
            <a:miter/>
            <a:headEnd type="none" w="med" len="med"/>
            <a:tailEnd type="none" w="med" len="med"/>
          </a:ln>
        </p:spPr>
        <p:txBody>
          <a:bodyPr wrap="none" anchor="ctr"/>
          <a:p>
            <a:pPr lvl="0" algn="ctr"/>
            <a:endParaRPr lang="zh-CN" altLang="en-US" dirty="0">
              <a:latin typeface="Times New Roman" panose="02020603050405020304" pitchFamily="18" charset="0"/>
              <a:ea typeface="宋体" panose="02010600030101010101" pitchFamily="2" charset="-122"/>
            </a:endParaRPr>
          </a:p>
        </p:txBody>
      </p:sp>
      <p:sp>
        <p:nvSpPr>
          <p:cNvPr id="113667" name="AutoShape 4">
            <a:hlinkClick r:id="" action="ppaction://hlinkshowjump?jump=previousslide"/>
          </p:cNvPr>
          <p:cNvSpPr/>
          <p:nvPr/>
        </p:nvSpPr>
        <p:spPr>
          <a:xfrm>
            <a:off x="3581400" y="6416675"/>
            <a:ext cx="381000" cy="365125"/>
          </a:xfrm>
          <a:prstGeom prst="leftArrow">
            <a:avLst>
              <a:gd name="adj1" fmla="val 50000"/>
              <a:gd name="adj2" fmla="val 26000"/>
            </a:avLst>
          </a:prstGeom>
          <a:solidFill>
            <a:srgbClr val="DDDDDD"/>
          </a:solidFill>
          <a:ln w="28575" cap="flat" cmpd="sng">
            <a:solidFill>
              <a:schemeClr val="hlink"/>
            </a:solidFill>
            <a:prstDash val="solid"/>
            <a:miter/>
            <a:headEnd type="none" w="med" len="med"/>
            <a:tailEnd type="none" w="med" len="med"/>
          </a:ln>
        </p:spPr>
        <p:txBody>
          <a:bodyPr wrap="none" anchor="ctr"/>
          <a:p>
            <a:pPr lvl="0"/>
            <a:endParaRPr lang="zh-CN" altLang="en-US" dirty="0">
              <a:latin typeface="Times New Roman" panose="02020603050405020304" pitchFamily="18" charset="0"/>
              <a:ea typeface="宋体" panose="02010600030101010101" pitchFamily="2" charset="-122"/>
            </a:endParaRPr>
          </a:p>
        </p:txBody>
      </p:sp>
      <p:sp>
        <p:nvSpPr>
          <p:cNvPr id="113668" name="AutoShape 5">
            <a:hlinkClick r:id="" action="ppaction://hlinkshowjump?jump=firstslide"/>
          </p:cNvPr>
          <p:cNvSpPr/>
          <p:nvPr/>
        </p:nvSpPr>
        <p:spPr>
          <a:xfrm>
            <a:off x="4305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p>
            <a:pPr lvl="0"/>
            <a:endParaRPr lang="zh-CN" altLang="en-US" dirty="0">
              <a:latin typeface="Times New Roman" panose="02020603050405020304" pitchFamily="18" charset="0"/>
              <a:ea typeface="宋体" panose="02010600030101010101" pitchFamily="2" charset="-122"/>
            </a:endParaRPr>
          </a:p>
        </p:txBody>
      </p:sp>
      <p:graphicFrame>
        <p:nvGraphicFramePr>
          <p:cNvPr id="113669" name="Object 6"/>
          <p:cNvGraphicFramePr/>
          <p:nvPr/>
        </p:nvGraphicFramePr>
        <p:xfrm>
          <a:off x="2705100" y="2286000"/>
          <a:ext cx="3733800" cy="3535363"/>
        </p:xfrm>
        <a:graphic>
          <a:graphicData uri="http://schemas.openxmlformats.org/presentationml/2006/ole">
            <mc:AlternateContent xmlns:mc="http://schemas.openxmlformats.org/markup-compatibility/2006">
              <mc:Choice xmlns:v="urn:schemas-microsoft-com:vml" Requires="v">
                <p:oleObj spid="_x0000_s3079" name="" r:id="rId1" imgW="3409950" imgH="3228975" progId="Paint.Picture">
                  <p:embed/>
                </p:oleObj>
              </mc:Choice>
              <mc:Fallback>
                <p:oleObj name="" r:id="rId1" imgW="3409950" imgH="3228975" progId="Paint.Picture">
                  <p:embed/>
                  <p:pic>
                    <p:nvPicPr>
                      <p:cNvPr id="0" name="图片 3078"/>
                      <p:cNvPicPr/>
                      <p:nvPr/>
                    </p:nvPicPr>
                    <p:blipFill>
                      <a:blip r:embed="rId2">
                        <a:clrChange>
                          <a:clrFrom>
                            <a:srgbClr val="FFFFFF"/>
                          </a:clrFrom>
                          <a:clrTo>
                            <a:srgbClr val="FFFFFF">
                              <a:alpha val="0"/>
                            </a:srgbClr>
                          </a:clrTo>
                        </a:clrChange>
                      </a:blip>
                      <a:stretch>
                        <a:fillRect/>
                      </a:stretch>
                    </p:blipFill>
                    <p:spPr>
                      <a:xfrm>
                        <a:off x="2705100" y="2286000"/>
                        <a:ext cx="3733800" cy="3535363"/>
                      </a:xfrm>
                      <a:prstGeom prst="rect">
                        <a:avLst/>
                      </a:prstGeom>
                      <a:noFill/>
                      <a:ln w="38100">
                        <a:noFill/>
                        <a:miter/>
                      </a:ln>
                    </p:spPr>
                  </p:pic>
                </p:oleObj>
              </mc:Fallback>
            </mc:AlternateContent>
          </a:graphicData>
        </a:graphic>
      </p:graphicFrame>
    </p:spTree>
  </p:cSld>
  <p:clrMapOvr>
    <a:masterClrMapping/>
  </p:clrMapOvr>
  <p:transition spd="med">
    <p:random/>
    <p:sndAc>
      <p:stSnd>
        <p:snd r:embed="rId3" name="projctor.wav"/>
      </p:stSnd>
    </p:sndAc>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2"/>
          <p:cNvSpPr>
            <a:spLocks noGrp="1" noChangeArrowheads="1"/>
          </p:cNvSpPr>
          <p:nvPr>
            <p:ph type="title"/>
          </p:nvPr>
        </p:nvSpPr>
        <p:spPr>
          <a:xfrm>
            <a:off x="685800" y="404813"/>
            <a:ext cx="8458200" cy="2185988"/>
          </a:xfrm>
        </p:spPr>
        <p:txBody>
          <a:bodyPr vert="horz" rtlCol="0" anchor="ctr"/>
          <a:p>
            <a:pPr marL="0" lvl="0" indent="0" algn="l" defTabSz="914400" fontAlgn="base">
              <a:lnSpc>
                <a:spcPct val="100000"/>
              </a:lnSpc>
              <a:spcAft>
                <a:spcPct val="0"/>
              </a:spcAft>
              <a:buClr>
                <a:srgbClr val="000000"/>
              </a:buClr>
            </a:pPr>
            <a:r>
              <a:rPr lang="zh-CN" altLang="en-US" sz="3200" u="none" baseline="0">
                <a:ea typeface="隶书" pitchFamily="49" charset="-122"/>
              </a:rPr>
              <a:t>       </a:t>
            </a:r>
            <a:r>
              <a:rPr lang="zh-CN" altLang="en-US" sz="3200" b="1" u="none" baseline="0">
                <a:latin typeface="隶书" pitchFamily="49" charset="-122"/>
                <a:ea typeface="隶书" pitchFamily="49" charset="-122"/>
              </a:rPr>
              <a:t>作者使用了许多四字语（特别是成语）以及整齐的对偶句。使文章读起来，琅琅上口，铿锵有力，富于音乐美。 请举出几个例子。</a:t>
            </a:r>
            <a:endParaRPr lang="zh-CN" altLang="en-US" sz="3200" b="1" u="none" baseline="0">
              <a:latin typeface="隶书" pitchFamily="49" charset="-122"/>
              <a:ea typeface="隶书" pitchFamily="49" charset="-122"/>
            </a:endParaRPr>
          </a:p>
        </p:txBody>
      </p:sp>
      <p:sp>
        <p:nvSpPr>
          <p:cNvPr id="71683" name="Rectangle 3"/>
          <p:cNvSpPr>
            <a:spLocks noGrp="1"/>
          </p:cNvSpPr>
          <p:nvPr>
            <p:ph idx="1"/>
          </p:nvPr>
        </p:nvSpPr>
        <p:spPr>
          <a:xfrm>
            <a:off x="2771775" y="2205038"/>
            <a:ext cx="6121400" cy="4292600"/>
          </a:xfrm>
          <a:ln/>
        </p:spPr>
        <p:txBody>
          <a:bodyPr vert="horz" anchor="t"/>
          <a:p>
            <a:pPr algn="ctr">
              <a:lnSpc>
                <a:spcPct val="80000"/>
              </a:lnSpc>
              <a:buNone/>
            </a:pPr>
            <a:r>
              <a:rPr lang="zh-CN" altLang="en-US" sz="4400" b="1" dirty="0">
                <a:solidFill>
                  <a:srgbClr val="FF3300"/>
                </a:solidFill>
                <a:ea typeface="隶书" pitchFamily="49" charset="-122"/>
              </a:rPr>
              <a:t>目不窥园　足不下楼</a:t>
            </a:r>
            <a:endParaRPr lang="zh-CN" altLang="en-US" sz="4400" b="1" dirty="0">
              <a:solidFill>
                <a:srgbClr val="FF3300"/>
              </a:solidFill>
              <a:ea typeface="隶书" pitchFamily="49" charset="-122"/>
            </a:endParaRPr>
          </a:p>
          <a:p>
            <a:pPr algn="ctr">
              <a:lnSpc>
                <a:spcPct val="80000"/>
              </a:lnSpc>
              <a:buNone/>
            </a:pPr>
            <a:r>
              <a:rPr lang="zh-CN" altLang="en-US" sz="4400" b="1" dirty="0">
                <a:solidFill>
                  <a:srgbClr val="FF3300"/>
                </a:solidFill>
                <a:ea typeface="隶书" pitchFamily="49" charset="-122"/>
              </a:rPr>
              <a:t>兀兀穷年　沥尽心血</a:t>
            </a:r>
            <a:endParaRPr lang="zh-CN" altLang="en-US" sz="4400" b="1" dirty="0">
              <a:solidFill>
                <a:srgbClr val="FF3300"/>
              </a:solidFill>
              <a:ea typeface="隶书" pitchFamily="49" charset="-122"/>
            </a:endParaRPr>
          </a:p>
          <a:p>
            <a:pPr algn="ctr">
              <a:lnSpc>
                <a:spcPct val="80000"/>
              </a:lnSpc>
              <a:buNone/>
            </a:pPr>
            <a:r>
              <a:rPr lang="zh-CN" altLang="en-US" sz="4400" b="1" dirty="0">
                <a:solidFill>
                  <a:srgbClr val="FF3300"/>
                </a:solidFill>
                <a:ea typeface="隶书" pitchFamily="49" charset="-122"/>
              </a:rPr>
              <a:t>潜心贯注　心会神凝</a:t>
            </a:r>
            <a:endParaRPr lang="zh-CN" altLang="en-US" sz="4400" b="1" dirty="0">
              <a:solidFill>
                <a:srgbClr val="FF3300"/>
              </a:solidFill>
              <a:ea typeface="隶书" pitchFamily="49" charset="-122"/>
            </a:endParaRPr>
          </a:p>
          <a:p>
            <a:pPr algn="ctr">
              <a:lnSpc>
                <a:spcPct val="80000"/>
              </a:lnSpc>
              <a:buNone/>
            </a:pPr>
            <a:r>
              <a:rPr lang="zh-CN" altLang="en-US" sz="4400" b="1" dirty="0">
                <a:solidFill>
                  <a:srgbClr val="FF3300"/>
                </a:solidFill>
                <a:ea typeface="隶书" pitchFamily="49" charset="-122"/>
              </a:rPr>
              <a:t>仰之弥高　钻之弥坚</a:t>
            </a:r>
            <a:endParaRPr lang="zh-CN" altLang="en-US" sz="4400" b="1" dirty="0">
              <a:solidFill>
                <a:srgbClr val="FF3300"/>
              </a:solidFill>
              <a:ea typeface="隶书" pitchFamily="49" charset="-122"/>
            </a:endParaRPr>
          </a:p>
          <a:p>
            <a:pPr algn="ctr">
              <a:lnSpc>
                <a:spcPct val="80000"/>
              </a:lnSpc>
              <a:buNone/>
            </a:pPr>
            <a:r>
              <a:rPr lang="zh-CN" altLang="en-US" sz="4400" b="1" dirty="0">
                <a:solidFill>
                  <a:srgbClr val="FF3300"/>
                </a:solidFill>
                <a:ea typeface="隶书" pitchFamily="49" charset="-122"/>
              </a:rPr>
              <a:t>迥乎不同　一反既往</a:t>
            </a:r>
            <a:endParaRPr lang="zh-CN" altLang="en-US" sz="4400" b="1" dirty="0">
              <a:solidFill>
                <a:srgbClr val="FF3300"/>
              </a:solidFill>
              <a:ea typeface="隶书" pitchFamily="49" charset="-122"/>
            </a:endParaRPr>
          </a:p>
          <a:p>
            <a:pPr algn="ctr">
              <a:lnSpc>
                <a:spcPct val="80000"/>
              </a:lnSpc>
              <a:buNone/>
            </a:pPr>
            <a:r>
              <a:rPr lang="en-US" altLang="zh-CN" sz="6000" b="1">
                <a:solidFill>
                  <a:srgbClr val="66FF33"/>
                </a:solidFill>
                <a:ea typeface="隶书" pitchFamily="49" charset="-122"/>
              </a:rPr>
              <a:t>……</a:t>
            </a:r>
            <a:endParaRPr lang="en-US" altLang="zh-CN" sz="6000" b="1">
              <a:solidFill>
                <a:srgbClr val="66FF33"/>
              </a:solidFill>
              <a:ea typeface="隶书" pitchFamily="49" charset="-122"/>
            </a:endParaRPr>
          </a:p>
        </p:txBody>
      </p:sp>
      <p:pic>
        <p:nvPicPr>
          <p:cNvPr id="71685" name="Picture 5" descr="48"/>
          <p:cNvPicPr>
            <a:picLocks noChangeAspect="1"/>
          </p:cNvPicPr>
          <p:nvPr/>
        </p:nvPicPr>
        <p:blipFill>
          <a:blip r:embed="rId1"/>
          <a:stretch>
            <a:fillRect/>
          </a:stretch>
        </p:blipFill>
        <p:spPr>
          <a:xfrm>
            <a:off x="468313" y="4343400"/>
            <a:ext cx="1970087" cy="2514600"/>
          </a:xfrm>
          <a:prstGeom prst="rect">
            <a:avLst/>
          </a:prstGeom>
          <a:noFill/>
          <a:ln w="9525">
            <a:noFill/>
          </a:ln>
        </p:spPr>
      </p:pic>
      <p:sp>
        <p:nvSpPr>
          <p:cNvPr id="50181" name="WordArt 6"/>
          <p:cNvSpPr>
            <a:spLocks noTextEdit="1"/>
          </p:cNvSpPr>
          <p:nvPr/>
        </p:nvSpPr>
        <p:spPr>
          <a:xfrm>
            <a:off x="539750" y="2852738"/>
            <a:ext cx="2236788" cy="1157287"/>
          </a:xfrm>
          <a:prstGeom prst="rect">
            <a:avLst/>
          </a:prstGeom>
        </p:spPr>
        <p:txBody>
          <a:bodyPr wrap="none" fromWordArt="1">
            <a:prstTxWarp prst="textCascadeUp">
              <a:avLst>
                <a:gd name="adj" fmla="val 100000"/>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读一读</a:t>
            </a:r>
            <a:endPar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683">
                                            <p:txEl>
                                              <p:charRg st="0" end="10"/>
                                            </p:txEl>
                                          </p:spTgt>
                                        </p:tgtEl>
                                        <p:attrNameLst>
                                          <p:attrName>style.visibility</p:attrName>
                                        </p:attrNameLst>
                                      </p:cBhvr>
                                      <p:to>
                                        <p:strVal val="visible"/>
                                      </p:to>
                                    </p:set>
                                    <p:animEffect transition="in" filter="box(out)">
                                      <p:cBhvr>
                                        <p:cTn id="7" dur="500"/>
                                        <p:tgtEl>
                                          <p:spTgt spid="71683">
                                            <p:txEl>
                                              <p:charRg st="0" end="1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683">
                                            <p:txEl>
                                              <p:charRg st="10" end="20"/>
                                            </p:txEl>
                                          </p:spTgt>
                                        </p:tgtEl>
                                        <p:attrNameLst>
                                          <p:attrName>style.visibility</p:attrName>
                                        </p:attrNameLst>
                                      </p:cBhvr>
                                      <p:to>
                                        <p:strVal val="visible"/>
                                      </p:to>
                                    </p:set>
                                    <p:animEffect transition="in" filter="box(out)">
                                      <p:cBhvr>
                                        <p:cTn id="12" dur="500"/>
                                        <p:tgtEl>
                                          <p:spTgt spid="71683">
                                            <p:txEl>
                                              <p:charRg st="10" end="2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683">
                                            <p:txEl>
                                              <p:charRg st="20" end="30"/>
                                            </p:txEl>
                                          </p:spTgt>
                                        </p:tgtEl>
                                        <p:attrNameLst>
                                          <p:attrName>style.visibility</p:attrName>
                                        </p:attrNameLst>
                                      </p:cBhvr>
                                      <p:to>
                                        <p:strVal val="visible"/>
                                      </p:to>
                                    </p:set>
                                    <p:animEffect transition="in" filter="box(out)">
                                      <p:cBhvr>
                                        <p:cTn id="17" dur="500"/>
                                        <p:tgtEl>
                                          <p:spTgt spid="71683">
                                            <p:txEl>
                                              <p:charRg st="20" end="3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1683">
                                            <p:txEl>
                                              <p:charRg st="30" end="40"/>
                                            </p:txEl>
                                          </p:spTgt>
                                        </p:tgtEl>
                                        <p:attrNameLst>
                                          <p:attrName>style.visibility</p:attrName>
                                        </p:attrNameLst>
                                      </p:cBhvr>
                                      <p:to>
                                        <p:strVal val="visible"/>
                                      </p:to>
                                    </p:set>
                                    <p:animEffect transition="in" filter="box(out)">
                                      <p:cBhvr>
                                        <p:cTn id="22" dur="500"/>
                                        <p:tgtEl>
                                          <p:spTgt spid="71683">
                                            <p:txEl>
                                              <p:charRg st="30" end="4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71683">
                                            <p:txEl>
                                              <p:charRg st="40" end="50"/>
                                            </p:txEl>
                                          </p:spTgt>
                                        </p:tgtEl>
                                        <p:attrNameLst>
                                          <p:attrName>style.visibility</p:attrName>
                                        </p:attrNameLst>
                                      </p:cBhvr>
                                      <p:to>
                                        <p:strVal val="visible"/>
                                      </p:to>
                                    </p:set>
                                    <p:animEffect transition="in" filter="box(out)">
                                      <p:cBhvr>
                                        <p:cTn id="27" dur="500"/>
                                        <p:tgtEl>
                                          <p:spTgt spid="71683">
                                            <p:txEl>
                                              <p:charRg st="40" end="5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71683">
                                            <p:txEl>
                                              <p:charRg st="50" end="53"/>
                                            </p:txEl>
                                          </p:spTgt>
                                        </p:tgtEl>
                                        <p:attrNameLst>
                                          <p:attrName>style.visibility</p:attrName>
                                        </p:attrNameLst>
                                      </p:cBhvr>
                                      <p:to>
                                        <p:strVal val="visible"/>
                                      </p:to>
                                    </p:set>
                                    <p:animEffect transition="in" filter="box(out)">
                                      <p:cBhvr>
                                        <p:cTn id="32" dur="500"/>
                                        <p:tgtEl>
                                          <p:spTgt spid="71683">
                                            <p:txEl>
                                              <p:charRg st="50" end="53"/>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par>
                          <p:cTn id="33" fill="hold">
                            <p:stCondLst>
                              <p:cond delay="500"/>
                            </p:stCondLst>
                            <p:childTnLst>
                              <p:par>
                                <p:cTn id="34" presetID="2" presetClass="entr" presetSubtype="8" fill="hold" nodeType="afterEffect">
                                  <p:stCondLst>
                                    <p:cond delay="0"/>
                                  </p:stCondLst>
                                  <p:childTnLst>
                                    <p:set>
                                      <p:cBhvr>
                                        <p:cTn id="35" dur="1" fill="hold">
                                          <p:stCondLst>
                                            <p:cond delay="0"/>
                                          </p:stCondLst>
                                        </p:cTn>
                                        <p:tgtEl>
                                          <p:spTgt spid="71685"/>
                                        </p:tgtEl>
                                        <p:attrNameLst>
                                          <p:attrName>style.visibility</p:attrName>
                                        </p:attrNameLst>
                                      </p:cBhvr>
                                      <p:to>
                                        <p:strVal val="visible"/>
                                      </p:to>
                                    </p:set>
                                    <p:anim calcmode="lin" valueType="num">
                                      <p:cBhvr additive="base">
                                        <p:cTn id="36" dur="500" fill="hold"/>
                                        <p:tgtEl>
                                          <p:spTgt spid="71685"/>
                                        </p:tgtEl>
                                        <p:attrNameLst>
                                          <p:attrName>ppt_x</p:attrName>
                                        </p:attrNameLst>
                                      </p:cBhvr>
                                      <p:tavLst>
                                        <p:tav tm="0">
                                          <p:val>
                                            <p:strVal val="0-#ppt_w/2"/>
                                          </p:val>
                                        </p:tav>
                                        <p:tav tm="100000">
                                          <p:val>
                                            <p:strVal val="#ppt_x"/>
                                          </p:val>
                                        </p:tav>
                                      </p:tavLst>
                                    </p:anim>
                                    <p:anim calcmode="lin" valueType="num">
                                      <p:cBhvr additive="base">
                                        <p:cTn id="37" dur="500" fill="hold"/>
                                        <p:tgtEl>
                                          <p:spTgt spid="7168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nodeType="clickEffect">
                                  <p:stCondLst>
                                    <p:cond delay="0"/>
                                  </p:stCondLst>
                                  <p:childTnLst>
                                    <p:set>
                                      <p:cBhvr>
                                        <p:cTn id="41" dur="1" fill="hold">
                                          <p:stCondLst>
                                            <p:cond delay="0"/>
                                          </p:stCondLst>
                                        </p:cTn>
                                        <p:tgtEl>
                                          <p:spTgt spid="50181"/>
                                        </p:tgtEl>
                                        <p:attrNameLst>
                                          <p:attrName>style.visibility</p:attrName>
                                        </p:attrNameLst>
                                      </p:cBhvr>
                                      <p:to>
                                        <p:strVal val="visible"/>
                                      </p:to>
                                    </p:set>
                                    <p:animEffect transition="in" filter="box(out)">
                                      <p:cBhvr>
                                        <p:cTn id="42" dur="500"/>
                                        <p:tgtEl>
                                          <p:spTgt spid="50181"/>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标题 9217"/>
          <p:cNvSpPr>
            <a:spLocks noGrp="1"/>
          </p:cNvSpPr>
          <p:nvPr>
            <p:ph type="title"/>
          </p:nvPr>
        </p:nvSpPr>
        <p:spPr>
          <a:ln/>
        </p:spPr>
        <p:txBody>
          <a:bodyPr lIns="92075" tIns="46038" rIns="92075" bIns="46038" anchor="ctr"/>
          <a:p>
            <a:pPr fontAlgn="base"/>
            <a:r>
              <a:rPr lang="zh-CN" altLang="en-US" dirty="0">
                <a:ea typeface="隶书" pitchFamily="49" charset="-122"/>
              </a:rPr>
              <a:t>第一课时</a:t>
            </a:r>
            <a:endParaRPr lang="zh-CN" altLang="en-US" dirty="0">
              <a:ea typeface="隶书" pitchFamily="49" charset="-122"/>
            </a:endParaRPr>
          </a:p>
        </p:txBody>
      </p:sp>
      <p:sp>
        <p:nvSpPr>
          <p:cNvPr id="67586" name="文本占位符 9218"/>
          <p:cNvSpPr>
            <a:spLocks noGrp="1"/>
          </p:cNvSpPr>
          <p:nvPr>
            <p:ph idx="1"/>
          </p:nvPr>
        </p:nvSpPr>
        <p:spPr>
          <a:ln/>
        </p:spPr>
        <p:txBody>
          <a:bodyPr anchor="t"/>
          <a:p>
            <a:r>
              <a:rPr lang="zh-CN" altLang="en-US" sz="4800" b="1" dirty="0">
                <a:ea typeface="华文楷体" pitchFamily="2" charset="-122"/>
              </a:rPr>
              <a:t>课时目标：了解闻一多和臧克家，朗读课文，识记词语，初步感知内容。</a:t>
            </a:r>
            <a:endParaRPr lang="zh-CN" altLang="en-US" sz="4800" b="1" dirty="0">
              <a:ea typeface="华文楷体"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Rectangle 2"/>
          <p:cNvSpPr>
            <a:spLocks noGrp="1"/>
          </p:cNvSpPr>
          <p:nvPr>
            <p:ph type="title"/>
          </p:nvPr>
        </p:nvSpPr>
        <p:spPr>
          <a:xfrm>
            <a:off x="901700" y="914400"/>
            <a:ext cx="7340600" cy="838200"/>
          </a:xfrm>
          <a:ln/>
        </p:spPr>
        <p:txBody>
          <a:bodyPr vert="horz" wrap="square" anchor="ctr"/>
          <a:p>
            <a:pPr algn="l"/>
            <a:r>
              <a:rPr lang="zh-CN" altLang="en-US" sz="4800" b="1" i="1" dirty="0">
                <a:solidFill>
                  <a:srgbClr val="66FF33"/>
                </a:solidFill>
                <a:ea typeface="隶书" pitchFamily="49" charset="-122"/>
              </a:rPr>
              <a:t>对偶句：</a:t>
            </a:r>
            <a:endParaRPr lang="zh-CN" altLang="en-US" sz="4800" b="1" i="1" dirty="0">
              <a:solidFill>
                <a:srgbClr val="66FF33"/>
              </a:solidFill>
              <a:ea typeface="隶书" pitchFamily="49" charset="-122"/>
            </a:endParaRPr>
          </a:p>
        </p:txBody>
      </p:sp>
      <p:sp>
        <p:nvSpPr>
          <p:cNvPr id="72707" name="Rectangle 3"/>
          <p:cNvSpPr>
            <a:spLocks noGrp="1"/>
          </p:cNvSpPr>
          <p:nvPr>
            <p:ph idx="1"/>
          </p:nvPr>
        </p:nvSpPr>
        <p:spPr>
          <a:xfrm>
            <a:off x="539750" y="1989138"/>
            <a:ext cx="8134350" cy="4114800"/>
          </a:xfrm>
          <a:ln/>
        </p:spPr>
        <p:txBody>
          <a:bodyPr vert="horz" wrap="square" anchor="t"/>
          <a:p>
            <a:pPr marL="609600" indent="-609600">
              <a:buAutoNum type="arabicPeriod"/>
            </a:pPr>
            <a:r>
              <a:rPr lang="zh-CN" altLang="en-US" sz="3600" b="1" dirty="0">
                <a:solidFill>
                  <a:srgbClr val="C00000"/>
                </a:solidFill>
                <a:latin typeface="隶书" pitchFamily="49" charset="-122"/>
                <a:ea typeface="隶书" pitchFamily="49" charset="-122"/>
              </a:rPr>
              <a:t>人家说了再做，我是做了再说。</a:t>
            </a:r>
            <a:endParaRPr lang="zh-CN" altLang="en-US" sz="3600" b="1" dirty="0">
              <a:solidFill>
                <a:srgbClr val="C00000"/>
              </a:solidFill>
              <a:latin typeface="隶书" pitchFamily="49" charset="-122"/>
              <a:ea typeface="隶书" pitchFamily="49" charset="-122"/>
            </a:endParaRPr>
          </a:p>
          <a:p>
            <a:pPr marL="609600" indent="-609600">
              <a:buAutoNum type="arabicPeriod"/>
            </a:pPr>
            <a:r>
              <a:rPr lang="zh-CN" altLang="en-US" sz="3600" b="1" dirty="0">
                <a:solidFill>
                  <a:srgbClr val="C00000"/>
                </a:solidFill>
                <a:latin typeface="隶书" pitchFamily="49" charset="-122"/>
                <a:ea typeface="隶书" pitchFamily="49" charset="-122"/>
              </a:rPr>
              <a:t>目不窥园，足不下楼。</a:t>
            </a:r>
            <a:endParaRPr lang="zh-CN" altLang="en-US" sz="3600" b="1" dirty="0">
              <a:solidFill>
                <a:srgbClr val="C00000"/>
              </a:solidFill>
              <a:latin typeface="隶书" pitchFamily="49" charset="-122"/>
              <a:ea typeface="隶书" pitchFamily="49" charset="-122"/>
            </a:endParaRPr>
          </a:p>
          <a:p>
            <a:pPr marL="609600" indent="-609600">
              <a:buAutoNum type="arabicPeriod"/>
            </a:pPr>
            <a:r>
              <a:rPr lang="zh-CN" altLang="en-US" sz="3600" b="1" dirty="0">
                <a:solidFill>
                  <a:srgbClr val="C00000"/>
                </a:solidFill>
                <a:latin typeface="隶书" pitchFamily="49" charset="-122"/>
                <a:ea typeface="隶书" pitchFamily="49" charset="-122"/>
              </a:rPr>
              <a:t>不动不响，无声无闻 。</a:t>
            </a:r>
            <a:endParaRPr lang="zh-CN" altLang="en-US" sz="3600" b="1" dirty="0">
              <a:solidFill>
                <a:srgbClr val="C00000"/>
              </a:solidFill>
              <a:latin typeface="隶书" pitchFamily="49" charset="-122"/>
              <a:ea typeface="隶书" pitchFamily="49" charset="-122"/>
            </a:endParaRPr>
          </a:p>
          <a:p>
            <a:pPr marL="609600" indent="-609600">
              <a:buAutoNum type="arabicPeriod"/>
            </a:pPr>
            <a:r>
              <a:rPr lang="zh-CN" altLang="en-US" sz="3600" b="1" dirty="0">
                <a:solidFill>
                  <a:srgbClr val="C00000"/>
                </a:solidFill>
                <a:latin typeface="隶书" pitchFamily="49" charset="-122"/>
                <a:ea typeface="隶书" pitchFamily="49" charset="-122"/>
              </a:rPr>
              <a:t>动人心，鼓壮志。</a:t>
            </a:r>
            <a:endParaRPr lang="zh-CN" altLang="en-US" sz="3600" b="1" dirty="0">
              <a:solidFill>
                <a:srgbClr val="C00000"/>
              </a:solidFill>
              <a:latin typeface="隶书" pitchFamily="49" charset="-122"/>
              <a:ea typeface="隶书" pitchFamily="49" charset="-122"/>
            </a:endParaRPr>
          </a:p>
          <a:p>
            <a:pPr marL="609600" indent="-609600">
              <a:buAutoNum type="arabicPeriod"/>
            </a:pPr>
            <a:r>
              <a:rPr lang="zh-CN" altLang="en-US" sz="3600" b="1" dirty="0">
                <a:solidFill>
                  <a:srgbClr val="C00000"/>
                </a:solidFill>
                <a:latin typeface="隶书" pitchFamily="49" charset="-122"/>
                <a:ea typeface="隶书" pitchFamily="49" charset="-122"/>
              </a:rPr>
              <a:t>气冲斗牛，声震天地。</a:t>
            </a:r>
            <a:endParaRPr lang="zh-CN" altLang="en-US" sz="3600" b="1" dirty="0">
              <a:solidFill>
                <a:srgbClr val="C00000"/>
              </a:solidFill>
              <a:latin typeface="隶书" pitchFamily="49" charset="-122"/>
              <a:ea typeface="隶书" pitchFamily="49" charset="-122"/>
            </a:endParaRPr>
          </a:p>
          <a:p>
            <a:pPr marL="609600" indent="-609600">
              <a:buAutoNum type="arabicPeriod"/>
            </a:pPr>
            <a:r>
              <a:rPr lang="zh-CN" altLang="en-US" sz="3600" b="1" dirty="0">
                <a:solidFill>
                  <a:srgbClr val="C00000"/>
                </a:solidFill>
                <a:latin typeface="隶书" pitchFamily="49" charset="-122"/>
                <a:ea typeface="隶书" pitchFamily="49" charset="-122"/>
              </a:rPr>
              <a:t>他，是口的巨人。他，是行的高标。</a:t>
            </a:r>
            <a:endParaRPr lang="zh-CN" altLang="en-US" sz="3600" b="1" dirty="0">
              <a:solidFill>
                <a:srgbClr val="C00000"/>
              </a:solidFill>
              <a:latin typeface="隶书" pitchFamily="49" charset="-122"/>
              <a:ea typeface="隶书" pitchFamily="49" charset="-122"/>
            </a:endParaRPr>
          </a:p>
        </p:txBody>
      </p:sp>
      <p:sp>
        <p:nvSpPr>
          <p:cNvPr id="51204" name="WordArt 4"/>
          <p:cNvSpPr>
            <a:spLocks noTextEdit="1"/>
          </p:cNvSpPr>
          <p:nvPr/>
        </p:nvSpPr>
        <p:spPr>
          <a:xfrm>
            <a:off x="5940425" y="3429000"/>
            <a:ext cx="2808288" cy="1157288"/>
          </a:xfrm>
          <a:prstGeom prst="rect">
            <a:avLst/>
          </a:prstGeom>
        </p:spPr>
        <p:txBody>
          <a:bodyPr wrap="none" fromWordArt="1">
            <a:prstTxWarp prst="textCascadeUp">
              <a:avLst>
                <a:gd name="adj" fmla="val 100000"/>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读一读</a:t>
            </a:r>
            <a:endPar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pic>
        <p:nvPicPr>
          <p:cNvPr id="115716" name="Picture 5" descr="9的副本的副本"/>
          <p:cNvPicPr>
            <a:picLocks noChangeAspect="1"/>
          </p:cNvPicPr>
          <p:nvPr/>
        </p:nvPicPr>
        <p:blipFill>
          <a:blip r:embed="rId1"/>
          <a:stretch>
            <a:fillRect/>
          </a:stretch>
        </p:blipFill>
        <p:spPr>
          <a:xfrm>
            <a:off x="7086600" y="533400"/>
            <a:ext cx="1543050" cy="1371600"/>
          </a:xfrm>
          <a:prstGeom prst="rect">
            <a:avLst/>
          </a:prstGeom>
          <a:noFill/>
          <a:ln w="9525">
            <a:noFill/>
          </a:ln>
        </p:spPr>
      </p:pic>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2707">
                                            <p:txEl>
                                              <p:charRg st="0" end="15"/>
                                            </p:txEl>
                                          </p:spTgt>
                                        </p:tgtEl>
                                        <p:attrNameLst>
                                          <p:attrName>style.visibility</p:attrName>
                                        </p:attrNameLst>
                                      </p:cBhvr>
                                      <p:to>
                                        <p:strVal val="visible"/>
                                      </p:to>
                                    </p:set>
                                    <p:animEffect transition="in" filter="box(out)">
                                      <p:cBhvr>
                                        <p:cTn id="7" dur="500"/>
                                        <p:tgtEl>
                                          <p:spTgt spid="72707">
                                            <p:txEl>
                                              <p:charRg st="0" end="15"/>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2707">
                                            <p:txEl>
                                              <p:charRg st="15" end="26"/>
                                            </p:txEl>
                                          </p:spTgt>
                                        </p:tgtEl>
                                        <p:attrNameLst>
                                          <p:attrName>style.visibility</p:attrName>
                                        </p:attrNameLst>
                                      </p:cBhvr>
                                      <p:to>
                                        <p:strVal val="visible"/>
                                      </p:to>
                                    </p:set>
                                    <p:animEffect transition="in" filter="box(out)">
                                      <p:cBhvr>
                                        <p:cTn id="12" dur="500"/>
                                        <p:tgtEl>
                                          <p:spTgt spid="72707">
                                            <p:txEl>
                                              <p:charRg st="15" end="26"/>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2707">
                                            <p:txEl>
                                              <p:charRg st="26" end="38"/>
                                            </p:txEl>
                                          </p:spTgt>
                                        </p:tgtEl>
                                        <p:attrNameLst>
                                          <p:attrName>style.visibility</p:attrName>
                                        </p:attrNameLst>
                                      </p:cBhvr>
                                      <p:to>
                                        <p:strVal val="visible"/>
                                      </p:to>
                                    </p:set>
                                    <p:animEffect transition="in" filter="box(out)">
                                      <p:cBhvr>
                                        <p:cTn id="17" dur="500"/>
                                        <p:tgtEl>
                                          <p:spTgt spid="72707">
                                            <p:txEl>
                                              <p:charRg st="26" end="38"/>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2707">
                                            <p:txEl>
                                              <p:charRg st="38" end="47"/>
                                            </p:txEl>
                                          </p:spTgt>
                                        </p:tgtEl>
                                        <p:attrNameLst>
                                          <p:attrName>style.visibility</p:attrName>
                                        </p:attrNameLst>
                                      </p:cBhvr>
                                      <p:to>
                                        <p:strVal val="visible"/>
                                      </p:to>
                                    </p:set>
                                    <p:animEffect transition="in" filter="box(out)">
                                      <p:cBhvr>
                                        <p:cTn id="22" dur="500"/>
                                        <p:tgtEl>
                                          <p:spTgt spid="72707">
                                            <p:txEl>
                                              <p:charRg st="38" end="47"/>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72707">
                                            <p:txEl>
                                              <p:charRg st="47" end="58"/>
                                            </p:txEl>
                                          </p:spTgt>
                                        </p:tgtEl>
                                        <p:attrNameLst>
                                          <p:attrName>style.visibility</p:attrName>
                                        </p:attrNameLst>
                                      </p:cBhvr>
                                      <p:to>
                                        <p:strVal val="visible"/>
                                      </p:to>
                                    </p:set>
                                    <p:animEffect transition="in" filter="box(out)">
                                      <p:cBhvr>
                                        <p:cTn id="27" dur="500"/>
                                        <p:tgtEl>
                                          <p:spTgt spid="72707">
                                            <p:txEl>
                                              <p:charRg st="47" end="58"/>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72707">
                                            <p:txEl>
                                              <p:charRg st="58" end="75"/>
                                            </p:txEl>
                                          </p:spTgt>
                                        </p:tgtEl>
                                        <p:attrNameLst>
                                          <p:attrName>style.visibility</p:attrName>
                                        </p:attrNameLst>
                                      </p:cBhvr>
                                      <p:to>
                                        <p:strVal val="visible"/>
                                      </p:to>
                                    </p:set>
                                    <p:animEffect transition="in" filter="box(out)">
                                      <p:cBhvr>
                                        <p:cTn id="32" dur="500"/>
                                        <p:tgtEl>
                                          <p:spTgt spid="72707">
                                            <p:txEl>
                                              <p:charRg st="58" end="7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nodeType="clickEffect">
                                  <p:stCondLst>
                                    <p:cond delay="0"/>
                                  </p:stCondLst>
                                  <p:childTnLst>
                                    <p:set>
                                      <p:cBhvr>
                                        <p:cTn id="36" dur="1" fill="hold">
                                          <p:stCondLst>
                                            <p:cond delay="0"/>
                                          </p:stCondLst>
                                        </p:cTn>
                                        <p:tgtEl>
                                          <p:spTgt spid="51204"/>
                                        </p:tgtEl>
                                        <p:attrNameLst>
                                          <p:attrName>style.visibility</p:attrName>
                                        </p:attrNameLst>
                                      </p:cBhvr>
                                      <p:to>
                                        <p:strVal val="visible"/>
                                      </p:to>
                                    </p:set>
                                    <p:animEffect transition="in" filter="box(out)">
                                      <p:cBhvr>
                                        <p:cTn id="37" dur="500"/>
                                        <p:tgtEl>
                                          <p:spTgt spid="51204"/>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Rectangle 2"/>
          <p:cNvSpPr>
            <a:spLocks noGrp="1"/>
          </p:cNvSpPr>
          <p:nvPr>
            <p:ph type="title"/>
          </p:nvPr>
        </p:nvSpPr>
        <p:spPr>
          <a:xfrm>
            <a:off x="0" y="0"/>
            <a:ext cx="7772400" cy="895350"/>
          </a:xfrm>
          <a:ln/>
        </p:spPr>
        <p:txBody>
          <a:bodyPr vert="horz" wrap="square" anchor="ctr"/>
          <a:p>
            <a:pPr algn="l"/>
            <a:r>
              <a:rPr lang="zh-CN" altLang="en-US" b="1" dirty="0">
                <a:solidFill>
                  <a:schemeClr val="folHlink"/>
                </a:solidFill>
                <a:ea typeface="方正琥珀简体" pitchFamily="65" charset="-122"/>
              </a:rPr>
              <a:t>表情朗读（一）：</a:t>
            </a:r>
            <a:endParaRPr lang="zh-CN" altLang="en-US" b="1" dirty="0">
              <a:solidFill>
                <a:schemeClr val="folHlink"/>
              </a:solidFill>
              <a:ea typeface="方正琥珀简体" pitchFamily="65" charset="-122"/>
            </a:endParaRPr>
          </a:p>
        </p:txBody>
      </p:sp>
      <p:sp>
        <p:nvSpPr>
          <p:cNvPr id="37891" name="Rectangle 3"/>
          <p:cNvSpPr>
            <a:spLocks noGrp="1" noChangeArrowheads="1"/>
          </p:cNvSpPr>
          <p:nvPr>
            <p:ph idx="1"/>
          </p:nvPr>
        </p:nvSpPr>
        <p:spPr>
          <a:xfrm>
            <a:off x="395288" y="836613"/>
            <a:ext cx="8077200" cy="4114800"/>
          </a:xfrm>
        </p:spPr>
        <p:txBody>
          <a:bodyPr vert="horz" rtlCol="0"/>
          <a:p>
            <a:pPr marL="0" lvl="0" indent="0" defTabSz="914400" fontAlgn="base">
              <a:lnSpc>
                <a:spcPct val="70000"/>
              </a:lnSpc>
              <a:spcAft>
                <a:spcPct val="0"/>
              </a:spcAft>
              <a:buNone/>
            </a:pPr>
            <a:r>
              <a:rPr lang="zh-CN" altLang="en-US" sz="2600" u="none" baseline="0" dirty="0">
                <a:solidFill>
                  <a:schemeClr val="accent2"/>
                </a:solidFill>
                <a:ea typeface="楷体_GB2312" charset="-122"/>
              </a:rPr>
              <a:t>　　</a:t>
            </a:r>
            <a:r>
              <a:rPr lang="zh-CN" altLang="en-US" sz="3700" b="1" u="none" baseline="0" dirty="0">
                <a:solidFill>
                  <a:srgbClr val="0000FF"/>
                </a:solidFill>
                <a:ea typeface="楷体_GB2312" charset="-122"/>
              </a:rPr>
              <a:t>他“说”了。说得真痛快，动人心，鼓壮志，气冲斗牛，声震天地! </a:t>
            </a:r>
            <a:endParaRPr lang="zh-CN" altLang="en-US" sz="3700" b="1" u="none" baseline="0" dirty="0">
              <a:solidFill>
                <a:srgbClr val="0000FF"/>
              </a:solidFill>
              <a:ea typeface="楷体_GB2312" charset="-122"/>
            </a:endParaRPr>
          </a:p>
          <a:p>
            <a:pPr marL="0" lvl="0" indent="0" defTabSz="914400" fontAlgn="base">
              <a:lnSpc>
                <a:spcPct val="70000"/>
              </a:lnSpc>
              <a:spcAft>
                <a:spcPct val="0"/>
              </a:spcAft>
              <a:buNone/>
            </a:pPr>
            <a:r>
              <a:rPr lang="zh-CN" altLang="en-US" sz="3700" b="1" u="none" baseline="0" dirty="0">
                <a:solidFill>
                  <a:srgbClr val="0000FF"/>
                </a:solidFill>
                <a:ea typeface="楷体_GB2312" charset="-122"/>
              </a:rPr>
              <a:t>　　他“说”了：“我们要准备像李先生一样，前脚跨出大门，后脚就不准备再跨进大门。” </a:t>
            </a:r>
            <a:endParaRPr lang="zh-CN" altLang="en-US" sz="3700" b="1" u="none" baseline="0" dirty="0">
              <a:solidFill>
                <a:srgbClr val="0000FF"/>
              </a:solidFill>
              <a:ea typeface="楷体_GB2312" charset="-122"/>
            </a:endParaRPr>
          </a:p>
          <a:p>
            <a:pPr marL="0" lvl="0" indent="0" defTabSz="914400" fontAlgn="base">
              <a:lnSpc>
                <a:spcPct val="70000"/>
              </a:lnSpc>
              <a:spcAft>
                <a:spcPct val="0"/>
              </a:spcAft>
              <a:buNone/>
            </a:pPr>
            <a:r>
              <a:rPr lang="zh-CN" altLang="en-US" sz="3700" b="1" u="none" baseline="0" dirty="0">
                <a:solidFill>
                  <a:srgbClr val="0000FF"/>
                </a:solidFill>
                <a:ea typeface="楷体_GB2312" charset="-122"/>
              </a:rPr>
              <a:t>　　他“做”了，在情况紧急的生死关头，他走到游行示威队伍的前头，昂首挺胸，长须飘飘。他终于以宝贵的生命，实证了他的“言”和“行”</a:t>
            </a:r>
            <a:r>
              <a:rPr lang="zh-CN" altLang="en-US" sz="3700" b="1" u="none" baseline="0" dirty="0">
                <a:solidFill>
                  <a:srgbClr val="66FF33"/>
                </a:solidFill>
                <a:ea typeface="楷体_GB2312" charset="-122"/>
              </a:rPr>
              <a:t>。 </a:t>
            </a:r>
            <a:endParaRPr lang="zh-CN" altLang="en-US" sz="3700" b="1" u="none" baseline="0" dirty="0">
              <a:solidFill>
                <a:srgbClr val="66FF33"/>
              </a:solidFill>
              <a:ea typeface="楷体_GB2312" charset="-122"/>
            </a:endParaRPr>
          </a:p>
        </p:txBody>
      </p:sp>
    </p:spTree>
  </p:cSld>
  <p:clrMapOvr>
    <a:masterClrMapping/>
  </p:clrMapOvr>
  <p:transition spd="med">
    <p:random/>
    <p:sndAc>
      <p:stSnd>
        <p:snd r:embed="rId1" name="projctor.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Rectangle 2"/>
          <p:cNvSpPr>
            <a:spLocks noGrp="1"/>
          </p:cNvSpPr>
          <p:nvPr>
            <p:ph type="title"/>
          </p:nvPr>
        </p:nvSpPr>
        <p:spPr>
          <a:xfrm>
            <a:off x="685800" y="660400"/>
            <a:ext cx="7772400" cy="1143000"/>
          </a:xfrm>
          <a:ln/>
        </p:spPr>
        <p:txBody>
          <a:bodyPr vert="horz" wrap="square" anchor="ctr"/>
          <a:p>
            <a:pPr algn="l"/>
            <a:r>
              <a:rPr lang="zh-CN" altLang="en-US" sz="4000" dirty="0">
                <a:solidFill>
                  <a:schemeClr val="tx1"/>
                </a:solidFill>
                <a:ea typeface="方正琥珀简体" pitchFamily="65" charset="-122"/>
              </a:rPr>
              <a:t>表情朗读（二）：</a:t>
            </a:r>
            <a:endParaRPr lang="zh-CN" altLang="en-US" sz="4000" dirty="0">
              <a:solidFill>
                <a:schemeClr val="tx1"/>
              </a:solidFill>
              <a:ea typeface="方正琥珀简体" pitchFamily="65" charset="-122"/>
            </a:endParaRPr>
          </a:p>
        </p:txBody>
      </p:sp>
      <p:sp>
        <p:nvSpPr>
          <p:cNvPr id="117762" name="Rectangle 3"/>
          <p:cNvSpPr>
            <a:spLocks noGrp="1"/>
          </p:cNvSpPr>
          <p:nvPr>
            <p:ph idx="1"/>
          </p:nvPr>
        </p:nvSpPr>
        <p:spPr>
          <a:xfrm>
            <a:off x="900113" y="1916113"/>
            <a:ext cx="7340600" cy="3235325"/>
          </a:xfrm>
          <a:ln/>
        </p:spPr>
        <p:txBody>
          <a:bodyPr vert="horz" wrap="square" anchor="t"/>
          <a:p>
            <a:pPr marL="0" indent="0">
              <a:lnSpc>
                <a:spcPct val="80000"/>
              </a:lnSpc>
              <a:buNone/>
            </a:pPr>
            <a:r>
              <a:rPr lang="zh-CN" altLang="en-US" dirty="0">
                <a:solidFill>
                  <a:schemeClr val="accent2"/>
                </a:solidFill>
                <a:ea typeface="楷体_GB2312" charset="-122"/>
              </a:rPr>
              <a:t>　　</a:t>
            </a:r>
            <a:r>
              <a:rPr lang="zh-CN" altLang="en-US" sz="3600" b="1" dirty="0">
                <a:solidFill>
                  <a:schemeClr val="folHlink"/>
                </a:solidFill>
                <a:ea typeface="楷体_GB2312" charset="-122"/>
              </a:rPr>
              <a:t>闻一多先生，是卓越的学者，热情澎湃的优秀诗人，大勇的革命烈士。 </a:t>
            </a:r>
            <a:endParaRPr lang="zh-CN" altLang="en-US" sz="3600" b="1" dirty="0">
              <a:solidFill>
                <a:schemeClr val="folHlink"/>
              </a:solidFill>
              <a:ea typeface="楷体_GB2312" charset="-122"/>
            </a:endParaRPr>
          </a:p>
          <a:p>
            <a:pPr marL="0" indent="0">
              <a:lnSpc>
                <a:spcPct val="80000"/>
              </a:lnSpc>
              <a:buNone/>
            </a:pPr>
            <a:r>
              <a:rPr lang="zh-CN" altLang="en-US" dirty="0">
                <a:solidFill>
                  <a:schemeClr val="folHlink"/>
                </a:solidFill>
                <a:ea typeface="楷体_GB2312" charset="-122"/>
              </a:rPr>
              <a:t>　　</a:t>
            </a:r>
            <a:r>
              <a:rPr lang="zh-CN" altLang="en-US" sz="6000" b="1" dirty="0">
                <a:solidFill>
                  <a:srgbClr val="0000FF"/>
                </a:solidFill>
                <a:ea typeface="楷体_GB2312" charset="-122"/>
              </a:rPr>
              <a:t>他，是口的巨人。他，是行的高标。</a:t>
            </a:r>
            <a:r>
              <a:rPr lang="zh-CN" altLang="en-US" sz="4800" b="1" dirty="0">
                <a:solidFill>
                  <a:schemeClr val="folHlink"/>
                </a:solidFill>
                <a:ea typeface="楷体_GB2312" charset="-122"/>
              </a:rPr>
              <a:t> </a:t>
            </a:r>
            <a:endParaRPr lang="zh-CN" altLang="en-US" sz="4800" b="1" dirty="0">
              <a:solidFill>
                <a:schemeClr val="folHlink"/>
              </a:solidFill>
              <a:ea typeface="楷体_GB2312" charset="-122"/>
            </a:endParaRPr>
          </a:p>
        </p:txBody>
      </p:sp>
    </p:spTree>
  </p:cSld>
  <p:clrMapOvr>
    <a:masterClrMapping/>
  </p:clrMapOvr>
  <p:transition spd="med">
    <p:random/>
    <p:sndAc>
      <p:stSnd>
        <p:snd r:embed="rId1" name="projctor.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Text Box 2"/>
          <p:cNvSpPr txBox="1"/>
          <p:nvPr/>
        </p:nvSpPr>
        <p:spPr>
          <a:xfrm>
            <a:off x="755650" y="2492375"/>
            <a:ext cx="7632700" cy="2101850"/>
          </a:xfrm>
          <a:prstGeom prst="rect">
            <a:avLst/>
          </a:prstGeom>
          <a:noFill/>
          <a:ln w="9525">
            <a:noFill/>
          </a:ln>
        </p:spPr>
        <p:txBody>
          <a:bodyPr anchor="t">
            <a:spAutoFit/>
          </a:bodyPr>
          <a:p>
            <a:pPr lvl="0">
              <a:spcBef>
                <a:spcPct val="50000"/>
              </a:spcBef>
            </a:pPr>
            <a:r>
              <a:rPr lang="zh-CN" altLang="en-US" sz="4400" dirty="0">
                <a:solidFill>
                  <a:srgbClr val="000000"/>
                </a:solidFill>
                <a:latin typeface="Arial" panose="020B0604020202020204" pitchFamily="34" charset="0"/>
                <a:ea typeface="隶书" pitchFamily="49" charset="-122"/>
              </a:rPr>
              <a:t>     使文章的结构严谨，而且形成了一种旋律，一种气势，加强了文章的感染力。</a:t>
            </a:r>
            <a:endParaRPr lang="en-US" altLang="zh-CN" sz="4400" dirty="0">
              <a:solidFill>
                <a:srgbClr val="000000"/>
              </a:solidFill>
              <a:latin typeface="Arial" panose="020B0604020202020204" pitchFamily="34" charset="0"/>
              <a:ea typeface="隶书" pitchFamily="49" charset="-122"/>
            </a:endParaRPr>
          </a:p>
        </p:txBody>
      </p:sp>
      <p:sp>
        <p:nvSpPr>
          <p:cNvPr id="118786" name="Rectangle 3"/>
          <p:cNvSpPr/>
          <p:nvPr/>
        </p:nvSpPr>
        <p:spPr>
          <a:xfrm>
            <a:off x="323850" y="476250"/>
            <a:ext cx="5976938" cy="1008063"/>
          </a:xfrm>
          <a:prstGeom prst="rect">
            <a:avLst/>
          </a:prstGeom>
          <a:noFill/>
          <a:ln w="9525">
            <a:noFill/>
          </a:ln>
        </p:spPr>
        <p:txBody>
          <a:bodyPr anchor="ctr"/>
          <a:p>
            <a:pPr lvl="0" algn="ctr"/>
            <a:r>
              <a:rPr lang="zh-CN" altLang="en-US" sz="6000" b="1" dirty="0">
                <a:solidFill>
                  <a:srgbClr val="FF0000"/>
                </a:solidFill>
                <a:latin typeface="Times New Roman" panose="02020603050405020304" pitchFamily="18" charset="0"/>
                <a:ea typeface="宋体" panose="02010600030101010101" pitchFamily="2" charset="-122"/>
              </a:rPr>
              <a:t>夹叙夹议的作用</a:t>
            </a:r>
            <a:endParaRPr lang="zh-CN" altLang="en-US" sz="6000" b="1"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7042">
                                            <p:txEl>
                                              <p:charRg st="0" end="40"/>
                                            </p:txEl>
                                          </p:spTgt>
                                        </p:tgtEl>
                                        <p:attrNameLst>
                                          <p:attrName>style.visibility</p:attrName>
                                        </p:attrNameLst>
                                      </p:cBhvr>
                                      <p:to>
                                        <p:strVal val="visible"/>
                                      </p:to>
                                    </p:set>
                                    <p:animEffect transition="in" filter="blinds(horizontal)">
                                      <p:cBhvr>
                                        <p:cTn id="7" dur="500"/>
                                        <p:tgtEl>
                                          <p:spTgt spid="87042">
                                            <p:txEl>
                                              <p:charRg st="0"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Text Box 2"/>
          <p:cNvSpPr txBox="1">
            <a:spLocks noChangeArrowheads="1"/>
          </p:cNvSpPr>
          <p:nvPr/>
        </p:nvSpPr>
        <p:spPr bwMode="auto">
          <a:xfrm>
            <a:off x="395288" y="836613"/>
            <a:ext cx="8496300" cy="5754688"/>
          </a:xfrm>
          <a:prstGeom prst="rect">
            <a:avLst/>
          </a:prstGeom>
          <a:noFill/>
          <a:ln w="9525">
            <a:noFill/>
            <a:miter lim="800000"/>
          </a:ln>
          <a:effectLst/>
        </p:spPr>
        <p:txBody>
          <a:bodyPr>
            <a:spAutoFit/>
          </a:bodyPr>
          <a:p>
            <a:pPr lvl="0">
              <a:buClr>
                <a:srgbClr val="000000"/>
              </a:buClr>
            </a:pPr>
            <a:r>
              <a:rPr lang="zh-CN" altLang="en-US" sz="3600" b="1" dirty="0">
                <a:solidFill>
                  <a:srgbClr val="FF0066"/>
                </a:solidFill>
                <a:latin typeface="方正姚体" pitchFamily="2" charset="-122"/>
                <a:ea typeface="方正姚体" pitchFamily="2" charset="-122"/>
              </a:rPr>
              <a:t> </a:t>
            </a:r>
            <a:r>
              <a:rPr lang="zh-CN" altLang="en-US" sz="4400" b="1" i="1" dirty="0">
                <a:solidFill>
                  <a:srgbClr val="FF0000"/>
                </a:solidFill>
                <a:latin typeface="Times New Roman" panose="02020603050405020304" pitchFamily="18" charset="0"/>
                <a:ea typeface="方正姚体" pitchFamily="2" charset="-122"/>
              </a:rPr>
              <a:t>语言生动形象，富于感情和诗意：</a:t>
            </a:r>
            <a:endParaRPr lang="zh-CN" altLang="en-US" sz="4400" b="1" i="1" dirty="0">
              <a:solidFill>
                <a:srgbClr val="FF0000"/>
              </a:solidFill>
              <a:latin typeface="方正姚体" pitchFamily="2" charset="-122"/>
              <a:ea typeface="方正姚体" pitchFamily="2" charset="-122"/>
            </a:endParaRPr>
          </a:p>
          <a:p>
            <a:pPr lvl="0">
              <a:buClr>
                <a:srgbClr val="000000"/>
              </a:buClr>
            </a:pPr>
            <a:r>
              <a:rPr lang="zh-CN" altLang="en-US" sz="3600" b="1" dirty="0">
                <a:latin typeface="方正姚体" pitchFamily="2" charset="-122"/>
                <a:ea typeface="方正姚体" pitchFamily="2" charset="-122"/>
              </a:rPr>
              <a:t> </a:t>
            </a:r>
            <a:r>
              <a:rPr lang="en-US" altLang="zh-CN" sz="3600" b="1" dirty="0">
                <a:latin typeface="方正姚体" pitchFamily="2" charset="-122"/>
                <a:ea typeface="方正姚体" pitchFamily="2" charset="-122"/>
              </a:rPr>
              <a:t>1</a:t>
            </a:r>
            <a:r>
              <a:rPr lang="zh-CN" altLang="en-US" sz="3600" b="1" dirty="0">
                <a:latin typeface="方正姚体" pitchFamily="2" charset="-122"/>
                <a:ea typeface="方正姚体" pitchFamily="2" charset="-122"/>
              </a:rPr>
              <a:t>、有记叙、描写、抒情、议论。</a:t>
            </a:r>
            <a:endParaRPr lang="zh-CN" altLang="en-US" sz="3600" b="1" dirty="0">
              <a:latin typeface="方正姚体" pitchFamily="2" charset="-122"/>
              <a:ea typeface="方正姚体" pitchFamily="2" charset="-122"/>
            </a:endParaRPr>
          </a:p>
          <a:p>
            <a:pPr lvl="0">
              <a:buClr>
                <a:srgbClr val="000000"/>
              </a:buClr>
            </a:pPr>
            <a:r>
              <a:rPr lang="en-US" altLang="zh-CN" dirty="0">
                <a:latin typeface="方正姚体" pitchFamily="2" charset="-122"/>
                <a:ea typeface="黑体" panose="02010609060101010101" pitchFamily="2" charset="-122"/>
              </a:rPr>
              <a:t>【</a:t>
            </a:r>
            <a:r>
              <a:rPr lang="zh-CN" altLang="en-US" dirty="0">
                <a:latin typeface="Times New Roman" panose="02020603050405020304" pitchFamily="18" charset="0"/>
                <a:ea typeface="黑体" panose="02010609060101010101" pitchFamily="2" charset="-122"/>
              </a:rPr>
              <a:t>夹叙夹议的作用：使文章的结构严谨，而且形成了一种旋律，一种气势，加强了文章的感染力。</a:t>
            </a:r>
            <a:r>
              <a:rPr lang="en-US" altLang="zh-CN" dirty="0">
                <a:latin typeface="Times New Roman" panose="02020603050405020304" pitchFamily="18" charset="0"/>
                <a:ea typeface="黑体" panose="02010609060101010101" pitchFamily="2" charset="-122"/>
              </a:rPr>
              <a:t>】</a:t>
            </a:r>
            <a:endParaRPr lang="en-US" altLang="zh-CN" dirty="0">
              <a:latin typeface="Times New Roman" panose="02020603050405020304" pitchFamily="18" charset="0"/>
              <a:ea typeface="黑体" panose="02010609060101010101" pitchFamily="2" charset="-122"/>
            </a:endParaRPr>
          </a:p>
          <a:p>
            <a:pPr lvl="0">
              <a:buClr>
                <a:srgbClr val="000000"/>
              </a:buClr>
            </a:pPr>
            <a:r>
              <a:rPr lang="zh-CN" altLang="en-US" dirty="0">
                <a:effectLst>
                  <a:outerShdw blurRad="38100" dist="38100" dir="2700000">
                    <a:srgbClr val="C0C0C0"/>
                  </a:outerShdw>
                </a:effectLst>
                <a:latin typeface="Times New Roman" panose="02020603050405020304" pitchFamily="18" charset="0"/>
                <a:ea typeface="黑体" panose="02010609060101010101" pitchFamily="2" charset="-122"/>
              </a:rPr>
              <a:t>叙述、描写抒情化。作者带着对恩师的敬佩之情和对好友的赞美之情写作，能把平常的句子变得不平常。</a:t>
            </a:r>
            <a:r>
              <a:rPr lang="zh-CN" altLang="en-US" sz="3600" b="1" dirty="0">
                <a:latin typeface="方正姚体" pitchFamily="2" charset="-122"/>
                <a:ea typeface="方正姚体" pitchFamily="2" charset="-122"/>
              </a:rPr>
              <a:t> </a:t>
            </a:r>
            <a:endParaRPr lang="zh-CN" altLang="en-US" sz="3600" b="1" dirty="0">
              <a:latin typeface="方正姚体" pitchFamily="2" charset="-122"/>
              <a:ea typeface="方正姚体" pitchFamily="2" charset="-122"/>
            </a:endParaRPr>
          </a:p>
          <a:p>
            <a:pPr lvl="0">
              <a:buClr>
                <a:srgbClr val="000000"/>
              </a:buClr>
            </a:pPr>
            <a:r>
              <a:rPr lang="en-US" altLang="zh-CN" sz="3600" b="1" dirty="0">
                <a:latin typeface="方正姚体" pitchFamily="2" charset="-122"/>
                <a:ea typeface="方正姚体" pitchFamily="2" charset="-122"/>
              </a:rPr>
              <a:t>2</a:t>
            </a:r>
            <a:r>
              <a:rPr lang="zh-CN" altLang="en-US" sz="3600" b="1" dirty="0">
                <a:latin typeface="方正姚体" pitchFamily="2" charset="-122"/>
                <a:ea typeface="方正姚体" pitchFamily="2" charset="-122"/>
              </a:rPr>
              <a:t>、运用成语或四字短语：使结构整齐，  </a:t>
            </a:r>
            <a:endParaRPr lang="zh-CN" altLang="en-US" sz="3600" b="1" dirty="0">
              <a:latin typeface="方正姚体" pitchFamily="2" charset="-122"/>
              <a:ea typeface="方正姚体" pitchFamily="2" charset="-122"/>
            </a:endParaRPr>
          </a:p>
          <a:p>
            <a:pPr lvl="0">
              <a:buClr>
                <a:srgbClr val="000000"/>
              </a:buClr>
            </a:pPr>
            <a:r>
              <a:rPr lang="zh-CN" altLang="en-US" sz="3600" b="1" dirty="0">
                <a:latin typeface="方正姚体" pitchFamily="2" charset="-122"/>
                <a:ea typeface="方正姚体" pitchFamily="2" charset="-122"/>
              </a:rPr>
              <a:t>      有节奏感。</a:t>
            </a:r>
            <a:endParaRPr lang="zh-CN" altLang="en-US" sz="3600" b="1" dirty="0">
              <a:latin typeface="方正姚体" pitchFamily="2" charset="-122"/>
              <a:ea typeface="方正姚体" pitchFamily="2" charset="-122"/>
            </a:endParaRPr>
          </a:p>
          <a:p>
            <a:pPr lvl="0">
              <a:buClr>
                <a:srgbClr val="000000"/>
              </a:buClr>
            </a:pPr>
            <a:r>
              <a:rPr lang="zh-CN" altLang="en-US" sz="3600" b="1" dirty="0">
                <a:latin typeface="方正姚体" pitchFamily="2" charset="-122"/>
                <a:ea typeface="方正姚体" pitchFamily="2" charset="-122"/>
              </a:rPr>
              <a:t> </a:t>
            </a:r>
            <a:r>
              <a:rPr lang="en-US" altLang="zh-CN" sz="3600" b="1" dirty="0">
                <a:latin typeface="方正姚体" pitchFamily="2" charset="-122"/>
                <a:ea typeface="方正姚体" pitchFamily="2" charset="-122"/>
              </a:rPr>
              <a:t>3</a:t>
            </a:r>
            <a:r>
              <a:rPr lang="zh-CN" altLang="en-US" sz="3600" b="1" dirty="0">
                <a:latin typeface="方正姚体" pitchFamily="2" charset="-122"/>
                <a:ea typeface="方正姚体" pitchFamily="2" charset="-122"/>
              </a:rPr>
              <a:t>、运用对句：读起来琅琅上口，铿锵有 </a:t>
            </a:r>
            <a:endParaRPr lang="zh-CN" altLang="en-US" sz="3600" b="1" dirty="0">
              <a:latin typeface="方正姚体" pitchFamily="2" charset="-122"/>
              <a:ea typeface="方正姚体" pitchFamily="2" charset="-122"/>
            </a:endParaRPr>
          </a:p>
          <a:p>
            <a:pPr lvl="0">
              <a:buClr>
                <a:srgbClr val="000000"/>
              </a:buClr>
            </a:pPr>
            <a:r>
              <a:rPr lang="zh-CN" altLang="en-US" sz="3600" b="1" dirty="0">
                <a:latin typeface="方正姚体" pitchFamily="2" charset="-122"/>
                <a:ea typeface="方正姚体" pitchFamily="2" charset="-122"/>
              </a:rPr>
              <a:t>      力，富于音乐美</a:t>
            </a:r>
            <a:r>
              <a:rPr lang="zh-CN" altLang="en-US" sz="3600" dirty="0">
                <a:latin typeface="方正姚体" pitchFamily="2" charset="-122"/>
                <a:ea typeface="方正姚体" pitchFamily="2" charset="-122"/>
              </a:rPr>
              <a:t>。</a:t>
            </a:r>
            <a:endParaRPr lang="zh-CN" altLang="en-US" sz="3600" dirty="0">
              <a:latin typeface="方正姚体" pitchFamily="2" charset="-122"/>
              <a:ea typeface="方正姚体" pitchFamily="2" charset="-122"/>
            </a:endParaRPr>
          </a:p>
          <a:p>
            <a:pPr lvl="0">
              <a:buClr>
                <a:srgbClr val="000000"/>
              </a:buClr>
            </a:pPr>
            <a:endParaRPr lang="zh-CN" altLang="en-US" sz="3600"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3730"/>
                                        </p:tgtEl>
                                        <p:attrNameLst>
                                          <p:attrName>style.visibility</p:attrName>
                                        </p:attrNameLst>
                                      </p:cBhvr>
                                      <p:to>
                                        <p:strVal val="visible"/>
                                      </p:to>
                                    </p:set>
                                    <p:anim calcmode="lin" valueType="num">
                                      <p:cBhvr>
                                        <p:cTn id="7" dur="500" fill="hold"/>
                                        <p:tgtEl>
                                          <p:spTgt spid="73730"/>
                                        </p:tgtEl>
                                        <p:attrNameLst>
                                          <p:attrName>ppt_x</p:attrName>
                                        </p:attrNameLst>
                                      </p:cBhvr>
                                      <p:tavLst>
                                        <p:tav tm="0">
                                          <p:val>
                                            <p:strVal val="0-#ppt_w/2"/>
                                          </p:val>
                                        </p:tav>
                                        <p:tav tm="100000">
                                          <p:val>
                                            <p:strVal val="#ppt_x"/>
                                          </p:val>
                                        </p:tav>
                                      </p:tavLst>
                                    </p:anim>
                                    <p:anim calcmode="lin" valueType="num">
                                      <p:cBhvr>
                                        <p:cTn id="8" dur="500" fill="hold"/>
                                        <p:tgtEl>
                                          <p:spTgt spid="737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文本框 1"/>
          <p:cNvSpPr txBox="1"/>
          <p:nvPr/>
        </p:nvSpPr>
        <p:spPr>
          <a:xfrm>
            <a:off x="419100" y="735013"/>
            <a:ext cx="1954213" cy="584200"/>
          </a:xfrm>
          <a:prstGeom prst="rect">
            <a:avLst/>
          </a:prstGeom>
          <a:noFill/>
          <a:ln w="9525">
            <a:noFill/>
          </a:ln>
        </p:spPr>
        <p:txBody>
          <a:bodyPr anchor="t">
            <a:spAutoFit/>
          </a:bodyPr>
          <a:p>
            <a:pPr lvl="0"/>
            <a:r>
              <a:rPr lang="zh-CN" altLang="en-US" sz="3200">
                <a:latin typeface="等线" charset="-122"/>
                <a:ea typeface="等线" charset="-122"/>
              </a:rPr>
              <a:t>课堂小结</a:t>
            </a:r>
            <a:endParaRPr lang="zh-CN" altLang="en-US" sz="3200">
              <a:latin typeface="等线" charset="-122"/>
              <a:ea typeface="等线" charset="-122"/>
            </a:endParaRPr>
          </a:p>
        </p:txBody>
      </p:sp>
      <p:sp>
        <p:nvSpPr>
          <p:cNvPr id="12290" name="文本框 3"/>
          <p:cNvSpPr txBox="1"/>
          <p:nvPr/>
        </p:nvSpPr>
        <p:spPr>
          <a:xfrm>
            <a:off x="488950" y="1746250"/>
            <a:ext cx="7672388" cy="3536950"/>
          </a:xfrm>
          <a:prstGeom prst="rect">
            <a:avLst/>
          </a:prstGeom>
          <a:noFill/>
          <a:ln w="9525">
            <a:noFill/>
          </a:ln>
        </p:spPr>
        <p:txBody>
          <a:bodyPr>
            <a:spAutoFit/>
          </a:bodyPr>
          <a:p>
            <a:pPr lvl="0">
              <a:lnSpc>
                <a:spcPct val="150000"/>
              </a:lnSpc>
            </a:pPr>
            <a:r>
              <a:rPr lang="en-US" altLang="zh-CN" sz="2400">
                <a:latin typeface="等线" charset="-122"/>
                <a:ea typeface="等线" charset="-122"/>
              </a:rPr>
              <a:t>        </a:t>
            </a:r>
            <a:r>
              <a:rPr lang="zh-CN" altLang="en-US" sz="2400">
                <a:latin typeface="等线" charset="-122"/>
                <a:ea typeface="等线" charset="-122"/>
              </a:rPr>
              <a:t>闻一多先生既是卓越的学者，热情澎湃的优秀诗人，又是大勇的民主战士，他，是口的巨人。他，是行的高标。我们要学习闻一多先生为了探索救国救民的出路而潜心学术，不畏艰辛，废寝忘食的精神，学习他为了民主革命事业无所无畏，视死如归的精神。健全自己的人格，做一个品德高尚的人。</a:t>
            </a:r>
            <a:endParaRPr lang="zh-CN" altLang="en-US" sz="2400">
              <a:latin typeface="等线" charset="-122"/>
              <a:ea typeface="等线"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Text Box 2"/>
          <p:cNvSpPr txBox="1"/>
          <p:nvPr/>
        </p:nvSpPr>
        <p:spPr>
          <a:xfrm>
            <a:off x="2051050" y="4581525"/>
            <a:ext cx="5688013" cy="1554163"/>
          </a:xfrm>
          <a:prstGeom prst="rect">
            <a:avLst/>
          </a:prstGeom>
          <a:noFill/>
          <a:ln w="12700">
            <a:noFill/>
          </a:ln>
        </p:spPr>
        <p:txBody>
          <a:bodyPr anchor="t">
            <a:spAutoFit/>
          </a:bodyPr>
          <a:p>
            <a:pPr lvl="0">
              <a:lnSpc>
                <a:spcPct val="70000"/>
              </a:lnSpc>
              <a:spcBef>
                <a:spcPct val="20000"/>
              </a:spcBef>
            </a:pPr>
            <a:r>
              <a:rPr lang="zh-CN" altLang="en-US" sz="6000" b="1" i="1" dirty="0">
                <a:solidFill>
                  <a:srgbClr val="FF3300"/>
                </a:solidFill>
                <a:latin typeface="Times New Roman" panose="02020603050405020304" pitchFamily="18" charset="0"/>
                <a:ea typeface="隶书" pitchFamily="49" charset="-122"/>
              </a:rPr>
              <a:t>大师笔下的大师</a:t>
            </a:r>
            <a:endParaRPr lang="zh-CN" altLang="en-US" sz="6000" b="1" i="1" dirty="0">
              <a:solidFill>
                <a:srgbClr val="FF3300"/>
              </a:solidFill>
              <a:latin typeface="Times New Roman" panose="02020603050405020304" pitchFamily="18" charset="0"/>
              <a:ea typeface="隶书" pitchFamily="49" charset="-122"/>
            </a:endParaRPr>
          </a:p>
          <a:p>
            <a:pPr lvl="0">
              <a:lnSpc>
                <a:spcPct val="70000"/>
              </a:lnSpc>
              <a:spcBef>
                <a:spcPct val="20000"/>
              </a:spcBef>
            </a:pPr>
            <a:r>
              <a:rPr lang="zh-CN" altLang="en-US" sz="6000" b="1" i="1" dirty="0">
                <a:solidFill>
                  <a:srgbClr val="FF3300"/>
                </a:solidFill>
                <a:latin typeface="Times New Roman" panose="02020603050405020304" pitchFamily="18" charset="0"/>
                <a:ea typeface="隶书" pitchFamily="49" charset="-122"/>
              </a:rPr>
              <a:t>巨人心中的巨人</a:t>
            </a:r>
            <a:endParaRPr lang="zh-CN" altLang="en-US" sz="6000" b="1" i="1" dirty="0">
              <a:solidFill>
                <a:srgbClr val="FF3300"/>
              </a:solidFill>
              <a:latin typeface="Times New Roman" panose="02020603050405020304" pitchFamily="18" charset="0"/>
              <a:ea typeface="隶书" pitchFamily="49" charset="-122"/>
            </a:endParaRPr>
          </a:p>
        </p:txBody>
      </p:sp>
      <p:sp>
        <p:nvSpPr>
          <p:cNvPr id="121858" name="Text Box 3"/>
          <p:cNvSpPr txBox="1"/>
          <p:nvPr/>
        </p:nvSpPr>
        <p:spPr>
          <a:xfrm>
            <a:off x="341313" y="476250"/>
            <a:ext cx="5216525" cy="5616575"/>
          </a:xfrm>
          <a:prstGeom prst="rect">
            <a:avLst/>
          </a:prstGeom>
          <a:noFill/>
          <a:ln w="12700">
            <a:noFill/>
          </a:ln>
        </p:spPr>
        <p:txBody>
          <a:bodyPr vert="eaVert" anchor="t">
            <a:spAutoFit/>
          </a:bodyPr>
          <a:p>
            <a:pPr lvl="0">
              <a:spcBef>
                <a:spcPct val="50000"/>
              </a:spcBef>
            </a:pPr>
            <a:r>
              <a:rPr lang="zh-CN" altLang="en-US" sz="4800" b="1" u="sng" dirty="0">
                <a:latin typeface="黑体" panose="02010609060101010101" pitchFamily="2" charset="-122"/>
                <a:ea typeface="黑体" panose="02010609060101010101" pitchFamily="2" charset="-122"/>
              </a:rPr>
              <a:t>有的人活着</a:t>
            </a:r>
            <a:endParaRPr lang="zh-CN" altLang="en-US" sz="4800" b="1" u="sng" dirty="0">
              <a:latin typeface="黑体" panose="02010609060101010101" pitchFamily="2" charset="-122"/>
              <a:ea typeface="黑体" panose="02010609060101010101" pitchFamily="2" charset="-122"/>
            </a:endParaRPr>
          </a:p>
          <a:p>
            <a:pPr lvl="0">
              <a:spcBef>
                <a:spcPct val="50000"/>
              </a:spcBef>
            </a:pPr>
            <a:r>
              <a:rPr lang="zh-CN" altLang="en-US" sz="4800" b="1" u="sng" dirty="0">
                <a:latin typeface="黑体" panose="02010609060101010101" pitchFamily="2" charset="-122"/>
                <a:ea typeface="黑体" panose="02010609060101010101" pitchFamily="2" charset="-122"/>
              </a:rPr>
              <a:t>他已经死了</a:t>
            </a:r>
            <a:endParaRPr lang="zh-CN" altLang="en-US" sz="4800" b="1" u="sng" dirty="0">
              <a:latin typeface="黑体" panose="02010609060101010101" pitchFamily="2" charset="-122"/>
              <a:ea typeface="黑体" panose="02010609060101010101" pitchFamily="2" charset="-122"/>
            </a:endParaRPr>
          </a:p>
          <a:p>
            <a:pPr lvl="0">
              <a:spcBef>
                <a:spcPct val="50000"/>
              </a:spcBef>
            </a:pPr>
            <a:r>
              <a:rPr lang="zh-CN" altLang="en-US" sz="4800" b="1" u="sng" dirty="0">
                <a:latin typeface="黑体" panose="02010609060101010101" pitchFamily="2" charset="-122"/>
                <a:ea typeface="黑体" panose="02010609060101010101" pitchFamily="2" charset="-122"/>
              </a:rPr>
              <a:t>有的人死了</a:t>
            </a:r>
            <a:endParaRPr lang="zh-CN" altLang="en-US" sz="4800" b="1" u="sng" dirty="0">
              <a:latin typeface="黑体" panose="02010609060101010101" pitchFamily="2" charset="-122"/>
              <a:ea typeface="黑体" panose="02010609060101010101" pitchFamily="2" charset="-122"/>
            </a:endParaRPr>
          </a:p>
          <a:p>
            <a:pPr lvl="0">
              <a:spcBef>
                <a:spcPct val="50000"/>
              </a:spcBef>
            </a:pPr>
            <a:r>
              <a:rPr lang="zh-CN" altLang="en-US" sz="4800" b="1" u="sng" dirty="0">
                <a:latin typeface="黑体" panose="02010609060101010101" pitchFamily="2" charset="-122"/>
                <a:ea typeface="黑体" panose="02010609060101010101" pitchFamily="2" charset="-122"/>
              </a:rPr>
              <a:t>他还活着</a:t>
            </a:r>
            <a:endParaRPr lang="zh-CN" altLang="en-US" sz="4800" b="1" u="sng" dirty="0">
              <a:latin typeface="黑体" panose="02010609060101010101" pitchFamily="2" charset="-122"/>
              <a:ea typeface="黑体" panose="02010609060101010101" pitchFamily="2" charset="-122"/>
            </a:endParaRPr>
          </a:p>
          <a:p>
            <a:pPr lvl="0">
              <a:spcBef>
                <a:spcPct val="50000"/>
              </a:spcBef>
            </a:pPr>
            <a:r>
              <a:rPr lang="en-US" altLang="zh-CN" sz="4400">
                <a:latin typeface="Times New Roman" panose="02020603050405020304" pitchFamily="18" charset="0"/>
                <a:ea typeface="华文行楷" pitchFamily="2" charset="-122"/>
              </a:rPr>
              <a:t>—</a:t>
            </a:r>
            <a:r>
              <a:rPr lang="zh-CN" altLang="en-US" sz="4400" dirty="0">
                <a:latin typeface="华文行楷" pitchFamily="2" charset="-122"/>
                <a:ea typeface="华文行楷" pitchFamily="2" charset="-122"/>
              </a:rPr>
              <a:t>臧克家</a:t>
            </a:r>
            <a:r>
              <a:rPr lang="en-US" altLang="zh-CN" sz="4400">
                <a:latin typeface="华文行楷" pitchFamily="2" charset="-122"/>
                <a:ea typeface="华文行楷" pitchFamily="2" charset="-122"/>
              </a:rPr>
              <a:t>《</a:t>
            </a:r>
            <a:r>
              <a:rPr lang="zh-CN" altLang="en-US" sz="4400" dirty="0">
                <a:latin typeface="华文行楷" pitchFamily="2" charset="-122"/>
                <a:ea typeface="华文行楷" pitchFamily="2" charset="-122"/>
              </a:rPr>
              <a:t>有的人</a:t>
            </a:r>
            <a:r>
              <a:rPr lang="en-US" altLang="zh-CN" sz="4400">
                <a:latin typeface="华文行楷" pitchFamily="2" charset="-122"/>
                <a:ea typeface="华文行楷" pitchFamily="2" charset="-122"/>
              </a:rPr>
              <a:t>》</a:t>
            </a:r>
            <a:endParaRPr lang="en-US" altLang="zh-CN" sz="4400">
              <a:latin typeface="华文行楷" pitchFamily="2" charset="-122"/>
              <a:ea typeface="华文行楷" pitchFamily="2" charset="-122"/>
            </a:endParaRPr>
          </a:p>
        </p:txBody>
      </p:sp>
      <p:pic>
        <p:nvPicPr>
          <p:cNvPr id="86020" name="Picture 4" descr="闻一多像"/>
          <p:cNvPicPr>
            <a:picLocks noChangeAspect="1"/>
          </p:cNvPicPr>
          <p:nvPr/>
        </p:nvPicPr>
        <p:blipFill>
          <a:blip r:embed="rId1"/>
          <a:stretch>
            <a:fillRect/>
          </a:stretch>
        </p:blipFill>
        <p:spPr>
          <a:xfrm>
            <a:off x="6011863" y="836613"/>
            <a:ext cx="2355850" cy="32400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blinds(horizontal)">
                                      <p:cBhvr>
                                        <p:cTn id="7" dur="500"/>
                                        <p:tgtEl>
                                          <p:spTgt spid="8602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86018"/>
                                        </p:tgtEl>
                                        <p:attrNameLst>
                                          <p:attrName>style.visibility</p:attrName>
                                        </p:attrNameLst>
                                      </p:cBhvr>
                                      <p:to>
                                        <p:strVal val="visible"/>
                                      </p:to>
                                    </p:set>
                                    <p:anim calcmode="lin" valueType="num">
                                      <p:cBhvr>
                                        <p:cTn id="12" dur="500" fill="hold"/>
                                        <p:tgtEl>
                                          <p:spTgt spid="86018"/>
                                        </p:tgtEl>
                                        <p:attrNameLst>
                                          <p:attrName>ppt_w</p:attrName>
                                        </p:attrNameLst>
                                      </p:cBhvr>
                                      <p:tavLst>
                                        <p:tav tm="0">
                                          <p:val>
                                            <p:fltVal val="0.000000"/>
                                          </p:val>
                                        </p:tav>
                                        <p:tav tm="100000">
                                          <p:val>
                                            <p:strVal val="#ppt_w"/>
                                          </p:val>
                                        </p:tav>
                                      </p:tavLst>
                                    </p:anim>
                                    <p:anim calcmode="lin" valueType="num">
                                      <p:cBhvr>
                                        <p:cTn id="13" dur="500" fill="hold"/>
                                        <p:tgtEl>
                                          <p:spTgt spid="8601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881" name="Group 13"/>
          <p:cNvGrpSpPr/>
          <p:nvPr/>
        </p:nvGrpSpPr>
        <p:grpSpPr>
          <a:xfrm>
            <a:off x="762000" y="228600"/>
            <a:ext cx="6965950" cy="4867275"/>
            <a:chOff x="0" y="3066"/>
            <a:chExt cx="4388" cy="3066"/>
          </a:xfrm>
        </p:grpSpPr>
        <p:sp>
          <p:nvSpPr>
            <p:cNvPr id="122882" name="Rectangle 2"/>
            <p:cNvSpPr/>
            <p:nvPr/>
          </p:nvSpPr>
          <p:spPr>
            <a:xfrm>
              <a:off x="0" y="3066"/>
              <a:ext cx="4388" cy="3066"/>
            </a:xfrm>
            <a:prstGeom prst="rect">
              <a:avLst/>
            </a:prstGeom>
            <a:noFill/>
            <a:ln w="9525">
              <a:noFill/>
            </a:ln>
          </p:spPr>
          <p:txBody>
            <a:bodyPr anchor="t">
              <a:spAutoFit/>
            </a:bodyPr>
            <a:p>
              <a:pPr lvl="0"/>
              <a:endParaRPr lang="zh-CN" altLang="en-US" dirty="0">
                <a:latin typeface="Times New Roman" panose="02020603050405020304" pitchFamily="18" charset="0"/>
                <a:ea typeface="宋体" panose="02010600030101010101" pitchFamily="2" charset="-122"/>
              </a:endParaRPr>
            </a:p>
          </p:txBody>
        </p:sp>
        <p:grpSp>
          <p:nvGrpSpPr>
            <p:cNvPr id="122883" name="Group 12"/>
            <p:cNvGrpSpPr/>
            <p:nvPr/>
          </p:nvGrpSpPr>
          <p:grpSpPr>
            <a:xfrm>
              <a:off x="0" y="3066"/>
              <a:ext cx="3837" cy="2076"/>
              <a:chOff x="0" y="5142"/>
              <a:chExt cx="3837" cy="2076"/>
            </a:xfrm>
          </p:grpSpPr>
          <p:sp>
            <p:nvSpPr>
              <p:cNvPr id="122884" name="Rectangle 3"/>
              <p:cNvSpPr/>
              <p:nvPr/>
            </p:nvSpPr>
            <p:spPr>
              <a:xfrm>
                <a:off x="0" y="5142"/>
                <a:ext cx="3004" cy="2076"/>
              </a:xfrm>
              <a:prstGeom prst="rect">
                <a:avLst/>
              </a:prstGeom>
              <a:noFill/>
              <a:ln w="9525">
                <a:noFill/>
              </a:ln>
            </p:spPr>
            <p:txBody>
              <a:bodyPr anchor="t">
                <a:spAutoFit/>
              </a:bodyPr>
              <a:p>
                <a:pPr lvl="0"/>
                <a:endParaRPr lang="zh-CN" altLang="en-US" dirty="0">
                  <a:latin typeface="Times New Roman" panose="02020603050405020304" pitchFamily="18" charset="0"/>
                  <a:ea typeface="宋体" panose="02010600030101010101" pitchFamily="2" charset="-122"/>
                </a:endParaRPr>
              </a:p>
            </p:txBody>
          </p:sp>
          <p:grpSp>
            <p:nvGrpSpPr>
              <p:cNvPr id="122885" name="Group 11"/>
              <p:cNvGrpSpPr/>
              <p:nvPr/>
            </p:nvGrpSpPr>
            <p:grpSpPr>
              <a:xfrm>
                <a:off x="0" y="5142"/>
                <a:ext cx="3837" cy="1690"/>
                <a:chOff x="0" y="6290"/>
                <a:chExt cx="3837" cy="1690"/>
              </a:xfrm>
            </p:grpSpPr>
            <p:sp>
              <p:nvSpPr>
                <p:cNvPr id="122886" name="Rectangle 4"/>
                <p:cNvSpPr/>
                <p:nvPr/>
              </p:nvSpPr>
              <p:spPr>
                <a:xfrm>
                  <a:off x="0" y="6290"/>
                  <a:ext cx="2846" cy="1148"/>
                </a:xfrm>
                <a:prstGeom prst="rect">
                  <a:avLst/>
                </a:prstGeom>
                <a:noFill/>
                <a:ln w="9525">
                  <a:noFill/>
                </a:ln>
              </p:spPr>
              <p:txBody>
                <a:bodyPr anchor="t">
                  <a:spAutoFit/>
                </a:bodyPr>
                <a:p>
                  <a:pPr lvl="0"/>
                  <a:endParaRPr lang="zh-CN" altLang="en-US" dirty="0">
                    <a:latin typeface="Times New Roman" panose="02020603050405020304" pitchFamily="18" charset="0"/>
                    <a:ea typeface="宋体" panose="02010600030101010101" pitchFamily="2" charset="-122"/>
                  </a:endParaRPr>
                </a:p>
              </p:txBody>
            </p:sp>
            <p:grpSp>
              <p:nvGrpSpPr>
                <p:cNvPr id="122887" name="Group 10"/>
                <p:cNvGrpSpPr/>
                <p:nvPr/>
              </p:nvGrpSpPr>
              <p:grpSpPr>
                <a:xfrm>
                  <a:off x="0" y="6290"/>
                  <a:ext cx="3837" cy="1690"/>
                  <a:chOff x="0" y="6290"/>
                  <a:chExt cx="3837" cy="1690"/>
                </a:xfrm>
              </p:grpSpPr>
              <p:grpSp>
                <p:nvGrpSpPr>
                  <p:cNvPr id="122888" name="Group 7"/>
                  <p:cNvGrpSpPr/>
                  <p:nvPr/>
                </p:nvGrpSpPr>
                <p:grpSpPr>
                  <a:xfrm>
                    <a:off x="0" y="6290"/>
                    <a:ext cx="2846" cy="999"/>
                    <a:chOff x="0" y="6639"/>
                    <a:chExt cx="2846" cy="999"/>
                  </a:xfrm>
                </p:grpSpPr>
                <p:sp>
                  <p:nvSpPr>
                    <p:cNvPr id="122889" name="Rectangle 5"/>
                    <p:cNvSpPr/>
                    <p:nvPr/>
                  </p:nvSpPr>
                  <p:spPr>
                    <a:xfrm>
                      <a:off x="0" y="6639"/>
                      <a:ext cx="2846" cy="349"/>
                    </a:xfrm>
                    <a:prstGeom prst="rect">
                      <a:avLst/>
                    </a:prstGeom>
                    <a:noFill/>
                    <a:ln w="9525">
                      <a:noFill/>
                    </a:ln>
                  </p:spPr>
                  <p:txBody>
                    <a:bodyPr anchor="t">
                      <a:spAutoFit/>
                    </a:bodyPr>
                    <a:p>
                      <a:pPr lvl="0"/>
                      <a:endParaRPr lang="zh-CN" altLang="en-US" dirty="0">
                        <a:latin typeface="Times New Roman" panose="02020603050405020304" pitchFamily="18" charset="0"/>
                        <a:ea typeface="宋体" panose="02010600030101010101" pitchFamily="2" charset="-122"/>
                      </a:endParaRPr>
                    </a:p>
                  </p:txBody>
                </p:sp>
                <p:sp>
                  <p:nvSpPr>
                    <p:cNvPr id="122890" name="Rectangle 6"/>
                    <p:cNvSpPr/>
                    <p:nvPr/>
                  </p:nvSpPr>
                  <p:spPr>
                    <a:xfrm>
                      <a:off x="0" y="6639"/>
                      <a:ext cx="2846" cy="999"/>
                    </a:xfrm>
                    <a:prstGeom prst="rect">
                      <a:avLst/>
                    </a:prstGeom>
                    <a:noFill/>
                    <a:ln w="9525">
                      <a:noFill/>
                    </a:ln>
                  </p:spPr>
                  <p:txBody>
                    <a:bodyPr anchor="t">
                      <a:spAutoFit/>
                    </a:bodyPr>
                    <a:p>
                      <a:pPr lvl="0" algn="ctr"/>
                      <a:endParaRPr lang="zh-CN" altLang="en-US" sz="6600" b="1" i="1" dirty="0">
                        <a:latin typeface="Times New Roman" panose="02020603050405020304" pitchFamily="18" charset="0"/>
                        <a:ea typeface="华文行楷" pitchFamily="2" charset="-122"/>
                      </a:endParaRPr>
                    </a:p>
                    <a:p>
                      <a:pPr lvl="0" algn="ctr" eaLnBrk="0" hangingPunct="0"/>
                      <a:r>
                        <a:rPr lang="zh-CN" altLang="en-US" sz="900" dirty="0">
                          <a:latin typeface="Times New Roman" panose="02020603050405020304" pitchFamily="18" charset="0"/>
                          <a:ea typeface="宋体" panose="02010600030101010101" pitchFamily="2" charset="-122"/>
                        </a:rPr>
                        <a:t>　　　　　　　　　　　　　　　　</a:t>
                      </a:r>
                      <a:r>
                        <a:rPr lang="zh-CN" altLang="en-US" sz="1000" dirty="0">
                          <a:latin typeface="Times New Roman" panose="02020603050405020304" pitchFamily="18" charset="0"/>
                          <a:ea typeface="宋体" panose="02010600030101010101" pitchFamily="2" charset="-122"/>
                        </a:rPr>
                        <a:t>　　　</a:t>
                      </a:r>
                      <a:r>
                        <a:rPr lang="zh-CN" altLang="en-US" sz="3200" dirty="0">
                          <a:latin typeface="Times New Roman" panose="02020603050405020304" pitchFamily="18" charset="0"/>
                          <a:ea typeface="宋体" panose="02010600030101010101" pitchFamily="2" charset="-122"/>
                        </a:rPr>
                        <a:t>　</a:t>
                      </a:r>
                      <a:endParaRPr lang="zh-CN" altLang="en-US" sz="3200" dirty="0">
                        <a:latin typeface="Times New Roman" panose="02020603050405020304" pitchFamily="18" charset="0"/>
                        <a:ea typeface="宋体" panose="02010600030101010101" pitchFamily="2" charset="-122"/>
                      </a:endParaRPr>
                    </a:p>
                  </p:txBody>
                </p:sp>
              </p:grpSp>
              <p:sp>
                <p:nvSpPr>
                  <p:cNvPr id="122891" name="Rectangle 8"/>
                  <p:cNvSpPr>
                    <a:spLocks noTextEdit="1"/>
                  </p:cNvSpPr>
                  <p:nvPr/>
                </p:nvSpPr>
                <p:spPr>
                  <a:xfrm>
                    <a:off x="0" y="6828"/>
                    <a:ext cx="995" cy="1152"/>
                  </a:xfrm>
                  <a:prstGeom prst="rect">
                    <a:avLst/>
                  </a:prstGeom>
                  <a:noFill/>
                  <a:ln w="9525">
                    <a:noFill/>
                  </a:ln>
                </p:spPr>
                <p:txBody>
                  <a:bodyPr anchor="t"/>
                  <a:p>
                    <a:pPr lvl="0"/>
                    <a:endParaRPr lang="zh-CN" altLang="en-US">
                      <a:latin typeface="Times New Roman" panose="02020603050405020304" pitchFamily="18" charset="0"/>
                      <a:ea typeface="宋体" panose="02010600030101010101" pitchFamily="2" charset="-122"/>
                    </a:endParaRPr>
                  </a:p>
                </p:txBody>
              </p:sp>
              <p:sp>
                <p:nvSpPr>
                  <p:cNvPr id="122892" name="Rectangle 9"/>
                  <p:cNvSpPr/>
                  <p:nvPr/>
                </p:nvSpPr>
                <p:spPr>
                  <a:xfrm>
                    <a:off x="995" y="6828"/>
                    <a:ext cx="2842" cy="1152"/>
                  </a:xfrm>
                  <a:prstGeom prst="rect">
                    <a:avLst/>
                  </a:prstGeom>
                  <a:noFill/>
                  <a:ln w="9525">
                    <a:noFill/>
                  </a:ln>
                </p:spPr>
                <p:txBody>
                  <a:bodyPr anchor="ctr"/>
                  <a:p>
                    <a:pPr lvl="0" eaLnBrk="0" hangingPunct="0"/>
                    <a:endParaRPr lang="zh-CN" altLang="en-US" dirty="0">
                      <a:latin typeface="Times New Roman" panose="02020603050405020304" pitchFamily="18" charset="0"/>
                      <a:ea typeface="宋体" panose="02010600030101010101" pitchFamily="2" charset="-122"/>
                    </a:endParaRPr>
                  </a:p>
                </p:txBody>
              </p:sp>
            </p:grpSp>
          </p:grpSp>
        </p:grpSp>
      </p:grpSp>
      <p:sp>
        <p:nvSpPr>
          <p:cNvPr id="122893" name="Rectangle 14"/>
          <p:cNvSpPr/>
          <p:nvPr/>
        </p:nvSpPr>
        <p:spPr>
          <a:xfrm>
            <a:off x="2667000" y="1447800"/>
            <a:ext cx="5791200" cy="5883275"/>
          </a:xfrm>
          <a:prstGeom prst="rect">
            <a:avLst/>
          </a:prstGeom>
          <a:noFill/>
          <a:ln w="9525">
            <a:noFill/>
          </a:ln>
        </p:spPr>
        <p:txBody>
          <a:bodyPr anchor="t">
            <a:spAutoFit/>
          </a:bodyPr>
          <a:p>
            <a:pPr lvl="0">
              <a:spcBef>
                <a:spcPct val="50000"/>
              </a:spcBef>
            </a:pPr>
            <a:r>
              <a:rPr lang="zh-CN" altLang="en-US" sz="4000" dirty="0">
                <a:latin typeface="Times New Roman" panose="02020603050405020304" pitchFamily="18" charset="0"/>
                <a:ea typeface="宋体" panose="02010600030101010101" pitchFamily="2" charset="-122"/>
              </a:rPr>
              <a:t>总得叫大车装个够，</a:t>
            </a:r>
            <a:br>
              <a:rPr lang="zh-CN" altLang="en-US" sz="4000" dirty="0">
                <a:latin typeface="Times New Roman" panose="02020603050405020304" pitchFamily="18" charset="0"/>
                <a:ea typeface="宋体" panose="02010600030101010101" pitchFamily="2" charset="-122"/>
              </a:rPr>
            </a:br>
            <a:r>
              <a:rPr lang="zh-CN" altLang="en-US" sz="4000" dirty="0">
                <a:latin typeface="Times New Roman" panose="02020603050405020304" pitchFamily="18" charset="0"/>
                <a:ea typeface="宋体" panose="02010600030101010101" pitchFamily="2" charset="-122"/>
              </a:rPr>
              <a:t>它横竖不说一句话，</a:t>
            </a:r>
            <a:br>
              <a:rPr lang="zh-CN" altLang="en-US" sz="4000" dirty="0">
                <a:latin typeface="Times New Roman" panose="02020603050405020304" pitchFamily="18" charset="0"/>
                <a:ea typeface="宋体" panose="02010600030101010101" pitchFamily="2" charset="-122"/>
              </a:rPr>
            </a:br>
            <a:r>
              <a:rPr lang="zh-CN" altLang="en-US" sz="4000" dirty="0">
                <a:latin typeface="Times New Roman" panose="02020603050405020304" pitchFamily="18" charset="0"/>
                <a:ea typeface="宋体" panose="02010600030101010101" pitchFamily="2" charset="-122"/>
              </a:rPr>
              <a:t>背上的压力往肉里扣，</a:t>
            </a:r>
            <a:br>
              <a:rPr lang="zh-CN" altLang="en-US" sz="4000" dirty="0">
                <a:latin typeface="Times New Roman" panose="02020603050405020304" pitchFamily="18" charset="0"/>
                <a:ea typeface="宋体" panose="02010600030101010101" pitchFamily="2" charset="-122"/>
              </a:rPr>
            </a:br>
            <a:r>
              <a:rPr lang="zh-CN" altLang="en-US" sz="4000" dirty="0">
                <a:latin typeface="Times New Roman" panose="02020603050405020304" pitchFamily="18" charset="0"/>
                <a:ea typeface="宋体" panose="02010600030101010101" pitchFamily="2" charset="-122"/>
              </a:rPr>
              <a:t>它把头沉重地垂下！</a:t>
            </a:r>
            <a:endParaRPr lang="zh-CN" altLang="en-US" sz="4000" dirty="0">
              <a:latin typeface="Times New Roman" panose="02020603050405020304" pitchFamily="18" charset="0"/>
              <a:ea typeface="宋体" panose="02010600030101010101" pitchFamily="2" charset="-122"/>
            </a:endParaRPr>
          </a:p>
          <a:p>
            <a:pPr lvl="0" eaLnBrk="0" hangingPunct="0">
              <a:spcBef>
                <a:spcPct val="50000"/>
              </a:spcBef>
            </a:pPr>
            <a:r>
              <a:rPr lang="zh-CN" altLang="en-US" sz="4000" dirty="0">
                <a:latin typeface="Times New Roman" panose="02020603050405020304" pitchFamily="18" charset="0"/>
                <a:ea typeface="宋体" panose="02010600030101010101" pitchFamily="2" charset="-122"/>
              </a:rPr>
              <a:t>这刻不知道下刻的命，</a:t>
            </a:r>
            <a:br>
              <a:rPr lang="zh-CN" altLang="en-US" sz="4000" dirty="0">
                <a:latin typeface="Times New Roman" panose="02020603050405020304" pitchFamily="18" charset="0"/>
                <a:ea typeface="宋体" panose="02010600030101010101" pitchFamily="2" charset="-122"/>
              </a:rPr>
            </a:br>
            <a:r>
              <a:rPr lang="zh-CN" altLang="en-US" sz="4000" dirty="0">
                <a:latin typeface="Times New Roman" panose="02020603050405020304" pitchFamily="18" charset="0"/>
                <a:ea typeface="宋体" panose="02010600030101010101" pitchFamily="2" charset="-122"/>
              </a:rPr>
              <a:t>它有泪只往心里咽，</a:t>
            </a:r>
            <a:br>
              <a:rPr lang="zh-CN" altLang="en-US" sz="4000" dirty="0">
                <a:latin typeface="Times New Roman" panose="02020603050405020304" pitchFamily="18" charset="0"/>
                <a:ea typeface="宋体" panose="02010600030101010101" pitchFamily="2" charset="-122"/>
              </a:rPr>
            </a:br>
            <a:r>
              <a:rPr lang="zh-CN" altLang="en-US" sz="4000" dirty="0">
                <a:latin typeface="Times New Roman" panose="02020603050405020304" pitchFamily="18" charset="0"/>
                <a:ea typeface="宋体" panose="02010600030101010101" pitchFamily="2" charset="-122"/>
              </a:rPr>
              <a:t>眼前飘来一道鞭影，</a:t>
            </a:r>
            <a:br>
              <a:rPr lang="zh-CN" altLang="en-US" sz="4000" dirty="0">
                <a:latin typeface="Times New Roman" panose="02020603050405020304" pitchFamily="18" charset="0"/>
                <a:ea typeface="宋体" panose="02010600030101010101" pitchFamily="2" charset="-122"/>
              </a:rPr>
            </a:br>
            <a:r>
              <a:rPr lang="zh-CN" altLang="en-US" sz="4000" dirty="0">
                <a:latin typeface="Times New Roman" panose="02020603050405020304" pitchFamily="18" charset="0"/>
                <a:ea typeface="宋体" panose="02010600030101010101" pitchFamily="2" charset="-122"/>
              </a:rPr>
              <a:t>它抬起头望望前面。</a:t>
            </a:r>
            <a:br>
              <a:rPr lang="zh-CN" altLang="en-US" sz="4000" dirty="0">
                <a:latin typeface="Times New Roman" panose="02020603050405020304" pitchFamily="18" charset="0"/>
                <a:ea typeface="宋体" panose="02010600030101010101" pitchFamily="2" charset="-122"/>
              </a:rPr>
            </a:br>
            <a:endParaRPr lang="zh-CN" altLang="en-US" sz="4000" dirty="0">
              <a:latin typeface="Times New Roman" panose="02020603050405020304" pitchFamily="18" charset="0"/>
              <a:ea typeface="宋体" panose="02010600030101010101" pitchFamily="2" charset="-122"/>
            </a:endParaRPr>
          </a:p>
        </p:txBody>
      </p:sp>
      <p:sp>
        <p:nvSpPr>
          <p:cNvPr id="122894" name="Rectangle 15"/>
          <p:cNvSpPr/>
          <p:nvPr/>
        </p:nvSpPr>
        <p:spPr>
          <a:xfrm>
            <a:off x="6207125" y="838200"/>
            <a:ext cx="2936875" cy="641350"/>
          </a:xfrm>
          <a:prstGeom prst="rect">
            <a:avLst/>
          </a:prstGeom>
          <a:noFill/>
          <a:ln w="9525">
            <a:noFill/>
          </a:ln>
        </p:spPr>
        <p:txBody>
          <a:bodyPr wrap="none" anchor="t">
            <a:spAutoFit/>
          </a:bodyPr>
          <a:p>
            <a:pPr lvl="0" eaLnBrk="0" hangingPunct="0"/>
            <a:r>
              <a:rPr lang="zh-CN" altLang="en-US" sz="3600" b="1" i="1" dirty="0">
                <a:latin typeface="Times New Roman" panose="02020603050405020304" pitchFamily="18" charset="0"/>
                <a:ea typeface="宋体" panose="02010600030101010101" pitchFamily="2" charset="-122"/>
              </a:rPr>
              <a:t>作者：臧克家</a:t>
            </a:r>
            <a:endParaRPr lang="zh-CN" altLang="en-US" sz="3600" b="1" i="1" dirty="0">
              <a:latin typeface="Times New Roman" panose="02020603050405020304" pitchFamily="18" charset="0"/>
              <a:ea typeface="宋体" panose="02010600030101010101" pitchFamily="2" charset="-122"/>
            </a:endParaRPr>
          </a:p>
        </p:txBody>
      </p:sp>
      <p:sp>
        <p:nvSpPr>
          <p:cNvPr id="122895" name="Rectangle 16"/>
          <p:cNvSpPr/>
          <p:nvPr/>
        </p:nvSpPr>
        <p:spPr>
          <a:xfrm>
            <a:off x="3962400" y="0"/>
            <a:ext cx="2073275" cy="1098550"/>
          </a:xfrm>
          <a:prstGeom prst="rect">
            <a:avLst/>
          </a:prstGeom>
          <a:noFill/>
          <a:ln w="9525">
            <a:noFill/>
          </a:ln>
        </p:spPr>
        <p:txBody>
          <a:bodyPr wrap="none" anchor="t">
            <a:spAutoFit/>
          </a:bodyPr>
          <a:p>
            <a:pPr lvl="0"/>
            <a:r>
              <a:rPr lang="zh-CN" altLang="en-US" sz="6600" b="1" i="1" dirty="0">
                <a:latin typeface="Times New Roman" panose="02020603050405020304" pitchFamily="18" charset="0"/>
                <a:ea typeface="华文行楷" pitchFamily="2" charset="-122"/>
              </a:rPr>
              <a:t>老 马</a:t>
            </a:r>
            <a:endParaRPr lang="zh-CN" altLang="en-US" sz="6600" b="1" i="1" dirty="0">
              <a:latin typeface="Times New Roman" panose="02020603050405020304" pitchFamily="18" charset="0"/>
              <a:ea typeface="华文行楷" pitchFamily="2" charset="-122"/>
            </a:endParaRPr>
          </a:p>
        </p:txBody>
      </p:sp>
      <p:sp>
        <p:nvSpPr>
          <p:cNvPr id="122896" name="WordArt 17"/>
          <p:cNvSpPr>
            <a:spLocks noTextEdit="1"/>
          </p:cNvSpPr>
          <p:nvPr/>
        </p:nvSpPr>
        <p:spPr>
          <a:xfrm rot="5400000">
            <a:off x="-881062" y="1871663"/>
            <a:ext cx="3352800" cy="1133475"/>
          </a:xfrm>
          <a:prstGeom prst="rect">
            <a:avLst/>
          </a:prstGeom>
        </p:spPr>
        <p:txBody>
          <a:bodyPr vert="eaVert" wrap="none" fromWordArt="1">
            <a:prstTxWarp prst="textWave4">
              <a:avLst>
                <a:gd name="adj1" fmla="val 2657"/>
                <a:gd name="adj2" fmla="val 0"/>
              </a:avLst>
            </a:prstTxWarp>
            <a:normAutofit/>
          </a:bodyPr>
          <a:p>
            <a:pPr algn="ctr"/>
            <a:r>
              <a:rPr lang="zh-CN" altLang="en-US" sz="6600">
                <a:ln w="9525" cap="rnd" cmpd="sng">
                  <a:solidFill>
                    <a:schemeClr val="tx2"/>
                  </a:solidFill>
                  <a:prstDash val="sysDot"/>
                  <a:round/>
                  <a:headEnd type="none" w="med" len="med"/>
                  <a:tailEnd type="none" w="med" len="med"/>
                </a:ln>
                <a:solidFill>
                  <a:schemeClr val="tx2"/>
                </a:solidFill>
                <a:effectLst>
                  <a:outerShdw dist="99190" dir="7788334" algn="ctr" rotWithShape="0">
                    <a:srgbClr val="000080"/>
                  </a:outerShdw>
                </a:effectLst>
                <a:latin typeface="宋体" panose="02010600030101010101" pitchFamily="2" charset="-122"/>
                <a:ea typeface="宋体" panose="02010600030101010101" pitchFamily="2" charset="-122"/>
              </a:rPr>
              <a:t>课外阅读</a:t>
            </a:r>
            <a:endParaRPr lang="zh-CN" altLang="en-US" sz="6600">
              <a:ln w="9525" cap="rnd" cmpd="sng">
                <a:solidFill>
                  <a:schemeClr val="tx2"/>
                </a:solidFill>
                <a:prstDash val="sysDot"/>
                <a:round/>
                <a:headEnd type="none" w="med" len="med"/>
                <a:tailEnd type="none" w="med" len="med"/>
              </a:ln>
              <a:solidFill>
                <a:schemeClr val="tx2"/>
              </a:solidFill>
              <a:effectLst>
                <a:outerShdw dist="99190" dir="7788334" algn="ctr" rotWithShape="0">
                  <a:srgbClr val="000080"/>
                </a:outerShdw>
              </a:effectLst>
              <a:latin typeface="宋体" panose="02010600030101010101" pitchFamily="2" charset="-122"/>
              <a:ea typeface="宋体" panose="02010600030101010101" pitchFamily="2" charset="-122"/>
            </a:endParaRPr>
          </a:p>
        </p:txBody>
      </p:sp>
      <p:pic>
        <p:nvPicPr>
          <p:cNvPr id="122897" name="Picture 18" descr="001"/>
          <p:cNvPicPr>
            <a:picLocks noChangeAspect="1"/>
          </p:cNvPicPr>
          <p:nvPr/>
        </p:nvPicPr>
        <p:blipFill>
          <a:blip r:embed="rId1"/>
          <a:stretch>
            <a:fillRect/>
          </a:stretch>
        </p:blipFill>
        <p:spPr>
          <a:xfrm>
            <a:off x="0" y="5006975"/>
            <a:ext cx="2468563" cy="1851025"/>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 Box 2"/>
          <p:cNvSpPr txBox="1"/>
          <p:nvPr/>
        </p:nvSpPr>
        <p:spPr>
          <a:xfrm>
            <a:off x="0" y="260350"/>
            <a:ext cx="6092825" cy="706438"/>
          </a:xfrm>
          <a:prstGeom prst="rect">
            <a:avLst/>
          </a:prstGeom>
          <a:noFill/>
          <a:ln w="9525">
            <a:noFill/>
          </a:ln>
        </p:spPr>
        <p:txBody>
          <a:bodyPr anchor="t">
            <a:spAutoFit/>
          </a:bodyPr>
          <a:p>
            <a:pPr lvl="0" algn="ctr">
              <a:spcBef>
                <a:spcPct val="50000"/>
              </a:spcBef>
            </a:pPr>
            <a:r>
              <a:rPr lang="zh-CN" altLang="en-US" sz="4000" b="1" dirty="0">
                <a:solidFill>
                  <a:srgbClr val="0000FF"/>
                </a:solidFill>
                <a:latin typeface="Times New Roman" panose="02020603050405020304" pitchFamily="18" charset="0"/>
                <a:ea typeface="宋体" panose="02010600030101010101" pitchFamily="2" charset="-122"/>
              </a:rPr>
              <a:t>作者简介</a:t>
            </a:r>
            <a:endParaRPr lang="zh-CN" altLang="en-US" sz="4000" b="1" dirty="0">
              <a:solidFill>
                <a:srgbClr val="0000FF"/>
              </a:solidFill>
              <a:latin typeface="Times New Roman" panose="02020603050405020304" pitchFamily="18" charset="0"/>
              <a:ea typeface="宋体" panose="02010600030101010101" pitchFamily="2" charset="-122"/>
            </a:endParaRPr>
          </a:p>
        </p:txBody>
      </p:sp>
      <p:sp>
        <p:nvSpPr>
          <p:cNvPr id="41987" name="Text Box 3"/>
          <p:cNvSpPr txBox="1"/>
          <p:nvPr/>
        </p:nvSpPr>
        <p:spPr>
          <a:xfrm>
            <a:off x="323850" y="1052513"/>
            <a:ext cx="6264275" cy="5016500"/>
          </a:xfrm>
          <a:prstGeom prst="rect">
            <a:avLst/>
          </a:prstGeom>
          <a:noFill/>
          <a:ln w="9525">
            <a:noFill/>
          </a:ln>
        </p:spPr>
        <p:txBody>
          <a:bodyPr anchor="t">
            <a:spAutoFit/>
          </a:bodyPr>
          <a:p>
            <a:pPr lvl="0"/>
            <a:r>
              <a:rPr lang="zh-CN" altLang="en-US" sz="3200" b="1" dirty="0">
                <a:solidFill>
                  <a:schemeClr val="accent2"/>
                </a:solidFill>
                <a:latin typeface="Times New Roman" panose="02020603050405020304" pitchFamily="18" charset="0"/>
                <a:ea typeface="宋体" panose="02010600030101010101" pitchFamily="2" charset="-122"/>
              </a:rPr>
              <a:t>        </a:t>
            </a:r>
            <a:r>
              <a:rPr lang="zh-CN" altLang="en-US" sz="3200" b="1" dirty="0">
                <a:latin typeface="华文隶书" pitchFamily="2" charset="-122"/>
                <a:ea typeface="新宋体" panose="02010609030101010101" pitchFamily="49" charset="-122"/>
              </a:rPr>
              <a:t>现代诗人，山东人。成名诗作《老马》，著名诗作《有的人》，第一本诗集</a:t>
            </a:r>
            <a:r>
              <a:rPr lang="en-US" altLang="zh-CN" sz="3200" b="1" dirty="0">
                <a:latin typeface="华文隶书" pitchFamily="2" charset="-122"/>
                <a:ea typeface="新宋体" panose="02010609030101010101" pitchFamily="49" charset="-122"/>
              </a:rPr>
              <a:t>《</a:t>
            </a:r>
            <a:r>
              <a:rPr lang="zh-CN" altLang="en-US" sz="3200" b="1" dirty="0">
                <a:latin typeface="华文隶书" pitchFamily="2" charset="-122"/>
                <a:ea typeface="新宋体" panose="02010609030101010101" pitchFamily="49" charset="-122"/>
              </a:rPr>
              <a:t>烙印</a:t>
            </a:r>
            <a:r>
              <a:rPr lang="en-US" altLang="zh-CN" sz="3200" b="1" dirty="0">
                <a:latin typeface="华文隶书" pitchFamily="2" charset="-122"/>
                <a:ea typeface="新宋体" panose="02010609030101010101" pitchFamily="49" charset="-122"/>
              </a:rPr>
              <a:t>》</a:t>
            </a:r>
            <a:r>
              <a:rPr lang="zh-CN" altLang="en-US" sz="3200" b="1" dirty="0">
                <a:latin typeface="华文隶书" pitchFamily="2" charset="-122"/>
                <a:ea typeface="新宋体" panose="02010609030101010101" pitchFamily="49" charset="-122"/>
              </a:rPr>
              <a:t>，抗战时有</a:t>
            </a:r>
            <a:r>
              <a:rPr lang="en-US" altLang="zh-CN" sz="3200" b="1" dirty="0">
                <a:latin typeface="华文隶书" pitchFamily="2" charset="-122"/>
                <a:ea typeface="新宋体" panose="02010609030101010101" pitchFamily="49" charset="-122"/>
              </a:rPr>
              <a:t>《</a:t>
            </a:r>
            <a:r>
              <a:rPr lang="zh-CN" altLang="en-US" sz="3200" b="1" dirty="0">
                <a:latin typeface="华文隶书" pitchFamily="2" charset="-122"/>
                <a:ea typeface="新宋体" panose="02010609030101010101" pitchFamily="49" charset="-122"/>
              </a:rPr>
              <a:t>从军行</a:t>
            </a:r>
            <a:r>
              <a:rPr lang="en-US" altLang="zh-CN" sz="3200" b="1" dirty="0">
                <a:latin typeface="华文隶书" pitchFamily="2" charset="-122"/>
                <a:ea typeface="新宋体" panose="02010609030101010101" pitchFamily="49" charset="-122"/>
              </a:rPr>
              <a:t>》《</a:t>
            </a:r>
            <a:r>
              <a:rPr lang="zh-CN" altLang="en-US" sz="3200" b="1" dirty="0">
                <a:latin typeface="华文隶书" pitchFamily="2" charset="-122"/>
                <a:ea typeface="新宋体" panose="02010609030101010101" pitchFamily="49" charset="-122"/>
              </a:rPr>
              <a:t>泥淖集</a:t>
            </a:r>
            <a:r>
              <a:rPr lang="en-US" altLang="zh-CN" sz="3200" b="1" dirty="0">
                <a:latin typeface="华文隶书" pitchFamily="2" charset="-122"/>
                <a:ea typeface="新宋体" panose="02010609030101010101" pitchFamily="49" charset="-122"/>
              </a:rPr>
              <a:t>》</a:t>
            </a:r>
            <a:r>
              <a:rPr lang="zh-CN" altLang="en-US" sz="3200" b="1" dirty="0">
                <a:latin typeface="华文隶书" pitchFamily="2" charset="-122"/>
                <a:ea typeface="新宋体" panose="02010609030101010101" pitchFamily="49" charset="-122"/>
              </a:rPr>
              <a:t>等，以后出版了</a:t>
            </a:r>
            <a:r>
              <a:rPr lang="en-US" altLang="zh-CN" sz="3200" b="1" dirty="0">
                <a:latin typeface="华文隶书" pitchFamily="2" charset="-122"/>
                <a:ea typeface="新宋体" panose="02010609030101010101" pitchFamily="49" charset="-122"/>
              </a:rPr>
              <a:t>《</a:t>
            </a:r>
            <a:r>
              <a:rPr lang="zh-CN" altLang="en-US" sz="3200" b="1" dirty="0">
                <a:latin typeface="华文隶书" pitchFamily="2" charset="-122"/>
                <a:ea typeface="新宋体" panose="02010609030101010101" pitchFamily="49" charset="-122"/>
              </a:rPr>
              <a:t>泥土的歌</a:t>
            </a:r>
            <a:r>
              <a:rPr lang="en-US" altLang="zh-CN" sz="3200" b="1" dirty="0">
                <a:latin typeface="华文隶书" pitchFamily="2" charset="-122"/>
                <a:ea typeface="新宋体" panose="02010609030101010101" pitchFamily="49" charset="-122"/>
              </a:rPr>
              <a:t>》《</a:t>
            </a:r>
            <a:r>
              <a:rPr lang="zh-CN" altLang="en-US" sz="3200" b="1" dirty="0">
                <a:latin typeface="华文隶书" pitchFamily="2" charset="-122"/>
                <a:ea typeface="新宋体" panose="02010609030101010101" pitchFamily="49" charset="-122"/>
              </a:rPr>
              <a:t>十年诗集</a:t>
            </a:r>
            <a:r>
              <a:rPr lang="en-US" altLang="zh-CN" sz="3200" b="1" dirty="0">
                <a:latin typeface="华文隶书" pitchFamily="2" charset="-122"/>
                <a:ea typeface="新宋体" panose="02010609030101010101" pitchFamily="49" charset="-122"/>
              </a:rPr>
              <a:t>》</a:t>
            </a:r>
            <a:r>
              <a:rPr lang="zh-CN" altLang="en-US" sz="3200" b="1" dirty="0">
                <a:latin typeface="华文隶书" pitchFamily="2" charset="-122"/>
                <a:ea typeface="新宋体" panose="02010609030101010101" pitchFamily="49" charset="-122"/>
              </a:rPr>
              <a:t>等，被誉为</a:t>
            </a:r>
            <a:r>
              <a:rPr lang="en-US" altLang="zh-CN" sz="3200" b="1" dirty="0">
                <a:latin typeface="华文隶书" pitchFamily="2" charset="-122"/>
                <a:ea typeface="新宋体" panose="02010609030101010101" pitchFamily="49" charset="-122"/>
              </a:rPr>
              <a:t>“</a:t>
            </a:r>
            <a:r>
              <a:rPr lang="zh-CN" altLang="en-US" sz="3200" b="1" dirty="0">
                <a:latin typeface="华文隶书" pitchFamily="2" charset="-122"/>
                <a:ea typeface="新宋体" panose="02010609030101010101" pitchFamily="49" charset="-122"/>
              </a:rPr>
              <a:t>农民诗人</a:t>
            </a:r>
            <a:r>
              <a:rPr lang="en-US" altLang="zh-CN" sz="3200" b="1" dirty="0">
                <a:latin typeface="华文隶书" pitchFamily="2" charset="-122"/>
                <a:ea typeface="新宋体" panose="02010609030101010101" pitchFamily="49" charset="-122"/>
              </a:rPr>
              <a:t>”</a:t>
            </a:r>
            <a:r>
              <a:rPr lang="zh-CN" altLang="en-US" sz="3200" b="1" dirty="0">
                <a:latin typeface="华文隶书" pitchFamily="2" charset="-122"/>
                <a:ea typeface="新宋体" panose="02010609030101010101" pitchFamily="49" charset="-122"/>
              </a:rPr>
              <a:t>。抗战胜利后，写了许多揭露、批判国民党统治的政治讽刺诗，新中国成立后出版的诗集有《春风集》《欢呼集》等。</a:t>
            </a:r>
            <a:endParaRPr lang="zh-CN" altLang="en-US" sz="3200" b="1" dirty="0">
              <a:latin typeface="华文隶书" pitchFamily="2" charset="-122"/>
              <a:ea typeface="新宋体" panose="02010609030101010101" pitchFamily="49" charset="-122"/>
            </a:endParaRPr>
          </a:p>
        </p:txBody>
      </p:sp>
      <p:pic>
        <p:nvPicPr>
          <p:cNvPr id="41988" name="Picture 4" descr="W020040206365354671338"/>
          <p:cNvPicPr>
            <a:picLocks noChangeAspect="1"/>
          </p:cNvPicPr>
          <p:nvPr/>
        </p:nvPicPr>
        <p:blipFill>
          <a:blip r:embed="rId1"/>
          <a:stretch>
            <a:fillRect/>
          </a:stretch>
        </p:blipFill>
        <p:spPr>
          <a:xfrm>
            <a:off x="6516688" y="549275"/>
            <a:ext cx="2303462" cy="3327400"/>
          </a:xfrm>
          <a:prstGeom prst="rect">
            <a:avLst/>
          </a:prstGeom>
          <a:noFill/>
          <a:ln w="9525">
            <a:noFill/>
          </a:ln>
        </p:spPr>
      </p:pic>
      <p:sp>
        <p:nvSpPr>
          <p:cNvPr id="41989" name="Rectangle 5"/>
          <p:cNvSpPr/>
          <p:nvPr/>
        </p:nvSpPr>
        <p:spPr>
          <a:xfrm>
            <a:off x="6877050" y="4044950"/>
            <a:ext cx="1560513" cy="641350"/>
          </a:xfrm>
          <a:prstGeom prst="rect">
            <a:avLst/>
          </a:prstGeom>
          <a:noFill/>
          <a:ln w="12700">
            <a:noFill/>
          </a:ln>
        </p:spPr>
        <p:txBody>
          <a:bodyPr wrap="none" anchor="t">
            <a:spAutoFit/>
          </a:bodyPr>
          <a:p>
            <a:pPr lvl="0"/>
            <a:r>
              <a:rPr lang="zh-CN" altLang="en-US" sz="3600" b="1" dirty="0">
                <a:solidFill>
                  <a:srgbClr val="FF0000"/>
                </a:solidFill>
                <a:latin typeface="Times New Roman" panose="02020603050405020304" pitchFamily="18" charset="0"/>
                <a:ea typeface="宋体" panose="02010600030101010101" pitchFamily="2" charset="-122"/>
              </a:rPr>
              <a:t>臧克家</a:t>
            </a:r>
            <a:endParaRPr lang="zh-CN" altLang="en-US" sz="3600" b="1" dirty="0">
              <a:solidFill>
                <a:srgbClr val="FF0000"/>
              </a:solidFill>
              <a:latin typeface="Times New Roman" panose="02020603050405020304" pitchFamily="18" charset="0"/>
              <a:ea typeface="宋体" panose="02010600030101010101" pitchFamily="2" charset="-122"/>
            </a:endParaRPr>
          </a:p>
        </p:txBody>
      </p:sp>
      <p:sp>
        <p:nvSpPr>
          <p:cNvPr id="41990" name="Rectangle 6"/>
          <p:cNvSpPr/>
          <p:nvPr/>
        </p:nvSpPr>
        <p:spPr>
          <a:xfrm>
            <a:off x="6516688" y="4868863"/>
            <a:ext cx="2114550" cy="457200"/>
          </a:xfrm>
          <a:prstGeom prst="rect">
            <a:avLst/>
          </a:prstGeom>
          <a:noFill/>
          <a:ln w="12700">
            <a:noFill/>
          </a:ln>
        </p:spPr>
        <p:txBody>
          <a:bodyPr wrap="none" anchor="t">
            <a:spAutoFit/>
          </a:bodyPr>
          <a:p>
            <a:pPr lvl="0"/>
            <a:r>
              <a:rPr lang="zh-CN" altLang="en-US" dirty="0">
                <a:latin typeface="Times New Roman" panose="02020603050405020304" pitchFamily="18" charset="0"/>
                <a:ea typeface="宋体" panose="02010600030101010101" pitchFamily="2" charset="-122"/>
              </a:rPr>
              <a:t>（</a:t>
            </a:r>
            <a:r>
              <a:rPr lang="en-US" altLang="zh-CN" dirty="0">
                <a:latin typeface="Times New Roman" panose="02020603050405020304" pitchFamily="18" charset="0"/>
                <a:ea typeface="宋体" panose="02010600030101010101" pitchFamily="2" charset="-122"/>
              </a:rPr>
              <a:t>1905─2004)</a:t>
            </a:r>
            <a:endParaRPr lang="en-US" altLang="zh-CN"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p:cTn id="7" dur="500" fill="hold"/>
                                        <p:tgtEl>
                                          <p:spTgt spid="41986"/>
                                        </p:tgtEl>
                                        <p:attrNameLst>
                                          <p:attrName>ppt_x</p:attrName>
                                        </p:attrNameLst>
                                      </p:cBhvr>
                                      <p:tavLst>
                                        <p:tav tm="0">
                                          <p:val>
                                            <p:strVal val="#ppt_x"/>
                                          </p:val>
                                        </p:tav>
                                        <p:tav tm="100000">
                                          <p:val>
                                            <p:strVal val="#ppt_x"/>
                                          </p:val>
                                        </p:tav>
                                      </p:tavLst>
                                    </p:anim>
                                    <p:anim calcmode="lin" valueType="num">
                                      <p:cBhvr>
                                        <p:cTn id="8" dur="500" fill="hold"/>
                                        <p:tgtEl>
                                          <p:spTgt spid="419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6" fill="hold" nodeType="clickEffect">
                                  <p:stCondLst>
                                    <p:cond delay="0"/>
                                  </p:stCondLst>
                                  <p:childTnLst>
                                    <p:set>
                                      <p:cBhvr>
                                        <p:cTn id="12" dur="1" fill="hold">
                                          <p:stCondLst>
                                            <p:cond delay="0"/>
                                          </p:stCondLst>
                                        </p:cTn>
                                        <p:tgtEl>
                                          <p:spTgt spid="41988"/>
                                        </p:tgtEl>
                                        <p:attrNameLst>
                                          <p:attrName>style.visibility</p:attrName>
                                        </p:attrNameLst>
                                      </p:cBhvr>
                                      <p:to>
                                        <p:strVal val="visible"/>
                                      </p:to>
                                    </p:set>
                                    <p:animEffect transition="in" filter="barn(inHorizontal)">
                                      <p:cBhvr>
                                        <p:cTn id="13" dur="500"/>
                                        <p:tgtEl>
                                          <p:spTgt spid="41988"/>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1989"/>
                                        </p:tgtEl>
                                        <p:attrNameLst>
                                          <p:attrName>style.visibility</p:attrName>
                                        </p:attrNameLst>
                                      </p:cBhvr>
                                      <p:to>
                                        <p:strVal val="visible"/>
                                      </p:to>
                                    </p:set>
                                    <p:anim calcmode="lin" valueType="num">
                                      <p:cBhvr>
                                        <p:cTn id="18" dur="1000" fill="hold"/>
                                        <p:tgtEl>
                                          <p:spTgt spid="41989"/>
                                        </p:tgtEl>
                                        <p:attrNameLst>
                                          <p:attrName>ppt_x</p:attrName>
                                        </p:attrNameLst>
                                      </p:cBhvr>
                                      <p:tavLst>
                                        <p:tav tm="0">
                                          <p:val>
                                            <p:strVal val="#ppt_x"/>
                                          </p:val>
                                        </p:tav>
                                        <p:tav tm="100000">
                                          <p:val>
                                            <p:strVal val="#ppt_x"/>
                                          </p:val>
                                        </p:tav>
                                      </p:tavLst>
                                    </p:anim>
                                    <p:anim calcmode="lin" valueType="num">
                                      <p:cBhvr>
                                        <p:cTn id="19" dur="1000" fill="hold"/>
                                        <p:tgtEl>
                                          <p:spTgt spid="4198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1990"/>
                                        </p:tgtEl>
                                        <p:attrNameLst>
                                          <p:attrName>style.visibility</p:attrName>
                                        </p:attrNameLst>
                                      </p:cBhvr>
                                      <p:to>
                                        <p:strVal val="visible"/>
                                      </p:to>
                                    </p:set>
                                    <p:anim calcmode="lin" valueType="num">
                                      <p:cBhvr>
                                        <p:cTn id="24" dur="1000" fill="hold"/>
                                        <p:tgtEl>
                                          <p:spTgt spid="41990"/>
                                        </p:tgtEl>
                                        <p:attrNameLst>
                                          <p:attrName>ppt_x</p:attrName>
                                        </p:attrNameLst>
                                      </p:cBhvr>
                                      <p:tavLst>
                                        <p:tav tm="0">
                                          <p:val>
                                            <p:strVal val="#ppt_x"/>
                                          </p:val>
                                        </p:tav>
                                        <p:tav tm="100000">
                                          <p:val>
                                            <p:strVal val="#ppt_x"/>
                                          </p:val>
                                        </p:tav>
                                      </p:tavLst>
                                    </p:anim>
                                    <p:anim calcmode="lin" valueType="num">
                                      <p:cBhvr>
                                        <p:cTn id="25" dur="1000" fill="hold"/>
                                        <p:tgtEl>
                                          <p:spTgt spid="4199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500" fill="hold">
                                          <p:stCondLst>
                                            <p:cond delay="0"/>
                                          </p:stCondLst>
                                        </p:cTn>
                                        <p:tgtEl>
                                          <p:spTgt spid="41987"/>
                                        </p:tgtEl>
                                        <p:attrNameLst>
                                          <p:attrName>style.visibility</p:attrName>
                                        </p:attrNameLst>
                                      </p:cBhvr>
                                      <p:to>
                                        <p:strVal val="visible"/>
                                      </p:to>
                                    </p:set>
                                    <p:anim calcmode="lin" valueType="num">
                                      <p:cBhvr>
                                        <p:cTn id="30" dur="500" fill="hold"/>
                                        <p:tgtEl>
                                          <p:spTgt spid="41987"/>
                                        </p:tgtEl>
                                        <p:attrNameLst>
                                          <p:attrName>ppt_x</p:attrName>
                                        </p:attrNameLst>
                                      </p:cBhvr>
                                      <p:tavLst>
                                        <p:tav tm="0">
                                          <p:val>
                                            <p:strVal val="#ppt_x"/>
                                          </p:val>
                                        </p:tav>
                                        <p:tav tm="100000">
                                          <p:val>
                                            <p:strVal val="#ppt_x"/>
                                          </p:val>
                                        </p:tav>
                                      </p:tavLst>
                                    </p:anim>
                                    <p:anim calcmode="lin" valueType="num">
                                      <p:cBhvr>
                                        <p:cTn id="31" dur="500" fill="hold"/>
                                        <p:tgtEl>
                                          <p:spTgt spid="419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p:bldP spid="41989" grpId="0"/>
      <p:bldP spid="4199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Rectangle 2"/>
          <p:cNvSpPr>
            <a:spLocks noGrp="1"/>
          </p:cNvSpPr>
          <p:nvPr>
            <p:ph type="title"/>
          </p:nvPr>
        </p:nvSpPr>
        <p:spPr>
          <a:xfrm>
            <a:off x="0" y="0"/>
            <a:ext cx="9144000" cy="1189038"/>
          </a:xfrm>
          <a:ln/>
        </p:spPr>
        <p:txBody>
          <a:bodyPr vert="horz" anchor="ctr"/>
          <a:p>
            <a:r>
              <a:rPr lang="zh-CN" altLang="en-US" b="1" dirty="0">
                <a:solidFill>
                  <a:schemeClr val="tx1"/>
                </a:solidFill>
                <a:latin typeface="隶书" pitchFamily="49" charset="-122"/>
                <a:ea typeface="隶书" pitchFamily="49" charset="-122"/>
              </a:rPr>
              <a:t>闻一多</a:t>
            </a:r>
            <a:r>
              <a:rPr lang="zh-CN" altLang="en-US" sz="2800" b="1" dirty="0">
                <a:solidFill>
                  <a:schemeClr val="tx1"/>
                </a:solidFill>
                <a:latin typeface="隶书" pitchFamily="49" charset="-122"/>
                <a:ea typeface="隶书" pitchFamily="49" charset="-122"/>
              </a:rPr>
              <a:t>（</a:t>
            </a:r>
            <a:r>
              <a:rPr lang="en-US" altLang="zh-CN" sz="2800" b="1">
                <a:solidFill>
                  <a:schemeClr val="tx1"/>
                </a:solidFill>
                <a:latin typeface="隶书" pitchFamily="49" charset="-122"/>
                <a:ea typeface="隶书" pitchFamily="49" charset="-122"/>
              </a:rPr>
              <a:t>1899~1946</a:t>
            </a:r>
            <a:r>
              <a:rPr lang="zh-CN" altLang="en-US" sz="2800" b="1" dirty="0">
                <a:solidFill>
                  <a:schemeClr val="tx1"/>
                </a:solidFill>
                <a:latin typeface="隶书" pitchFamily="49" charset="-122"/>
                <a:ea typeface="隶书" pitchFamily="49" charset="-122"/>
              </a:rPr>
              <a:t>）</a:t>
            </a:r>
            <a:r>
              <a:rPr lang="en-US" altLang="zh-CN" sz="2800" b="1">
                <a:solidFill>
                  <a:schemeClr val="tx1"/>
                </a:solidFill>
                <a:latin typeface="隶书" pitchFamily="49" charset="-122"/>
                <a:ea typeface="隶书" pitchFamily="49" charset="-122"/>
              </a:rPr>
              <a:t>——</a:t>
            </a:r>
            <a:r>
              <a:rPr lang="zh-CN" altLang="en-US" sz="3600" b="1" dirty="0">
                <a:solidFill>
                  <a:schemeClr val="tx1"/>
                </a:solidFill>
                <a:latin typeface="隶书" pitchFamily="49" charset="-122"/>
                <a:ea typeface="隶书" pitchFamily="49" charset="-122"/>
              </a:rPr>
              <a:t>本名家骅。</a:t>
            </a:r>
            <a:endParaRPr lang="zh-CN" altLang="en-US" sz="3600" b="1" dirty="0">
              <a:solidFill>
                <a:schemeClr val="tx1"/>
              </a:solidFill>
              <a:latin typeface="隶书" pitchFamily="49" charset="-122"/>
              <a:ea typeface="隶书" pitchFamily="49" charset="-122"/>
            </a:endParaRPr>
          </a:p>
        </p:txBody>
      </p:sp>
      <p:pic>
        <p:nvPicPr>
          <p:cNvPr id="45059" name="Picture 3" descr="闻一多像1"/>
          <p:cNvPicPr>
            <a:picLocks noChangeAspect="1"/>
          </p:cNvPicPr>
          <p:nvPr/>
        </p:nvPicPr>
        <p:blipFill>
          <a:blip r:embed="rId1"/>
          <a:stretch>
            <a:fillRect/>
          </a:stretch>
        </p:blipFill>
        <p:spPr>
          <a:xfrm>
            <a:off x="0" y="1143000"/>
            <a:ext cx="2700338" cy="2070100"/>
          </a:xfrm>
          <a:prstGeom prst="rect">
            <a:avLst/>
          </a:prstGeom>
          <a:noFill/>
          <a:ln w="9525">
            <a:noFill/>
          </a:ln>
        </p:spPr>
      </p:pic>
      <p:pic>
        <p:nvPicPr>
          <p:cNvPr id="45060" name="Picture 4" descr="闻一多像2"/>
          <p:cNvPicPr>
            <a:picLocks noChangeAspect="1"/>
          </p:cNvPicPr>
          <p:nvPr/>
        </p:nvPicPr>
        <p:blipFill>
          <a:blip r:embed="rId2"/>
          <a:stretch>
            <a:fillRect/>
          </a:stretch>
        </p:blipFill>
        <p:spPr>
          <a:xfrm>
            <a:off x="2916238" y="1196975"/>
            <a:ext cx="2895600" cy="2217738"/>
          </a:xfrm>
          <a:prstGeom prst="rect">
            <a:avLst/>
          </a:prstGeom>
          <a:noFill/>
          <a:ln w="9525">
            <a:noFill/>
          </a:ln>
        </p:spPr>
      </p:pic>
      <p:pic>
        <p:nvPicPr>
          <p:cNvPr id="45061" name="Picture 5" descr="闻一多像"/>
          <p:cNvPicPr>
            <a:picLocks noChangeAspect="1"/>
          </p:cNvPicPr>
          <p:nvPr/>
        </p:nvPicPr>
        <p:blipFill>
          <a:blip r:embed="rId3"/>
          <a:stretch>
            <a:fillRect/>
          </a:stretch>
        </p:blipFill>
        <p:spPr>
          <a:xfrm>
            <a:off x="6019800" y="1143000"/>
            <a:ext cx="3124200" cy="2070100"/>
          </a:xfrm>
          <a:prstGeom prst="rect">
            <a:avLst/>
          </a:prstGeom>
          <a:noFill/>
          <a:ln w="9525">
            <a:noFill/>
          </a:ln>
        </p:spPr>
      </p:pic>
      <p:sp>
        <p:nvSpPr>
          <p:cNvPr id="45062" name="Text Box 6"/>
          <p:cNvSpPr txBox="1">
            <a:spLocks noChangeArrowheads="1"/>
          </p:cNvSpPr>
          <p:nvPr/>
        </p:nvSpPr>
        <p:spPr bwMode="auto">
          <a:xfrm>
            <a:off x="0" y="2997200"/>
            <a:ext cx="2667000" cy="2935288"/>
          </a:xfrm>
          <a:prstGeom prst="rect">
            <a:avLst/>
          </a:prstGeom>
          <a:noFill/>
          <a:ln w="12700" cap="sq">
            <a:noFill/>
            <a:miter lim="800000"/>
            <a:headEnd type="none" w="sm" len="sm"/>
            <a:tailEnd type="none" w="sm" len="sm"/>
          </a:ln>
          <a:effectLst/>
        </p:spPr>
        <p:txBody>
          <a:bodyPr wrap="square">
            <a:spAutoFit/>
          </a:bodyPr>
          <a:p>
            <a:pPr lvl="0" algn="ctr">
              <a:spcBef>
                <a:spcPct val="20000"/>
              </a:spcBef>
              <a:buClr>
                <a:srgbClr val="CCFF33"/>
              </a:buClr>
              <a:buSzPct val="70000"/>
              <a:buFont typeface="Wingdings" panose="05000000000000000000" pitchFamily="2" charset="2"/>
              <a:buNone/>
            </a:pPr>
            <a:r>
              <a:rPr lang="zh-CN" altLang="en-US" sz="3600" b="1" dirty="0">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rPr>
              <a:t>诗人</a:t>
            </a:r>
            <a:endParaRPr lang="zh-CN" altLang="en-US" sz="3600" b="1" dirty="0">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a:p>
            <a:pPr lvl="0">
              <a:spcBef>
                <a:spcPct val="20000"/>
              </a:spcBef>
              <a:buClr>
                <a:srgbClr val="CCFF33"/>
              </a:buClr>
              <a:buSzPct val="70000"/>
              <a:buFont typeface="Wingdings" panose="05000000000000000000" pitchFamily="2" charset="2"/>
              <a:buNone/>
            </a:pPr>
            <a:r>
              <a:rPr lang="zh-CN" altLang="en-US" b="1" dirty="0">
                <a:solidFill>
                  <a:srgbClr val="FFFFFF"/>
                </a:solidFill>
                <a:latin typeface="楷体_GB2312" charset="-122"/>
                <a:ea typeface="楷体_GB2312" charset="-122"/>
              </a:rPr>
              <a:t>  </a:t>
            </a:r>
            <a:r>
              <a:rPr lang="zh-CN" altLang="en-US" b="1" dirty="0">
                <a:solidFill>
                  <a:srgbClr val="0000FF"/>
                </a:solidFill>
                <a:latin typeface="楷体_GB2312" charset="-122"/>
                <a:ea typeface="华文隶书"/>
              </a:rPr>
              <a:t>第一部新诗集</a:t>
            </a:r>
            <a:r>
              <a:rPr lang="en-US" altLang="zh-CN" b="1" dirty="0">
                <a:solidFill>
                  <a:srgbClr val="0000FF"/>
                </a:solidFill>
                <a:latin typeface="楷体_GB2312" charset="-122"/>
                <a:ea typeface="华文隶书"/>
              </a:rPr>
              <a:t>《</a:t>
            </a:r>
            <a:r>
              <a:rPr lang="zh-CN" altLang="en-US" b="1" dirty="0">
                <a:solidFill>
                  <a:srgbClr val="0000FF"/>
                </a:solidFill>
                <a:latin typeface="楷体_GB2312" charset="-122"/>
                <a:ea typeface="华文隶书"/>
              </a:rPr>
              <a:t>红烛</a:t>
            </a:r>
            <a:r>
              <a:rPr lang="en-US" altLang="zh-CN" b="1" dirty="0">
                <a:solidFill>
                  <a:srgbClr val="0000FF"/>
                </a:solidFill>
                <a:latin typeface="楷体_GB2312" charset="-122"/>
                <a:ea typeface="华文隶书"/>
              </a:rPr>
              <a:t>》</a:t>
            </a:r>
            <a:r>
              <a:rPr lang="zh-CN" altLang="en-US" b="1" dirty="0">
                <a:solidFill>
                  <a:srgbClr val="0000FF"/>
                </a:solidFill>
                <a:latin typeface="楷体_GB2312" charset="-122"/>
                <a:ea typeface="华文隶书"/>
              </a:rPr>
              <a:t>（</a:t>
            </a:r>
            <a:r>
              <a:rPr lang="en-US" altLang="zh-CN" b="1" dirty="0">
                <a:solidFill>
                  <a:srgbClr val="0000FF"/>
                </a:solidFill>
                <a:latin typeface="楷体_GB2312" charset="-122"/>
                <a:ea typeface="华文隶书"/>
              </a:rPr>
              <a:t>1923</a:t>
            </a:r>
            <a:r>
              <a:rPr lang="zh-CN" altLang="en-US" b="1" dirty="0">
                <a:solidFill>
                  <a:srgbClr val="0000FF"/>
                </a:solidFill>
                <a:latin typeface="楷体_GB2312" charset="-122"/>
                <a:ea typeface="华文隶书"/>
              </a:rPr>
              <a:t>）、第二部新诗集</a:t>
            </a:r>
            <a:r>
              <a:rPr lang="en-US" altLang="zh-CN" b="1" dirty="0">
                <a:solidFill>
                  <a:srgbClr val="0000FF"/>
                </a:solidFill>
                <a:latin typeface="楷体_GB2312" charset="-122"/>
                <a:ea typeface="华文隶书"/>
              </a:rPr>
              <a:t>《</a:t>
            </a:r>
            <a:r>
              <a:rPr lang="zh-CN" altLang="en-US" b="1" dirty="0">
                <a:solidFill>
                  <a:srgbClr val="0000FF"/>
                </a:solidFill>
                <a:latin typeface="楷体_GB2312" charset="-122"/>
                <a:ea typeface="华文隶书"/>
              </a:rPr>
              <a:t>死水</a:t>
            </a:r>
            <a:r>
              <a:rPr lang="en-US" altLang="zh-CN" b="1" dirty="0">
                <a:solidFill>
                  <a:srgbClr val="0000FF"/>
                </a:solidFill>
                <a:latin typeface="楷体_GB2312" charset="-122"/>
                <a:ea typeface="华文隶书"/>
              </a:rPr>
              <a:t>》</a:t>
            </a:r>
            <a:r>
              <a:rPr lang="zh-CN" altLang="en-US" b="1" dirty="0">
                <a:solidFill>
                  <a:srgbClr val="0000FF"/>
                </a:solidFill>
                <a:latin typeface="楷体_GB2312" charset="-122"/>
                <a:ea typeface="华文隶书"/>
              </a:rPr>
              <a:t>（</a:t>
            </a:r>
            <a:r>
              <a:rPr lang="en-US" altLang="zh-CN" b="1" dirty="0">
                <a:solidFill>
                  <a:srgbClr val="0000FF"/>
                </a:solidFill>
                <a:latin typeface="楷体_GB2312" charset="-122"/>
                <a:ea typeface="华文隶书"/>
              </a:rPr>
              <a:t>1928</a:t>
            </a:r>
            <a:r>
              <a:rPr lang="zh-CN" altLang="en-US" b="1" dirty="0">
                <a:solidFill>
                  <a:srgbClr val="0000FF"/>
                </a:solidFill>
                <a:latin typeface="楷体_GB2312" charset="-122"/>
                <a:ea typeface="华文隶书"/>
              </a:rPr>
              <a:t>）是他的代表作。著名组诗</a:t>
            </a:r>
            <a:r>
              <a:rPr lang="en-US" altLang="zh-CN" b="1" dirty="0">
                <a:solidFill>
                  <a:srgbClr val="0000FF"/>
                </a:solidFill>
                <a:latin typeface="楷体_GB2312" charset="-122"/>
                <a:ea typeface="华文隶书"/>
              </a:rPr>
              <a:t>《</a:t>
            </a:r>
            <a:r>
              <a:rPr lang="zh-CN" altLang="en-US" b="1" dirty="0">
                <a:solidFill>
                  <a:srgbClr val="0000FF"/>
                </a:solidFill>
                <a:latin typeface="楷体_GB2312" charset="-122"/>
                <a:ea typeface="华文隶书"/>
              </a:rPr>
              <a:t>七子之歌</a:t>
            </a:r>
            <a:r>
              <a:rPr lang="en-US" altLang="zh-CN" b="1" dirty="0">
                <a:solidFill>
                  <a:srgbClr val="0000FF"/>
                </a:solidFill>
                <a:latin typeface="楷体_GB2312" charset="-122"/>
                <a:ea typeface="华文隶书"/>
              </a:rPr>
              <a:t>》</a:t>
            </a:r>
            <a:r>
              <a:rPr lang="zh-CN" altLang="en-US" sz="2000" b="1" dirty="0">
                <a:solidFill>
                  <a:srgbClr val="0000FF"/>
                </a:solidFill>
                <a:latin typeface="楷体_GB2312" charset="-122"/>
                <a:ea typeface="华文隶书"/>
              </a:rPr>
              <a:t>。</a:t>
            </a:r>
            <a:endParaRPr lang="zh-CN" altLang="en-US" sz="2000" b="1" dirty="0">
              <a:solidFill>
                <a:srgbClr val="0000FF"/>
              </a:solidFill>
              <a:latin typeface="楷体_GB2312" charset="-122"/>
              <a:ea typeface="华文隶书"/>
            </a:endParaRPr>
          </a:p>
        </p:txBody>
      </p:sp>
      <p:sp>
        <p:nvSpPr>
          <p:cNvPr id="45063" name="Text Box 7"/>
          <p:cNvSpPr txBox="1">
            <a:spLocks noChangeArrowheads="1"/>
          </p:cNvSpPr>
          <p:nvPr/>
        </p:nvSpPr>
        <p:spPr bwMode="auto">
          <a:xfrm>
            <a:off x="2843213" y="2800350"/>
            <a:ext cx="3384550" cy="3082925"/>
          </a:xfrm>
          <a:prstGeom prst="rect">
            <a:avLst/>
          </a:prstGeom>
          <a:noFill/>
          <a:ln w="12700" cap="sq">
            <a:noFill/>
            <a:miter lim="800000"/>
            <a:headEnd type="none" w="sm" len="sm"/>
            <a:tailEnd type="none" w="sm" len="sm"/>
          </a:ln>
          <a:effectLst/>
        </p:spPr>
        <p:txBody>
          <a:bodyPr wrap="square">
            <a:spAutoFit/>
          </a:bodyPr>
          <a:p>
            <a:pPr lvl="0" algn="ctr">
              <a:spcBef>
                <a:spcPct val="20000"/>
              </a:spcBef>
              <a:buClr>
                <a:srgbClr val="CCFF33"/>
              </a:buClr>
              <a:buSzPct val="70000"/>
              <a:buFont typeface="Wingdings" panose="05000000000000000000" pitchFamily="2" charset="2"/>
              <a:buNone/>
            </a:pPr>
            <a:r>
              <a:rPr lang="zh-CN" altLang="en-US" sz="3600" b="1" dirty="0">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rPr>
              <a:t>学者</a:t>
            </a:r>
            <a:endParaRPr lang="zh-CN" altLang="en-US" sz="3600" b="1" dirty="0">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a:p>
            <a:pPr lvl="0">
              <a:spcBef>
                <a:spcPct val="20000"/>
              </a:spcBef>
              <a:buClr>
                <a:srgbClr val="CCFF33"/>
              </a:buClr>
              <a:buSzPct val="70000"/>
              <a:buFont typeface="Wingdings" panose="05000000000000000000" pitchFamily="2" charset="2"/>
              <a:buNone/>
            </a:pPr>
            <a:r>
              <a:rPr lang="zh-CN" altLang="en-US" sz="1800" dirty="0">
                <a:solidFill>
                  <a:srgbClr val="FFFFFF"/>
                </a:solidFill>
                <a:latin typeface="楷体_GB2312" charset="-122"/>
                <a:ea typeface="楷体_GB2312" charset="-122"/>
              </a:rPr>
              <a:t> </a:t>
            </a:r>
            <a:r>
              <a:rPr lang="en-US" altLang="zh-CN" sz="2200" b="1" dirty="0">
                <a:solidFill>
                  <a:srgbClr val="0000FF"/>
                </a:solidFill>
                <a:latin typeface="楷体_GB2312" charset="-122"/>
                <a:ea typeface="华文隶书"/>
              </a:rPr>
              <a:t>1932</a:t>
            </a:r>
            <a:r>
              <a:rPr lang="zh-CN" altLang="en-US" sz="2200" b="1" dirty="0">
                <a:solidFill>
                  <a:srgbClr val="0000FF"/>
                </a:solidFill>
                <a:latin typeface="Arial" panose="020B0604020202020204" pitchFamily="34" charset="0"/>
                <a:ea typeface="华文隶书"/>
              </a:rPr>
              <a:t>年到清华任教后，开始全力专攻古典文学。</a:t>
            </a:r>
            <a:r>
              <a:rPr lang="zh-CN" altLang="en-US" sz="2200" b="1" dirty="0">
                <a:solidFill>
                  <a:srgbClr val="0000FF"/>
                </a:solidFill>
                <a:latin typeface="楷体_GB2312" charset="-122"/>
                <a:ea typeface="华文隶书"/>
              </a:rPr>
              <a:t>学术著作有</a:t>
            </a:r>
            <a:r>
              <a:rPr lang="en-US" altLang="zh-CN" sz="2200" b="1" dirty="0">
                <a:solidFill>
                  <a:srgbClr val="0000FF"/>
                </a:solidFill>
                <a:latin typeface="楷体_GB2312" charset="-122"/>
                <a:ea typeface="华文隶书"/>
              </a:rPr>
              <a:t>《</a:t>
            </a:r>
            <a:r>
              <a:rPr lang="zh-CN" altLang="en-US" sz="2200" b="1" dirty="0">
                <a:solidFill>
                  <a:srgbClr val="0000FF"/>
                </a:solidFill>
                <a:latin typeface="楷体_GB2312" charset="-122"/>
                <a:ea typeface="华文隶书"/>
              </a:rPr>
              <a:t>神话与诗</a:t>
            </a:r>
            <a:r>
              <a:rPr lang="en-US" altLang="zh-CN" sz="2200" b="1" dirty="0">
                <a:solidFill>
                  <a:srgbClr val="0000FF"/>
                </a:solidFill>
                <a:latin typeface="楷体_GB2312" charset="-122"/>
                <a:ea typeface="华文隶书"/>
              </a:rPr>
              <a:t>》</a:t>
            </a:r>
            <a:r>
              <a:rPr lang="zh-CN" altLang="en-US" sz="2200" b="1" dirty="0">
                <a:solidFill>
                  <a:srgbClr val="0000FF"/>
                </a:solidFill>
                <a:latin typeface="楷体_GB2312" charset="-122"/>
                <a:ea typeface="华文隶书"/>
              </a:rPr>
              <a:t>、</a:t>
            </a:r>
            <a:r>
              <a:rPr lang="en-US" altLang="zh-CN" sz="2200" b="1" dirty="0">
                <a:solidFill>
                  <a:srgbClr val="0000FF"/>
                </a:solidFill>
                <a:latin typeface="楷体_GB2312" charset="-122"/>
                <a:ea typeface="华文隶书"/>
              </a:rPr>
              <a:t>《</a:t>
            </a:r>
            <a:r>
              <a:rPr lang="zh-CN" altLang="en-US" sz="2200" b="1" dirty="0">
                <a:solidFill>
                  <a:srgbClr val="0000FF"/>
                </a:solidFill>
                <a:latin typeface="楷体_GB2312" charset="-122"/>
                <a:ea typeface="华文隶书"/>
              </a:rPr>
              <a:t>唐诗杂论</a:t>
            </a:r>
            <a:r>
              <a:rPr lang="en-US" altLang="zh-CN" sz="2200" b="1" dirty="0">
                <a:solidFill>
                  <a:srgbClr val="0000FF"/>
                </a:solidFill>
                <a:latin typeface="楷体_GB2312" charset="-122"/>
                <a:ea typeface="华文隶书"/>
              </a:rPr>
              <a:t>》</a:t>
            </a:r>
            <a:r>
              <a:rPr lang="zh-CN" altLang="en-US" sz="2200" b="1" dirty="0">
                <a:solidFill>
                  <a:srgbClr val="0000FF"/>
                </a:solidFill>
                <a:latin typeface="楷体_GB2312" charset="-122"/>
                <a:ea typeface="华文隶书"/>
              </a:rPr>
              <a:t>、 </a:t>
            </a:r>
            <a:r>
              <a:rPr lang="en-US" altLang="zh-CN" sz="2200" b="1" dirty="0">
                <a:solidFill>
                  <a:srgbClr val="0000FF"/>
                </a:solidFill>
                <a:latin typeface="楷体_GB2312" charset="-122"/>
                <a:ea typeface="华文隶书"/>
              </a:rPr>
              <a:t>《</a:t>
            </a:r>
            <a:r>
              <a:rPr lang="zh-CN" altLang="en-US" sz="2200" b="1" dirty="0">
                <a:solidFill>
                  <a:srgbClr val="0000FF"/>
                </a:solidFill>
                <a:latin typeface="楷体_GB2312" charset="-122"/>
                <a:ea typeface="华文隶书"/>
              </a:rPr>
              <a:t>楚辞校补</a:t>
            </a:r>
            <a:r>
              <a:rPr lang="en-US" altLang="zh-CN" sz="2200" b="1" dirty="0">
                <a:solidFill>
                  <a:srgbClr val="0000FF"/>
                </a:solidFill>
                <a:latin typeface="楷体_GB2312" charset="-122"/>
                <a:ea typeface="华文隶书"/>
              </a:rPr>
              <a:t>》</a:t>
            </a:r>
            <a:r>
              <a:rPr lang="zh-CN" altLang="en-US" sz="2200" b="1" dirty="0">
                <a:solidFill>
                  <a:srgbClr val="0000FF"/>
                </a:solidFill>
                <a:latin typeface="楷体_GB2312" charset="-122"/>
                <a:ea typeface="华文隶书"/>
              </a:rPr>
              <a:t>、</a:t>
            </a:r>
            <a:r>
              <a:rPr lang="en-US" altLang="zh-CN" sz="2200" b="1" dirty="0">
                <a:solidFill>
                  <a:srgbClr val="0000FF"/>
                </a:solidFill>
                <a:latin typeface="楷体_GB2312" charset="-122"/>
                <a:ea typeface="华文隶书"/>
              </a:rPr>
              <a:t>《</a:t>
            </a:r>
            <a:r>
              <a:rPr lang="zh-CN" altLang="en-US" sz="2200" b="1" dirty="0">
                <a:solidFill>
                  <a:srgbClr val="0000FF"/>
                </a:solidFill>
                <a:latin typeface="楷体_GB2312" charset="-122"/>
                <a:ea typeface="华文隶书"/>
              </a:rPr>
              <a:t>古典新义</a:t>
            </a:r>
            <a:r>
              <a:rPr lang="en-US" altLang="zh-CN" sz="2200" b="1" dirty="0">
                <a:solidFill>
                  <a:srgbClr val="0000FF"/>
                </a:solidFill>
                <a:latin typeface="楷体_GB2312" charset="-122"/>
                <a:ea typeface="华文隶书"/>
              </a:rPr>
              <a:t>》</a:t>
            </a:r>
            <a:r>
              <a:rPr lang="zh-CN" altLang="en-US" sz="2200" b="1" dirty="0">
                <a:solidFill>
                  <a:srgbClr val="0000FF"/>
                </a:solidFill>
                <a:latin typeface="楷体_GB2312" charset="-122"/>
                <a:ea typeface="华文隶书"/>
              </a:rPr>
              <a:t>等。</a:t>
            </a:r>
            <a:r>
              <a:rPr lang="zh-CN" altLang="en-US" sz="2200" b="1" dirty="0">
                <a:solidFill>
                  <a:srgbClr val="0000FF"/>
                </a:solidFill>
                <a:latin typeface="Arial" panose="020B0604020202020204" pitchFamily="34" charset="0"/>
                <a:ea typeface="华文隶书"/>
              </a:rPr>
              <a:t>被郭沫若称为：前无古人，后无来者。</a:t>
            </a:r>
            <a:endParaRPr lang="zh-CN" altLang="en-US" sz="2200" b="1" dirty="0">
              <a:solidFill>
                <a:srgbClr val="0000FF"/>
              </a:solidFill>
              <a:latin typeface="Times New Roman" panose="02020603050405020304" pitchFamily="18" charset="0"/>
              <a:ea typeface="华文隶书"/>
            </a:endParaRPr>
          </a:p>
        </p:txBody>
      </p:sp>
      <p:sp>
        <p:nvSpPr>
          <p:cNvPr id="45064" name="Text Box 8"/>
          <p:cNvSpPr txBox="1">
            <a:spLocks noChangeArrowheads="1"/>
          </p:cNvSpPr>
          <p:nvPr/>
        </p:nvSpPr>
        <p:spPr bwMode="auto">
          <a:xfrm>
            <a:off x="6400800" y="2800350"/>
            <a:ext cx="2743200" cy="4437063"/>
          </a:xfrm>
          <a:prstGeom prst="rect">
            <a:avLst/>
          </a:prstGeom>
          <a:noFill/>
          <a:ln w="12700" cap="sq">
            <a:noFill/>
            <a:miter lim="800000"/>
            <a:headEnd type="none" w="sm" len="sm"/>
            <a:tailEnd type="none" w="sm" len="sm"/>
          </a:ln>
          <a:effectLst/>
        </p:spPr>
        <p:txBody>
          <a:bodyPr>
            <a:spAutoFit/>
          </a:bodyPr>
          <a:p>
            <a:pPr lvl="0" algn="ctr">
              <a:spcBef>
                <a:spcPct val="20000"/>
              </a:spcBef>
              <a:buClr>
                <a:srgbClr val="CCFF33"/>
              </a:buClr>
              <a:buSzPct val="70000"/>
              <a:buFont typeface="Wingdings" panose="05000000000000000000" pitchFamily="2" charset="2"/>
              <a:buNone/>
            </a:pPr>
            <a:r>
              <a:rPr lang="zh-CN" altLang="en-US" sz="3600" b="1" dirty="0">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rPr>
              <a:t>民主战士</a:t>
            </a:r>
            <a:endParaRPr lang="zh-CN" altLang="en-US" sz="3600" b="1" dirty="0">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a:p>
            <a:pPr lvl="0">
              <a:spcBef>
                <a:spcPct val="20000"/>
              </a:spcBef>
              <a:buClr>
                <a:srgbClr val="CCFF33"/>
              </a:buClr>
              <a:buSzPct val="70000"/>
              <a:buFont typeface="Wingdings" panose="05000000000000000000" pitchFamily="2" charset="2"/>
              <a:buNone/>
            </a:pPr>
            <a:r>
              <a:rPr lang="zh-CN" altLang="en-US" sz="1800" dirty="0">
                <a:solidFill>
                  <a:srgbClr val="0000FF"/>
                </a:solidFill>
                <a:latin typeface="楷体_GB2312" charset="-122"/>
                <a:ea typeface="华文隶书"/>
              </a:rPr>
              <a:t>    </a:t>
            </a:r>
            <a:r>
              <a:rPr lang="zh-CN" altLang="en-US" sz="2200" b="1" dirty="0">
                <a:solidFill>
                  <a:srgbClr val="0000FF"/>
                </a:solidFill>
                <a:latin typeface="楷体_GB2312" charset="-122"/>
                <a:ea typeface="华文隶书"/>
              </a:rPr>
              <a:t>他一身正气，抗战蓄髯八年。</a:t>
            </a:r>
            <a:r>
              <a:rPr lang="en-US" altLang="zh-CN" sz="2200" b="1" dirty="0">
                <a:solidFill>
                  <a:srgbClr val="0000FF"/>
                </a:solidFill>
                <a:latin typeface="楷体_GB2312" charset="-122"/>
                <a:ea typeface="华文隶书"/>
              </a:rPr>
              <a:t>1943</a:t>
            </a:r>
            <a:r>
              <a:rPr lang="zh-CN" altLang="en-US" sz="2200" b="1" dirty="0">
                <a:solidFill>
                  <a:srgbClr val="0000FF"/>
                </a:solidFill>
                <a:latin typeface="楷体_GB2312" charset="-122"/>
                <a:ea typeface="华文隶书"/>
              </a:rPr>
              <a:t>年以后投身到反对独裁、争取民主的革命洪流中去。</a:t>
            </a:r>
            <a:r>
              <a:rPr lang="en-US" altLang="zh-CN" sz="2200" b="1" dirty="0">
                <a:solidFill>
                  <a:srgbClr val="0000FF"/>
                </a:solidFill>
                <a:latin typeface="楷体_GB2312" charset="-122"/>
                <a:ea typeface="华文隶书"/>
              </a:rPr>
              <a:t>1946</a:t>
            </a:r>
            <a:r>
              <a:rPr lang="zh-CN" altLang="en-US" sz="2200" b="1" dirty="0">
                <a:solidFill>
                  <a:srgbClr val="0000FF"/>
                </a:solidFill>
                <a:latin typeface="楷体_GB2312" charset="-122"/>
                <a:ea typeface="华文隶书"/>
              </a:rPr>
              <a:t>年</a:t>
            </a:r>
            <a:r>
              <a:rPr lang="en-US" altLang="zh-CN" sz="2200" b="1" dirty="0">
                <a:solidFill>
                  <a:srgbClr val="0000FF"/>
                </a:solidFill>
                <a:latin typeface="楷体_GB2312" charset="-122"/>
                <a:ea typeface="华文隶书"/>
              </a:rPr>
              <a:t>7</a:t>
            </a:r>
            <a:r>
              <a:rPr lang="zh-CN" altLang="en-US" sz="2200" b="1" dirty="0">
                <a:solidFill>
                  <a:srgbClr val="0000FF"/>
                </a:solidFill>
                <a:latin typeface="楷体_GB2312" charset="-122"/>
                <a:ea typeface="华文隶书"/>
              </a:rPr>
              <a:t>月</a:t>
            </a:r>
            <a:r>
              <a:rPr lang="en-US" altLang="zh-CN" sz="2200" b="1" dirty="0">
                <a:solidFill>
                  <a:srgbClr val="0000FF"/>
                </a:solidFill>
                <a:latin typeface="楷体_GB2312" charset="-122"/>
                <a:ea typeface="华文隶书"/>
              </a:rPr>
              <a:t>15</a:t>
            </a:r>
            <a:r>
              <a:rPr lang="zh-CN" altLang="en-US" sz="2200" b="1" dirty="0">
                <a:solidFill>
                  <a:srgbClr val="0000FF"/>
                </a:solidFill>
                <a:latin typeface="楷体_GB2312" charset="-122"/>
                <a:ea typeface="华文隶书"/>
              </a:rPr>
              <a:t>日，在昆明被国民党特务刺杀身亡。毛泽东同志评价他</a:t>
            </a:r>
            <a:r>
              <a:rPr lang="en-US" altLang="zh-CN" sz="2200" b="1" dirty="0">
                <a:solidFill>
                  <a:srgbClr val="0000FF"/>
                </a:solidFill>
                <a:latin typeface="楷体_GB2312" charset="-122"/>
                <a:ea typeface="华文隶书"/>
              </a:rPr>
              <a:t>“</a:t>
            </a:r>
            <a:r>
              <a:rPr lang="zh-CN" altLang="en-US" sz="2200" b="1" dirty="0">
                <a:solidFill>
                  <a:srgbClr val="0000FF"/>
                </a:solidFill>
                <a:latin typeface="Times New Roman" panose="02020603050405020304" pitchFamily="18" charset="0"/>
                <a:ea typeface="楷体_GB2312" charset="-122"/>
                <a:sym typeface="华文楷体" pitchFamily="2" charset="-122"/>
              </a:rPr>
              <a:t>拍案而起，横眉怒对国民党的手枪，宁可倒下去，不愿屈服</a:t>
            </a:r>
            <a:r>
              <a:rPr lang="en-US" altLang="zh-CN" sz="2200" b="1" dirty="0">
                <a:solidFill>
                  <a:srgbClr val="0000FF"/>
                </a:solidFill>
                <a:latin typeface="楷体_GB2312" charset="-122"/>
                <a:ea typeface="华文隶书"/>
              </a:rPr>
              <a:t>”</a:t>
            </a:r>
            <a:r>
              <a:rPr lang="zh-CN" altLang="en-US" sz="2200" b="1" dirty="0">
                <a:solidFill>
                  <a:srgbClr val="0000FF"/>
                </a:solidFill>
                <a:latin typeface="楷体_GB2312" charset="-122"/>
                <a:ea typeface="华文隶书"/>
              </a:rPr>
              <a:t>。</a:t>
            </a:r>
            <a:endParaRPr lang="zh-CN" altLang="en-US" sz="2200" b="1" dirty="0">
              <a:solidFill>
                <a:srgbClr val="0000FF"/>
              </a:solidFill>
              <a:latin typeface="楷体_GB2312" charset="-122"/>
              <a:ea typeface="华文隶书"/>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barn(outHorizontal)">
                                      <p:cBhvr>
                                        <p:cTn id="7" dur="500"/>
                                        <p:tgtEl>
                                          <p:spTgt spid="45059"/>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500" fill="hold">
                                          <p:stCondLst>
                                            <p:cond delay="0"/>
                                          </p:stCondLst>
                                        </p:cTn>
                                        <p:tgtEl>
                                          <p:spTgt spid="45062"/>
                                        </p:tgtEl>
                                        <p:attrNameLst>
                                          <p:attrName>style.visibility</p:attrName>
                                        </p:attrNameLst>
                                      </p:cBhvr>
                                      <p:to>
                                        <p:strVal val="visible"/>
                                      </p:to>
                                    </p:set>
                                    <p:anim calcmode="lin" valueType="num">
                                      <p:cBhvr additive="base">
                                        <p:cTn id="12" dur="500" fill="hold"/>
                                        <p:tgtEl>
                                          <p:spTgt spid="45062"/>
                                        </p:tgtEl>
                                        <p:attrNameLst>
                                          <p:attrName>ppt_x</p:attrName>
                                        </p:attrNameLst>
                                      </p:cBhvr>
                                      <p:tavLst>
                                        <p:tav tm="0">
                                          <p:val>
                                            <p:strVal val="0-#ppt_w/2"/>
                                          </p:val>
                                        </p:tav>
                                        <p:tav tm="100000">
                                          <p:val>
                                            <p:strVal val="#ppt_x"/>
                                          </p:val>
                                        </p:tav>
                                      </p:tavLst>
                                    </p:anim>
                                    <p:anim calcmode="lin" valueType="num">
                                      <p:cBhvr additive="base">
                                        <p:cTn id="13" dur="500" fill="hold"/>
                                        <p:tgtEl>
                                          <p:spTgt spid="4506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45060"/>
                                        </p:tgtEl>
                                        <p:attrNameLst>
                                          <p:attrName>style.visibility</p:attrName>
                                        </p:attrNameLst>
                                      </p:cBhvr>
                                      <p:to>
                                        <p:strVal val="visible"/>
                                      </p:to>
                                    </p:set>
                                    <p:animEffect transition="in" filter="checkerboard(across)">
                                      <p:cBhvr>
                                        <p:cTn id="18" dur="500"/>
                                        <p:tgtEl>
                                          <p:spTgt spid="45060"/>
                                        </p:tgtEl>
                                      </p:cBhvr>
                                    </p:animEffect>
                                  </p:childTnLst>
                                  <p:subTnLst>
                                    <p:audio>
                                      <p:cMediaNode>
                                        <p:cTn display="0" masterRel="sameClick">
                                          <p:stCondLst>
                                            <p:cond evt="begin" delay="0">
                                              <p:tn val="16"/>
                                            </p:cond>
                                          </p:stCondLst>
                                          <p:endCondLst>
                                            <p:cond evt="onStopAudio" delay="0">
                                              <p:tgtEl>
                                                <p:sldTgt/>
                                              </p:tgtEl>
                                            </p:cond>
                                          </p:endCondLst>
                                        </p:cTn>
                                        <p:tgtEl>
                                          <p:sndTgt r:embed="rId4" name="chimes.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45063"/>
                                        </p:tgtEl>
                                        <p:attrNameLst>
                                          <p:attrName>style.visibility</p:attrName>
                                        </p:attrNameLst>
                                      </p:cBhvr>
                                      <p:to>
                                        <p:strVal val="visible"/>
                                      </p:to>
                                    </p:set>
                                    <p:anim calcmode="lin" valueType="num">
                                      <p:cBhvr additive="base">
                                        <p:cTn id="23" dur="500" fill="hold"/>
                                        <p:tgtEl>
                                          <p:spTgt spid="45063"/>
                                        </p:tgtEl>
                                        <p:attrNameLst>
                                          <p:attrName>ppt_x</p:attrName>
                                        </p:attrNameLst>
                                      </p:cBhvr>
                                      <p:tavLst>
                                        <p:tav tm="0">
                                          <p:val>
                                            <p:strVal val="0-#ppt_w/2"/>
                                          </p:val>
                                        </p:tav>
                                        <p:tav tm="100000">
                                          <p:val>
                                            <p:strVal val="#ppt_x"/>
                                          </p:val>
                                        </p:tav>
                                      </p:tavLst>
                                    </p:anim>
                                    <p:anim calcmode="lin" valueType="num">
                                      <p:cBhvr additive="base">
                                        <p:cTn id="24" dur="500" fill="hold"/>
                                        <p:tgtEl>
                                          <p:spTgt spid="4506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45061"/>
                                        </p:tgtEl>
                                        <p:attrNameLst>
                                          <p:attrName>style.visibility</p:attrName>
                                        </p:attrNameLst>
                                      </p:cBhvr>
                                      <p:to>
                                        <p:strVal val="visible"/>
                                      </p:to>
                                    </p:set>
                                    <p:anim calcmode="lin" valueType="num">
                                      <p:cBhvr additive="base">
                                        <p:cTn id="29" dur="500" fill="hold"/>
                                        <p:tgtEl>
                                          <p:spTgt spid="45061"/>
                                        </p:tgtEl>
                                        <p:attrNameLst>
                                          <p:attrName>ppt_x</p:attrName>
                                        </p:attrNameLst>
                                      </p:cBhvr>
                                      <p:tavLst>
                                        <p:tav tm="0">
                                          <p:val>
                                            <p:strVal val="0-#ppt_w/2"/>
                                          </p:val>
                                        </p:tav>
                                        <p:tav tm="100000">
                                          <p:val>
                                            <p:strVal val="#ppt_x"/>
                                          </p:val>
                                        </p:tav>
                                      </p:tavLst>
                                    </p:anim>
                                    <p:anim calcmode="lin" valueType="num">
                                      <p:cBhvr additive="base">
                                        <p:cTn id="30" dur="500" fill="hold"/>
                                        <p:tgtEl>
                                          <p:spTgt spid="4506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500" fill="hold">
                                          <p:stCondLst>
                                            <p:cond delay="0"/>
                                          </p:stCondLst>
                                        </p:cTn>
                                        <p:tgtEl>
                                          <p:spTgt spid="45064"/>
                                        </p:tgtEl>
                                        <p:attrNameLst>
                                          <p:attrName>style.visibility</p:attrName>
                                        </p:attrNameLst>
                                      </p:cBhvr>
                                      <p:to>
                                        <p:strVal val="visible"/>
                                      </p:to>
                                    </p:set>
                                    <p:animEffect transition="in" filter="blinds(horizontal)">
                                      <p:cBhvr>
                                        <p:cTn id="35" dur="500"/>
                                        <p:tgtEl>
                                          <p:spTgt spid="45064"/>
                                        </p:tgtEl>
                                      </p:cBhvr>
                                    </p:animEffect>
                                  </p:childTnLst>
                                  <p:subTnLst>
                                    <p:audio>
                                      <p:cMediaNode>
                                        <p:cTn display="0" masterRel="sameClick">
                                          <p:stCondLst>
                                            <p:cond evt="begin" delay="0">
                                              <p:tn val="33"/>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bldLvl="0" animBg="1"/>
      <p:bldP spid="45063" grpId="0" bldLvl="0" animBg="1"/>
      <p:bldP spid="4506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7" name="Picture 2" descr="闻一多像1"/>
          <p:cNvPicPr>
            <a:picLocks noChangeAspect="1"/>
          </p:cNvPicPr>
          <p:nvPr/>
        </p:nvPicPr>
        <p:blipFill>
          <a:blip r:embed="rId1"/>
          <a:stretch>
            <a:fillRect/>
          </a:stretch>
        </p:blipFill>
        <p:spPr>
          <a:xfrm>
            <a:off x="179388" y="404813"/>
            <a:ext cx="1655762" cy="2743200"/>
          </a:xfrm>
          <a:prstGeom prst="rect">
            <a:avLst/>
          </a:prstGeom>
          <a:noFill/>
          <a:ln w="9525">
            <a:noFill/>
          </a:ln>
        </p:spPr>
      </p:pic>
      <p:pic>
        <p:nvPicPr>
          <p:cNvPr id="70658" name="Picture 3" descr="臧克家2"/>
          <p:cNvPicPr>
            <a:picLocks noChangeAspect="1"/>
          </p:cNvPicPr>
          <p:nvPr/>
        </p:nvPicPr>
        <p:blipFill>
          <a:blip r:embed="rId2"/>
          <a:stretch>
            <a:fillRect/>
          </a:stretch>
        </p:blipFill>
        <p:spPr>
          <a:xfrm>
            <a:off x="179388" y="3573463"/>
            <a:ext cx="1584325" cy="2808287"/>
          </a:xfrm>
          <a:prstGeom prst="rect">
            <a:avLst/>
          </a:prstGeom>
          <a:noFill/>
          <a:ln w="9525">
            <a:noFill/>
          </a:ln>
        </p:spPr>
      </p:pic>
      <p:sp>
        <p:nvSpPr>
          <p:cNvPr id="88068" name="Rectangle 4"/>
          <p:cNvSpPr>
            <a:spLocks noGrp="1" noChangeArrowheads="1"/>
          </p:cNvSpPr>
          <p:nvPr>
            <p:ph type="title" idx="4294967295"/>
          </p:nvPr>
        </p:nvSpPr>
        <p:spPr>
          <a:xfrm>
            <a:off x="1690688" y="115888"/>
            <a:ext cx="7453313" cy="868363"/>
          </a:xfrm>
        </p:spPr>
        <p:txBody>
          <a:bodyPr vert="horz" rtlCol="0" anchor="ct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6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j-cs"/>
              </a:rPr>
              <a:t>知遇相惜  </a:t>
            </a:r>
            <a:endParaRPr kumimoji="0" lang="zh-CN" altLang="en-US" sz="6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j-cs"/>
            </a:endParaRPr>
          </a:p>
        </p:txBody>
      </p:sp>
      <p:sp>
        <p:nvSpPr>
          <p:cNvPr id="88069" name="Text Box 5"/>
          <p:cNvSpPr txBox="1"/>
          <p:nvPr/>
        </p:nvSpPr>
        <p:spPr>
          <a:xfrm>
            <a:off x="1979613" y="1052513"/>
            <a:ext cx="7164387" cy="5216525"/>
          </a:xfrm>
          <a:prstGeom prst="rect">
            <a:avLst/>
          </a:prstGeom>
          <a:noFill/>
          <a:ln w="12700">
            <a:noFill/>
          </a:ln>
        </p:spPr>
        <p:txBody>
          <a:bodyPr anchor="t">
            <a:spAutoFit/>
          </a:bodyPr>
          <a:p>
            <a:pPr lvl="0">
              <a:spcBef>
                <a:spcPct val="50000"/>
              </a:spcBef>
            </a:pPr>
            <a:r>
              <a:rPr lang="zh-CN" altLang="en-US" sz="1800" b="1" dirty="0">
                <a:solidFill>
                  <a:srgbClr val="000000"/>
                </a:solidFill>
                <a:latin typeface="楷体_GB2312" charset="-122"/>
                <a:ea typeface="楷体_GB2312" charset="-122"/>
              </a:rPr>
              <a:t>    </a:t>
            </a:r>
            <a:r>
              <a:rPr lang="en-US" altLang="zh-CN" sz="2800" b="1">
                <a:solidFill>
                  <a:srgbClr val="0000FF"/>
                </a:solidFill>
                <a:latin typeface="楷体" panose="02010609060101010101" pitchFamily="49" charset="-122"/>
                <a:ea typeface="楷体" panose="02010609060101010101" pitchFamily="49" charset="-122"/>
              </a:rPr>
              <a:t>1930</a:t>
            </a:r>
            <a:r>
              <a:rPr lang="zh-CN" altLang="en-US" sz="2800" b="1" dirty="0">
                <a:solidFill>
                  <a:srgbClr val="0000FF"/>
                </a:solidFill>
                <a:latin typeface="楷体" panose="02010609060101010101" pitchFamily="49" charset="-122"/>
                <a:ea typeface="楷体" panose="02010609060101010101" pitchFamily="49" charset="-122"/>
              </a:rPr>
              <a:t>年，国立青岛大学入学考试成绩发布，一位</a:t>
            </a:r>
            <a:r>
              <a:rPr lang="en-US" altLang="zh-CN" sz="2800" b="1">
                <a:solidFill>
                  <a:srgbClr val="0000FF"/>
                </a:solidFill>
                <a:latin typeface="楷体" panose="02010609060101010101" pitchFamily="49" charset="-122"/>
                <a:ea typeface="楷体" panose="02010609060101010101" pitchFamily="49" charset="-122"/>
              </a:rPr>
              <a:t>20</a:t>
            </a:r>
            <a:r>
              <a:rPr lang="zh-CN" altLang="en-US" sz="2800" b="1" dirty="0">
                <a:solidFill>
                  <a:srgbClr val="0000FF"/>
                </a:solidFill>
                <a:latin typeface="楷体" panose="02010609060101010101" pitchFamily="49" charset="-122"/>
                <a:ea typeface="楷体" panose="02010609060101010101" pitchFamily="49" charset="-122"/>
              </a:rPr>
              <a:t>多岁的考生数学零分，作文也只写了三句带感慨的新诗：“人生永远追逐着幻光，但谁把幻光看成幻光，谁便沉入了无底的苦海。”按说，这位考生铁定无法录取。不过，问题是他碰上了一位慧眼识货的主考官。这位主考官就是文学院院长闻一多先生。闻先生从这三句杂感诗中发现了这位青年身上潜伏的才气，一锤定音破格录取。果不其然，这位青年没有辜负闻先生的期望，很快就发表了一首又一首的新诗，并于</a:t>
            </a:r>
            <a:r>
              <a:rPr lang="en-US" altLang="zh-CN" sz="2800" b="1">
                <a:solidFill>
                  <a:srgbClr val="0000FF"/>
                </a:solidFill>
                <a:latin typeface="楷体" panose="02010609060101010101" pitchFamily="49" charset="-122"/>
                <a:ea typeface="楷体" panose="02010609060101010101" pitchFamily="49" charset="-122"/>
              </a:rPr>
              <a:t>1933</a:t>
            </a:r>
            <a:r>
              <a:rPr lang="zh-CN" altLang="en-US" sz="2800" b="1" dirty="0">
                <a:solidFill>
                  <a:srgbClr val="0000FF"/>
                </a:solidFill>
                <a:latin typeface="楷体" panose="02010609060101010101" pitchFamily="49" charset="-122"/>
                <a:ea typeface="楷体" panose="02010609060101010101" pitchFamily="49" charset="-122"/>
              </a:rPr>
              <a:t>年出版了轰动一时的诗集</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烙印</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70661" name="Rectangle 6"/>
          <p:cNvSpPr/>
          <p:nvPr/>
        </p:nvSpPr>
        <p:spPr>
          <a:xfrm>
            <a:off x="2627313" y="6237288"/>
            <a:ext cx="5824537" cy="488950"/>
          </a:xfrm>
          <a:prstGeom prst="rect">
            <a:avLst/>
          </a:prstGeom>
          <a:noFill/>
          <a:ln w="9525">
            <a:noFill/>
          </a:ln>
        </p:spPr>
        <p:txBody>
          <a:bodyPr wrap="none" anchor="t">
            <a:spAutoFit/>
          </a:bodyPr>
          <a:p>
            <a:pPr lvl="0">
              <a:spcBef>
                <a:spcPct val="50000"/>
              </a:spcBef>
            </a:pPr>
            <a:r>
              <a:rPr lang="zh-CN" altLang="en-US" sz="2600" b="1" dirty="0">
                <a:latin typeface="Arial" panose="020B0604020202020204" pitchFamily="34" charset="0"/>
                <a:ea typeface="楷体_GB2312" charset="-122"/>
              </a:rPr>
              <a:t>这个青年就是后来享誉诗坛的</a:t>
            </a:r>
            <a:r>
              <a:rPr lang="zh-CN" altLang="en-US" sz="2600" b="1" dirty="0">
                <a:solidFill>
                  <a:srgbClr val="C00000"/>
                </a:solidFill>
                <a:latin typeface="Arial" panose="020B0604020202020204" pitchFamily="34" charset="0"/>
                <a:ea typeface="楷体_GB2312" charset="-122"/>
              </a:rPr>
              <a:t>臧克家</a:t>
            </a:r>
            <a:r>
              <a:rPr lang="zh-CN" altLang="en-US" sz="2600" b="1" dirty="0">
                <a:solidFill>
                  <a:srgbClr val="FFFF00"/>
                </a:solidFill>
                <a:latin typeface="Arial" panose="020B0604020202020204" pitchFamily="34" charset="0"/>
                <a:ea typeface="楷体_GB2312" charset="-122"/>
              </a:rPr>
              <a:t>。</a:t>
            </a:r>
            <a:endParaRPr lang="zh-CN" altLang="en-US" sz="2600" b="1" dirty="0">
              <a:solidFill>
                <a:srgbClr val="FFFF00"/>
              </a:solidFill>
              <a:latin typeface="Arial" panose="020B0604020202020204" pitchFamily="34" charset="0"/>
              <a:ea typeface="楷体_GB2312" charset="-122"/>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8069"/>
                                        </p:tgtEl>
                                        <p:attrNameLst>
                                          <p:attrName>style.visibility</p:attrName>
                                        </p:attrNameLst>
                                      </p:cBhvr>
                                      <p:to>
                                        <p:strVal val="visible"/>
                                      </p:to>
                                    </p:set>
                                    <p:animEffect transition="in" filter="dissolve">
                                      <p:cBhvr>
                                        <p:cTn id="7" dur="500"/>
                                        <p:tgtEl>
                                          <p:spTgt spid="88069"/>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88068"/>
                                        </p:tgtEl>
                                        <p:attrNameLst>
                                          <p:attrName>style.visibility</p:attrName>
                                        </p:attrNameLst>
                                      </p:cBhvr>
                                      <p:to>
                                        <p:strVal val="visible"/>
                                      </p:to>
                                    </p:set>
                                    <p:animEffect transition="in" filter="wipe(down)">
                                      <p:cBhvr>
                                        <p:cTn id="12" dur="580">
                                          <p:stCondLst>
                                            <p:cond delay="0"/>
                                          </p:stCondLst>
                                        </p:cTn>
                                        <p:tgtEl>
                                          <p:spTgt spid="88068"/>
                                        </p:tgtEl>
                                      </p:cBhvr>
                                    </p:animEffect>
                                    <p:anim calcmode="lin" valueType="num">
                                      <p:cBhvr>
                                        <p:cTn id="13" dur="1822" tmFilter="0,0; 0.14,0.36; 0.43,0.73; 0.71,0.91; 1.0,1.0">
                                          <p:stCondLst>
                                            <p:cond delay="0"/>
                                          </p:stCondLst>
                                        </p:cTn>
                                        <p:tgtEl>
                                          <p:spTgt spid="8806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88068"/>
                                        </p:tgtEl>
                                        <p:attrNameLst>
                                          <p:attrName>ppt_y</p:attrName>
                                        </p:attrNameLst>
                                      </p:cBhvr>
                                      <p:tavLst>
                                        <p:tav tm="0" fmla="#ppt_y-sin(pi*$)/3">
                                          <p:val>
                                            <p:fltVal val="0.500000"/>
                                          </p:val>
                                        </p:tav>
                                        <p:tav tm="100000">
                                          <p:val>
                                            <p:fltVal val="1.000000"/>
                                          </p:val>
                                        </p:tav>
                                      </p:tavLst>
                                    </p:anim>
                                    <p:anim calcmode="lin" valueType="num">
                                      <p:cBhvr>
                                        <p:cTn id="15" dur="664" tmFilter="0, 0; 0.125,0.2665; 0.25,0.4; 0.375,0.465; 0.5,0.5;  0.625,0.535; 0.75,0.6; 0.875,0.7335; 1,1">
                                          <p:stCondLst>
                                            <p:cond delay="664"/>
                                          </p:stCondLst>
                                        </p:cTn>
                                        <p:tgtEl>
                                          <p:spTgt spid="88068"/>
                                        </p:tgtEl>
                                        <p:attrNameLst>
                                          <p:attrName>ppt_y</p:attrName>
                                        </p:attrNameLst>
                                      </p:cBhvr>
                                      <p:tavLst>
                                        <p:tav tm="0" fmla="#ppt_y-sin(pi*$)/9">
                                          <p:val>
                                            <p:fltVal val="0.000000"/>
                                          </p:val>
                                        </p:tav>
                                        <p:tav tm="100000">
                                          <p:val>
                                            <p:fltVal val="1.000000"/>
                                          </p:val>
                                        </p:tav>
                                      </p:tavLst>
                                    </p:anim>
                                    <p:anim calcmode="lin" valueType="num">
                                      <p:cBhvr>
                                        <p:cTn id="16" dur="332" tmFilter="0, 0; 0.125,0.2665; 0.25,0.4; 0.375,0.465; 0.5,0.5;  0.625,0.535; 0.75,0.6; 0.875,0.7335; 1,1">
                                          <p:stCondLst>
                                            <p:cond delay="1324"/>
                                          </p:stCondLst>
                                        </p:cTn>
                                        <p:tgtEl>
                                          <p:spTgt spid="88068"/>
                                        </p:tgtEl>
                                        <p:attrNameLst>
                                          <p:attrName>ppt_y</p:attrName>
                                        </p:attrNameLst>
                                      </p:cBhvr>
                                      <p:tavLst>
                                        <p:tav tm="0" fmla="#ppt_y-sin(pi*$)/27">
                                          <p:val>
                                            <p:fltVal val="0.000000"/>
                                          </p:val>
                                        </p:tav>
                                        <p:tav tm="100000">
                                          <p:val>
                                            <p:fltVal val="1.000000"/>
                                          </p:val>
                                        </p:tav>
                                      </p:tavLst>
                                    </p:anim>
                                    <p:anim calcmode="lin" valueType="num">
                                      <p:cBhvr>
                                        <p:cTn id="17" dur="164" tmFilter="0, 0; 0.125,0.2665; 0.25,0.4; 0.375,0.465; 0.5,0.5;  0.625,0.535; 0.75,0.6; 0.875,0.7335; 1,1">
                                          <p:stCondLst>
                                            <p:cond delay="1656"/>
                                          </p:stCondLst>
                                        </p:cTn>
                                        <p:tgtEl>
                                          <p:spTgt spid="88068"/>
                                        </p:tgtEl>
                                        <p:attrNameLst>
                                          <p:attrName>ppt_y</p:attrName>
                                        </p:attrNameLst>
                                      </p:cBhvr>
                                      <p:tavLst>
                                        <p:tav tm="0" fmla="#ppt_y-sin(pi*$)/81">
                                          <p:val>
                                            <p:fltVal val="0.000000"/>
                                          </p:val>
                                        </p:tav>
                                        <p:tav tm="100000">
                                          <p:val>
                                            <p:fltVal val="1.000000"/>
                                          </p:val>
                                        </p:tav>
                                      </p:tavLst>
                                    </p:anim>
                                    <p:animScale>
                                      <p:cBhvr>
                                        <p:cTn id="18" dur="26">
                                          <p:stCondLst>
                                            <p:cond delay="650"/>
                                          </p:stCondLst>
                                        </p:cTn>
                                        <p:tgtEl>
                                          <p:spTgt spid="88068"/>
                                        </p:tgtEl>
                                      </p:cBhvr>
                                      <p:to x="100000" y="60000"/>
                                    </p:animScale>
                                    <p:animScale>
                                      <p:cBhvr>
                                        <p:cTn id="19" dur="166" decel="50000">
                                          <p:stCondLst>
                                            <p:cond delay="676"/>
                                          </p:stCondLst>
                                        </p:cTn>
                                        <p:tgtEl>
                                          <p:spTgt spid="88068"/>
                                        </p:tgtEl>
                                      </p:cBhvr>
                                      <p:to x="100000" y="100000"/>
                                    </p:animScale>
                                    <p:animScale>
                                      <p:cBhvr>
                                        <p:cTn id="20" dur="26">
                                          <p:stCondLst>
                                            <p:cond delay="1312"/>
                                          </p:stCondLst>
                                        </p:cTn>
                                        <p:tgtEl>
                                          <p:spTgt spid="88068"/>
                                        </p:tgtEl>
                                      </p:cBhvr>
                                      <p:to x="100000" y="80000"/>
                                    </p:animScale>
                                    <p:animScale>
                                      <p:cBhvr>
                                        <p:cTn id="21" dur="166" decel="50000">
                                          <p:stCondLst>
                                            <p:cond delay="1338"/>
                                          </p:stCondLst>
                                        </p:cTn>
                                        <p:tgtEl>
                                          <p:spTgt spid="88068"/>
                                        </p:tgtEl>
                                      </p:cBhvr>
                                      <p:to x="100000" y="100000"/>
                                    </p:animScale>
                                    <p:animScale>
                                      <p:cBhvr>
                                        <p:cTn id="22" dur="26">
                                          <p:stCondLst>
                                            <p:cond delay="1642"/>
                                          </p:stCondLst>
                                        </p:cTn>
                                        <p:tgtEl>
                                          <p:spTgt spid="88068"/>
                                        </p:tgtEl>
                                      </p:cBhvr>
                                      <p:to x="100000" y="90000"/>
                                    </p:animScale>
                                    <p:animScale>
                                      <p:cBhvr>
                                        <p:cTn id="23" dur="166" decel="50000">
                                          <p:stCondLst>
                                            <p:cond delay="1668"/>
                                          </p:stCondLst>
                                        </p:cTn>
                                        <p:tgtEl>
                                          <p:spTgt spid="88068"/>
                                        </p:tgtEl>
                                      </p:cBhvr>
                                      <p:to x="100000" y="100000"/>
                                    </p:animScale>
                                    <p:animScale>
                                      <p:cBhvr>
                                        <p:cTn id="24" dur="26">
                                          <p:stCondLst>
                                            <p:cond delay="1808"/>
                                          </p:stCondLst>
                                        </p:cTn>
                                        <p:tgtEl>
                                          <p:spTgt spid="88068"/>
                                        </p:tgtEl>
                                      </p:cBhvr>
                                      <p:to x="100000" y="95000"/>
                                    </p:animScale>
                                    <p:animScale>
                                      <p:cBhvr>
                                        <p:cTn id="25" dur="166" decel="50000">
                                          <p:stCondLst>
                                            <p:cond delay="1834"/>
                                          </p:stCondLst>
                                        </p:cTn>
                                        <p:tgtEl>
                                          <p:spTgt spid="8806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p:bldP spid="880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2"/>
          <p:cNvSpPr>
            <a:spLocks noGrp="1" noChangeArrowheads="1"/>
          </p:cNvSpPr>
          <p:nvPr>
            <p:ph type="title"/>
          </p:nvPr>
        </p:nvSpPr>
        <p:spPr>
          <a:xfrm>
            <a:off x="1979613" y="908050"/>
            <a:ext cx="4752975" cy="1512888"/>
          </a:xfrm>
        </p:spPr>
        <p:txBody>
          <a:bodyPr vert="horz" rtlCol="0" anchor="ctr"/>
          <a:p>
            <a:pPr marL="0" lvl="0" indent="0" defTabSz="914400" fontAlgn="base">
              <a:lnSpc>
                <a:spcPct val="100000"/>
              </a:lnSpc>
              <a:spcAft>
                <a:spcPct val="0"/>
              </a:spcAft>
              <a:buClr>
                <a:srgbClr val="000000"/>
              </a:buClr>
            </a:pPr>
            <a:r>
              <a:rPr lang="zh-CN" altLang="en-US" sz="4900" b="1" u="none" baseline="0" dirty="0">
                <a:solidFill>
                  <a:srgbClr val="FF3300"/>
                </a:solidFill>
                <a:latin typeface="宋体" panose="02010600030101010101" pitchFamily="2" charset="-122"/>
                <a:ea typeface="隶书" pitchFamily="49" charset="-122"/>
              </a:rPr>
              <a:t>亦师亦友</a:t>
            </a:r>
            <a:br>
              <a:rPr lang="zh-CN" altLang="en-US" sz="4900" b="1" u="none" baseline="0" dirty="0">
                <a:solidFill>
                  <a:srgbClr val="FF3300"/>
                </a:solidFill>
                <a:latin typeface="宋体" panose="02010600030101010101" pitchFamily="2" charset="-122"/>
                <a:ea typeface="隶书" pitchFamily="49" charset="-122"/>
              </a:rPr>
            </a:br>
            <a:br>
              <a:rPr lang="zh-CN" altLang="en-US" sz="4000" b="1" u="none" baseline="0" dirty="0">
                <a:solidFill>
                  <a:srgbClr val="FF3300"/>
                </a:solidFill>
                <a:latin typeface="宋体" panose="02010600030101010101" pitchFamily="2" charset="-122"/>
                <a:ea typeface="隶书" pitchFamily="49" charset="-122"/>
              </a:rPr>
            </a:br>
            <a:r>
              <a:rPr lang="en-US" altLang="zh-CN" sz="2500" b="1" u="none" baseline="0" dirty="0">
                <a:solidFill>
                  <a:srgbClr val="FF3300"/>
                </a:solidFill>
                <a:latin typeface="Times New Roman" panose="02020603050405020304"/>
              </a:rPr>
              <a:t>——</a:t>
            </a:r>
            <a:r>
              <a:rPr lang="zh-CN" altLang="en-US" sz="2500" b="1" u="none" baseline="0" dirty="0">
                <a:solidFill>
                  <a:srgbClr val="FF3300"/>
                </a:solidFill>
                <a:latin typeface="宋体" panose="02010600030101010101" pitchFamily="2" charset="-122"/>
                <a:ea typeface="隶书" pitchFamily="49" charset="-122"/>
              </a:rPr>
              <a:t>臧克家和闻一多</a:t>
            </a:r>
            <a:br>
              <a:rPr lang="zh-CN" altLang="en-US" sz="2500" b="1" u="none" baseline="0" dirty="0">
                <a:solidFill>
                  <a:srgbClr val="FF3300"/>
                </a:solidFill>
                <a:latin typeface="宋体" panose="02010600030101010101" pitchFamily="2" charset="-122"/>
                <a:ea typeface="隶书" pitchFamily="49" charset="-122"/>
              </a:rPr>
            </a:br>
            <a:endParaRPr lang="zh-CN" altLang="en-US" sz="2500" b="1" u="none" baseline="0" dirty="0">
              <a:solidFill>
                <a:srgbClr val="FF3300"/>
              </a:solidFill>
              <a:latin typeface="宋体" panose="02010600030101010101" pitchFamily="2" charset="-122"/>
              <a:ea typeface="隶书" pitchFamily="49" charset="-122"/>
            </a:endParaRPr>
          </a:p>
        </p:txBody>
      </p:sp>
      <p:sp>
        <p:nvSpPr>
          <p:cNvPr id="43011" name="Rectangle 3"/>
          <p:cNvSpPr>
            <a:spLocks noGrp="1"/>
          </p:cNvSpPr>
          <p:nvPr>
            <p:ph idx="1"/>
          </p:nvPr>
        </p:nvSpPr>
        <p:spPr>
          <a:xfrm>
            <a:off x="755650" y="2997200"/>
            <a:ext cx="7272338" cy="2886075"/>
          </a:xfrm>
          <a:ln/>
        </p:spPr>
        <p:txBody>
          <a:bodyPr vert="horz" wrap="square" anchor="t"/>
          <a:p>
            <a:r>
              <a:rPr lang="zh-CN" altLang="en-US" sz="4000" dirty="0">
                <a:ea typeface="华文楷体" pitchFamily="2" charset="-122"/>
              </a:rPr>
              <a:t>     </a:t>
            </a:r>
            <a:r>
              <a:rPr lang="zh-CN" altLang="en-US" sz="4000" b="1" dirty="0">
                <a:ea typeface="华文楷体" pitchFamily="2" charset="-122"/>
              </a:rPr>
              <a:t>“得一知己，可以无憾，</a:t>
            </a:r>
            <a:endParaRPr lang="zh-CN" altLang="en-US" sz="4000" b="1" dirty="0">
              <a:ea typeface="华文楷体" pitchFamily="2" charset="-122"/>
            </a:endParaRPr>
          </a:p>
          <a:p>
            <a:r>
              <a:rPr lang="zh-CN" altLang="en-US" sz="4000" b="1" dirty="0">
                <a:ea typeface="华文楷体" pitchFamily="2" charset="-122"/>
              </a:rPr>
              <a:t>      在青岛得到你一个人</a:t>
            </a:r>
            <a:endParaRPr lang="zh-CN" altLang="en-US" sz="4000" b="1" dirty="0">
              <a:ea typeface="华文楷体" pitchFamily="2" charset="-122"/>
            </a:endParaRPr>
          </a:p>
          <a:p>
            <a:r>
              <a:rPr lang="zh-CN" altLang="en-US" sz="4000" b="1" dirty="0">
                <a:ea typeface="华文楷体" pitchFamily="2" charset="-122"/>
              </a:rPr>
              <a:t>      已经够了。”    </a:t>
            </a:r>
            <a:r>
              <a:rPr lang="en-US" altLang="zh-CN" sz="4000" b="1">
                <a:solidFill>
                  <a:srgbClr val="FF3300"/>
                </a:solidFill>
                <a:ea typeface="华文楷体" pitchFamily="2" charset="-122"/>
              </a:rPr>
              <a:t>——</a:t>
            </a:r>
            <a:r>
              <a:rPr lang="zh-CN" altLang="en-US" sz="4000" b="1" dirty="0">
                <a:solidFill>
                  <a:srgbClr val="FF3300"/>
                </a:solidFill>
                <a:ea typeface="华文楷体" pitchFamily="2" charset="-122"/>
              </a:rPr>
              <a:t>闻一多</a:t>
            </a:r>
            <a:endParaRPr lang="zh-CN" altLang="en-US" sz="4000" b="1" dirty="0">
              <a:solidFill>
                <a:srgbClr val="FF3300"/>
              </a:solidFill>
              <a:ea typeface="华文楷体" pitchFamily="2" charset="-122"/>
            </a:endParaRPr>
          </a:p>
          <a:p>
            <a:pPr>
              <a:buNone/>
            </a:pPr>
            <a:endParaRPr lang="zh-CN" altLang="en-US" sz="4000" b="1" dirty="0">
              <a:solidFill>
                <a:srgbClr val="FF3300"/>
              </a:solidFill>
              <a:ea typeface="华文楷体" pitchFamily="2" charset="-122"/>
            </a:endParaRPr>
          </a:p>
        </p:txBody>
      </p:sp>
      <p:pic>
        <p:nvPicPr>
          <p:cNvPr id="71683" name="Picture 4" descr="闻一多像1"/>
          <p:cNvPicPr>
            <a:picLocks noChangeAspect="1"/>
          </p:cNvPicPr>
          <p:nvPr/>
        </p:nvPicPr>
        <p:blipFill>
          <a:blip r:embed="rId1"/>
          <a:stretch>
            <a:fillRect/>
          </a:stretch>
        </p:blipFill>
        <p:spPr>
          <a:xfrm>
            <a:off x="6705600" y="0"/>
            <a:ext cx="2133600" cy="3068638"/>
          </a:xfrm>
          <a:prstGeom prst="rect">
            <a:avLst/>
          </a:prstGeom>
          <a:noFill/>
          <a:ln w="9525">
            <a:noFill/>
          </a:ln>
        </p:spPr>
      </p:pic>
      <p:pic>
        <p:nvPicPr>
          <p:cNvPr id="71684" name="Picture 5" descr="臧克家2"/>
          <p:cNvPicPr>
            <a:picLocks noChangeAspect="1"/>
          </p:cNvPicPr>
          <p:nvPr/>
        </p:nvPicPr>
        <p:blipFill>
          <a:blip r:embed="rId2"/>
          <a:stretch>
            <a:fillRect/>
          </a:stretch>
        </p:blipFill>
        <p:spPr>
          <a:xfrm>
            <a:off x="0" y="0"/>
            <a:ext cx="2057400" cy="30686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500" fill="hold">
                                          <p:stCondLst>
                                            <p:cond delay="0"/>
                                          </p:stCondLst>
                                        </p:cTn>
                                        <p:tgtEl>
                                          <p:spTgt spid="43010"/>
                                        </p:tgtEl>
                                        <p:attrNameLst>
                                          <p:attrName>style.visibility</p:attrName>
                                        </p:attrNameLst>
                                      </p:cBhvr>
                                      <p:to>
                                        <p:strVal val="visible"/>
                                      </p:to>
                                    </p:set>
                                    <p:anim calcmode="lin" valueType="num">
                                      <p:cBhvr>
                                        <p:cTn id="7" dur="500" fill="hold"/>
                                        <p:tgtEl>
                                          <p:spTgt spid="43010"/>
                                        </p:tgtEl>
                                        <p:attrNameLst>
                                          <p:attrName>ppt_x</p:attrName>
                                        </p:attrNameLst>
                                      </p:cBhvr>
                                      <p:tavLst>
                                        <p:tav tm="0">
                                          <p:val>
                                            <p:strVal val="0-#ppt_w/2"/>
                                          </p:val>
                                        </p:tav>
                                        <p:tav tm="100000">
                                          <p:val>
                                            <p:strVal val="#ppt_x"/>
                                          </p:val>
                                        </p:tav>
                                      </p:tavLst>
                                    </p:anim>
                                    <p:anim calcmode="lin" valueType="num">
                                      <p:cBhvr>
                                        <p:cTn id="8" dur="500" fill="hold"/>
                                        <p:tgtEl>
                                          <p:spTgt spid="430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43011">
                                            <p:txEl>
                                              <p:charRg st="0" end="17"/>
                                            </p:txEl>
                                          </p:spTgt>
                                        </p:tgtEl>
                                        <p:attrNameLst>
                                          <p:attrName>style.visibility</p:attrName>
                                        </p:attrNameLst>
                                      </p:cBhvr>
                                      <p:to>
                                        <p:strVal val="visible"/>
                                      </p:to>
                                    </p:set>
                                    <p:animEffect transition="in" filter="barn(outHorizontal)">
                                      <p:cBhvr>
                                        <p:cTn id="13" dur="500"/>
                                        <p:tgtEl>
                                          <p:spTgt spid="43011">
                                            <p:txEl>
                                              <p:charRg st="0" end="17"/>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4" fill="hold">
                      <p:stCondLst>
                        <p:cond delay="indefinite"/>
                      </p:stCondLst>
                      <p:childTnLst>
                        <p:par>
                          <p:cTn id="15" fill="hold">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43011">
                                            <p:txEl>
                                              <p:charRg st="17" end="33"/>
                                            </p:txEl>
                                          </p:spTgt>
                                        </p:tgtEl>
                                        <p:attrNameLst>
                                          <p:attrName>style.visibility</p:attrName>
                                        </p:attrNameLst>
                                      </p:cBhvr>
                                      <p:to>
                                        <p:strVal val="visible"/>
                                      </p:to>
                                    </p:set>
                                    <p:animEffect transition="in" filter="barn(outHorizontal)">
                                      <p:cBhvr>
                                        <p:cTn id="18" dur="500"/>
                                        <p:tgtEl>
                                          <p:spTgt spid="43011">
                                            <p:txEl>
                                              <p:charRg st="17" end="33"/>
                                            </p:txEl>
                                          </p:spTgt>
                                        </p:tgtEl>
                                      </p:cBhvr>
                                    </p:animEffect>
                                  </p:childTnLst>
                                  <p:subTnLst>
                                    <p:audio>
                                      <p:cMediaNode>
                                        <p:cTn display="0" masterRel="sameClick">
                                          <p:stCondLst>
                                            <p:cond evt="begin" delay="0">
                                              <p:tn val="16"/>
                                            </p:cond>
                                          </p:stCondLst>
                                          <p:endCondLst>
                                            <p:cond evt="onStopAudio" delay="0">
                                              <p:tgtEl>
                                                <p:sldTgt/>
                                              </p:tgtEl>
                                            </p:cond>
                                          </p:endCondLst>
                                        </p:cTn>
                                        <p:tgtEl>
                                          <p:sndTgt r:embed="rId3" name="chimes.wav"/>
                                        </p:tgtEl>
                                      </p:cMediaNode>
                                    </p:audio>
                                  </p:sub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43011">
                                            <p:txEl>
                                              <p:charRg st="33" end="55"/>
                                            </p:txEl>
                                          </p:spTgt>
                                        </p:tgtEl>
                                        <p:attrNameLst>
                                          <p:attrName>style.visibility</p:attrName>
                                        </p:attrNameLst>
                                      </p:cBhvr>
                                      <p:to>
                                        <p:strVal val="visible"/>
                                      </p:to>
                                    </p:set>
                                    <p:animEffect transition="in" filter="barn(outHorizontal)">
                                      <p:cBhvr>
                                        <p:cTn id="23" dur="500"/>
                                        <p:tgtEl>
                                          <p:spTgt spid="43011">
                                            <p:txEl>
                                              <p:charRg st="33" end="55"/>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3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Dragon</Template>
  <TotalTime>0</TotalTime>
  <Words>5683</Words>
  <Application>WPS 演示</Application>
  <PresentationFormat>在屏幕上显示</PresentationFormat>
  <Paragraphs>459</Paragraphs>
  <Slides>57</Slides>
  <Notes>0</Notes>
  <HiddenSlides>0</HiddenSlides>
  <MMClips>0</MMClips>
  <ScaleCrop>false</ScaleCrop>
  <HeadingPairs>
    <vt:vector size="8" baseType="variant">
      <vt:variant>
        <vt:lpstr>已用的字体</vt:lpstr>
      </vt:variant>
      <vt:variant>
        <vt:i4>37</vt:i4>
      </vt:variant>
      <vt:variant>
        <vt:lpstr>主题</vt:lpstr>
      </vt:variant>
      <vt:variant>
        <vt:i4>15</vt:i4>
      </vt:variant>
      <vt:variant>
        <vt:lpstr>嵌入 OLE 服务器</vt:lpstr>
      </vt:variant>
      <vt:variant>
        <vt:i4>4</vt:i4>
      </vt:variant>
      <vt:variant>
        <vt:lpstr>幻灯片标题</vt:lpstr>
      </vt:variant>
      <vt:variant>
        <vt:i4>57</vt:i4>
      </vt:variant>
    </vt:vector>
  </HeadingPairs>
  <TitlesOfParts>
    <vt:vector size="113" baseType="lpstr">
      <vt:lpstr>Arial</vt:lpstr>
      <vt:lpstr>宋体</vt:lpstr>
      <vt:lpstr>Wingdings</vt:lpstr>
      <vt:lpstr>Arial Narrow</vt:lpstr>
      <vt:lpstr>Wingdings 2</vt:lpstr>
      <vt:lpstr>Times New Roman</vt:lpstr>
      <vt:lpstr>Maiandra GD</vt:lpstr>
      <vt:lpstr>MingLiU</vt:lpstr>
      <vt:lpstr>Cambria</vt:lpstr>
      <vt:lpstr>Wingdings 2</vt:lpstr>
      <vt:lpstr>Calibri</vt:lpstr>
      <vt:lpstr>Segoe UI</vt:lpstr>
      <vt:lpstr>华文楷体</vt:lpstr>
      <vt:lpstr>楷体_GB2312</vt:lpstr>
      <vt:lpstr>隶书</vt:lpstr>
      <vt:lpstr>华文隶书</vt:lpstr>
      <vt:lpstr>黑体</vt:lpstr>
      <vt:lpstr>华文新魏</vt:lpstr>
      <vt:lpstr>Lucida Sans Unicode</vt:lpstr>
      <vt:lpstr>方正琥珀简体</vt:lpstr>
      <vt:lpstr>华文行楷</vt:lpstr>
      <vt:lpstr>楷体</vt:lpstr>
      <vt:lpstr>Wingdings 2</vt:lpstr>
      <vt:lpstr>Arial</vt:lpstr>
      <vt:lpstr>华文隶书</vt:lpstr>
      <vt:lpstr>Times New Roman</vt:lpstr>
      <vt:lpstr>Lucida Sans Unicode</vt:lpstr>
      <vt:lpstr>微软雅黑</vt:lpstr>
      <vt:lpstr>Arial Unicode MS</vt:lpstr>
      <vt:lpstr>等线</vt:lpstr>
      <vt:lpstr>新宋体</vt:lpstr>
      <vt:lpstr>隶书</vt:lpstr>
      <vt:lpstr>Tahoma</vt:lpstr>
      <vt:lpstr>方正舒体</vt:lpstr>
      <vt:lpstr>方正姚体</vt:lpstr>
      <vt:lpstr>Maiandra GD</vt:lpstr>
      <vt:lpstr>Segoe Print</vt:lpstr>
      <vt:lpstr>龙腾四海</vt:lpstr>
      <vt:lpstr>1_龙腾四海</vt:lpstr>
      <vt:lpstr>2_龙腾四海</vt:lpstr>
      <vt:lpstr>4_龙腾四海</vt:lpstr>
      <vt:lpstr>5_龙腾四海</vt:lpstr>
      <vt:lpstr>6_龙腾四海</vt:lpstr>
      <vt:lpstr>7_龙腾四海</vt:lpstr>
      <vt:lpstr>8_龙腾四海</vt:lpstr>
      <vt:lpstr>9_龙腾四海</vt:lpstr>
      <vt:lpstr>10_龙腾四海</vt:lpstr>
      <vt:lpstr>11_龙腾四海</vt:lpstr>
      <vt:lpstr>13_龙腾四海</vt:lpstr>
      <vt:lpstr>3_龙腾四海</vt:lpstr>
      <vt:lpstr>12_龙腾四海</vt:lpstr>
      <vt:lpstr>14_龙腾四海</vt:lpstr>
      <vt:lpstr>Paint.Picture</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147</cp:revision>
  <dcterms:created xsi:type="dcterms:W3CDTF">2019-02-28T14:34:38Z</dcterms:created>
  <dcterms:modified xsi:type="dcterms:W3CDTF">2019-03-03T02:25:00Z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