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4" r:id="rId2"/>
    <p:sldId id="285" r:id="rId3"/>
    <p:sldId id="317" r:id="rId4"/>
    <p:sldId id="318" r:id="rId5"/>
    <p:sldId id="311" r:id="rId6"/>
    <p:sldId id="319" r:id="rId7"/>
    <p:sldId id="320" r:id="rId8"/>
    <p:sldId id="321" r:id="rId9"/>
    <p:sldId id="308" r:id="rId10"/>
    <p:sldId id="322" r:id="rId11"/>
    <p:sldId id="323" r:id="rId12"/>
    <p:sldId id="273" r:id="rId13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B050"/>
    <a:srgbClr val="FEFCE5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9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-366" y="-90"/>
      </p:cViewPr>
      <p:guideLst>
        <p:guide orient="horz" pos="2222"/>
        <p:guide pos="3932"/>
        <p:guide pos="5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5DAE4-7F04-4F03-8139-56735CC68389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3EB00-DF63-4918-96C6-C2226430D6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951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alphaModFix amt="4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3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5" name="矩形 4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4" cstate="print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2" descr="C:\Users\Administrator\Desktop\语文新势力LOGO2.t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3534" y="62086"/>
            <a:ext cx="1789113" cy="6985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15240"/>
            <a:ext cx="12191365" cy="682752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4207510" y="2500630"/>
            <a:ext cx="7984490" cy="14871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07013" y="2671445"/>
            <a:ext cx="7984878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雪乡不宰客之后</a:t>
            </a:r>
            <a:r>
              <a:rPr lang="en-US" altLang="zh-CN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……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92690" y="4744595"/>
            <a:ext cx="3389069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《壹学作文素材》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2019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辑拓展素材</a:t>
            </a:r>
            <a:endParaRPr lang="zh-CN" altLang="en-US" sz="2800" dirty="0"/>
          </a:p>
        </p:txBody>
      </p:sp>
      <p:pic>
        <p:nvPicPr>
          <p:cNvPr id="4" name="图片 3" descr="PBOOK0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" y="1064895"/>
            <a:ext cx="4185285" cy="551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175260" y="3528695"/>
            <a:ext cx="192468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3060" y="1788795"/>
            <a:ext cx="1545590" cy="1546860"/>
            <a:chOff x="1920" y="3813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2184" y="4094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920" y="3813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13@|17FFC:16777215|FBC:16777215|LFC:16777215|LBC:16777215"/>
          <p:cNvSpPr txBox="1"/>
          <p:nvPr/>
        </p:nvSpPr>
        <p:spPr>
          <a:xfrm>
            <a:off x="2100237" y="1079356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运用角度：贪婪与谎言</a:t>
            </a:r>
          </a:p>
        </p:txBody>
      </p:sp>
      <p:sp>
        <p:nvSpPr>
          <p:cNvPr id="11" name="文本框 1"/>
          <p:cNvSpPr txBox="1"/>
          <p:nvPr/>
        </p:nvSpPr>
        <p:spPr>
          <a:xfrm>
            <a:off x="2100035" y="1788719"/>
            <a:ext cx="828413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谋求更好的生活无可厚非。本可以靠着天时地利，靠着提供优质的旅游服务名利双收，但他们偏偏选择消耗自己的名声。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欺骗与谎言就像钉在栅栏上的钉子，就算被拔掉，那黑漆漆的洞口也难以填平。一下雪，那些凹坑便显得更深了。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175260" y="3528695"/>
            <a:ext cx="192468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发散思维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3060" y="1788795"/>
            <a:ext cx="1545590" cy="1546860"/>
            <a:chOff x="1920" y="3813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2184" y="4094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920" y="3813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13@|17FFC:16777215|FBC:16777215|LFC:16777215|LBC:16777215"/>
          <p:cNvSpPr txBox="1"/>
          <p:nvPr/>
        </p:nvSpPr>
        <p:spPr>
          <a:xfrm>
            <a:off x="2100237" y="1079356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防患于未然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2100035" y="1788719"/>
            <a:ext cx="8284139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安思危，防患于未然，是智者避免灾祸的良方，是降低损失的最佳措施。在危机四伏的社会里，无论是国家还是个人，都应该牢牢握住防患于未然这把钥匙，打开通向安全平稳的未来的大门，把灾难和不幸挡在门外。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92"/>
          <p:cNvSpPr txBox="1"/>
          <p:nvPr/>
        </p:nvSpPr>
        <p:spPr>
          <a:xfrm>
            <a:off x="2700338" y="1112520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8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</a:p>
        </p:txBody>
      </p:sp>
      <p:sp>
        <p:nvSpPr>
          <p:cNvPr id="31747" name="文本框 36"/>
          <p:cNvSpPr txBox="1"/>
          <p:nvPr/>
        </p:nvSpPr>
        <p:spPr>
          <a:xfrm>
            <a:off x="2786063" y="2263458"/>
            <a:ext cx="6981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312795" y="3675380"/>
            <a:ext cx="2578735" cy="1330960"/>
            <a:chOff x="9891" y="6480"/>
            <a:chExt cx="4061" cy="2096"/>
          </a:xfrm>
        </p:grpSpPr>
        <p:sp>
          <p:nvSpPr>
            <p:cNvPr id="7" name="椭圆形标注 6"/>
            <p:cNvSpPr/>
            <p:nvPr/>
          </p:nvSpPr>
          <p:spPr>
            <a:xfrm>
              <a:off x="9891" y="6480"/>
              <a:ext cx="4041" cy="2096"/>
            </a:xfrm>
            <a:prstGeom prst="wedgeEllipseCallout">
              <a:avLst>
                <a:gd name="adj1" fmla="val 51677"/>
                <a:gd name="adj2" fmla="val 30317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38" name="TextBox 9"/>
            <p:cNvSpPr txBox="1"/>
            <p:nvPr/>
          </p:nvSpPr>
          <p:spPr>
            <a:xfrm>
              <a:off x="10174" y="6770"/>
              <a:ext cx="3779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lnSpc>
                  <a:spcPct val="150000"/>
                </a:lnSpc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了解更多内容，请订阅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壹学作文素材</a:t>
              </a:r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775" y="3030220"/>
            <a:ext cx="29349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/>
          <p:nvPr/>
        </p:nvSpPr>
        <p:spPr>
          <a:xfrm>
            <a:off x="4545188" y="201537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263"/>
          <p:cNvSpPr/>
          <p:nvPr/>
        </p:nvSpPr>
        <p:spPr>
          <a:xfrm>
            <a:off x="6216826" y="3071065"/>
            <a:ext cx="1300162" cy="1606550"/>
          </a:xfrm>
          <a:custGeom>
            <a:avLst/>
            <a:gdLst>
              <a:gd name="txL" fmla="*/ 0 w 311"/>
              <a:gd name="txT" fmla="*/ 0 h 385"/>
              <a:gd name="txR" fmla="*/ 311 w 311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58688199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67"/>
          <p:cNvSpPr/>
          <p:nvPr/>
        </p:nvSpPr>
        <p:spPr>
          <a:xfrm>
            <a:off x="6216826" y="959690"/>
            <a:ext cx="1300162" cy="1611313"/>
          </a:xfrm>
          <a:custGeom>
            <a:avLst/>
            <a:gdLst>
              <a:gd name="txL" fmla="*/ 0 w 311"/>
              <a:gd name="txT" fmla="*/ 0 h 386"/>
              <a:gd name="txR" fmla="*/ 311 w 311"/>
              <a:gd name="txB" fmla="*/ 386 h 386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7739929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任意多边形 8"/>
          <p:cNvSpPr/>
          <p:nvPr/>
        </p:nvSpPr>
        <p:spPr>
          <a:xfrm>
            <a:off x="1477609" y="2827860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/>
          </p:cNvSpPr>
          <p:nvPr/>
        </p:nvSpPr>
        <p:spPr>
          <a:xfrm>
            <a:off x="1310921" y="2709750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2"/>
          <p:cNvSpPr>
            <a:spLocks noChangeAspect="1"/>
          </p:cNvSpPr>
          <p:nvPr/>
        </p:nvSpPr>
        <p:spPr>
          <a:xfrm>
            <a:off x="10607851" y="1488328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任意多边形 13"/>
          <p:cNvSpPr/>
          <p:nvPr/>
        </p:nvSpPr>
        <p:spPr>
          <a:xfrm>
            <a:off x="7467776" y="3666378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/>
          </p:cNvSpPr>
          <p:nvPr/>
        </p:nvSpPr>
        <p:spPr>
          <a:xfrm>
            <a:off x="10574513" y="3569540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47"/>
          <p:cNvSpPr/>
          <p:nvPr/>
        </p:nvSpPr>
        <p:spPr>
          <a:xfrm>
            <a:off x="5719938" y="943815"/>
            <a:ext cx="955675" cy="587375"/>
          </a:xfrm>
          <a:custGeom>
            <a:avLst/>
            <a:gdLst>
              <a:gd name="txL" fmla="*/ 0 w 956472"/>
              <a:gd name="txT" fmla="*/ 0 h 588502"/>
              <a:gd name="txR" fmla="*/ 956472 w 956472"/>
              <a:gd name="txB" fmla="*/ 588502 h 588502"/>
            </a:gdLst>
            <a:ahLst/>
            <a:cxnLst>
              <a:cxn ang="0">
                <a:pos x="366923" y="412"/>
              </a:cxn>
              <a:cxn ang="0">
                <a:pos x="497493" y="15867"/>
              </a:cxn>
              <a:cxn ang="0">
                <a:pos x="507271" y="19702"/>
              </a:cxn>
              <a:cxn ang="0">
                <a:pos x="496804" y="16915"/>
              </a:cxn>
              <a:cxn ang="0">
                <a:pos x="884558" y="347785"/>
              </a:cxn>
              <a:cxn ang="0">
                <a:pos x="954879" y="445720"/>
              </a:cxn>
              <a:cxn ang="0">
                <a:pos x="945882" y="448268"/>
              </a:cxn>
              <a:cxn ang="0">
                <a:pos x="184750" y="576925"/>
              </a:cxn>
              <a:cxn ang="0">
                <a:pos x="22123" y="186263"/>
              </a:cxn>
              <a:cxn ang="0">
                <a:pos x="366923" y="412"/>
              </a:cxn>
            </a:cxnLst>
            <a:rect l="txL" t="txT" r="txR" b="txB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37"/>
          <p:cNvSpPr/>
          <p:nvPr/>
        </p:nvSpPr>
        <p:spPr>
          <a:xfrm>
            <a:off x="5391326" y="3053603"/>
            <a:ext cx="1284287" cy="584200"/>
          </a:xfrm>
          <a:custGeom>
            <a:avLst/>
            <a:gdLst>
              <a:gd name="txL" fmla="*/ 0 w 1283353"/>
              <a:gd name="txT" fmla="*/ 0 h 584886"/>
              <a:gd name="txR" fmla="*/ 1283353 w 1283353"/>
              <a:gd name="txB" fmla="*/ 584886 h 584886"/>
            </a:gdLst>
            <a:ahLst/>
            <a:cxnLst>
              <a:cxn ang="0">
                <a:pos x="705830" y="1083"/>
              </a:cxn>
              <a:cxn ang="0">
                <a:pos x="827145" y="17721"/>
              </a:cxn>
              <a:cxn ang="0">
                <a:pos x="833085" y="19919"/>
              </a:cxn>
              <a:cxn ang="0">
                <a:pos x="826510" y="18171"/>
              </a:cxn>
              <a:cxn ang="0">
                <a:pos x="1215476" y="347434"/>
              </a:cxn>
              <a:cxn ang="0">
                <a:pos x="1285222" y="444376"/>
              </a:cxn>
              <a:cxn ang="0">
                <a:pos x="1171743" y="475302"/>
              </a:cxn>
              <a:cxn ang="0">
                <a:pos x="580332" y="583457"/>
              </a:cxn>
              <a:cxn ang="0">
                <a:pos x="459018" y="566817"/>
              </a:cxn>
              <a:cxn ang="0">
                <a:pos x="457109" y="566084"/>
              </a:cxn>
              <a:cxn ang="0">
                <a:pos x="458230" y="566369"/>
              </a:cxn>
              <a:cxn ang="0">
                <a:pos x="69665" y="237107"/>
              </a:cxn>
              <a:cxn ang="0">
                <a:pos x="0" y="140176"/>
              </a:cxn>
              <a:cxn ang="0">
                <a:pos x="113898" y="109238"/>
              </a:cxn>
              <a:cxn ang="0">
                <a:pos x="705830" y="1083"/>
              </a:cxn>
            </a:cxnLst>
            <a:rect l="txL" t="txT" r="txR" b="txB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45"/>
          <p:cNvSpPr/>
          <p:nvPr/>
        </p:nvSpPr>
        <p:spPr>
          <a:xfrm>
            <a:off x="5386563" y="199791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/>
          <p:nvPr/>
        </p:nvSpPr>
        <p:spPr>
          <a:xfrm>
            <a:off x="7467776" y="1585165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文本框 25"/>
          <p:cNvSpPr/>
          <p:nvPr/>
        </p:nvSpPr>
        <p:spPr>
          <a:xfrm>
            <a:off x="4664251" y="2545603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1" name="文本框 27"/>
          <p:cNvSpPr/>
          <p:nvPr/>
        </p:nvSpPr>
        <p:spPr>
          <a:xfrm>
            <a:off x="6869288" y="144229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2" name="文本框 28"/>
          <p:cNvSpPr/>
          <p:nvPr/>
        </p:nvSpPr>
        <p:spPr>
          <a:xfrm>
            <a:off x="6850238" y="352191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1" name="文本框 30"/>
          <p:cNvSpPr/>
          <p:nvPr/>
        </p:nvSpPr>
        <p:spPr>
          <a:xfrm>
            <a:off x="7920389" y="3795636"/>
            <a:ext cx="165782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写作示例</a:t>
            </a:r>
            <a:endParaRPr lang="zh-CN" altLang="en-US" sz="2400" b="1" dirty="0">
              <a:solidFill>
                <a:schemeClr val="tx1"/>
              </a:solidFill>
              <a:latin typeface="方正姚体" panose="02010601030101010101" pitchFamily="2" charset="-122"/>
              <a:ea typeface="宋体" panose="02010600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2" name="文本框 31"/>
          <p:cNvSpPr/>
          <p:nvPr/>
        </p:nvSpPr>
        <p:spPr>
          <a:xfrm>
            <a:off x="7829550" y="1643903"/>
            <a:ext cx="1736373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热点总览</a:t>
            </a:r>
            <a:endParaRPr lang="en-US" altLang="zh-CN" sz="1600" b="1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3" name="文本框 32"/>
          <p:cNvSpPr/>
          <p:nvPr/>
        </p:nvSpPr>
        <p:spPr>
          <a:xfrm>
            <a:off x="2337296" y="2171138"/>
            <a:ext cx="1657826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社会观点</a:t>
            </a:r>
            <a:endParaRPr lang="zh-CN" altLang="en-US" sz="2400" b="1" dirty="0">
              <a:solidFill>
                <a:schemeClr val="tx1"/>
              </a:solidFill>
              <a:latin typeface="方正姚体" panose="02010601030101010101" pitchFamily="2" charset="-122"/>
              <a:ea typeface="宋体" panose="02010600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Freeform 265"/>
          <p:cNvSpPr/>
          <p:nvPr/>
        </p:nvSpPr>
        <p:spPr>
          <a:xfrm>
            <a:off x="4584699" y="409817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任意多边形 45"/>
          <p:cNvSpPr/>
          <p:nvPr/>
        </p:nvSpPr>
        <p:spPr>
          <a:xfrm>
            <a:off x="5426074" y="408071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5"/>
          <p:cNvSpPr/>
          <p:nvPr/>
        </p:nvSpPr>
        <p:spPr>
          <a:xfrm>
            <a:off x="4658606" y="4628404"/>
            <a:ext cx="5982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任意多边形 8"/>
          <p:cNvSpPr/>
          <p:nvPr/>
        </p:nvSpPr>
        <p:spPr>
          <a:xfrm>
            <a:off x="1471964" y="4967104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4" name="椭圆 9"/>
          <p:cNvSpPr>
            <a:spLocks noChangeAspect="1"/>
          </p:cNvSpPr>
          <p:nvPr/>
        </p:nvSpPr>
        <p:spPr>
          <a:xfrm>
            <a:off x="1305276" y="4848994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文本框 32"/>
          <p:cNvSpPr/>
          <p:nvPr/>
        </p:nvSpPr>
        <p:spPr>
          <a:xfrm>
            <a:off x="2523560" y="4310374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2400" b="1" dirty="0" smtClean="0">
                <a:latin typeface="+mj-ea"/>
                <a:ea typeface="+mj-ea"/>
                <a:sym typeface="方正姚体" panose="02010601030101010101" pitchFamily="2" charset="-122"/>
              </a:rPr>
              <a:t>发散思维</a:t>
            </a:r>
            <a:endParaRPr lang="en-US" altLang="zh-CN" sz="2400" b="1" dirty="0">
              <a:solidFill>
                <a:schemeClr val="tx1"/>
              </a:solidFill>
              <a:latin typeface="+mj-ea"/>
              <a:ea typeface="+mj-ea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551180" y="979805"/>
            <a:ext cx="2239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热点总览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9855" y="2193290"/>
            <a:ext cx="2522220" cy="2758440"/>
            <a:chOff x="1941" y="3372"/>
            <a:chExt cx="3972" cy="4344"/>
          </a:xfrm>
        </p:grpSpPr>
        <p:sp>
          <p:nvSpPr>
            <p:cNvPr id="23557" name="矩形 8"/>
            <p:cNvSpPr/>
            <p:nvPr/>
          </p:nvSpPr>
          <p:spPr>
            <a:xfrm>
              <a:off x="1941" y="3372"/>
              <a:ext cx="3972" cy="43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4104" name="组合 26"/>
            <p:cNvGrpSpPr/>
            <p:nvPr/>
          </p:nvGrpSpPr>
          <p:grpSpPr>
            <a:xfrm>
              <a:off x="2063" y="3753"/>
              <a:ext cx="3715" cy="3715"/>
              <a:chOff x="0" y="0"/>
              <a:chExt cx="1834378" cy="1834144"/>
            </a:xfrm>
          </p:grpSpPr>
          <p:grpSp>
            <p:nvGrpSpPr>
              <p:cNvPr id="4105" name="Oval 5"/>
              <p:cNvGrpSpPr/>
              <p:nvPr/>
            </p:nvGrpSpPr>
            <p:grpSpPr>
              <a:xfrm>
                <a:off x="160350" y="158847"/>
                <a:ext cx="1517094" cy="1521835"/>
                <a:chOff x="0" y="0"/>
                <a:chExt cx="1950720" cy="1956816"/>
              </a:xfrm>
            </p:grpSpPr>
            <p:pic>
              <p:nvPicPr>
                <p:cNvPr id="4108" name="Oval 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1950720" cy="1956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9" name="Text Box 11"/>
                <p:cNvSpPr txBox="1"/>
                <p:nvPr/>
              </p:nvSpPr>
              <p:spPr>
                <a:xfrm>
                  <a:off x="294458" y="296330"/>
                  <a:ext cx="1358804" cy="13586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id-ID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pic>
            <p:nvPicPr>
              <p:cNvPr id="4106" name="Group 4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841" y="-2344"/>
                <a:ext cx="1834736" cy="18347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7" name="AutoShape 134"/>
              <p:cNvSpPr/>
              <p:nvPr/>
            </p:nvSpPr>
            <p:spPr>
              <a:xfrm>
                <a:off x="542947" y="499546"/>
                <a:ext cx="773490" cy="770294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1279334269" y="2147483647"/>
                  </a:cxn>
                  <a:cxn ang="0">
                    <a:pos x="366717374" y="2147483647"/>
                  </a:cxn>
                  <a:cxn ang="0">
                    <a:pos x="0" y="2147483647"/>
                  </a:cxn>
                  <a:cxn ang="0">
                    <a:pos x="277907902" y="2147483647"/>
                  </a:cxn>
                  <a:cxn ang="0">
                    <a:pos x="104748400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829691834"/>
                  </a:cxn>
                  <a:cxn ang="0">
                    <a:pos x="2147483647" y="0"/>
                  </a:cxn>
                  <a:cxn ang="0">
                    <a:pos x="2147483647" y="784429858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21600" h="21600">
                    <a:moveTo>
                      <a:pt x="21599" y="7152"/>
                    </a:moveTo>
                    <a:cubicBezTo>
                      <a:pt x="21509" y="7979"/>
                      <a:pt x="21282" y="8750"/>
                      <a:pt x="20914" y="9461"/>
                    </a:cubicBezTo>
                    <a:cubicBezTo>
                      <a:pt x="20549" y="10173"/>
                      <a:pt x="20079" y="10791"/>
                      <a:pt x="19504" y="11311"/>
                    </a:cubicBezTo>
                    <a:cubicBezTo>
                      <a:pt x="18932" y="11836"/>
                      <a:pt x="18276" y="12245"/>
                      <a:pt x="17542" y="12545"/>
                    </a:cubicBezTo>
                    <a:cubicBezTo>
                      <a:pt x="16803" y="12838"/>
                      <a:pt x="16016" y="12988"/>
                      <a:pt x="15175" y="12988"/>
                    </a:cubicBezTo>
                    <a:cubicBezTo>
                      <a:pt x="14626" y="12988"/>
                      <a:pt x="14048" y="12914"/>
                      <a:pt x="13457" y="12759"/>
                    </a:cubicBezTo>
                    <a:lnTo>
                      <a:pt x="5243" y="20964"/>
                    </a:lnTo>
                    <a:cubicBezTo>
                      <a:pt x="4818" y="21385"/>
                      <a:pt x="4312" y="21599"/>
                      <a:pt x="3725" y="21599"/>
                    </a:cubicBezTo>
                    <a:cubicBezTo>
                      <a:pt x="3111" y="21599"/>
                      <a:pt x="2593" y="21388"/>
                      <a:pt x="2165" y="20964"/>
                    </a:cubicBezTo>
                    <a:cubicBezTo>
                      <a:pt x="1959" y="20758"/>
                      <a:pt x="1729" y="20544"/>
                      <a:pt x="1483" y="20320"/>
                    </a:cubicBezTo>
                    <a:cubicBezTo>
                      <a:pt x="1234" y="20100"/>
                      <a:pt x="999" y="19866"/>
                      <a:pt x="778" y="19617"/>
                    </a:cubicBezTo>
                    <a:cubicBezTo>
                      <a:pt x="557" y="19369"/>
                      <a:pt x="370" y="19106"/>
                      <a:pt x="223" y="18827"/>
                    </a:cubicBezTo>
                    <a:cubicBezTo>
                      <a:pt x="73" y="18547"/>
                      <a:pt x="0" y="18242"/>
                      <a:pt x="0" y="17909"/>
                    </a:cubicBezTo>
                    <a:cubicBezTo>
                      <a:pt x="0" y="17613"/>
                      <a:pt x="56" y="17330"/>
                      <a:pt x="169" y="17062"/>
                    </a:cubicBezTo>
                    <a:cubicBezTo>
                      <a:pt x="283" y="16797"/>
                      <a:pt x="438" y="16565"/>
                      <a:pt x="637" y="16367"/>
                    </a:cubicBezTo>
                    <a:lnTo>
                      <a:pt x="8893" y="8134"/>
                    </a:lnTo>
                    <a:cubicBezTo>
                      <a:pt x="8743" y="7541"/>
                      <a:pt x="8669" y="6993"/>
                      <a:pt x="8660" y="6485"/>
                    </a:cubicBezTo>
                    <a:cubicBezTo>
                      <a:pt x="8660" y="5604"/>
                      <a:pt x="8833" y="4766"/>
                      <a:pt x="9176" y="3964"/>
                    </a:cubicBezTo>
                    <a:cubicBezTo>
                      <a:pt x="9521" y="3168"/>
                      <a:pt x="9983" y="2479"/>
                      <a:pt x="10566" y="1897"/>
                    </a:cubicBezTo>
                    <a:cubicBezTo>
                      <a:pt x="11149" y="1315"/>
                      <a:pt x="11831" y="855"/>
                      <a:pt x="12621" y="513"/>
                    </a:cubicBezTo>
                    <a:cubicBezTo>
                      <a:pt x="13406" y="172"/>
                      <a:pt x="14241" y="0"/>
                      <a:pt x="15130" y="0"/>
                    </a:cubicBezTo>
                    <a:cubicBezTo>
                      <a:pt x="15979" y="0"/>
                      <a:pt x="16798" y="160"/>
                      <a:pt x="17588" y="485"/>
                    </a:cubicBezTo>
                    <a:cubicBezTo>
                      <a:pt x="18377" y="813"/>
                      <a:pt x="19077" y="1264"/>
                      <a:pt x="19683" y="1849"/>
                    </a:cubicBezTo>
                    <a:lnTo>
                      <a:pt x="13692" y="4037"/>
                    </a:lnTo>
                    <a:lnTo>
                      <a:pt x="13108" y="7228"/>
                    </a:lnTo>
                    <a:lnTo>
                      <a:pt x="15603" y="9295"/>
                    </a:lnTo>
                    <a:lnTo>
                      <a:pt x="21599" y="7152"/>
                    </a:lnTo>
                    <a:close/>
                    <a:moveTo>
                      <a:pt x="3720" y="18991"/>
                    </a:moveTo>
                    <a:cubicBezTo>
                      <a:pt x="4017" y="18991"/>
                      <a:pt x="4269" y="18886"/>
                      <a:pt x="4479" y="18674"/>
                    </a:cubicBezTo>
                    <a:cubicBezTo>
                      <a:pt x="4688" y="18462"/>
                      <a:pt x="4790" y="18208"/>
                      <a:pt x="4790" y="17909"/>
                    </a:cubicBezTo>
                    <a:cubicBezTo>
                      <a:pt x="4790" y="17593"/>
                      <a:pt x="4685" y="17333"/>
                      <a:pt x="4473" y="17133"/>
                    </a:cubicBezTo>
                    <a:cubicBezTo>
                      <a:pt x="4261" y="16929"/>
                      <a:pt x="4009" y="16830"/>
                      <a:pt x="3720" y="16830"/>
                    </a:cubicBezTo>
                    <a:cubicBezTo>
                      <a:pt x="3403" y="16830"/>
                      <a:pt x="3145" y="16935"/>
                      <a:pt x="2941" y="17138"/>
                    </a:cubicBezTo>
                    <a:cubicBezTo>
                      <a:pt x="2737" y="17347"/>
                      <a:pt x="2638" y="17604"/>
                      <a:pt x="2638" y="17909"/>
                    </a:cubicBezTo>
                    <a:cubicBezTo>
                      <a:pt x="2638" y="18206"/>
                      <a:pt x="2737" y="18460"/>
                      <a:pt x="2941" y="18674"/>
                    </a:cubicBezTo>
                    <a:cubicBezTo>
                      <a:pt x="3145" y="18889"/>
                      <a:pt x="3403" y="18991"/>
                      <a:pt x="3720" y="18991"/>
                    </a:cubicBez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532" name="TextBox 13"/>
          <p:cNvSpPr txBox="1"/>
          <p:nvPr/>
        </p:nvSpPr>
        <p:spPr>
          <a:xfrm>
            <a:off x="2987675" y="1634490"/>
            <a:ext cx="8458835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雪乡的风光仿佛童话里的世界，然而就是这样纯净的地方，去年却接连曝出宰客的消息：一碗泡面卖到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元；导游对旅游项目强买强卖；商家坐地起价，预定好的房间说取消就取消，甚至把游客的行李扔出门外。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九个月磨刀，三个月宰羊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雪白心黑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的雪乡，让游客望而却步。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855" y="2193290"/>
            <a:ext cx="2522220" cy="2758440"/>
            <a:chOff x="1941" y="3372"/>
            <a:chExt cx="3972" cy="4344"/>
          </a:xfrm>
        </p:grpSpPr>
        <p:sp>
          <p:nvSpPr>
            <p:cNvPr id="23557" name="矩形 8"/>
            <p:cNvSpPr/>
            <p:nvPr/>
          </p:nvSpPr>
          <p:spPr>
            <a:xfrm>
              <a:off x="1941" y="3372"/>
              <a:ext cx="3972" cy="43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4104" name="组合 26"/>
            <p:cNvGrpSpPr/>
            <p:nvPr/>
          </p:nvGrpSpPr>
          <p:grpSpPr>
            <a:xfrm>
              <a:off x="2063" y="3753"/>
              <a:ext cx="3715" cy="3715"/>
              <a:chOff x="0" y="0"/>
              <a:chExt cx="1834378" cy="1834144"/>
            </a:xfrm>
          </p:grpSpPr>
          <p:grpSp>
            <p:nvGrpSpPr>
              <p:cNvPr id="4105" name="Oval 5"/>
              <p:cNvGrpSpPr/>
              <p:nvPr/>
            </p:nvGrpSpPr>
            <p:grpSpPr>
              <a:xfrm>
                <a:off x="160350" y="158847"/>
                <a:ext cx="1517094" cy="1521835"/>
                <a:chOff x="0" y="0"/>
                <a:chExt cx="1950720" cy="1956816"/>
              </a:xfrm>
            </p:grpSpPr>
            <p:pic>
              <p:nvPicPr>
                <p:cNvPr id="4108" name="Oval 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1950720" cy="19568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109" name="Text Box 11"/>
                <p:cNvSpPr txBox="1"/>
                <p:nvPr/>
              </p:nvSpPr>
              <p:spPr>
                <a:xfrm>
                  <a:off x="294458" y="296330"/>
                  <a:ext cx="1358804" cy="135862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id-ID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pic>
            <p:nvPicPr>
              <p:cNvPr id="4106" name="Group 4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841" y="-2344"/>
                <a:ext cx="1834736" cy="18347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7" name="AutoShape 134"/>
              <p:cNvSpPr/>
              <p:nvPr/>
            </p:nvSpPr>
            <p:spPr>
              <a:xfrm>
                <a:off x="542947" y="499546"/>
                <a:ext cx="773490" cy="770294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1279334269" y="2147483647"/>
                  </a:cxn>
                  <a:cxn ang="0">
                    <a:pos x="366717374" y="2147483647"/>
                  </a:cxn>
                  <a:cxn ang="0">
                    <a:pos x="0" y="2147483647"/>
                  </a:cxn>
                  <a:cxn ang="0">
                    <a:pos x="277907902" y="2147483647"/>
                  </a:cxn>
                  <a:cxn ang="0">
                    <a:pos x="104748400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829691834"/>
                  </a:cxn>
                  <a:cxn ang="0">
                    <a:pos x="2147483647" y="0"/>
                  </a:cxn>
                  <a:cxn ang="0">
                    <a:pos x="2147483647" y="784429858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21600" h="21600">
                    <a:moveTo>
                      <a:pt x="21599" y="7152"/>
                    </a:moveTo>
                    <a:cubicBezTo>
                      <a:pt x="21509" y="7979"/>
                      <a:pt x="21282" y="8750"/>
                      <a:pt x="20914" y="9461"/>
                    </a:cubicBezTo>
                    <a:cubicBezTo>
                      <a:pt x="20549" y="10173"/>
                      <a:pt x="20079" y="10791"/>
                      <a:pt x="19504" y="11311"/>
                    </a:cubicBezTo>
                    <a:cubicBezTo>
                      <a:pt x="18932" y="11836"/>
                      <a:pt x="18276" y="12245"/>
                      <a:pt x="17542" y="12545"/>
                    </a:cubicBezTo>
                    <a:cubicBezTo>
                      <a:pt x="16803" y="12838"/>
                      <a:pt x="16016" y="12988"/>
                      <a:pt x="15175" y="12988"/>
                    </a:cubicBezTo>
                    <a:cubicBezTo>
                      <a:pt x="14626" y="12988"/>
                      <a:pt x="14048" y="12914"/>
                      <a:pt x="13457" y="12759"/>
                    </a:cubicBezTo>
                    <a:lnTo>
                      <a:pt x="5243" y="20964"/>
                    </a:lnTo>
                    <a:cubicBezTo>
                      <a:pt x="4818" y="21385"/>
                      <a:pt x="4312" y="21599"/>
                      <a:pt x="3725" y="21599"/>
                    </a:cubicBezTo>
                    <a:cubicBezTo>
                      <a:pt x="3111" y="21599"/>
                      <a:pt x="2593" y="21388"/>
                      <a:pt x="2165" y="20964"/>
                    </a:cubicBezTo>
                    <a:cubicBezTo>
                      <a:pt x="1959" y="20758"/>
                      <a:pt x="1729" y="20544"/>
                      <a:pt x="1483" y="20320"/>
                    </a:cubicBezTo>
                    <a:cubicBezTo>
                      <a:pt x="1234" y="20100"/>
                      <a:pt x="999" y="19866"/>
                      <a:pt x="778" y="19617"/>
                    </a:cubicBezTo>
                    <a:cubicBezTo>
                      <a:pt x="557" y="19369"/>
                      <a:pt x="370" y="19106"/>
                      <a:pt x="223" y="18827"/>
                    </a:cubicBezTo>
                    <a:cubicBezTo>
                      <a:pt x="73" y="18547"/>
                      <a:pt x="0" y="18242"/>
                      <a:pt x="0" y="17909"/>
                    </a:cubicBezTo>
                    <a:cubicBezTo>
                      <a:pt x="0" y="17613"/>
                      <a:pt x="56" y="17330"/>
                      <a:pt x="169" y="17062"/>
                    </a:cubicBezTo>
                    <a:cubicBezTo>
                      <a:pt x="283" y="16797"/>
                      <a:pt x="438" y="16565"/>
                      <a:pt x="637" y="16367"/>
                    </a:cubicBezTo>
                    <a:lnTo>
                      <a:pt x="8893" y="8134"/>
                    </a:lnTo>
                    <a:cubicBezTo>
                      <a:pt x="8743" y="7541"/>
                      <a:pt x="8669" y="6993"/>
                      <a:pt x="8660" y="6485"/>
                    </a:cubicBezTo>
                    <a:cubicBezTo>
                      <a:pt x="8660" y="5604"/>
                      <a:pt x="8833" y="4766"/>
                      <a:pt x="9176" y="3964"/>
                    </a:cubicBezTo>
                    <a:cubicBezTo>
                      <a:pt x="9521" y="3168"/>
                      <a:pt x="9983" y="2479"/>
                      <a:pt x="10566" y="1897"/>
                    </a:cubicBezTo>
                    <a:cubicBezTo>
                      <a:pt x="11149" y="1315"/>
                      <a:pt x="11831" y="855"/>
                      <a:pt x="12621" y="513"/>
                    </a:cubicBezTo>
                    <a:cubicBezTo>
                      <a:pt x="13406" y="172"/>
                      <a:pt x="14241" y="0"/>
                      <a:pt x="15130" y="0"/>
                    </a:cubicBezTo>
                    <a:cubicBezTo>
                      <a:pt x="15979" y="0"/>
                      <a:pt x="16798" y="160"/>
                      <a:pt x="17588" y="485"/>
                    </a:cubicBezTo>
                    <a:cubicBezTo>
                      <a:pt x="18377" y="813"/>
                      <a:pt x="19077" y="1264"/>
                      <a:pt x="19683" y="1849"/>
                    </a:cubicBezTo>
                    <a:lnTo>
                      <a:pt x="13692" y="4037"/>
                    </a:lnTo>
                    <a:lnTo>
                      <a:pt x="13108" y="7228"/>
                    </a:lnTo>
                    <a:lnTo>
                      <a:pt x="15603" y="9295"/>
                    </a:lnTo>
                    <a:lnTo>
                      <a:pt x="21599" y="7152"/>
                    </a:lnTo>
                    <a:close/>
                    <a:moveTo>
                      <a:pt x="3720" y="18991"/>
                    </a:moveTo>
                    <a:cubicBezTo>
                      <a:pt x="4017" y="18991"/>
                      <a:pt x="4269" y="18886"/>
                      <a:pt x="4479" y="18674"/>
                    </a:cubicBezTo>
                    <a:cubicBezTo>
                      <a:pt x="4688" y="18462"/>
                      <a:pt x="4790" y="18208"/>
                      <a:pt x="4790" y="17909"/>
                    </a:cubicBezTo>
                    <a:cubicBezTo>
                      <a:pt x="4790" y="17593"/>
                      <a:pt x="4685" y="17333"/>
                      <a:pt x="4473" y="17133"/>
                    </a:cubicBezTo>
                    <a:cubicBezTo>
                      <a:pt x="4261" y="16929"/>
                      <a:pt x="4009" y="16830"/>
                      <a:pt x="3720" y="16830"/>
                    </a:cubicBezTo>
                    <a:cubicBezTo>
                      <a:pt x="3403" y="16830"/>
                      <a:pt x="3145" y="16935"/>
                      <a:pt x="2941" y="17138"/>
                    </a:cubicBezTo>
                    <a:cubicBezTo>
                      <a:pt x="2737" y="17347"/>
                      <a:pt x="2638" y="17604"/>
                      <a:pt x="2638" y="17909"/>
                    </a:cubicBezTo>
                    <a:cubicBezTo>
                      <a:pt x="2638" y="18206"/>
                      <a:pt x="2737" y="18460"/>
                      <a:pt x="2941" y="18674"/>
                    </a:cubicBezTo>
                    <a:cubicBezTo>
                      <a:pt x="3145" y="18889"/>
                      <a:pt x="3403" y="18991"/>
                      <a:pt x="3720" y="18991"/>
                    </a:cubicBez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532" name="TextBox 13"/>
          <p:cNvSpPr txBox="1"/>
          <p:nvPr/>
        </p:nvSpPr>
        <p:spPr>
          <a:xfrm>
            <a:off x="2987675" y="1634490"/>
            <a:ext cx="8458835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日前，经过整改的雪乡已经开园，承诺不宰客，明码标价，并拍摄了相关的短视频进行传播，以挽回游客的信心。然而，普通炕位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天，标准间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天，豪华双人房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天，商务套房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这还不是最终的价格，节假日还可以上浮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到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78"/>
          <p:cNvSpPr txBox="1"/>
          <p:nvPr/>
        </p:nvSpPr>
        <p:spPr>
          <a:xfrm>
            <a:off x="551180" y="979805"/>
            <a:ext cx="2239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热点总览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497840" y="1036320"/>
            <a:ext cx="188404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46810" y="1644015"/>
            <a:ext cx="100838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雪乡虽然旅游特色鲜明，但内容相对单一，而且一年只有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个月的旺季。如果抱着“来一个宰一个”，小富即安的思维，发展理念不切实际，经营上急功近利，雪乡的旅游热是难以持久的。毕竟雪乡旅游不是不可替代，更不是游客的必需。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497840" y="1036320"/>
            <a:ext cx="188404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46810" y="1644015"/>
            <a:ext cx="10083800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旅游，不仅是景点的参观，更要注重生活的体验。管理者不该只盯着价格做文章，而是要统筹安排，开发更多的“雪乡”，并将周边的旅游资源相连接，提供更多更丰富的旅游项目和商品，从整体上破除供需不平衡的“天花板”。实现雪乡的业态升级，才是发展当地旅游业的长久之计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							              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央视网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497840" y="1036320"/>
            <a:ext cx="188404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46810" y="1644015"/>
            <a:ext cx="100838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雪乡在优化游客体验、提升运营管理水平和市场监督工作方面的努力有目共睹，地方行政管理部门在直面问题，下力整改方面的工作可圈可点。雪乡，以至于黑龙江，甚至整个东北地区，需要商家、管理者调整心态，不要急功近利，而是要更多考虑给游客更好的体验，让游客感到物有所值，这才对得起老天给予的得天独厚的风光，才能真正把旅游业做好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                                     ——</a:t>
            </a:r>
            <a:r>
              <a:rPr lang="zh-CN" altLang="en-US" sz="2800" spc="4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  <a:sym typeface="+mn-ea"/>
              </a:rPr>
              <a:t>经济日报社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497840" y="1036320"/>
            <a:ext cx="188404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</a:t>
            </a:r>
          </a:p>
        </p:txBody>
      </p:sp>
      <p:pic>
        <p:nvPicPr>
          <p:cNvPr id="15374" name="组合 20"/>
          <p:cNvPicPr/>
          <p:nvPr/>
        </p:nvPicPr>
        <p:blipFill>
          <a:blip r:embed="rId2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46810" y="1644015"/>
            <a:ext cx="1008380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明码标价”是一种公开的契约，这种契约必须接受公众和市场管理部门的监督，显示雪乡管理者对规范雪乡住宿价格的决心。雪乡的美是不可否认的，雪乡在舆论上遭遇的“污名化”也是现实存在的。对于雪乡，走出困境的唯一手段就是“重建信任”。信任的重建，不是靠承诺，也不是靠口号，而是靠善待每一个来到雪乡的游客，让他口碑成为雪乡最好的证言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					                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人民日报客户端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175260" y="3528695"/>
            <a:ext cx="192468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3060" y="1788795"/>
            <a:ext cx="1545590" cy="1546860"/>
            <a:chOff x="1920" y="3813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2184" y="4094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920" y="3813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13@|17FFC:16777215|FBC:16777215|LFC:16777215|LBC:16777215"/>
          <p:cNvSpPr txBox="1"/>
          <p:nvPr/>
        </p:nvSpPr>
        <p:spPr>
          <a:xfrm>
            <a:off x="2100237" y="1079356"/>
            <a:ext cx="6553413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运用角度：贪婪与谎言</a:t>
            </a:r>
          </a:p>
        </p:txBody>
      </p:sp>
      <p:sp>
        <p:nvSpPr>
          <p:cNvPr id="11" name="文本框 1"/>
          <p:cNvSpPr txBox="1"/>
          <p:nvPr/>
        </p:nvSpPr>
        <p:spPr>
          <a:xfrm>
            <a:off x="2100035" y="1788719"/>
            <a:ext cx="8284139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“由俭入奢易，由奢入俭难。”曾经的雪乡是一个民风淳朴，热情好客的东北隐乡，但旅游业的野生发展让所有人都成为了贪婪的红眼病患。整改过后，看似规范化的外衣下，依旧是永世难填的贪婪沟壑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雪乡还是那么白，人心还是那么冷。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</Words>
  <Application>Microsoft Office PowerPoint</Application>
  <PresentationFormat>自定义</PresentationFormat>
  <Paragraphs>38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Dell</cp:lastModifiedBy>
  <cp:revision>134</cp:revision>
  <dcterms:created xsi:type="dcterms:W3CDTF">2016-10-31T07:07:00Z</dcterms:created>
  <dcterms:modified xsi:type="dcterms:W3CDTF">2019-02-18T03:24:36Z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