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74" r:id="rId2"/>
    <p:sldId id="285" r:id="rId3"/>
    <p:sldId id="315" r:id="rId4"/>
    <p:sldId id="327" r:id="rId5"/>
    <p:sldId id="275" r:id="rId6"/>
    <p:sldId id="341" r:id="rId7"/>
    <p:sldId id="342" r:id="rId8"/>
    <p:sldId id="328" r:id="rId9"/>
    <p:sldId id="343" r:id="rId10"/>
    <p:sldId id="344" r:id="rId11"/>
    <p:sldId id="345" r:id="rId12"/>
    <p:sldId id="308" r:id="rId13"/>
    <p:sldId id="319" r:id="rId14"/>
    <p:sldId id="311" r:id="rId15"/>
    <p:sldId id="312" r:id="rId16"/>
    <p:sldId id="273" r:id="rId17"/>
  </p:sldIdLst>
  <p:sldSz cx="12192000" cy="6858000"/>
  <p:notesSz cx="6858000" cy="9144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74F"/>
    <a:srgbClr val="00B050"/>
    <a:srgbClr val="FFA3A5"/>
    <a:srgbClr val="FFA3BA"/>
    <a:srgbClr val="FF8750"/>
    <a:srgbClr val="864141"/>
    <a:srgbClr val="886666"/>
    <a:srgbClr val="656565"/>
    <a:srgbClr val="000000"/>
    <a:srgbClr val="FF87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39" autoAdjust="0"/>
    <p:restoredTop sz="94660"/>
  </p:normalViewPr>
  <p:slideViewPr>
    <p:cSldViewPr snapToGrid="0" showGuides="1">
      <p:cViewPr varScale="1">
        <p:scale>
          <a:sx n="82" d="100"/>
          <a:sy n="82" d="100"/>
        </p:scale>
        <p:origin x="-366" y="-90"/>
      </p:cViewPr>
      <p:guideLst>
        <p:guide orient="horz" pos="2159"/>
        <p:guide pos="3840"/>
        <p:guide pos="578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95DAE4-7F04-4F03-8139-56735CC68389}" type="datetimeFigureOut">
              <a:rPr lang="zh-CN" altLang="en-US" smtClean="0"/>
              <a:t>2019/2/18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43EB00-DF63-4918-96C6-C2226430D6BD}" type="slidenum">
              <a:rPr lang="zh-CN" altLang="en-US" smtClean="0"/>
              <a:t>‹#›</a:t>
            </a:fld>
            <a:endParaRPr lang="zh-CN" altLang="en-US"/>
          </a:p>
        </p:txBody>
      </p:sp>
    </p:spTree>
    <p:extLst>
      <p:ext uri="{BB962C8B-B14F-4D97-AF65-F5344CB8AC3E}">
        <p14:creationId xmlns:p14="http://schemas.microsoft.com/office/powerpoint/2010/main" val="887167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tif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3074" name="图片 6"/>
          <p:cNvPicPr>
            <a:picLocks noChangeAspect="1"/>
          </p:cNvPicPr>
          <p:nvPr userDrawn="1"/>
        </p:nvPicPr>
        <p:blipFill>
          <a:blip r:embed="rId2">
            <a:lum bright="18000"/>
          </a:blip>
          <a:stretch>
            <a:fillRect/>
          </a:stretch>
        </p:blipFill>
        <p:spPr>
          <a:xfrm>
            <a:off x="0" y="0"/>
            <a:ext cx="12192000" cy="6858000"/>
          </a:xfrm>
          <a:prstGeom prst="rect">
            <a:avLst/>
          </a:prstGeom>
          <a:solidFill>
            <a:schemeClr val="bg1"/>
          </a:solidFill>
          <a:ln w="9525">
            <a:noFill/>
          </a:ln>
        </p:spPr>
      </p:pic>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
        <p:nvSpPr>
          <p:cNvPr id="5" name="矩形 4"/>
          <p:cNvSpPr/>
          <p:nvPr userDrawn="1"/>
        </p:nvSpPr>
        <p:spPr>
          <a:xfrm>
            <a:off x="259715" y="152400"/>
            <a:ext cx="2158365" cy="502285"/>
          </a:xfrm>
          <a:prstGeom prst="rect">
            <a:avLst/>
          </a:prstGeom>
          <a:blipFill rotWithShape="1">
            <a:blip r:embed="rId3" cstate="print">
              <a:alphaModFix amt="67000"/>
            </a:blip>
            <a:stretch>
              <a:fillRect/>
            </a:stretch>
          </a:blip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pic>
        <p:nvPicPr>
          <p:cNvPr id="6" name="Picture 2" descr="C:\Users\Administrator\Desktop\语文新势力LOGO2.tif"/>
          <p:cNvPicPr>
            <a:picLocks noChangeAspect="1" noChangeArrowheads="1"/>
          </p:cNvPicPr>
          <p:nvPr userDrawn="1"/>
        </p:nvPicPr>
        <p:blipFill>
          <a:blip r:embed="rId4" cstate="print"/>
          <a:srcRect/>
          <a:stretch>
            <a:fillRect/>
          </a:stretch>
        </p:blipFill>
        <p:spPr bwMode="auto">
          <a:xfrm>
            <a:off x="2523534" y="62086"/>
            <a:ext cx="1789113" cy="698500"/>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cstate="print">
            <a:alphaModFix amt="2000"/>
            <a:lum/>
          </a:blip>
          <a:srcRect/>
          <a:stretch>
            <a:fillRect t="-13000" b="-13000"/>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zh-CN" dirty="0"/>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
        <p:nvSpPr>
          <p:cNvPr id="3" name="矩形 2"/>
          <p:cNvSpPr/>
          <p:nvPr userDrawn="1"/>
        </p:nvSpPr>
        <p:spPr>
          <a:xfrm>
            <a:off x="0" y="15240"/>
            <a:ext cx="12191365" cy="6827520"/>
          </a:xfrm>
          <a:prstGeom prst="rect">
            <a:avLst/>
          </a:prstGeom>
          <a:solidFill>
            <a:srgbClr val="000000">
              <a:alpha val="0"/>
            </a:srgb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800867_113328342000_2"/>
          <p:cNvPicPr>
            <a:picLocks noChangeAspect="1"/>
          </p:cNvPicPr>
          <p:nvPr/>
        </p:nvPicPr>
        <p:blipFill>
          <a:blip r:embed="rId3">
            <a:clrChange>
              <a:clrFrom>
                <a:srgbClr val="FFFFFF">
                  <a:alpha val="100000"/>
                </a:srgbClr>
              </a:clrFrom>
              <a:clrTo>
                <a:srgbClr val="FFFFFF">
                  <a:alpha val="100000"/>
                  <a:alpha val="0"/>
                </a:srgbClr>
              </a:clrTo>
            </a:clrChange>
          </a:blip>
          <a:srcRect l="15718" t="5553" r="14022" b="4134"/>
          <a:stretch>
            <a:fillRect/>
          </a:stretch>
        </p:blipFill>
        <p:spPr>
          <a:xfrm>
            <a:off x="8472805" y="1574800"/>
            <a:ext cx="2318385" cy="2980690"/>
          </a:xfrm>
          <a:prstGeom prst="rect">
            <a:avLst/>
          </a:prstGeom>
        </p:spPr>
      </p:pic>
      <p:sp>
        <p:nvSpPr>
          <p:cNvPr id="23557" name="矩形 8"/>
          <p:cNvSpPr/>
          <p:nvPr/>
        </p:nvSpPr>
        <p:spPr>
          <a:xfrm>
            <a:off x="4044315" y="2155190"/>
            <a:ext cx="6849110" cy="1763395"/>
          </a:xfrm>
          <a:prstGeom prst="rect">
            <a:avLst/>
          </a:prstGeom>
          <a:solidFill>
            <a:srgbClr val="FEFCE5">
              <a:alpha val="63000"/>
            </a:srgbClr>
          </a:solidFill>
        </p:spPr>
        <p:style>
          <a:lnRef idx="2">
            <a:schemeClr val="accent2"/>
          </a:lnRef>
          <a:fillRef idx="1">
            <a:schemeClr val="lt1"/>
          </a:fillRef>
          <a:effectRef idx="0">
            <a:schemeClr val="accent2"/>
          </a:effectRef>
          <a:fontRef idx="minor">
            <a:schemeClr val="dk1"/>
          </a:fontRef>
        </p:style>
        <p:txBody>
          <a:bodyPr anchor="ctr"/>
          <a:lstStyle/>
          <a:p>
            <a:pPr lvl="0" algn="ctr" eaLnBrk="1" hangingPunct="1"/>
            <a:r>
              <a:rPr lang="zh-CN" altLang="zh-CN" sz="6600" b="1">
                <a:ln/>
                <a:solidFill>
                  <a:schemeClr val="tx1"/>
                </a:solidFill>
                <a:effectLst>
                  <a:outerShdw blurRad="38100" dist="19050" dir="2700000" algn="tl" rotWithShape="0">
                    <a:schemeClr val="dk1">
                      <a:alpha val="40000"/>
                    </a:schemeClr>
                  </a:outerShdw>
                </a:effectLst>
                <a:latin typeface="华文行楷" panose="02010800040101010101" charset="-122"/>
                <a:ea typeface="华文行楷" panose="02010800040101010101" charset="-122"/>
                <a:cs typeface="+mn-ea"/>
                <a:sym typeface="+mn-ea"/>
              </a:rPr>
              <a:t>同仁堂信誉</a:t>
            </a:r>
            <a:r>
              <a:rPr lang="zh-CN" altLang="zh-CN" sz="6600" b="1">
                <a:ln/>
                <a:solidFill>
                  <a:srgbClr val="FF0000"/>
                </a:solidFill>
                <a:effectLst>
                  <a:outerShdw blurRad="38100" dist="19050" dir="2700000" algn="tl" rotWithShape="0">
                    <a:schemeClr val="dk1">
                      <a:alpha val="40000"/>
                    </a:schemeClr>
                  </a:outerShdw>
                </a:effectLst>
                <a:latin typeface="华文行楷" panose="02010800040101010101" charset="-122"/>
                <a:ea typeface="华文行楷" panose="02010800040101010101" charset="-122"/>
                <a:cs typeface="+mn-ea"/>
                <a:sym typeface="+mn-ea"/>
              </a:rPr>
              <a:t>危机</a:t>
            </a:r>
            <a:endParaRPr lang="zh-CN" altLang="zh-CN" sz="6600" b="1" dirty="0">
              <a:ln/>
              <a:solidFill>
                <a:srgbClr val="FF0000"/>
              </a:solidFill>
              <a:effectLst>
                <a:outerShdw blurRad="38100" dist="19050" dir="2700000" algn="tl" rotWithShape="0">
                  <a:schemeClr val="dk1">
                    <a:alpha val="40000"/>
                  </a:schemeClr>
                </a:outerShdw>
              </a:effectLst>
              <a:latin typeface="华文行楷" panose="02010800040101010101" charset="-122"/>
              <a:ea typeface="华文行楷" panose="02010800040101010101" charset="-122"/>
              <a:cs typeface="+mn-ea"/>
              <a:sym typeface="+mn-ea"/>
            </a:endParaRPr>
          </a:p>
        </p:txBody>
      </p:sp>
      <p:sp>
        <p:nvSpPr>
          <p:cNvPr id="3" name="矩形 2"/>
          <p:cNvSpPr/>
          <p:nvPr/>
        </p:nvSpPr>
        <p:spPr>
          <a:xfrm>
            <a:off x="4676713" y="2436664"/>
            <a:ext cx="6627720" cy="1198880"/>
          </a:xfrm>
          <a:prstGeom prst="rect">
            <a:avLst/>
          </a:prstGeom>
          <a:noFill/>
          <a:ln>
            <a:noFill/>
          </a:ln>
        </p:spPr>
        <p:txBody>
          <a:bodyPr wrap="square" rtlCol="0" anchor="t">
            <a:spAutoFit/>
            <a:scene3d>
              <a:camera prst="orthographicFront"/>
              <a:lightRig rig="threePt" dir="t"/>
            </a:scene3d>
          </a:bodyPr>
          <a:lstStyle/>
          <a:p>
            <a:endParaRPr lang="en-US" altLang="zh-CN" sz="7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5" name="文本框 4"/>
          <p:cNvSpPr txBox="1"/>
          <p:nvPr/>
        </p:nvSpPr>
        <p:spPr>
          <a:xfrm>
            <a:off x="7791874" y="4849213"/>
            <a:ext cx="4785360" cy="954107"/>
          </a:xfrm>
          <a:prstGeom prst="rect">
            <a:avLst/>
          </a:prstGeom>
          <a:noFill/>
        </p:spPr>
        <p:txBody>
          <a:bodyPr wrap="square" rtlCol="0">
            <a:spAutoFit/>
          </a:bodyPr>
          <a:lstStyle/>
          <a:p>
            <a:r>
              <a:rPr lang="zh-CN" altLang="zh-CN" sz="2800" u="sng" dirty="0" smtClean="0">
                <a:latin typeface="微软雅黑" panose="020B0503020204020204" pitchFamily="34" charset="-122"/>
                <a:ea typeface="微软雅黑" panose="020B0503020204020204" pitchFamily="34" charset="-122"/>
                <a:cs typeface="微软雅黑" panose="020B0503020204020204" pitchFamily="34" charset="-122"/>
              </a:rPr>
              <a:t>《壹学作文素材》</a:t>
            </a:r>
            <a:endParaRPr lang="en-US" altLang="zh-CN" sz="2800" u="sng" dirty="0" smtClean="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800" u="sng" dirty="0" smtClean="0">
                <a:latin typeface="微软雅黑" panose="020B0503020204020204" pitchFamily="34" charset="-122"/>
                <a:ea typeface="微软雅黑" panose="020B0503020204020204" pitchFamily="34" charset="-122"/>
                <a:cs typeface="微软雅黑" panose="020B0503020204020204" pitchFamily="34" charset="-122"/>
              </a:rPr>
              <a:t>   2019</a:t>
            </a:r>
            <a:r>
              <a:rPr lang="zh-CN" altLang="en-US" sz="2800" u="sng" dirty="0">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2800" u="sng"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u="sng" dirty="0">
                <a:latin typeface="微软雅黑" panose="020B0503020204020204" pitchFamily="34" charset="-122"/>
                <a:ea typeface="微软雅黑" panose="020B0503020204020204" pitchFamily="34" charset="-122"/>
                <a:cs typeface="微软雅黑" panose="020B0503020204020204" pitchFamily="34" charset="-122"/>
              </a:rPr>
              <a:t>辑</a:t>
            </a:r>
            <a:r>
              <a:rPr lang="en-US" altLang="zh-CN" sz="2800" u="sng" dirty="0">
                <a:latin typeface="微软雅黑" panose="020B0503020204020204" pitchFamily="34" charset="-122"/>
                <a:ea typeface="微软雅黑" panose="020B0503020204020204" pitchFamily="34" charset="-122"/>
                <a:cs typeface="微软雅黑" panose="020B0503020204020204" pitchFamily="34" charset="-122"/>
              </a:rPr>
              <a:t>P05</a:t>
            </a:r>
          </a:p>
        </p:txBody>
      </p:sp>
      <p:pic>
        <p:nvPicPr>
          <p:cNvPr id="2" name="图片 1" descr="PBOOK008"/>
          <p:cNvPicPr>
            <a:picLocks noChangeAspect="1"/>
          </p:cNvPicPr>
          <p:nvPr/>
        </p:nvPicPr>
        <p:blipFill>
          <a:blip r:embed="rId4"/>
          <a:stretch>
            <a:fillRect/>
          </a:stretch>
        </p:blipFill>
        <p:spPr>
          <a:xfrm>
            <a:off x="266065" y="1009015"/>
            <a:ext cx="4128770" cy="543687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6" name="Text Placeholder 32"/>
          <p:cNvSpPr txBox="1"/>
          <p:nvPr/>
        </p:nvSpPr>
        <p:spPr>
          <a:xfrm>
            <a:off x="1019810" y="1341120"/>
            <a:ext cx="600075" cy="368300"/>
          </a:xfrm>
          <a:prstGeom prst="rect">
            <a:avLst/>
          </a:prstGeom>
          <a:noFill/>
          <a:ln w="9525">
            <a:noFill/>
          </a:ln>
        </p:spPr>
        <p:txBody>
          <a:bodyPr lIns="0" tIns="0" rIns="0" bIns="0" anchor="t"/>
          <a:lstStyle/>
          <a:p>
            <a:pPr defTabSz="685800">
              <a:lnSpc>
                <a:spcPct val="90000"/>
              </a:lnSpc>
              <a:spcBef>
                <a:spcPts val="750"/>
              </a:spcBef>
            </a:pPr>
            <a:r>
              <a:rPr lang="en-US" altLang="zh-CN" sz="32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15402" name="TextBox 13@|17FFC:16777215|FBC:16777215|LFC:16777215|LBC:16777215"/>
          <p:cNvSpPr txBox="1"/>
          <p:nvPr/>
        </p:nvSpPr>
        <p:spPr>
          <a:xfrm>
            <a:off x="1478598" y="1249045"/>
            <a:ext cx="4767262" cy="492125"/>
          </a:xfrm>
          <a:prstGeom prst="rect">
            <a:avLst/>
          </a:prstGeom>
          <a:noFill/>
          <a:ln w="9525">
            <a:noFill/>
          </a:ln>
        </p:spPr>
        <p:txBody>
          <a:bodyPr wrap="square" lIns="0" tIns="0" rIns="0" bIns="0" anchor="t">
            <a:spAutoFit/>
          </a:bodyPr>
          <a:lstStyle/>
          <a:p>
            <a:pPr defTabSz="1216025">
              <a:spcBef>
                <a:spcPct val="20000"/>
              </a:spcBef>
            </a:pPr>
            <a:r>
              <a:rPr lang="en-US" altLang="zh-CN" sz="32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28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同仁堂声明是推卸责任</a:t>
            </a:r>
            <a:r>
              <a:rPr lang="en-US" altLang="zh-CN" sz="32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   </a:t>
            </a:r>
          </a:p>
        </p:txBody>
      </p:sp>
      <p:sp>
        <p:nvSpPr>
          <p:cNvPr id="11" name="文本框 10"/>
          <p:cNvSpPr txBox="1"/>
          <p:nvPr/>
        </p:nvSpPr>
        <p:spPr>
          <a:xfrm>
            <a:off x="713105" y="1816100"/>
            <a:ext cx="8444230" cy="4615815"/>
          </a:xfrm>
          <a:prstGeom prst="rect">
            <a:avLst/>
          </a:prstGeom>
          <a:noFill/>
        </p:spPr>
        <p:txBody>
          <a:bodyPr wrap="square" rtlCol="0">
            <a:spAutoFit/>
          </a:bodyPr>
          <a:lstStyle/>
          <a:p>
            <a:pPr marR="0" defTabSz="914400" eaLnBrk="0" hangingPunct="0">
              <a:lnSpc>
                <a:spcPct val="150000"/>
              </a:lnSpc>
              <a:buFont typeface="Arial" panose="020B0604020202020204" pitchFamily="34" charset="0"/>
              <a:buNone/>
            </a:pPr>
            <a:r>
              <a:rPr lang="zh-CN" altLang="en-US" sz="2800">
                <a:ln w="22225">
                  <a:solidFill>
                    <a:srgbClr val="92D050"/>
                  </a:solidFill>
                  <a:prstDash val="solid"/>
                </a:ln>
                <a:solidFill>
                  <a:srgbClr val="00B050"/>
                </a:solidFill>
                <a:cs typeface="+mn-ea"/>
                <a:sym typeface="+mn-ea"/>
              </a:rPr>
              <a:t>【澎湃新闻】</a:t>
            </a:r>
            <a:r>
              <a:rPr kumimoji="0" lang="zh-CN" altLang="en-US" sz="2800" kern="1200" cap="none" spc="0" normalizeH="0" baseline="0" noProof="1">
                <a:solidFill>
                  <a:schemeClr val="tx1">
                    <a:lumMod val="75000"/>
                    <a:lumOff val="25000"/>
                  </a:schemeClr>
                </a:solidFill>
                <a:latin typeface="Calibri" panose="020F0502020204030204" pitchFamily="34" charset="0"/>
                <a:ea typeface="宋体" panose="02010600030101010101" pitchFamily="2" charset="-122"/>
                <a:cs typeface="+mn-ea"/>
                <a:sym typeface="+mn-ea"/>
              </a:rPr>
              <a:t> </a:t>
            </a:r>
            <a:r>
              <a:rPr kumimoji="0" lang="zh-CN" altLang="en-US" sz="2800" kern="1200" cap="none" spc="0" normalizeH="0" baseline="0" noProof="1">
                <a:solidFill>
                  <a:schemeClr val="tx1">
                    <a:lumMod val="75000"/>
                    <a:lumOff val="25000"/>
                  </a:schemeClr>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对于同仁堂，此前舆论一直保持着较为正面的态度，多数消费者对品牌的印象很好。而在此次“蜂蜜门”爆出后，瞬间舆论沸腾，网友多表示震惊、不敢相信，不少网友感慨，连同仁堂这样以业界良心著称的老字号都造假，更何况其他品牌？同时，对于同仁堂的声明，网友多认为是在推卸责任，也有部分舆论认为是有关部们监管不当。</a:t>
            </a:r>
          </a:p>
        </p:txBody>
      </p:sp>
      <p:pic>
        <p:nvPicPr>
          <p:cNvPr id="3" name="图片 2" descr="图片1_副本_副本"/>
          <p:cNvPicPr>
            <a:picLocks noChangeAspect="1"/>
          </p:cNvPicPr>
          <p:nvPr/>
        </p:nvPicPr>
        <p:blipFill>
          <a:blip r:embed="rId2"/>
          <a:stretch>
            <a:fillRect/>
          </a:stretch>
        </p:blipFill>
        <p:spPr>
          <a:xfrm>
            <a:off x="9162415" y="2399030"/>
            <a:ext cx="3013710" cy="29546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 calcmode="lin" valueType="num">
                                      <p:cBhvr>
                                        <p:cTn id="7" dur="500" fill="hold"/>
                                        <p:tgtEl>
                                          <p:spTgt spid="15366"/>
                                        </p:tgtEl>
                                        <p:attrNameLst>
                                          <p:attrName>ppt_x</p:attrName>
                                        </p:attrNameLst>
                                      </p:cBhvr>
                                      <p:tavLst>
                                        <p:tav tm="0">
                                          <p:val>
                                            <p:strVal val="#ppt_x"/>
                                          </p:val>
                                        </p:tav>
                                        <p:tav tm="100000">
                                          <p:val>
                                            <p:strVal val="#ppt_x"/>
                                          </p:val>
                                        </p:tav>
                                      </p:tavLst>
                                    </p:anim>
                                    <p:anim calcmode="lin" valueType="num">
                                      <p:cBhvr>
                                        <p:cTn id="8" dur="500" fill="hold"/>
                                        <p:tgtEl>
                                          <p:spTgt spid="1536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402"/>
                                        </p:tgtEl>
                                        <p:attrNameLst>
                                          <p:attrName>style.visibility</p:attrName>
                                        </p:attrNameLst>
                                      </p:cBhvr>
                                      <p:to>
                                        <p:strVal val="visible"/>
                                      </p:to>
                                    </p:set>
                                    <p:anim calcmode="lin" valueType="num">
                                      <p:cBhvr>
                                        <p:cTn id="11" dur="500" fill="hold"/>
                                        <p:tgtEl>
                                          <p:spTgt spid="15402"/>
                                        </p:tgtEl>
                                        <p:attrNameLst>
                                          <p:attrName>ppt_x</p:attrName>
                                        </p:attrNameLst>
                                      </p:cBhvr>
                                      <p:tavLst>
                                        <p:tav tm="0">
                                          <p:val>
                                            <p:strVal val="#ppt_x"/>
                                          </p:val>
                                        </p:tav>
                                        <p:tav tm="100000">
                                          <p:val>
                                            <p:strVal val="#ppt_x"/>
                                          </p:val>
                                        </p:tav>
                                      </p:tavLst>
                                    </p:anim>
                                    <p:anim calcmode="lin" valueType="num">
                                      <p:cBhvr>
                                        <p:cTn id="12" dur="500" fill="hold"/>
                                        <p:tgtEl>
                                          <p:spTgt spid="1540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15402"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6" name="Text Placeholder 32"/>
          <p:cNvSpPr txBox="1"/>
          <p:nvPr/>
        </p:nvSpPr>
        <p:spPr>
          <a:xfrm>
            <a:off x="905510" y="1180465"/>
            <a:ext cx="600075" cy="368300"/>
          </a:xfrm>
          <a:prstGeom prst="rect">
            <a:avLst/>
          </a:prstGeom>
          <a:noFill/>
          <a:ln w="9525">
            <a:noFill/>
          </a:ln>
        </p:spPr>
        <p:txBody>
          <a:bodyPr lIns="0" tIns="0" rIns="0" bIns="0" anchor="t"/>
          <a:lstStyle/>
          <a:p>
            <a:pPr defTabSz="685800">
              <a:lnSpc>
                <a:spcPct val="90000"/>
              </a:lnSpc>
              <a:spcBef>
                <a:spcPts val="750"/>
              </a:spcBef>
            </a:pPr>
            <a:r>
              <a:rPr lang="en-US" altLang="zh-CN" sz="36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15402" name="TextBox 13@|17FFC:16777215|FBC:16777215|LFC:16777215|LBC:16777215"/>
          <p:cNvSpPr txBox="1"/>
          <p:nvPr/>
        </p:nvSpPr>
        <p:spPr>
          <a:xfrm>
            <a:off x="1364298" y="1168400"/>
            <a:ext cx="4767262" cy="492125"/>
          </a:xfrm>
          <a:prstGeom prst="rect">
            <a:avLst/>
          </a:prstGeom>
          <a:noFill/>
          <a:ln w="9525">
            <a:noFill/>
          </a:ln>
        </p:spPr>
        <p:txBody>
          <a:bodyPr wrap="square" lIns="0" tIns="0" rIns="0" bIns="0" anchor="t">
            <a:spAutoFit/>
          </a:bodyPr>
          <a:lstStyle/>
          <a:p>
            <a:pPr defTabSz="1216025">
              <a:spcBef>
                <a:spcPct val="20000"/>
              </a:spcBef>
            </a:pPr>
            <a:r>
              <a:rPr lang="en-US" altLang="zh-CN" sz="32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32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老品牌面临发展困境</a:t>
            </a:r>
            <a:r>
              <a:rPr lang="en-US" altLang="zh-CN" sz="32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24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  </a:t>
            </a:r>
          </a:p>
        </p:txBody>
      </p:sp>
      <p:sp>
        <p:nvSpPr>
          <p:cNvPr id="2" name="文本框 1"/>
          <p:cNvSpPr txBox="1"/>
          <p:nvPr/>
        </p:nvSpPr>
        <p:spPr>
          <a:xfrm>
            <a:off x="712470" y="1621155"/>
            <a:ext cx="11125835" cy="5262245"/>
          </a:xfrm>
          <a:prstGeom prst="rect">
            <a:avLst/>
          </a:prstGeom>
          <a:noFill/>
        </p:spPr>
        <p:txBody>
          <a:bodyPr wrap="square" rtlCol="0">
            <a:spAutoFit/>
          </a:bodyPr>
          <a:lstStyle/>
          <a:p>
            <a:pPr marR="0" defTabSz="914400" eaLnBrk="0" hangingPunct="0">
              <a:lnSpc>
                <a:spcPct val="150000"/>
              </a:lnSpc>
              <a:buFont typeface="Arial" panose="020B0604020202020204" pitchFamily="34" charset="0"/>
              <a:buNone/>
            </a:pPr>
            <a:r>
              <a:rPr lang="zh-CN" altLang="en-US" sz="2800">
                <a:ln w="22225">
                  <a:solidFill>
                    <a:srgbClr val="92D050"/>
                  </a:solidFill>
                  <a:prstDash val="solid"/>
                </a:ln>
                <a:solidFill>
                  <a:srgbClr val="00B050"/>
                </a:solidFill>
                <a:effectLst/>
                <a:cs typeface="+mn-ea"/>
                <a:sym typeface="+mn-ea"/>
              </a:rPr>
              <a:t>【长城网】</a:t>
            </a:r>
            <a:r>
              <a:rPr lang="zh-CN" sz="280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进入现代社会后，许多老字号的发展遇到瓶颈。有关统计数据显示，目前经商务部认定的中华老字号共有1128家，其中，多数经营情况欠佳，处于发展壮大态势的不到30%，一些老字号空有品牌，已无产品上市。此次同仁堂“蜂蜜门”，表面看是代工厂家的问题，实际上折射出的正是老字号的发展困境。是以低成本管控放任代工方粗制滥造损害品牌价值，还是保护品牌声誉对粗劣代工说“不”，现在，是到了同仁堂老字号要做出关乎自身生存发展抉择的时候了。</a:t>
            </a:r>
            <a:endParaRPr lang="zh-CN" altLang="en-US" sz="280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R="0" defTabSz="914400" eaLnBrk="0" hangingPunct="0">
              <a:lnSpc>
                <a:spcPct val="150000"/>
              </a:lnSpc>
              <a:buFont typeface="Arial" panose="020B0604020202020204" pitchFamily="34" charset="0"/>
              <a:buNone/>
            </a:pPr>
            <a:r>
              <a:rPr kumimoji="0" lang="zh-CN" altLang="en-US" sz="2800" kern="1200" cap="none" spc="0" normalizeH="0" baseline="0" noProof="1">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 calcmode="lin" valueType="num">
                                      <p:cBhvr>
                                        <p:cTn id="7" dur="500" fill="hold"/>
                                        <p:tgtEl>
                                          <p:spTgt spid="15366"/>
                                        </p:tgtEl>
                                        <p:attrNameLst>
                                          <p:attrName>ppt_x</p:attrName>
                                        </p:attrNameLst>
                                      </p:cBhvr>
                                      <p:tavLst>
                                        <p:tav tm="0">
                                          <p:val>
                                            <p:strVal val="#ppt_x"/>
                                          </p:val>
                                        </p:tav>
                                        <p:tav tm="100000">
                                          <p:val>
                                            <p:strVal val="#ppt_x"/>
                                          </p:val>
                                        </p:tav>
                                      </p:tavLst>
                                    </p:anim>
                                    <p:anim calcmode="lin" valueType="num">
                                      <p:cBhvr>
                                        <p:cTn id="8" dur="500" fill="hold"/>
                                        <p:tgtEl>
                                          <p:spTgt spid="1536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402"/>
                                        </p:tgtEl>
                                        <p:attrNameLst>
                                          <p:attrName>style.visibility</p:attrName>
                                        </p:attrNameLst>
                                      </p:cBhvr>
                                      <p:to>
                                        <p:strVal val="visible"/>
                                      </p:to>
                                    </p:set>
                                    <p:anim calcmode="lin" valueType="num">
                                      <p:cBhvr>
                                        <p:cTn id="11" dur="500" fill="hold"/>
                                        <p:tgtEl>
                                          <p:spTgt spid="15402"/>
                                        </p:tgtEl>
                                        <p:attrNameLst>
                                          <p:attrName>ppt_x</p:attrName>
                                        </p:attrNameLst>
                                      </p:cBhvr>
                                      <p:tavLst>
                                        <p:tav tm="0">
                                          <p:val>
                                            <p:strVal val="#ppt_x"/>
                                          </p:val>
                                        </p:tav>
                                        <p:tav tm="100000">
                                          <p:val>
                                            <p:strVal val="#ppt_x"/>
                                          </p:val>
                                        </p:tav>
                                      </p:tavLst>
                                    </p:anim>
                                    <p:anim calcmode="lin" valueType="num">
                                      <p:cBhvr>
                                        <p:cTn id="12" dur="500" fill="hold"/>
                                        <p:tgtEl>
                                          <p:spTgt spid="1540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15402"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3"/>
          <p:cNvSpPr txBox="1"/>
          <p:nvPr/>
        </p:nvSpPr>
        <p:spPr>
          <a:xfrm>
            <a:off x="667168" y="3788550"/>
            <a:ext cx="1608455" cy="430530"/>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28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写作示例</a:t>
            </a:r>
          </a:p>
        </p:txBody>
      </p:sp>
      <p:grpSp>
        <p:nvGrpSpPr>
          <p:cNvPr id="4" name="组合 3"/>
          <p:cNvGrpSpPr/>
          <p:nvPr/>
        </p:nvGrpSpPr>
        <p:grpSpPr>
          <a:xfrm>
            <a:off x="730250" y="2044065"/>
            <a:ext cx="1545590" cy="1546860"/>
            <a:chOff x="1011" y="1454"/>
            <a:chExt cx="2434" cy="2436"/>
          </a:xfrm>
        </p:grpSpPr>
        <p:grpSp>
          <p:nvGrpSpPr>
            <p:cNvPr id="3" name="组合 1"/>
            <p:cNvGrpSpPr/>
            <p:nvPr/>
          </p:nvGrpSpPr>
          <p:grpSpPr>
            <a:xfrm>
              <a:off x="1275" y="1735"/>
              <a:ext cx="1943" cy="1943"/>
              <a:chOff x="389352" y="389305"/>
              <a:chExt cx="1056755" cy="1056618"/>
            </a:xfrm>
          </p:grpSpPr>
          <p:sp>
            <p:nvSpPr>
              <p:cNvPr id="22541" name="Text Box 11"/>
              <p:cNvSpPr txBox="1"/>
              <p:nvPr/>
            </p:nvSpPr>
            <p:spPr>
              <a:xfrm>
                <a:off x="389352" y="389305"/>
                <a:ext cx="1056755" cy="1056618"/>
              </a:xfrm>
              <a:prstGeom prst="rect">
                <a:avLst/>
              </a:prstGeom>
              <a:noFill/>
              <a:ln w="9525">
                <a:noFill/>
              </a:ln>
            </p:spPr>
            <p:txBody>
              <a:bodyPr anchor="ctr"/>
              <a:lstStyle/>
              <a:p>
                <a:pPr lvl="0" algn="ctr" eaLnBrk="1" hangingPunct="1"/>
                <a:endParaRPr lang="id-ID" altLang="en-US" dirty="0">
                  <a:solidFill>
                    <a:srgbClr val="FFFFFF"/>
                  </a:solidFill>
                  <a:latin typeface="Calibri" panose="020F0502020204030204" pitchFamily="34" charset="0"/>
                  <a:ea typeface="宋体" panose="02010600030101010101" pitchFamily="2" charset="-122"/>
                  <a:sym typeface="Arial" panose="020B0604020202020204" pitchFamily="34" charset="0"/>
                </a:endParaRPr>
              </a:p>
            </p:txBody>
          </p:sp>
          <p:sp>
            <p:nvSpPr>
              <p:cNvPr id="22539" name="AutoShape 84"/>
              <p:cNvSpPr/>
              <p:nvPr/>
            </p:nvSpPr>
            <p:spPr>
              <a:xfrm>
                <a:off x="590487" y="570783"/>
                <a:ext cx="652778" cy="639093"/>
              </a:xfrm>
              <a:custGeom>
                <a:avLst/>
                <a:gdLst/>
                <a:ahLst/>
                <a:cxnLst>
                  <a:cxn ang="0">
                    <a:pos x="2147483647" y="0"/>
                  </a:cxn>
                  <a:cxn ang="0">
                    <a:pos x="2147483647" y="687435385"/>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977623543" y="2147483647"/>
                  </a:cxn>
                  <a:cxn ang="0">
                    <a:pos x="731554705" y="2147483647"/>
                  </a:cxn>
                  <a:cxn ang="0">
                    <a:pos x="0" y="2147483647"/>
                  </a:cxn>
                  <a:cxn ang="0">
                    <a:pos x="798295665" y="2147483647"/>
                  </a:cxn>
                  <a:cxn ang="0">
                    <a:pos x="2147483647" y="2147483647"/>
                  </a:cxn>
                  <a:cxn ang="0">
                    <a:pos x="2147483647" y="685906888"/>
                  </a:cxn>
                  <a:cxn ang="0">
                    <a:pos x="2147483647" y="0"/>
                  </a:cxn>
                </a:cxnLst>
                <a:rect l="0" t="0" r="0" b="0"/>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accent2">
                  <a:lumMod val="60000"/>
                  <a:lumOff val="40000"/>
                </a:schemeClr>
              </a:solidFill>
              <a:ln w="9525">
                <a:noFill/>
              </a:ln>
            </p:spPr>
            <p:txBody>
              <a:bodyPr/>
              <a:lstStyle/>
              <a:p>
                <a:endParaRPr lang="zh-CN" altLang="en-US"/>
              </a:p>
            </p:txBody>
          </p:sp>
        </p:grpSp>
        <p:sp>
          <p:nvSpPr>
            <p:cNvPr id="2" name="任意多边形 3"/>
            <p:cNvSpPr/>
            <p:nvPr/>
          </p:nvSpPr>
          <p:spPr>
            <a:xfrm>
              <a:off x="1011" y="1454"/>
              <a:ext cx="2434" cy="2436"/>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grpSp>
      <p:sp>
        <p:nvSpPr>
          <p:cNvPr id="11" name="文本框 1"/>
          <p:cNvSpPr txBox="1"/>
          <p:nvPr/>
        </p:nvSpPr>
        <p:spPr>
          <a:xfrm>
            <a:off x="3603080" y="2602789"/>
            <a:ext cx="8284139" cy="784830"/>
          </a:xfrm>
          <a:prstGeom prst="rect">
            <a:avLst/>
          </a:prstGeom>
          <a:noFill/>
        </p:spPr>
        <p:txBody>
          <a:bodyPr wrap="square" rtlCol="0">
            <a:spAutoFit/>
          </a:bodyPr>
          <a:lstStyle/>
          <a:p>
            <a:r>
              <a:rPr lang="en-US" b="1" dirty="0" smtClean="0">
                <a:latin typeface="微软雅黑" panose="020B0503020204020204" pitchFamily="34" charset="-122"/>
                <a:ea typeface="微软雅黑" panose="020B0503020204020204" pitchFamily="34" charset="-122"/>
              </a:rPr>
              <a:t> </a:t>
            </a:r>
            <a:endParaRPr lang="zh-CN" altLang="en-US" b="1" dirty="0" smtClean="0">
              <a:latin typeface="微软雅黑" panose="020B0503020204020204" pitchFamily="34" charset="-122"/>
              <a:ea typeface="微软雅黑" panose="020B0503020204020204" pitchFamily="34" charset="-122"/>
            </a:endParaRPr>
          </a:p>
          <a:p>
            <a:pPr>
              <a:lnSpc>
                <a:spcPct val="150000"/>
              </a:lnSpc>
            </a:pPr>
            <a:endParaRPr lang="zh-CN" altLang="en-US" b="1" dirty="0">
              <a:latin typeface="微软雅黑" panose="020B0503020204020204" pitchFamily="34" charset="-122"/>
              <a:ea typeface="微软雅黑" panose="020B0503020204020204" pitchFamily="34" charset="-122"/>
            </a:endParaRPr>
          </a:p>
        </p:txBody>
      </p:sp>
      <p:sp>
        <p:nvSpPr>
          <p:cNvPr id="9" name="矩形 8"/>
          <p:cNvSpPr/>
          <p:nvPr/>
        </p:nvSpPr>
        <p:spPr>
          <a:xfrm>
            <a:off x="2904490" y="1372870"/>
            <a:ext cx="8428990" cy="4615815"/>
          </a:xfrm>
          <a:prstGeom prst="rect">
            <a:avLst/>
          </a:prstGeom>
        </p:spPr>
        <p:txBody>
          <a:bodyPr wrap="square">
            <a:spAutoFit/>
          </a:bodyPr>
          <a:lstStyle/>
          <a:p>
            <a:pPr>
              <a:lnSpc>
                <a:spcPct val="150000"/>
              </a:lnSpc>
            </a:pPr>
            <a:r>
              <a:rPr lang="en-US" altLang="zh-CN" sz="28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人们之所以看重、选择百年老店，就在一个信字。“诚信者，天下之结也”。诚信是企业的立身之本，也是维护市场经济秩序的重要原则，一旦失信于民，不仅仅涉事企业难逃惩处，整个行业也有可能被拖累，坠入“塔西佗陷阱”。更何况，事关消费者健康的食品、药品领域，不出事则已，一出事必是大事。</a:t>
            </a:r>
          </a:p>
          <a:p>
            <a:pPr>
              <a:lnSpc>
                <a:spcPct val="150000"/>
              </a:lnSpc>
            </a:pPr>
            <a:endParaRPr lang="zh-CN" altLang="en-US" sz="2800" dirty="0" smtClean="0">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Box 13"/>
          <p:cNvSpPr txBox="1"/>
          <p:nvPr/>
        </p:nvSpPr>
        <p:spPr>
          <a:xfrm>
            <a:off x="1189990" y="1471295"/>
            <a:ext cx="9703435" cy="4524375"/>
          </a:xfrm>
          <a:prstGeom prst="rect">
            <a:avLst/>
          </a:prstGeom>
          <a:noFill/>
          <a:ln w="9525">
            <a:noFill/>
          </a:ln>
        </p:spPr>
        <p:txBody>
          <a:bodyPr wrap="square" lIns="0" tIns="0" rIns="0" bIns="0">
            <a:spAutoFit/>
          </a:bodyPr>
          <a:lstStyle/>
          <a:p>
            <a:pPr marR="0" algn="just" defTabSz="1216025">
              <a:lnSpc>
                <a:spcPct val="150000"/>
              </a:lnSpc>
              <a:spcBef>
                <a:spcPts val="0"/>
              </a:spcBef>
              <a:buFont typeface="Arial" panose="020B0604020202020204" pitchFamily="34" charset="0"/>
              <a:buNone/>
            </a:pPr>
            <a:r>
              <a:rPr lang="en-US" altLang="zh-CN" sz="2800" dirty="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一次质量事故，就是一次信任危机。这警示相关企业必须重视质量与品牌，重视食品、药品领域的全流程监管，不能因为是知名品牌、“百年老店”，就有所放松，或者出现“灯下黑”。同仁堂门前有一幅对联：“炮制虽繁必不敢省人工，品味虽贵必不敢减物力。”对同仁堂来说，必须切实从过期蜂蜜事件中汲取教训，把好全流程质量关，真正把消费者利益摆在首位，才能在市场竞争中走得更远。</a:t>
            </a:r>
            <a:r>
              <a:rPr lang="en-US" altLang="zh-CN" sz="2800" dirty="0">
                <a:solidFill>
                  <a:schemeClr val="tx1">
                    <a:lumMod val="85000"/>
                    <a:lumOff val="1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a:t>
            </a:r>
            <a:endParaRPr lang="zh-CN" altLang="en-US" sz="2800" b="1" dirty="0">
              <a:effectLst/>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Effect transition="in" filter="diamond(in)">
                                      <p:cBhvr>
                                        <p:cTn id="7" dur="2000"/>
                                        <p:tgtEl>
                                          <p:spTgt spid="225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4" name="组合 20"/>
          <p:cNvPicPr/>
          <p:nvPr/>
        </p:nvPicPr>
        <p:blipFill>
          <a:blip r:embed="rId2"/>
          <a:stretch>
            <a:fillRect/>
          </a:stretch>
        </p:blipFill>
        <p:spPr>
          <a:xfrm>
            <a:off x="2330277" y="2677587"/>
            <a:ext cx="388937" cy="346075"/>
          </a:xfrm>
          <a:prstGeom prst="rect">
            <a:avLst/>
          </a:prstGeom>
          <a:noFill/>
          <a:ln w="9525">
            <a:noFill/>
          </a:ln>
        </p:spPr>
      </p:pic>
      <p:sp>
        <p:nvSpPr>
          <p:cNvPr id="2" name="文本框 1"/>
          <p:cNvSpPr txBox="1"/>
          <p:nvPr/>
        </p:nvSpPr>
        <p:spPr>
          <a:xfrm>
            <a:off x="2067560" y="1767205"/>
            <a:ext cx="4494530" cy="783590"/>
          </a:xfrm>
          <a:prstGeom prst="rect">
            <a:avLst/>
          </a:prstGeom>
          <a:noFill/>
        </p:spPr>
        <p:txBody>
          <a:bodyPr wrap="square" rtlCol="0">
            <a:spAutoFit/>
          </a:bodyPr>
          <a:lstStyle/>
          <a:p>
            <a:r>
              <a:rPr lang="en-US" b="1" dirty="0" smtClean="0">
                <a:latin typeface="微软雅黑" panose="020B0503020204020204" pitchFamily="34" charset="-122"/>
                <a:ea typeface="微软雅黑" panose="020B0503020204020204" pitchFamily="34" charset="-122"/>
              </a:rPr>
              <a:t> </a:t>
            </a:r>
            <a:endParaRPr lang="zh-CN" altLang="en-US" b="1" dirty="0" smtClean="0">
              <a:latin typeface="微软雅黑" panose="020B0503020204020204" pitchFamily="34" charset="-122"/>
              <a:ea typeface="微软雅黑" panose="020B0503020204020204" pitchFamily="34" charset="-122"/>
            </a:endParaRPr>
          </a:p>
          <a:p>
            <a:pPr>
              <a:lnSpc>
                <a:spcPct val="150000"/>
              </a:lnSpc>
            </a:pPr>
            <a:endParaRPr lang="zh-CN" altLang="en-US" b="1" dirty="0">
              <a:latin typeface="微软雅黑" panose="020B0503020204020204" pitchFamily="34" charset="-122"/>
              <a:ea typeface="微软雅黑" panose="020B0503020204020204" pitchFamily="34" charset="-122"/>
            </a:endParaRPr>
          </a:p>
        </p:txBody>
      </p:sp>
      <p:sp>
        <p:nvSpPr>
          <p:cNvPr id="7172" name="AutoShape 4" descr="https://mmbiz.qpic.cn/mmbiz_jpg/pJntQeSAU8q1DWyJtPMW61iaFiciciamae8rkPLqduWZ5Ghz5JqHq5YSJpBrrRPdKAnF9d7x1SqJasMcQNZwesRulA/640?wx_fmt=jpeg&amp;tp=webp&amp;wxfrom=5&amp;wx_lazy=1&amp;wx_co=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32932" name="Freeform 517"/>
          <p:cNvSpPr>
            <a:spLocks noEditPoints="1"/>
          </p:cNvSpPr>
          <p:nvPr/>
        </p:nvSpPr>
        <p:spPr>
          <a:xfrm>
            <a:off x="766445" y="917575"/>
            <a:ext cx="822325" cy="72263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91" h="244">
                <a:moveTo>
                  <a:pt x="273" y="152"/>
                </a:moveTo>
                <a:cubicBezTo>
                  <a:pt x="273" y="142"/>
                  <a:pt x="276" y="132"/>
                  <a:pt x="279" y="123"/>
                </a:cubicBezTo>
                <a:cubicBezTo>
                  <a:pt x="285" y="107"/>
                  <a:pt x="291" y="88"/>
                  <a:pt x="276" y="70"/>
                </a:cubicBezTo>
                <a:cubicBezTo>
                  <a:pt x="267" y="59"/>
                  <a:pt x="254" y="54"/>
                  <a:pt x="241" y="51"/>
                </a:cubicBezTo>
                <a:cubicBezTo>
                  <a:pt x="241" y="43"/>
                  <a:pt x="241" y="43"/>
                  <a:pt x="241" y="43"/>
                </a:cubicBezTo>
                <a:cubicBezTo>
                  <a:pt x="241" y="43"/>
                  <a:pt x="230" y="40"/>
                  <a:pt x="223" y="38"/>
                </a:cubicBezTo>
                <a:cubicBezTo>
                  <a:pt x="216" y="37"/>
                  <a:pt x="207" y="35"/>
                  <a:pt x="200" y="35"/>
                </a:cubicBezTo>
                <a:cubicBezTo>
                  <a:pt x="193" y="35"/>
                  <a:pt x="180" y="35"/>
                  <a:pt x="180" y="35"/>
                </a:cubicBezTo>
                <a:cubicBezTo>
                  <a:pt x="180" y="49"/>
                  <a:pt x="180" y="49"/>
                  <a:pt x="180" y="49"/>
                </a:cubicBezTo>
                <a:cubicBezTo>
                  <a:pt x="198" y="49"/>
                  <a:pt x="198" y="49"/>
                  <a:pt x="198" y="49"/>
                </a:cubicBezTo>
                <a:cubicBezTo>
                  <a:pt x="198" y="49"/>
                  <a:pt x="196" y="83"/>
                  <a:pt x="223" y="83"/>
                </a:cubicBezTo>
                <a:cubicBezTo>
                  <a:pt x="234" y="83"/>
                  <a:pt x="241" y="83"/>
                  <a:pt x="241" y="83"/>
                </a:cubicBezTo>
                <a:cubicBezTo>
                  <a:pt x="241" y="72"/>
                  <a:pt x="241" y="72"/>
                  <a:pt x="241" y="72"/>
                </a:cubicBezTo>
                <a:cubicBezTo>
                  <a:pt x="249" y="74"/>
                  <a:pt x="256" y="78"/>
                  <a:pt x="260" y="83"/>
                </a:cubicBezTo>
                <a:cubicBezTo>
                  <a:pt x="268" y="92"/>
                  <a:pt x="266" y="100"/>
                  <a:pt x="260" y="116"/>
                </a:cubicBezTo>
                <a:cubicBezTo>
                  <a:pt x="257" y="126"/>
                  <a:pt x="252" y="138"/>
                  <a:pt x="252" y="152"/>
                </a:cubicBezTo>
                <a:cubicBezTo>
                  <a:pt x="252" y="155"/>
                  <a:pt x="253" y="158"/>
                  <a:pt x="255" y="163"/>
                </a:cubicBezTo>
                <a:cubicBezTo>
                  <a:pt x="258" y="176"/>
                  <a:pt x="266" y="206"/>
                  <a:pt x="256" y="218"/>
                </a:cubicBezTo>
                <a:cubicBezTo>
                  <a:pt x="255" y="219"/>
                  <a:pt x="252" y="224"/>
                  <a:pt x="240" y="224"/>
                </a:cubicBezTo>
                <a:cubicBezTo>
                  <a:pt x="220" y="224"/>
                  <a:pt x="216" y="208"/>
                  <a:pt x="213" y="171"/>
                </a:cubicBezTo>
                <a:cubicBezTo>
                  <a:pt x="212" y="151"/>
                  <a:pt x="210" y="133"/>
                  <a:pt x="196" y="128"/>
                </a:cubicBezTo>
                <a:cubicBezTo>
                  <a:pt x="188" y="125"/>
                  <a:pt x="179" y="125"/>
                  <a:pt x="172" y="125"/>
                </a:cubicBezTo>
                <a:cubicBezTo>
                  <a:pt x="172" y="0"/>
                  <a:pt x="172" y="0"/>
                  <a:pt x="172" y="0"/>
                </a:cubicBezTo>
                <a:cubicBezTo>
                  <a:pt x="20" y="0"/>
                  <a:pt x="20" y="0"/>
                  <a:pt x="20" y="0"/>
                </a:cubicBezTo>
                <a:cubicBezTo>
                  <a:pt x="20" y="231"/>
                  <a:pt x="20" y="231"/>
                  <a:pt x="20" y="231"/>
                </a:cubicBezTo>
                <a:cubicBezTo>
                  <a:pt x="0" y="231"/>
                  <a:pt x="0" y="231"/>
                  <a:pt x="0" y="231"/>
                </a:cubicBezTo>
                <a:cubicBezTo>
                  <a:pt x="0" y="244"/>
                  <a:pt x="0" y="244"/>
                  <a:pt x="0" y="244"/>
                </a:cubicBezTo>
                <a:cubicBezTo>
                  <a:pt x="20" y="244"/>
                  <a:pt x="20" y="244"/>
                  <a:pt x="20" y="244"/>
                </a:cubicBezTo>
                <a:cubicBezTo>
                  <a:pt x="172" y="244"/>
                  <a:pt x="172" y="244"/>
                  <a:pt x="172" y="244"/>
                </a:cubicBezTo>
                <a:cubicBezTo>
                  <a:pt x="193" y="244"/>
                  <a:pt x="193" y="244"/>
                  <a:pt x="193" y="244"/>
                </a:cubicBezTo>
                <a:cubicBezTo>
                  <a:pt x="193" y="231"/>
                  <a:pt x="193" y="231"/>
                  <a:pt x="193" y="231"/>
                </a:cubicBezTo>
                <a:cubicBezTo>
                  <a:pt x="172" y="231"/>
                  <a:pt x="172" y="231"/>
                  <a:pt x="172" y="231"/>
                </a:cubicBezTo>
                <a:cubicBezTo>
                  <a:pt x="172" y="146"/>
                  <a:pt x="172" y="146"/>
                  <a:pt x="172" y="146"/>
                </a:cubicBezTo>
                <a:cubicBezTo>
                  <a:pt x="177" y="145"/>
                  <a:pt x="184" y="145"/>
                  <a:pt x="189" y="147"/>
                </a:cubicBezTo>
                <a:cubicBezTo>
                  <a:pt x="191" y="150"/>
                  <a:pt x="192" y="164"/>
                  <a:pt x="193" y="173"/>
                </a:cubicBezTo>
                <a:cubicBezTo>
                  <a:pt x="195" y="201"/>
                  <a:pt x="198" y="244"/>
                  <a:pt x="240" y="244"/>
                </a:cubicBezTo>
                <a:cubicBezTo>
                  <a:pt x="254" y="244"/>
                  <a:pt x="265" y="239"/>
                  <a:pt x="272" y="230"/>
                </a:cubicBezTo>
                <a:cubicBezTo>
                  <a:pt x="288" y="210"/>
                  <a:pt x="279" y="176"/>
                  <a:pt x="274" y="158"/>
                </a:cubicBezTo>
                <a:cubicBezTo>
                  <a:pt x="274" y="156"/>
                  <a:pt x="273" y="153"/>
                  <a:pt x="273" y="152"/>
                </a:cubicBezTo>
                <a:close/>
                <a:moveTo>
                  <a:pt x="225" y="75"/>
                </a:moveTo>
                <a:cubicBezTo>
                  <a:pt x="208" y="77"/>
                  <a:pt x="207" y="55"/>
                  <a:pt x="207" y="55"/>
                </a:cubicBezTo>
                <a:cubicBezTo>
                  <a:pt x="225" y="59"/>
                  <a:pt x="225" y="59"/>
                  <a:pt x="225" y="59"/>
                </a:cubicBezTo>
                <a:lnTo>
                  <a:pt x="225" y="75"/>
                </a:lnTo>
                <a:close/>
                <a:moveTo>
                  <a:pt x="47" y="27"/>
                </a:moveTo>
                <a:cubicBezTo>
                  <a:pt x="145" y="27"/>
                  <a:pt x="145" y="27"/>
                  <a:pt x="145" y="27"/>
                </a:cubicBezTo>
                <a:cubicBezTo>
                  <a:pt x="145" y="105"/>
                  <a:pt x="145" y="105"/>
                  <a:pt x="145" y="105"/>
                </a:cubicBezTo>
                <a:cubicBezTo>
                  <a:pt x="47" y="105"/>
                  <a:pt x="47" y="105"/>
                  <a:pt x="47" y="105"/>
                </a:cubicBezTo>
                <a:lnTo>
                  <a:pt x="47" y="27"/>
                </a:lnTo>
                <a:close/>
              </a:path>
            </a:pathLst>
          </a:custGeom>
          <a:solidFill>
            <a:srgbClr val="92D050">
              <a:alpha val="100000"/>
            </a:srgbClr>
          </a:solidFill>
          <a:ln w="9525">
            <a:noFill/>
          </a:ln>
        </p:spPr>
        <p:txBody>
          <a:bodyPr/>
          <a:lstStyle/>
          <a:p>
            <a:endParaRPr lang="zh-CN" altLang="en-US"/>
          </a:p>
        </p:txBody>
      </p:sp>
      <p:sp>
        <p:nvSpPr>
          <p:cNvPr id="3" name="TextBox 13"/>
          <p:cNvSpPr txBox="1"/>
          <p:nvPr/>
        </p:nvSpPr>
        <p:spPr>
          <a:xfrm>
            <a:off x="1558290" y="1209675"/>
            <a:ext cx="2263775" cy="492125"/>
          </a:xfrm>
          <a:prstGeom prst="rect">
            <a:avLst/>
          </a:prstGeom>
          <a:noFill/>
          <a:ln w="9525">
            <a:noFill/>
          </a:ln>
        </p:spPr>
        <p:txBody>
          <a:bodyPr wrap="square" lIns="0" tIns="0" rIns="0" bIns="0" anchor="t">
            <a:spAutoFit/>
          </a:bodyPr>
          <a:lstStyle/>
          <a:p>
            <a:pPr algn="ctr" defTabSz="1216025">
              <a:spcBef>
                <a:spcPct val="20000"/>
              </a:spcBef>
            </a:pPr>
            <a:r>
              <a:rPr lang="zh-CN" altLang="en-US" sz="3200" b="1" dirty="0">
                <a:ln w="22225">
                  <a:solidFill>
                    <a:schemeClr val="accent2"/>
                  </a:solidFill>
                  <a:prstDash val="solid"/>
                </a:ln>
                <a:solidFill>
                  <a:schemeClr val="accent2">
                    <a:lumMod val="40000"/>
                    <a:lumOff val="60000"/>
                  </a:schemeClr>
                </a:solidFill>
                <a:effectLst/>
                <a:latin typeface="Arial" panose="020B0604020202020204" pitchFamily="34" charset="0"/>
                <a:ea typeface="微软雅黑" panose="020B0503020204020204" pitchFamily="34" charset="-122"/>
                <a:sym typeface="Arial" panose="020B0604020202020204" pitchFamily="34" charset="0"/>
              </a:rPr>
              <a:t>素材</a:t>
            </a:r>
            <a:r>
              <a:rPr lang="zh-CN" altLang="en-US" sz="3200" b="1" dirty="0">
                <a:solidFill>
                  <a:srgbClr val="00B050"/>
                </a:solidFill>
                <a:latin typeface="Arial" panose="020B0604020202020204" pitchFamily="34" charset="0"/>
                <a:ea typeface="微软雅黑" panose="020B0503020204020204" pitchFamily="34" charset="-122"/>
                <a:sym typeface="Arial" panose="020B0604020202020204" pitchFamily="34" charset="0"/>
              </a:rPr>
              <a:t>加油站</a:t>
            </a:r>
          </a:p>
        </p:txBody>
      </p:sp>
      <p:sp>
        <p:nvSpPr>
          <p:cNvPr id="15402" name="TextBox 13@|17FFC:16777215|FBC:16777215|LFC:16777215|LBC:16777215"/>
          <p:cNvSpPr txBox="1"/>
          <p:nvPr/>
        </p:nvSpPr>
        <p:spPr>
          <a:xfrm>
            <a:off x="3216275" y="2026285"/>
            <a:ext cx="4313555" cy="492125"/>
          </a:xfrm>
          <a:prstGeom prst="rect">
            <a:avLst/>
          </a:prstGeom>
          <a:noFill/>
          <a:ln w="9525">
            <a:noFill/>
          </a:ln>
        </p:spPr>
        <p:txBody>
          <a:bodyPr wrap="square" lIns="0" tIns="0" rIns="0" bIns="0" anchor="t">
            <a:spAutoFit/>
          </a:bodyPr>
          <a:lstStyle/>
          <a:p>
            <a:pPr defTabSz="1216025">
              <a:spcBef>
                <a:spcPct val="20000"/>
              </a:spcBef>
            </a:pPr>
            <a:r>
              <a:rPr lang="en-US" altLang="zh-CN" sz="2400" b="1" dirty="0">
                <a:solidFill>
                  <a:srgbClr val="00B050"/>
                </a:solidFill>
                <a:latin typeface="Arial" panose="020B0604020202020204" pitchFamily="34" charset="0"/>
                <a:ea typeface="微软雅黑" panose="020B0503020204020204" pitchFamily="34" charset="-122"/>
                <a:sym typeface="Arial" panose="020B0604020202020204" pitchFamily="34" charset="0"/>
              </a:rPr>
              <a:t>     </a:t>
            </a:r>
            <a:r>
              <a:rPr lang="zh-CN" altLang="en-US" sz="32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三百年同仁堂</a:t>
            </a:r>
          </a:p>
        </p:txBody>
      </p:sp>
      <p:sp>
        <p:nvSpPr>
          <p:cNvPr id="11" name="文本框 10"/>
          <p:cNvSpPr txBox="1"/>
          <p:nvPr/>
        </p:nvSpPr>
        <p:spPr>
          <a:xfrm>
            <a:off x="1216660" y="2527935"/>
            <a:ext cx="8933180" cy="3969385"/>
          </a:xfrm>
          <a:prstGeom prst="rect">
            <a:avLst/>
          </a:prstGeom>
          <a:noFill/>
        </p:spPr>
        <p:txBody>
          <a:bodyPr wrap="square" rtlCol="0">
            <a:spAutoFit/>
          </a:bodyPr>
          <a:lstStyle/>
          <a:p>
            <a:pPr marR="0" defTabSz="914400" eaLnBrk="0" hangingPunct="0">
              <a:lnSpc>
                <a:spcPct val="150000"/>
              </a:lnSpc>
              <a:buFont typeface="Arial" panose="020B0604020202020204" pitchFamily="34" charset="0"/>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a:solidFill>
                  <a:schemeClr val="tx1">
                    <a:lumMod val="75000"/>
                    <a:lumOff val="25000"/>
                  </a:schemeClr>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同仁堂自1723年开始供奉御药，历经八代皇帝188年，至今已经300多年的历史中，一直以“</a:t>
            </a:r>
            <a:r>
              <a:rPr lang="zh-CN" altLang="en-US" sz="2800">
                <a:solidFill>
                  <a:srgbClr val="D03005"/>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炮制虽繁必不敢省人工，品味虽贵必不敢减物力</a:t>
            </a:r>
            <a:r>
              <a:rPr lang="zh-CN" altLang="en-US" sz="2800">
                <a:solidFill>
                  <a:schemeClr val="tx1">
                    <a:lumMod val="75000"/>
                    <a:lumOff val="25000"/>
                  </a:schemeClr>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”作为自己的恪守，以真材实料，精益求精的严细精神，加上其“配方独特、选料上乘、工艺精湛、疗效显著”而享誉海内外，一直被国人奉为上品，甚至作为传统医疗的楷模。</a:t>
            </a:r>
            <a:endParaRPr kumimoji="0" lang="zh-CN" altLang="en-US" sz="2800" kern="1200" cap="none" spc="0" normalizeH="0" baseline="0" noProof="1">
              <a:solidFill>
                <a:schemeClr val="tx1">
                  <a:lumMod val="75000"/>
                  <a:lumOff val="25000"/>
                </a:schemeClr>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 name="图片 6" descr="4e7bc8c88b0f4239887d3462a313e9ea"/>
          <p:cNvPicPr>
            <a:picLocks noChangeAspect="1"/>
          </p:cNvPicPr>
          <p:nvPr/>
        </p:nvPicPr>
        <p:blipFill>
          <a:blip r:embed="rId3"/>
          <a:stretch>
            <a:fillRect/>
          </a:stretch>
        </p:blipFill>
        <p:spPr>
          <a:xfrm>
            <a:off x="8813165" y="20320"/>
            <a:ext cx="3362325" cy="2563495"/>
          </a:xfrm>
          <a:prstGeom prst="rect">
            <a:avLst/>
          </a:prstGeom>
        </p:spPr>
      </p:pic>
      <p:sp>
        <p:nvSpPr>
          <p:cNvPr id="4" name="Freeform 517"/>
          <p:cNvSpPr>
            <a:spLocks noEditPoints="1"/>
          </p:cNvSpPr>
          <p:nvPr/>
        </p:nvSpPr>
        <p:spPr>
          <a:xfrm>
            <a:off x="766445" y="940435"/>
            <a:ext cx="822325" cy="72263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91" h="244">
                <a:moveTo>
                  <a:pt x="273" y="152"/>
                </a:moveTo>
                <a:cubicBezTo>
                  <a:pt x="273" y="142"/>
                  <a:pt x="276" y="132"/>
                  <a:pt x="279" y="123"/>
                </a:cubicBezTo>
                <a:cubicBezTo>
                  <a:pt x="285" y="107"/>
                  <a:pt x="291" y="88"/>
                  <a:pt x="276" y="70"/>
                </a:cubicBezTo>
                <a:cubicBezTo>
                  <a:pt x="267" y="59"/>
                  <a:pt x="254" y="54"/>
                  <a:pt x="241" y="51"/>
                </a:cubicBezTo>
                <a:cubicBezTo>
                  <a:pt x="241" y="43"/>
                  <a:pt x="241" y="43"/>
                  <a:pt x="241" y="43"/>
                </a:cubicBezTo>
                <a:cubicBezTo>
                  <a:pt x="241" y="43"/>
                  <a:pt x="230" y="40"/>
                  <a:pt x="223" y="38"/>
                </a:cubicBezTo>
                <a:cubicBezTo>
                  <a:pt x="216" y="37"/>
                  <a:pt x="207" y="35"/>
                  <a:pt x="200" y="35"/>
                </a:cubicBezTo>
                <a:cubicBezTo>
                  <a:pt x="193" y="35"/>
                  <a:pt x="180" y="35"/>
                  <a:pt x="180" y="35"/>
                </a:cubicBezTo>
                <a:cubicBezTo>
                  <a:pt x="180" y="49"/>
                  <a:pt x="180" y="49"/>
                  <a:pt x="180" y="49"/>
                </a:cubicBezTo>
                <a:cubicBezTo>
                  <a:pt x="198" y="49"/>
                  <a:pt x="198" y="49"/>
                  <a:pt x="198" y="49"/>
                </a:cubicBezTo>
                <a:cubicBezTo>
                  <a:pt x="198" y="49"/>
                  <a:pt x="196" y="83"/>
                  <a:pt x="223" y="83"/>
                </a:cubicBezTo>
                <a:cubicBezTo>
                  <a:pt x="234" y="83"/>
                  <a:pt x="241" y="83"/>
                  <a:pt x="241" y="83"/>
                </a:cubicBezTo>
                <a:cubicBezTo>
                  <a:pt x="241" y="72"/>
                  <a:pt x="241" y="72"/>
                  <a:pt x="241" y="72"/>
                </a:cubicBezTo>
                <a:cubicBezTo>
                  <a:pt x="249" y="74"/>
                  <a:pt x="256" y="78"/>
                  <a:pt x="260" y="83"/>
                </a:cubicBezTo>
                <a:cubicBezTo>
                  <a:pt x="268" y="92"/>
                  <a:pt x="266" y="100"/>
                  <a:pt x="260" y="116"/>
                </a:cubicBezTo>
                <a:cubicBezTo>
                  <a:pt x="257" y="126"/>
                  <a:pt x="252" y="138"/>
                  <a:pt x="252" y="152"/>
                </a:cubicBezTo>
                <a:cubicBezTo>
                  <a:pt x="252" y="155"/>
                  <a:pt x="253" y="158"/>
                  <a:pt x="255" y="163"/>
                </a:cubicBezTo>
                <a:cubicBezTo>
                  <a:pt x="258" y="176"/>
                  <a:pt x="266" y="206"/>
                  <a:pt x="256" y="218"/>
                </a:cubicBezTo>
                <a:cubicBezTo>
                  <a:pt x="255" y="219"/>
                  <a:pt x="252" y="224"/>
                  <a:pt x="240" y="224"/>
                </a:cubicBezTo>
                <a:cubicBezTo>
                  <a:pt x="220" y="224"/>
                  <a:pt x="216" y="208"/>
                  <a:pt x="213" y="171"/>
                </a:cubicBezTo>
                <a:cubicBezTo>
                  <a:pt x="212" y="151"/>
                  <a:pt x="210" y="133"/>
                  <a:pt x="196" y="128"/>
                </a:cubicBezTo>
                <a:cubicBezTo>
                  <a:pt x="188" y="125"/>
                  <a:pt x="179" y="125"/>
                  <a:pt x="172" y="125"/>
                </a:cubicBezTo>
                <a:cubicBezTo>
                  <a:pt x="172" y="0"/>
                  <a:pt x="172" y="0"/>
                  <a:pt x="172" y="0"/>
                </a:cubicBezTo>
                <a:cubicBezTo>
                  <a:pt x="20" y="0"/>
                  <a:pt x="20" y="0"/>
                  <a:pt x="20" y="0"/>
                </a:cubicBezTo>
                <a:cubicBezTo>
                  <a:pt x="20" y="231"/>
                  <a:pt x="20" y="231"/>
                  <a:pt x="20" y="231"/>
                </a:cubicBezTo>
                <a:cubicBezTo>
                  <a:pt x="0" y="231"/>
                  <a:pt x="0" y="231"/>
                  <a:pt x="0" y="231"/>
                </a:cubicBezTo>
                <a:cubicBezTo>
                  <a:pt x="0" y="244"/>
                  <a:pt x="0" y="244"/>
                  <a:pt x="0" y="244"/>
                </a:cubicBezTo>
                <a:cubicBezTo>
                  <a:pt x="20" y="244"/>
                  <a:pt x="20" y="244"/>
                  <a:pt x="20" y="244"/>
                </a:cubicBezTo>
                <a:cubicBezTo>
                  <a:pt x="172" y="244"/>
                  <a:pt x="172" y="244"/>
                  <a:pt x="172" y="244"/>
                </a:cubicBezTo>
                <a:cubicBezTo>
                  <a:pt x="193" y="244"/>
                  <a:pt x="193" y="244"/>
                  <a:pt x="193" y="244"/>
                </a:cubicBezTo>
                <a:cubicBezTo>
                  <a:pt x="193" y="231"/>
                  <a:pt x="193" y="231"/>
                  <a:pt x="193" y="231"/>
                </a:cubicBezTo>
                <a:cubicBezTo>
                  <a:pt x="172" y="231"/>
                  <a:pt x="172" y="231"/>
                  <a:pt x="172" y="231"/>
                </a:cubicBezTo>
                <a:cubicBezTo>
                  <a:pt x="172" y="146"/>
                  <a:pt x="172" y="146"/>
                  <a:pt x="172" y="146"/>
                </a:cubicBezTo>
                <a:cubicBezTo>
                  <a:pt x="177" y="145"/>
                  <a:pt x="184" y="145"/>
                  <a:pt x="189" y="147"/>
                </a:cubicBezTo>
                <a:cubicBezTo>
                  <a:pt x="191" y="150"/>
                  <a:pt x="192" y="164"/>
                  <a:pt x="193" y="173"/>
                </a:cubicBezTo>
                <a:cubicBezTo>
                  <a:pt x="195" y="201"/>
                  <a:pt x="198" y="244"/>
                  <a:pt x="240" y="244"/>
                </a:cubicBezTo>
                <a:cubicBezTo>
                  <a:pt x="254" y="244"/>
                  <a:pt x="265" y="239"/>
                  <a:pt x="272" y="230"/>
                </a:cubicBezTo>
                <a:cubicBezTo>
                  <a:pt x="288" y="210"/>
                  <a:pt x="279" y="176"/>
                  <a:pt x="274" y="158"/>
                </a:cubicBezTo>
                <a:cubicBezTo>
                  <a:pt x="274" y="156"/>
                  <a:pt x="273" y="153"/>
                  <a:pt x="273" y="152"/>
                </a:cubicBezTo>
                <a:close/>
                <a:moveTo>
                  <a:pt x="225" y="75"/>
                </a:moveTo>
                <a:cubicBezTo>
                  <a:pt x="208" y="77"/>
                  <a:pt x="207" y="55"/>
                  <a:pt x="207" y="55"/>
                </a:cubicBezTo>
                <a:cubicBezTo>
                  <a:pt x="225" y="59"/>
                  <a:pt x="225" y="59"/>
                  <a:pt x="225" y="59"/>
                </a:cubicBezTo>
                <a:lnTo>
                  <a:pt x="225" y="75"/>
                </a:lnTo>
                <a:close/>
                <a:moveTo>
                  <a:pt x="47" y="27"/>
                </a:moveTo>
                <a:cubicBezTo>
                  <a:pt x="145" y="27"/>
                  <a:pt x="145" y="27"/>
                  <a:pt x="145" y="27"/>
                </a:cubicBezTo>
                <a:cubicBezTo>
                  <a:pt x="145" y="105"/>
                  <a:pt x="145" y="105"/>
                  <a:pt x="145" y="105"/>
                </a:cubicBezTo>
                <a:cubicBezTo>
                  <a:pt x="47" y="105"/>
                  <a:pt x="47" y="105"/>
                  <a:pt x="47" y="105"/>
                </a:cubicBezTo>
                <a:lnTo>
                  <a:pt x="47" y="27"/>
                </a:lnTo>
                <a:close/>
              </a:path>
            </a:pathLst>
          </a:custGeom>
          <a:solidFill>
            <a:srgbClr val="92D050">
              <a:alpha val="100000"/>
            </a:srgbClr>
          </a:solidFill>
          <a:ln w="9525">
            <a:noFill/>
          </a:ln>
        </p:spPr>
        <p:txBody>
          <a:bodyPr/>
          <a:lstStyle/>
          <a:p>
            <a:endParaRPr lang="zh-CN" altLang="en-US"/>
          </a:p>
        </p:txBody>
      </p:sp>
      <p:sp>
        <p:nvSpPr>
          <p:cNvPr id="6" name="TextBox 13"/>
          <p:cNvSpPr txBox="1"/>
          <p:nvPr/>
        </p:nvSpPr>
        <p:spPr>
          <a:xfrm>
            <a:off x="1558290" y="1232535"/>
            <a:ext cx="2263775" cy="492125"/>
          </a:xfrm>
          <a:prstGeom prst="rect">
            <a:avLst/>
          </a:prstGeom>
          <a:noFill/>
          <a:ln w="9525">
            <a:noFill/>
          </a:ln>
        </p:spPr>
        <p:txBody>
          <a:bodyPr wrap="square" lIns="0" tIns="0" rIns="0" bIns="0" anchor="t">
            <a:spAutoFit/>
          </a:bodyPr>
          <a:lstStyle/>
          <a:p>
            <a:pPr algn="ctr" defTabSz="1216025">
              <a:spcBef>
                <a:spcPct val="20000"/>
              </a:spcBef>
            </a:pPr>
            <a:r>
              <a:rPr lang="zh-CN" altLang="en-US" sz="3200" b="1" dirty="0">
                <a:ln w="22225">
                  <a:solidFill>
                    <a:schemeClr val="accent2"/>
                  </a:solidFill>
                  <a:prstDash val="solid"/>
                </a:ln>
                <a:solidFill>
                  <a:schemeClr val="accent2">
                    <a:lumMod val="40000"/>
                    <a:lumOff val="60000"/>
                  </a:schemeClr>
                </a:solidFill>
                <a:effectLst/>
                <a:latin typeface="Arial" panose="020B0604020202020204" pitchFamily="34" charset="0"/>
                <a:ea typeface="微软雅黑" panose="020B0503020204020204" pitchFamily="34" charset="-122"/>
                <a:sym typeface="Arial" panose="020B0604020202020204" pitchFamily="34" charset="0"/>
              </a:rPr>
              <a:t>素材</a:t>
            </a:r>
            <a:r>
              <a:rPr lang="zh-CN" altLang="en-US" sz="3200" b="1" dirty="0">
                <a:solidFill>
                  <a:srgbClr val="00B050"/>
                </a:solidFill>
                <a:latin typeface="Arial" panose="020B0604020202020204" pitchFamily="34" charset="0"/>
                <a:ea typeface="微软雅黑" panose="020B0503020204020204" pitchFamily="34" charset="-122"/>
                <a:sym typeface="Arial" panose="020B0604020202020204" pitchFamily="34" charset="0"/>
              </a:rPr>
              <a:t>加油站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402"/>
                                        </p:tgtEl>
                                        <p:attrNameLst>
                                          <p:attrName>style.visibility</p:attrName>
                                        </p:attrNameLst>
                                      </p:cBhvr>
                                      <p:to>
                                        <p:strVal val="visible"/>
                                      </p:to>
                                    </p:set>
                                    <p:anim calcmode="lin" valueType="num">
                                      <p:cBhvr>
                                        <p:cTn id="7" dur="500" fill="hold"/>
                                        <p:tgtEl>
                                          <p:spTgt spid="15402"/>
                                        </p:tgtEl>
                                        <p:attrNameLst>
                                          <p:attrName>ppt_x</p:attrName>
                                        </p:attrNameLst>
                                      </p:cBhvr>
                                      <p:tavLst>
                                        <p:tav tm="0">
                                          <p:val>
                                            <p:strVal val="#ppt_x"/>
                                          </p:val>
                                        </p:tav>
                                        <p:tav tm="100000">
                                          <p:val>
                                            <p:strVal val="#ppt_x"/>
                                          </p:val>
                                        </p:tav>
                                      </p:tavLst>
                                    </p:anim>
                                    <p:anim calcmode="lin" valueType="num">
                                      <p:cBhvr>
                                        <p:cTn id="8" dur="500" fill="hold"/>
                                        <p:tgtEl>
                                          <p:spTgt spid="154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par>
                          <p:cTn id="14" fill="hold">
                            <p:stCondLst>
                              <p:cond delay="500"/>
                            </p:stCondLst>
                            <p:childTnLst>
                              <p:par>
                                <p:cTn id="15" presetID="18" presetClass="entr" presetSubtype="1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02"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4" name="组合 20"/>
          <p:cNvPicPr/>
          <p:nvPr/>
        </p:nvPicPr>
        <p:blipFill>
          <a:blip r:embed="rId2"/>
          <a:stretch>
            <a:fillRect/>
          </a:stretch>
        </p:blipFill>
        <p:spPr>
          <a:xfrm>
            <a:off x="2330277" y="2677587"/>
            <a:ext cx="388937" cy="346075"/>
          </a:xfrm>
          <a:prstGeom prst="rect">
            <a:avLst/>
          </a:prstGeom>
          <a:noFill/>
          <a:ln w="9525">
            <a:noFill/>
          </a:ln>
        </p:spPr>
      </p:pic>
      <p:sp>
        <p:nvSpPr>
          <p:cNvPr id="2" name="文本框 1"/>
          <p:cNvSpPr txBox="1"/>
          <p:nvPr/>
        </p:nvSpPr>
        <p:spPr>
          <a:xfrm>
            <a:off x="2067776" y="1801270"/>
            <a:ext cx="8284139" cy="784830"/>
          </a:xfrm>
          <a:prstGeom prst="rect">
            <a:avLst/>
          </a:prstGeom>
          <a:noFill/>
        </p:spPr>
        <p:txBody>
          <a:bodyPr wrap="square" rtlCol="0">
            <a:spAutoFit/>
          </a:bodyPr>
          <a:lstStyle/>
          <a:p>
            <a:r>
              <a:rPr lang="en-US" b="1" dirty="0" smtClean="0">
                <a:latin typeface="微软雅黑" panose="020B0503020204020204" pitchFamily="34" charset="-122"/>
                <a:ea typeface="微软雅黑" panose="020B0503020204020204" pitchFamily="34" charset="-122"/>
              </a:rPr>
              <a:t> </a:t>
            </a:r>
            <a:endParaRPr lang="zh-CN" altLang="en-US" b="1" dirty="0" smtClean="0">
              <a:latin typeface="微软雅黑" panose="020B0503020204020204" pitchFamily="34" charset="-122"/>
              <a:ea typeface="微软雅黑" panose="020B0503020204020204" pitchFamily="34" charset="-122"/>
            </a:endParaRPr>
          </a:p>
          <a:p>
            <a:pPr>
              <a:lnSpc>
                <a:spcPct val="150000"/>
              </a:lnSpc>
            </a:pPr>
            <a:endParaRPr lang="zh-CN" altLang="en-US" b="1" dirty="0">
              <a:latin typeface="微软雅黑" panose="020B0503020204020204" pitchFamily="34" charset="-122"/>
              <a:ea typeface="微软雅黑" panose="020B0503020204020204" pitchFamily="34" charset="-122"/>
            </a:endParaRPr>
          </a:p>
        </p:txBody>
      </p:sp>
      <p:sp>
        <p:nvSpPr>
          <p:cNvPr id="7183" name="TextBox 13"/>
          <p:cNvSpPr txBox="1"/>
          <p:nvPr/>
        </p:nvSpPr>
        <p:spPr>
          <a:xfrm>
            <a:off x="953770" y="2197735"/>
            <a:ext cx="6534150" cy="3877945"/>
          </a:xfrm>
          <a:prstGeom prst="rect">
            <a:avLst/>
          </a:prstGeom>
          <a:noFill/>
          <a:ln w="9525">
            <a:noFill/>
          </a:ln>
        </p:spPr>
        <p:txBody>
          <a:bodyPr wrap="square" lIns="0" tIns="0" rIns="0" bIns="0">
            <a:spAutoFit/>
          </a:bodyPr>
          <a:lstStyle/>
          <a:p>
            <a:pPr marR="0" algn="just" defTabSz="1216025">
              <a:lnSpc>
                <a:spcPct val="150000"/>
              </a:lnSpc>
              <a:spcBef>
                <a:spcPts val="0"/>
              </a:spcBef>
              <a:buFont typeface="Arial" panose="020B0604020202020204" pitchFamily="34" charset="0"/>
              <a:buNone/>
            </a:pPr>
            <a:r>
              <a:rPr kumimoji="0" lang="en-US" altLang="zh-CN" sz="2400"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ea"/>
                <a:sym typeface="Arial" panose="020B0604020202020204" pitchFamily="34" charset="0"/>
              </a:rPr>
              <a:t>    </a:t>
            </a:r>
            <a:r>
              <a:rPr kumimoji="0" lang="en-US" altLang="zh-CN" sz="2800" kern="1200" cap="none" spc="0" normalizeH="0" baseline="0" noProof="1">
                <a:solidFill>
                  <a:schemeClr val="tx1">
                    <a:lumMod val="65000"/>
                    <a:lumOff val="35000"/>
                  </a:schemeClr>
                </a:solidFill>
                <a:effectLst/>
                <a:latin typeface="Arial" panose="020B0604020202020204" pitchFamily="34" charset="0"/>
                <a:ea typeface="微软雅黑" panose="020B0503020204020204" pitchFamily="34" charset="-122"/>
                <a:cs typeface="+mn-ea"/>
                <a:sym typeface="Arial" panose="020B0604020202020204" pitchFamily="34" charset="0"/>
              </a:rPr>
              <a:t>12月15日，同仁堂(600085.SH)蜂蜜生产商被报违规使用“过期蜂蜜”、“更改生产日期标签”，受此事件影响，12月17日，同仁堂开盘股价大跌4.3%，截至2018年12月21日，其收盘价为26.83元，从12月17日</a:t>
            </a:r>
            <a:r>
              <a:rPr kumimoji="0" lang="zh-CN" altLang="en-US" sz="2800" kern="1200" cap="none" spc="0" normalizeH="0" baseline="0" noProof="1">
                <a:solidFill>
                  <a:schemeClr val="tx1">
                    <a:lumMod val="65000"/>
                    <a:lumOff val="35000"/>
                  </a:schemeClr>
                </a:solidFill>
                <a:effectLst/>
                <a:latin typeface="Arial" panose="020B0604020202020204" pitchFamily="34" charset="0"/>
                <a:ea typeface="微软雅黑" panose="020B0503020204020204" pitchFamily="34" charset="-122"/>
                <a:cs typeface="+mn-ea"/>
                <a:sym typeface="Arial" panose="020B0604020202020204" pitchFamily="34" charset="0"/>
              </a:rPr>
              <a:t>至</a:t>
            </a:r>
            <a:r>
              <a:rPr kumimoji="0" lang="en-US" altLang="zh-CN" sz="2800" kern="1200" cap="none" spc="0" normalizeH="0" baseline="0" noProof="1">
                <a:solidFill>
                  <a:schemeClr val="tx1">
                    <a:lumMod val="65000"/>
                    <a:lumOff val="35000"/>
                  </a:schemeClr>
                </a:solidFill>
                <a:effectLst/>
                <a:latin typeface="Arial" panose="020B0604020202020204" pitchFamily="34" charset="0"/>
                <a:ea typeface="微软雅黑" panose="020B0503020204020204" pitchFamily="34" charset="-122"/>
                <a:cs typeface="+mn-ea"/>
                <a:sym typeface="Arial" panose="020B0604020202020204" pitchFamily="34" charset="0"/>
              </a:rPr>
              <a:t>21日，市值蒸发约40亿元。 </a:t>
            </a:r>
            <a:r>
              <a:rPr kumimoji="0" lang="en-US" altLang="zh-CN" sz="2800" kern="1200" cap="none" spc="0" normalizeH="0" baseline="0" noProof="1">
                <a:effectLst/>
                <a:latin typeface="Arial" panose="020B0604020202020204" pitchFamily="34" charset="0"/>
                <a:ea typeface="微软雅黑" panose="020B0503020204020204" pitchFamily="34" charset="-122"/>
                <a:cs typeface="+mn-ea"/>
                <a:sym typeface="Arial" panose="020B0604020202020204" pitchFamily="34" charset="0"/>
              </a:rPr>
              <a:t>  </a:t>
            </a:r>
            <a:r>
              <a:rPr kumimoji="0" lang="en-US" altLang="zh-CN"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ea"/>
                <a:sym typeface="Arial" panose="020B0604020202020204" pitchFamily="34" charset="0"/>
              </a:rPr>
              <a:t>  </a:t>
            </a:r>
            <a:endParaRPr kumimoji="0" lang="zh-CN" altLang="en-US" kern="1200" cap="none" spc="0" normalizeH="0" baseline="0" noProof="1">
              <a:solidFill>
                <a:schemeClr val="tx1">
                  <a:lumMod val="75000"/>
                  <a:lumOff val="25000"/>
                </a:schemeClr>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402" name="TextBox 13@|17FFC:16777215|FBC:16777215|LFC:16777215|LBC:16777215"/>
          <p:cNvSpPr txBox="1"/>
          <p:nvPr/>
        </p:nvSpPr>
        <p:spPr>
          <a:xfrm>
            <a:off x="3973830" y="1474470"/>
            <a:ext cx="4958080" cy="492125"/>
          </a:xfrm>
          <a:prstGeom prst="rect">
            <a:avLst/>
          </a:prstGeom>
          <a:noFill/>
          <a:ln w="9525">
            <a:noFill/>
          </a:ln>
        </p:spPr>
        <p:txBody>
          <a:bodyPr wrap="square" lIns="0" tIns="0" rIns="0" bIns="0" anchor="t">
            <a:spAutoFit/>
          </a:bodyPr>
          <a:lstStyle/>
          <a:p>
            <a:pPr defTabSz="1216025">
              <a:spcBef>
                <a:spcPct val="20000"/>
              </a:spcBef>
            </a:pPr>
            <a:r>
              <a:rPr lang="en-US" altLang="zh-CN" sz="24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32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28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同仁堂因蜂蜜门市值缩水</a:t>
            </a:r>
          </a:p>
        </p:txBody>
      </p:sp>
      <p:pic>
        <p:nvPicPr>
          <p:cNvPr id="3" name="图片 2" descr="IMG_256"/>
          <p:cNvPicPr>
            <a:picLocks noChangeAspect="1"/>
          </p:cNvPicPr>
          <p:nvPr/>
        </p:nvPicPr>
        <p:blipFill>
          <a:blip r:embed="rId3"/>
          <a:stretch>
            <a:fillRect/>
          </a:stretch>
        </p:blipFill>
        <p:spPr>
          <a:xfrm>
            <a:off x="7487285" y="2635250"/>
            <a:ext cx="4740910" cy="264668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183"/>
                                        </p:tgtEl>
                                        <p:attrNameLst>
                                          <p:attrName>style.visibility</p:attrName>
                                        </p:attrNameLst>
                                      </p:cBhvr>
                                      <p:to>
                                        <p:strVal val="visible"/>
                                      </p:to>
                                    </p:set>
                                    <p:animEffect transition="in" filter="wheel(1)">
                                      <p:cBhvr>
                                        <p:cTn id="7" dur="2000"/>
                                        <p:tgtEl>
                                          <p:spTgt spid="718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5402"/>
                                        </p:tgtEl>
                                        <p:attrNameLst>
                                          <p:attrName>style.visibility</p:attrName>
                                        </p:attrNameLst>
                                      </p:cBhvr>
                                      <p:to>
                                        <p:strVal val="visible"/>
                                      </p:to>
                                    </p:set>
                                    <p:anim calcmode="lin" valueType="num">
                                      <p:cBhvr>
                                        <p:cTn id="10" dur="500" fill="hold"/>
                                        <p:tgtEl>
                                          <p:spTgt spid="15402"/>
                                        </p:tgtEl>
                                        <p:attrNameLst>
                                          <p:attrName>ppt_x</p:attrName>
                                        </p:attrNameLst>
                                      </p:cBhvr>
                                      <p:tavLst>
                                        <p:tav tm="0">
                                          <p:val>
                                            <p:strVal val="#ppt_x"/>
                                          </p:val>
                                        </p:tav>
                                        <p:tav tm="100000">
                                          <p:val>
                                            <p:strVal val="#ppt_x"/>
                                          </p:val>
                                        </p:tav>
                                      </p:tavLst>
                                    </p:anim>
                                    <p:anim calcmode="lin" valueType="num">
                                      <p:cBhvr>
                                        <p:cTn id="11" dur="500" fill="hold"/>
                                        <p:tgtEl>
                                          <p:spTgt spid="15402"/>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3" grpId="0"/>
      <p:bldP spid="1540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文本框 92"/>
          <p:cNvSpPr txBox="1"/>
          <p:nvPr/>
        </p:nvSpPr>
        <p:spPr>
          <a:xfrm>
            <a:off x="2700338" y="1112520"/>
            <a:ext cx="7499350" cy="1323975"/>
          </a:xfrm>
          <a:prstGeom prst="rect">
            <a:avLst/>
          </a:prstGeom>
          <a:noFill/>
          <a:ln w="9525">
            <a:noFill/>
          </a:ln>
        </p:spPr>
        <p:txBody>
          <a:bodyPr>
            <a:spAutoFit/>
          </a:bodyPr>
          <a:lstStyle/>
          <a:p>
            <a:pPr lvl="0" eaLnBrk="1" hangingPunct="1"/>
            <a:r>
              <a:rPr lang="zh-CN" altLang="zh-CN" sz="8000" b="1" dirty="0">
                <a:solidFill>
                  <a:schemeClr val="accent2">
                    <a:lumMod val="75000"/>
                  </a:schemeClr>
                </a:solidFill>
                <a:latin typeface="微软雅黑" panose="020B0503020204020204" pitchFamily="34" charset="-122"/>
                <a:ea typeface="微软雅黑" panose="020B0503020204020204" pitchFamily="34" charset="-122"/>
              </a:rPr>
              <a:t>感谢您的关注！</a:t>
            </a:r>
          </a:p>
        </p:txBody>
      </p:sp>
      <p:sp>
        <p:nvSpPr>
          <p:cNvPr id="7" name="椭圆形标注 6"/>
          <p:cNvSpPr/>
          <p:nvPr/>
        </p:nvSpPr>
        <p:spPr>
          <a:xfrm>
            <a:off x="3380740" y="3661410"/>
            <a:ext cx="2566035" cy="1330960"/>
          </a:xfrm>
          <a:prstGeom prst="wedgeEllipseCallout">
            <a:avLst>
              <a:gd name="adj1" fmla="val 51677"/>
              <a:gd name="adj2" fmla="val 30317"/>
            </a:avLst>
          </a:prstGeom>
          <a:solidFill>
            <a:schemeClr val="accent2">
              <a:lumMod val="60000"/>
              <a:lumOff val="40000"/>
            </a:schemeClr>
          </a:solidFill>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C000"/>
              </a:solidFill>
              <a:effectLst/>
              <a:uLnTx/>
              <a:uFillTx/>
              <a:latin typeface="+mn-lt"/>
              <a:ea typeface="+mn-ea"/>
              <a:cs typeface="+mn-cs"/>
            </a:endParaRPr>
          </a:p>
        </p:txBody>
      </p:sp>
      <p:sp>
        <p:nvSpPr>
          <p:cNvPr id="18438" name="TextBox 9"/>
          <p:cNvSpPr txBox="1"/>
          <p:nvPr/>
        </p:nvSpPr>
        <p:spPr>
          <a:xfrm>
            <a:off x="3547110" y="3912235"/>
            <a:ext cx="2399665" cy="829945"/>
          </a:xfrm>
          <a:prstGeom prst="rect">
            <a:avLst/>
          </a:prstGeom>
          <a:noFill/>
          <a:ln w="9525">
            <a:noFill/>
          </a:ln>
        </p:spPr>
        <p:txBody>
          <a:bodyPr wrap="square" anchor="t">
            <a:spAutoFit/>
          </a:bodyPr>
          <a:lstStyle/>
          <a:p>
            <a:pPr lvl="0" indent="0">
              <a:lnSpc>
                <a:spcPct val="150000"/>
              </a:lnSpc>
            </a:pPr>
            <a:r>
              <a:rPr lang="zh-CN" altLang="en-US" sz="1600" b="1" dirty="0">
                <a:latin typeface="微软雅黑" panose="020B0503020204020204" pitchFamily="34" charset="-122"/>
                <a:ea typeface="微软雅黑" panose="020B0503020204020204" pitchFamily="34" charset="-122"/>
              </a:rPr>
              <a:t>了解更多内容，请订阅</a:t>
            </a:r>
            <a:r>
              <a:rPr lang="en-US" altLang="zh-CN" sz="1600" b="1"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壹学作文素材</a:t>
            </a:r>
            <a:r>
              <a:rPr lang="en-US" altLang="zh-CN" sz="1600" b="1" dirty="0" smtClean="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056630" y="3221990"/>
            <a:ext cx="2934970" cy="291973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reeform 265"/>
          <p:cNvSpPr/>
          <p:nvPr/>
        </p:nvSpPr>
        <p:spPr>
          <a:xfrm>
            <a:off x="4458104" y="2160518"/>
            <a:ext cx="1304925" cy="1604962"/>
          </a:xfrm>
          <a:custGeom>
            <a:avLst/>
            <a:gdLst>
              <a:gd name="txL" fmla="*/ 0 w 312"/>
              <a:gd name="txT" fmla="*/ 0 h 385"/>
              <a:gd name="txR" fmla="*/ 312 w 312"/>
              <a:gd name="txB" fmla="*/ 385 h 385"/>
            </a:gdLst>
            <a:ahLst/>
            <a:cxnLst>
              <a:cxn ang="0">
                <a:pos x="2147483647" y="2147483647"/>
              </a:cxn>
              <a:cxn ang="0">
                <a:pos x="2147483647" y="2147483647"/>
              </a:cxn>
              <a:cxn ang="0">
                <a:pos x="1014587552" y="2147483647"/>
              </a:cxn>
              <a:cxn ang="0">
                <a:pos x="52477224" y="2147483647"/>
              </a:cxn>
              <a:cxn ang="0">
                <a:pos x="17491014" y="2147483647"/>
              </a:cxn>
              <a:cxn ang="0">
                <a:pos x="52477224" y="2147483647"/>
              </a:cxn>
              <a:cxn ang="0">
                <a:pos x="1014587552" y="1772590901"/>
              </a:cxn>
              <a:cxn ang="0">
                <a:pos x="2147483647" y="0"/>
              </a:cxn>
              <a:cxn ang="0">
                <a:pos x="2147483647" y="2147483647"/>
              </a:cxn>
            </a:cxnLst>
            <a:rect l="txL" t="txT" r="txR" b="txB"/>
            <a:pathLst>
              <a:path w="312" h="385">
                <a:moveTo>
                  <a:pt x="169" y="193"/>
                </a:moveTo>
                <a:cubicBezTo>
                  <a:pt x="170" y="265"/>
                  <a:pt x="254" y="358"/>
                  <a:pt x="312" y="385"/>
                </a:cubicBezTo>
                <a:cubicBezTo>
                  <a:pt x="304" y="385"/>
                  <a:pt x="104" y="302"/>
                  <a:pt x="58" y="284"/>
                </a:cubicBezTo>
                <a:cubicBezTo>
                  <a:pt x="28" y="272"/>
                  <a:pt x="9" y="246"/>
                  <a:pt x="3" y="217"/>
                </a:cubicBezTo>
                <a:cubicBezTo>
                  <a:pt x="0" y="209"/>
                  <a:pt x="1" y="202"/>
                  <a:pt x="1" y="193"/>
                </a:cubicBezTo>
                <a:cubicBezTo>
                  <a:pt x="1" y="184"/>
                  <a:pt x="0" y="176"/>
                  <a:pt x="3" y="168"/>
                </a:cubicBezTo>
                <a:cubicBezTo>
                  <a:pt x="9" y="139"/>
                  <a:pt x="28" y="113"/>
                  <a:pt x="58" y="102"/>
                </a:cubicBezTo>
                <a:cubicBezTo>
                  <a:pt x="104" y="83"/>
                  <a:pt x="304" y="0"/>
                  <a:pt x="312" y="0"/>
                </a:cubicBezTo>
                <a:cubicBezTo>
                  <a:pt x="254" y="27"/>
                  <a:pt x="170" y="116"/>
                  <a:pt x="169" y="193"/>
                </a:cubicBezTo>
                <a:close/>
              </a:path>
            </a:pathLst>
          </a:custGeom>
          <a:solidFill>
            <a:schemeClr val="accent2"/>
          </a:solidFill>
          <a:ln w="9525">
            <a:noFill/>
          </a:ln>
        </p:spPr>
        <p:txBody>
          <a:bodyPr/>
          <a:lstStyle/>
          <a:p>
            <a:endParaRPr lang="zh-CN" altLang="en-US"/>
          </a:p>
        </p:txBody>
      </p:sp>
      <p:sp>
        <p:nvSpPr>
          <p:cNvPr id="2" name="Freeform 263"/>
          <p:cNvSpPr/>
          <p:nvPr/>
        </p:nvSpPr>
        <p:spPr>
          <a:xfrm>
            <a:off x="6129742" y="3216205"/>
            <a:ext cx="1300162" cy="1606550"/>
          </a:xfrm>
          <a:custGeom>
            <a:avLst/>
            <a:gdLst>
              <a:gd name="txL" fmla="*/ 0 w 311"/>
              <a:gd name="txT" fmla="*/ 0 h 385"/>
              <a:gd name="txR" fmla="*/ 311 w 311"/>
              <a:gd name="txB" fmla="*/ 385 h 385"/>
            </a:gdLst>
            <a:ahLst/>
            <a:cxnLst>
              <a:cxn ang="0">
                <a:pos x="2147483647" y="2147483647"/>
              </a:cxn>
              <a:cxn ang="0">
                <a:pos x="0" y="0"/>
              </a:cxn>
              <a:cxn ang="0">
                <a:pos x="2147483647" y="1758688199"/>
              </a:cxn>
              <a:cxn ang="0">
                <a:pos x="2147483647" y="2147483647"/>
              </a:cxn>
              <a:cxn ang="0">
                <a:pos x="2147483647" y="2147483647"/>
              </a:cxn>
              <a:cxn ang="0">
                <a:pos x="2147483647" y="2147483647"/>
              </a:cxn>
              <a:cxn ang="0">
                <a:pos x="2147483647" y="2147483647"/>
              </a:cxn>
              <a:cxn ang="0">
                <a:pos x="0" y="2147483647"/>
              </a:cxn>
              <a:cxn ang="0">
                <a:pos x="2147483647" y="2147483647"/>
              </a:cxn>
            </a:cxnLst>
            <a:rect l="txL" t="txT" r="txR" b="txB"/>
            <a:pathLst>
              <a:path w="311" h="385">
                <a:moveTo>
                  <a:pt x="143" y="192"/>
                </a:moveTo>
                <a:cubicBezTo>
                  <a:pt x="142" y="120"/>
                  <a:pt x="58" y="27"/>
                  <a:pt x="0" y="0"/>
                </a:cubicBezTo>
                <a:cubicBezTo>
                  <a:pt x="7" y="0"/>
                  <a:pt x="208" y="83"/>
                  <a:pt x="254" y="101"/>
                </a:cubicBezTo>
                <a:cubicBezTo>
                  <a:pt x="283" y="113"/>
                  <a:pt x="303" y="139"/>
                  <a:pt x="309" y="168"/>
                </a:cubicBezTo>
                <a:cubicBezTo>
                  <a:pt x="311" y="175"/>
                  <a:pt x="311" y="183"/>
                  <a:pt x="311" y="192"/>
                </a:cubicBezTo>
                <a:cubicBezTo>
                  <a:pt x="311" y="201"/>
                  <a:pt x="311" y="209"/>
                  <a:pt x="309" y="217"/>
                </a:cubicBezTo>
                <a:cubicBezTo>
                  <a:pt x="303" y="246"/>
                  <a:pt x="283" y="271"/>
                  <a:pt x="254" y="283"/>
                </a:cubicBezTo>
                <a:cubicBezTo>
                  <a:pt x="208" y="302"/>
                  <a:pt x="7" y="385"/>
                  <a:pt x="0" y="385"/>
                </a:cubicBezTo>
                <a:cubicBezTo>
                  <a:pt x="58" y="358"/>
                  <a:pt x="142" y="269"/>
                  <a:pt x="143" y="192"/>
                </a:cubicBezTo>
                <a:close/>
              </a:path>
            </a:pathLst>
          </a:custGeom>
          <a:solidFill>
            <a:schemeClr val="accent2"/>
          </a:solidFill>
          <a:ln w="9525">
            <a:noFill/>
          </a:ln>
        </p:spPr>
        <p:txBody>
          <a:bodyPr/>
          <a:lstStyle/>
          <a:p>
            <a:endParaRPr lang="zh-CN" altLang="en-US"/>
          </a:p>
        </p:txBody>
      </p:sp>
      <p:sp>
        <p:nvSpPr>
          <p:cNvPr id="3" name="Freeform 267"/>
          <p:cNvSpPr/>
          <p:nvPr/>
        </p:nvSpPr>
        <p:spPr>
          <a:xfrm>
            <a:off x="6129742" y="1104830"/>
            <a:ext cx="1300162" cy="1611313"/>
          </a:xfrm>
          <a:custGeom>
            <a:avLst/>
            <a:gdLst>
              <a:gd name="txL" fmla="*/ 0 w 311"/>
              <a:gd name="txT" fmla="*/ 0 h 386"/>
              <a:gd name="txR" fmla="*/ 311 w 311"/>
              <a:gd name="txB" fmla="*/ 386 h 386"/>
            </a:gdLst>
            <a:ahLst/>
            <a:cxnLst>
              <a:cxn ang="0">
                <a:pos x="2147483647" y="2147483647"/>
              </a:cxn>
              <a:cxn ang="0">
                <a:pos x="0" y="0"/>
              </a:cxn>
              <a:cxn ang="0">
                <a:pos x="2147483647" y="1777399296"/>
              </a:cxn>
              <a:cxn ang="0">
                <a:pos x="2147483647" y="2147483647"/>
              </a:cxn>
              <a:cxn ang="0">
                <a:pos x="2147483647" y="2147483647"/>
              </a:cxn>
              <a:cxn ang="0">
                <a:pos x="2147483647" y="2147483647"/>
              </a:cxn>
              <a:cxn ang="0">
                <a:pos x="2147483647" y="2147483647"/>
              </a:cxn>
              <a:cxn ang="0">
                <a:pos x="0" y="2147483647"/>
              </a:cxn>
              <a:cxn ang="0">
                <a:pos x="2147483647" y="2147483647"/>
              </a:cxn>
            </a:cxnLst>
            <a:rect l="txL" t="txT" r="txR" b="txB"/>
            <a:pathLst>
              <a:path w="311" h="386">
                <a:moveTo>
                  <a:pt x="143" y="193"/>
                </a:moveTo>
                <a:cubicBezTo>
                  <a:pt x="142" y="120"/>
                  <a:pt x="58" y="28"/>
                  <a:pt x="0" y="0"/>
                </a:cubicBezTo>
                <a:cubicBezTo>
                  <a:pt x="7" y="0"/>
                  <a:pt x="208" y="83"/>
                  <a:pt x="254" y="102"/>
                </a:cubicBezTo>
                <a:cubicBezTo>
                  <a:pt x="283" y="114"/>
                  <a:pt x="303" y="140"/>
                  <a:pt x="309" y="169"/>
                </a:cubicBezTo>
                <a:cubicBezTo>
                  <a:pt x="311" y="176"/>
                  <a:pt x="311" y="183"/>
                  <a:pt x="311" y="193"/>
                </a:cubicBezTo>
                <a:cubicBezTo>
                  <a:pt x="311" y="201"/>
                  <a:pt x="311" y="210"/>
                  <a:pt x="309" y="217"/>
                </a:cubicBezTo>
                <a:cubicBezTo>
                  <a:pt x="303" y="246"/>
                  <a:pt x="283" y="272"/>
                  <a:pt x="254" y="284"/>
                </a:cubicBezTo>
                <a:cubicBezTo>
                  <a:pt x="208" y="303"/>
                  <a:pt x="7" y="386"/>
                  <a:pt x="0" y="385"/>
                </a:cubicBezTo>
                <a:cubicBezTo>
                  <a:pt x="58" y="358"/>
                  <a:pt x="142" y="269"/>
                  <a:pt x="143" y="193"/>
                </a:cubicBezTo>
                <a:close/>
              </a:path>
            </a:pathLst>
          </a:custGeom>
          <a:solidFill>
            <a:schemeClr val="accent2"/>
          </a:solidFill>
          <a:ln w="9525">
            <a:noFill/>
          </a:ln>
        </p:spPr>
        <p:txBody>
          <a:bodyPr/>
          <a:lstStyle/>
          <a:p>
            <a:endParaRPr lang="zh-CN" altLang="en-US"/>
          </a:p>
        </p:txBody>
      </p:sp>
      <p:sp>
        <p:nvSpPr>
          <p:cNvPr id="21513" name="任意多边形 8"/>
          <p:cNvSpPr/>
          <p:nvPr/>
        </p:nvSpPr>
        <p:spPr>
          <a:xfrm>
            <a:off x="1390525" y="2973000"/>
            <a:ext cx="3152775" cy="0"/>
          </a:xfrm>
          <a:custGeom>
            <a:avLst/>
            <a:gdLst>
              <a:gd name="txL" fmla="*/ 0 w 3152775"/>
              <a:gd name="txT" fmla="*/ 0 h 635"/>
              <a:gd name="txR" fmla="*/ 3152775 w 3152775"/>
              <a:gd name="txB" fmla="*/ 0 h 635"/>
            </a:gdLst>
            <a:ahLst/>
            <a:cxnLst>
              <a:cxn ang="0">
                <a:pos x="3152775" y="0"/>
              </a:cxn>
              <a:cxn ang="0">
                <a:pos x="0" y="0"/>
              </a:cxn>
            </a:cxnLst>
            <a:rect l="txL" t="txT" r="txR" b="txB"/>
            <a:pathLst>
              <a:path w="3152775" h="635">
                <a:moveTo>
                  <a:pt x="3152775" y="0"/>
                </a:moveTo>
                <a:lnTo>
                  <a:pt x="0" y="0"/>
                </a:lnTo>
              </a:path>
            </a:pathLst>
          </a:custGeom>
          <a:ln>
            <a:headEnd type="none" w="med" len="med"/>
            <a:tailEnd type="none" w="med" len="med"/>
          </a:ln>
        </p:spPr>
        <p:style>
          <a:lnRef idx="1">
            <a:schemeClr val="accent2"/>
          </a:lnRef>
          <a:fillRef idx="0">
            <a:schemeClr val="accent2"/>
          </a:fillRef>
          <a:effectRef idx="0">
            <a:schemeClr val="accent2"/>
          </a:effectRef>
          <a:fontRef idx="minor">
            <a:schemeClr val="tx1"/>
          </a:fontRef>
        </p:style>
        <p:txBody>
          <a:bodyPr/>
          <a:lstStyle/>
          <a:p>
            <a:endParaRPr lang="zh-CN" altLang="en-US"/>
          </a:p>
        </p:txBody>
      </p:sp>
      <p:sp>
        <p:nvSpPr>
          <p:cNvPr id="21514" name="椭圆 9"/>
          <p:cNvSpPr>
            <a:spLocks noChangeAspect="1"/>
          </p:cNvSpPr>
          <p:nvPr/>
        </p:nvSpPr>
        <p:spPr>
          <a:xfrm>
            <a:off x="1223837" y="2854890"/>
            <a:ext cx="215900" cy="215900"/>
          </a:xfrm>
          <a:prstGeom prst="ellipse">
            <a:avLst/>
          </a:prstGeom>
          <a:solidFill>
            <a:schemeClr val="accent2"/>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517" name="椭圆 12"/>
          <p:cNvSpPr>
            <a:spLocks noChangeAspect="1"/>
          </p:cNvSpPr>
          <p:nvPr/>
        </p:nvSpPr>
        <p:spPr>
          <a:xfrm>
            <a:off x="10520767" y="1633468"/>
            <a:ext cx="215900" cy="215900"/>
          </a:xfrm>
          <a:prstGeom prst="ellipse">
            <a:avLst/>
          </a:prstGeom>
          <a:solidFill>
            <a:schemeClr val="accent2"/>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518" name="任意多边形 13"/>
          <p:cNvSpPr/>
          <p:nvPr/>
        </p:nvSpPr>
        <p:spPr>
          <a:xfrm>
            <a:off x="7380692" y="3811518"/>
            <a:ext cx="3152775" cy="0"/>
          </a:xfrm>
          <a:custGeom>
            <a:avLst/>
            <a:gdLst>
              <a:gd name="txL" fmla="*/ 0 w 3152775"/>
              <a:gd name="txT" fmla="*/ 0 h 635"/>
              <a:gd name="txR" fmla="*/ 3152775 w 3152775"/>
              <a:gd name="txB" fmla="*/ 0 h 635"/>
            </a:gdLst>
            <a:ahLst/>
            <a:cxnLst>
              <a:cxn ang="0">
                <a:pos x="3152775" y="0"/>
              </a:cxn>
              <a:cxn ang="0">
                <a:pos x="0" y="0"/>
              </a:cxn>
            </a:cxnLst>
            <a:rect l="txL" t="txT" r="txR" b="txB"/>
            <a:pathLst>
              <a:path w="3152775" h="635">
                <a:moveTo>
                  <a:pt x="3152775" y="0"/>
                </a:moveTo>
                <a:lnTo>
                  <a:pt x="0" y="0"/>
                </a:lnTo>
              </a:path>
            </a:pathLst>
          </a:custGeom>
          <a:ln>
            <a:headEnd type="none" w="med" len="med"/>
            <a:tailEnd type="none" w="med" len="med"/>
          </a:ln>
        </p:spPr>
        <p:style>
          <a:lnRef idx="1">
            <a:schemeClr val="accent2"/>
          </a:lnRef>
          <a:fillRef idx="0">
            <a:schemeClr val="accent2"/>
          </a:fillRef>
          <a:effectRef idx="0">
            <a:schemeClr val="accent2"/>
          </a:effectRef>
          <a:fontRef idx="minor">
            <a:schemeClr val="tx1"/>
          </a:fontRef>
        </p:style>
        <p:txBody>
          <a:bodyPr/>
          <a:lstStyle/>
          <a:p>
            <a:endParaRPr lang="zh-CN" altLang="en-US"/>
          </a:p>
        </p:txBody>
      </p:sp>
      <p:sp>
        <p:nvSpPr>
          <p:cNvPr id="21519" name="椭圆 14"/>
          <p:cNvSpPr>
            <a:spLocks noChangeAspect="1"/>
          </p:cNvSpPr>
          <p:nvPr/>
        </p:nvSpPr>
        <p:spPr>
          <a:xfrm>
            <a:off x="10487429" y="3714680"/>
            <a:ext cx="215900" cy="215900"/>
          </a:xfrm>
          <a:prstGeom prst="ellipse">
            <a:avLst/>
          </a:prstGeom>
          <a:solidFill>
            <a:schemeClr val="accent2"/>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 name="任意多边形 47"/>
          <p:cNvSpPr/>
          <p:nvPr/>
        </p:nvSpPr>
        <p:spPr>
          <a:xfrm>
            <a:off x="5632854" y="1088955"/>
            <a:ext cx="955675" cy="587375"/>
          </a:xfrm>
          <a:custGeom>
            <a:avLst/>
            <a:gdLst>
              <a:gd name="txL" fmla="*/ 0 w 956472"/>
              <a:gd name="txT" fmla="*/ 0 h 588502"/>
              <a:gd name="txR" fmla="*/ 956472 w 956472"/>
              <a:gd name="txB" fmla="*/ 588502 h 588502"/>
            </a:gdLst>
            <a:ahLst/>
            <a:cxnLst>
              <a:cxn ang="0">
                <a:pos x="366923" y="412"/>
              </a:cxn>
              <a:cxn ang="0">
                <a:pos x="497493" y="15867"/>
              </a:cxn>
              <a:cxn ang="0">
                <a:pos x="507271" y="19702"/>
              </a:cxn>
              <a:cxn ang="0">
                <a:pos x="496804" y="16915"/>
              </a:cxn>
              <a:cxn ang="0">
                <a:pos x="884558" y="347785"/>
              </a:cxn>
              <a:cxn ang="0">
                <a:pos x="954879" y="445720"/>
              </a:cxn>
              <a:cxn ang="0">
                <a:pos x="945882" y="448268"/>
              </a:cxn>
              <a:cxn ang="0">
                <a:pos x="184750" y="576925"/>
              </a:cxn>
              <a:cxn ang="0">
                <a:pos x="22123" y="186263"/>
              </a:cxn>
              <a:cxn ang="0">
                <a:pos x="366923" y="412"/>
              </a:cxn>
            </a:cxnLst>
            <a:rect l="txL" t="txT" r="txR" b="txB"/>
            <a:pathLst>
              <a:path w="956472" h="588502">
                <a:moveTo>
                  <a:pt x="367535" y="414"/>
                </a:moveTo>
                <a:cubicBezTo>
                  <a:pt x="414525" y="-1542"/>
                  <a:pt x="459687" y="3413"/>
                  <a:pt x="498323" y="15928"/>
                </a:cubicBezTo>
                <a:lnTo>
                  <a:pt x="508117" y="19778"/>
                </a:lnTo>
                <a:lnTo>
                  <a:pt x="497633" y="16980"/>
                </a:lnTo>
                <a:cubicBezTo>
                  <a:pt x="618911" y="75378"/>
                  <a:pt x="767371" y="200518"/>
                  <a:pt x="886034" y="349121"/>
                </a:cubicBezTo>
                <a:lnTo>
                  <a:pt x="956472" y="447432"/>
                </a:lnTo>
                <a:lnTo>
                  <a:pt x="947460" y="449990"/>
                </a:lnTo>
                <a:cubicBezTo>
                  <a:pt x="670620" y="526992"/>
                  <a:pt x="284258" y="618253"/>
                  <a:pt x="185058" y="579141"/>
                </a:cubicBezTo>
                <a:cubicBezTo>
                  <a:pt x="34690" y="516562"/>
                  <a:pt x="-40494" y="341340"/>
                  <a:pt x="22159" y="186978"/>
                </a:cubicBezTo>
                <a:cubicBezTo>
                  <a:pt x="69149" y="74336"/>
                  <a:pt x="226565" y="6281"/>
                  <a:pt x="367535" y="414"/>
                </a:cubicBezTo>
                <a:close/>
              </a:path>
            </a:pathLst>
          </a:custGeom>
          <a:solidFill>
            <a:schemeClr val="accent2">
              <a:lumMod val="40000"/>
              <a:lumOff val="60000"/>
            </a:schemeClr>
          </a:solidFill>
          <a:ln w="9525">
            <a:noFill/>
          </a:ln>
        </p:spPr>
        <p:txBody>
          <a:bodyPr/>
          <a:lstStyle/>
          <a:p>
            <a:endParaRPr lang="zh-CN" altLang="en-US"/>
          </a:p>
        </p:txBody>
      </p:sp>
      <p:sp>
        <p:nvSpPr>
          <p:cNvPr id="7" name="任意多边形 37"/>
          <p:cNvSpPr/>
          <p:nvPr/>
        </p:nvSpPr>
        <p:spPr>
          <a:xfrm>
            <a:off x="5304242" y="3198743"/>
            <a:ext cx="1284287" cy="584200"/>
          </a:xfrm>
          <a:custGeom>
            <a:avLst/>
            <a:gdLst>
              <a:gd name="txL" fmla="*/ 0 w 1283353"/>
              <a:gd name="txT" fmla="*/ 0 h 584886"/>
              <a:gd name="txR" fmla="*/ 1283353 w 1283353"/>
              <a:gd name="txB" fmla="*/ 584886 h 584886"/>
            </a:gdLst>
            <a:ahLst/>
            <a:cxnLst>
              <a:cxn ang="0">
                <a:pos x="705830" y="1083"/>
              </a:cxn>
              <a:cxn ang="0">
                <a:pos x="827145" y="17721"/>
              </a:cxn>
              <a:cxn ang="0">
                <a:pos x="833085" y="19919"/>
              </a:cxn>
              <a:cxn ang="0">
                <a:pos x="826510" y="18171"/>
              </a:cxn>
              <a:cxn ang="0">
                <a:pos x="1215476" y="347434"/>
              </a:cxn>
              <a:cxn ang="0">
                <a:pos x="1285222" y="444376"/>
              </a:cxn>
              <a:cxn ang="0">
                <a:pos x="1171743" y="475302"/>
              </a:cxn>
              <a:cxn ang="0">
                <a:pos x="580332" y="583457"/>
              </a:cxn>
              <a:cxn ang="0">
                <a:pos x="459018" y="566817"/>
              </a:cxn>
              <a:cxn ang="0">
                <a:pos x="457109" y="566084"/>
              </a:cxn>
              <a:cxn ang="0">
                <a:pos x="458230" y="566369"/>
              </a:cxn>
              <a:cxn ang="0">
                <a:pos x="69665" y="237107"/>
              </a:cxn>
              <a:cxn ang="0">
                <a:pos x="0" y="140176"/>
              </a:cxn>
              <a:cxn ang="0">
                <a:pos x="113898" y="109238"/>
              </a:cxn>
              <a:cxn ang="0">
                <a:pos x="705830" y="1083"/>
              </a:cxn>
            </a:cxnLst>
            <a:rect l="txL" t="txT" r="txR" b="txB"/>
            <a:pathLst>
              <a:path w="1283353" h="584886">
                <a:moveTo>
                  <a:pt x="704804" y="1085"/>
                </a:moveTo>
                <a:cubicBezTo>
                  <a:pt x="746576" y="-3085"/>
                  <a:pt x="788348" y="5254"/>
                  <a:pt x="825942" y="17763"/>
                </a:cubicBezTo>
                <a:lnTo>
                  <a:pt x="831874" y="19965"/>
                </a:lnTo>
                <a:lnTo>
                  <a:pt x="825308" y="18213"/>
                </a:lnTo>
                <a:cubicBezTo>
                  <a:pt x="946586" y="74523"/>
                  <a:pt x="1095046" y="199655"/>
                  <a:pt x="1213709" y="348250"/>
                </a:cubicBezTo>
                <a:lnTo>
                  <a:pt x="1283353" y="445420"/>
                </a:lnTo>
                <a:lnTo>
                  <a:pt x="1170039" y="476419"/>
                </a:lnTo>
                <a:cubicBezTo>
                  <a:pt x="955436" y="532708"/>
                  <a:pt x="708981" y="586913"/>
                  <a:pt x="579488" y="584828"/>
                </a:cubicBezTo>
                <a:cubicBezTo>
                  <a:pt x="537717" y="584828"/>
                  <a:pt x="495945" y="580658"/>
                  <a:pt x="458350" y="568149"/>
                </a:cubicBezTo>
                <a:lnTo>
                  <a:pt x="456445" y="567415"/>
                </a:lnTo>
                <a:lnTo>
                  <a:pt x="457564" y="567700"/>
                </a:lnTo>
                <a:cubicBezTo>
                  <a:pt x="336412" y="511391"/>
                  <a:pt x="188104" y="386258"/>
                  <a:pt x="69563" y="237664"/>
                </a:cubicBezTo>
                <a:lnTo>
                  <a:pt x="0" y="140506"/>
                </a:lnTo>
                <a:lnTo>
                  <a:pt x="113732" y="109494"/>
                </a:lnTo>
                <a:cubicBezTo>
                  <a:pt x="328857" y="53205"/>
                  <a:pt x="575311" y="-1000"/>
                  <a:pt x="704804" y="1085"/>
                </a:cubicBezTo>
                <a:close/>
              </a:path>
            </a:pathLst>
          </a:custGeom>
          <a:solidFill>
            <a:schemeClr val="accent2">
              <a:lumMod val="40000"/>
              <a:lumOff val="60000"/>
            </a:schemeClr>
          </a:solidFill>
          <a:ln w="9525">
            <a:noFill/>
          </a:ln>
        </p:spPr>
        <p:txBody>
          <a:bodyPr/>
          <a:lstStyle/>
          <a:p>
            <a:endParaRPr lang="zh-CN" altLang="en-US"/>
          </a:p>
        </p:txBody>
      </p:sp>
      <p:sp>
        <p:nvSpPr>
          <p:cNvPr id="8" name="任意多边形 45"/>
          <p:cNvSpPr/>
          <p:nvPr/>
        </p:nvSpPr>
        <p:spPr>
          <a:xfrm>
            <a:off x="5299479" y="2143055"/>
            <a:ext cx="1293813" cy="588963"/>
          </a:xfrm>
          <a:custGeom>
            <a:avLst/>
            <a:gdLst>
              <a:gd name="txL" fmla="*/ 0 w 1293475"/>
              <a:gd name="txT" fmla="*/ 0 h 589382"/>
              <a:gd name="txR" fmla="*/ 1293475 w 1293475"/>
              <a:gd name="txB" fmla="*/ 589382 h 589382"/>
            </a:gdLst>
            <a:ahLst/>
            <a:cxnLst>
              <a:cxn ang="0">
                <a:pos x="584903" y="59"/>
              </a:cxn>
              <a:cxn ang="0">
                <a:pos x="1175762" y="108575"/>
              </a:cxn>
              <a:cxn ang="0">
                <a:pos x="1294151" y="140976"/>
              </a:cxn>
              <a:cxn ang="0">
                <a:pos x="1219454" y="244027"/>
              </a:cxn>
              <a:cxn ang="0">
                <a:pos x="830850" y="567365"/>
              </a:cxn>
              <a:cxn ang="0">
                <a:pos x="834377" y="566603"/>
              </a:cxn>
              <a:cxn ang="0">
                <a:pos x="831485" y="567676"/>
              </a:cxn>
              <a:cxn ang="0">
                <a:pos x="710285" y="588544"/>
              </a:cxn>
              <a:cxn ang="0">
                <a:pos x="118903" y="476899"/>
              </a:cxn>
              <a:cxn ang="0">
                <a:pos x="0" y="444614"/>
              </a:cxn>
              <a:cxn ang="0">
                <a:pos x="74712" y="340992"/>
              </a:cxn>
              <a:cxn ang="0">
                <a:pos x="462915" y="17153"/>
              </a:cxn>
              <a:cxn ang="0">
                <a:pos x="462184" y="17340"/>
              </a:cxn>
              <a:cxn ang="0">
                <a:pos x="463701" y="16753"/>
              </a:cxn>
              <a:cxn ang="0">
                <a:pos x="584903" y="59"/>
              </a:cxn>
            </a:cxnLst>
            <a:rect l="txL" t="txT" r="txR" b="txB"/>
            <a:pathLst>
              <a:path w="1293475" h="589382">
                <a:moveTo>
                  <a:pt x="584597" y="59"/>
                </a:moveTo>
                <a:cubicBezTo>
                  <a:pt x="714090" y="-2031"/>
                  <a:pt x="960545" y="52304"/>
                  <a:pt x="1175148" y="108729"/>
                </a:cubicBezTo>
                <a:lnTo>
                  <a:pt x="1293475" y="141176"/>
                </a:lnTo>
                <a:lnTo>
                  <a:pt x="1218817" y="244375"/>
                </a:lnTo>
                <a:cubicBezTo>
                  <a:pt x="1100154" y="390892"/>
                  <a:pt x="951694" y="511860"/>
                  <a:pt x="830416" y="568173"/>
                </a:cubicBezTo>
                <a:lnTo>
                  <a:pt x="833941" y="567409"/>
                </a:lnTo>
                <a:lnTo>
                  <a:pt x="831051" y="568484"/>
                </a:lnTo>
                <a:cubicBezTo>
                  <a:pt x="793457" y="581023"/>
                  <a:pt x="751685" y="589382"/>
                  <a:pt x="709913" y="589382"/>
                </a:cubicBezTo>
                <a:cubicBezTo>
                  <a:pt x="580420" y="589382"/>
                  <a:pt x="333966" y="534002"/>
                  <a:pt x="118841" y="477578"/>
                </a:cubicBezTo>
                <a:lnTo>
                  <a:pt x="0" y="445247"/>
                </a:lnTo>
                <a:lnTo>
                  <a:pt x="74672" y="341478"/>
                </a:lnTo>
                <a:cubicBezTo>
                  <a:pt x="193213" y="194448"/>
                  <a:pt x="341521" y="73487"/>
                  <a:pt x="462673" y="17177"/>
                </a:cubicBezTo>
                <a:lnTo>
                  <a:pt x="461942" y="17364"/>
                </a:lnTo>
                <a:lnTo>
                  <a:pt x="463459" y="16777"/>
                </a:lnTo>
                <a:cubicBezTo>
                  <a:pt x="501054" y="4238"/>
                  <a:pt x="542826" y="59"/>
                  <a:pt x="584597" y="59"/>
                </a:cubicBezTo>
                <a:close/>
              </a:path>
            </a:pathLst>
          </a:custGeom>
          <a:solidFill>
            <a:schemeClr val="accent2">
              <a:lumMod val="40000"/>
              <a:lumOff val="60000"/>
            </a:schemeClr>
          </a:solidFill>
          <a:ln w="9525">
            <a:noFill/>
          </a:ln>
        </p:spPr>
        <p:txBody>
          <a:bodyPr/>
          <a:lstStyle/>
          <a:p>
            <a:endParaRPr lang="zh-CN" altLang="en-US"/>
          </a:p>
        </p:txBody>
      </p:sp>
      <p:sp>
        <p:nvSpPr>
          <p:cNvPr id="21525" name="任意多边形 24"/>
          <p:cNvSpPr/>
          <p:nvPr/>
        </p:nvSpPr>
        <p:spPr>
          <a:xfrm>
            <a:off x="7380692" y="1730305"/>
            <a:ext cx="3152775" cy="0"/>
          </a:xfrm>
          <a:custGeom>
            <a:avLst/>
            <a:gdLst>
              <a:gd name="txL" fmla="*/ 0 w 3152775"/>
              <a:gd name="txT" fmla="*/ 0 h 635"/>
              <a:gd name="txR" fmla="*/ 3152775 w 3152775"/>
              <a:gd name="txB" fmla="*/ 0 h 635"/>
            </a:gdLst>
            <a:ahLst/>
            <a:cxnLst>
              <a:cxn ang="0">
                <a:pos x="3152775" y="0"/>
              </a:cxn>
              <a:cxn ang="0">
                <a:pos x="0" y="0"/>
              </a:cxn>
            </a:cxnLst>
            <a:rect l="txL" t="txT" r="txR" b="txB"/>
            <a:pathLst>
              <a:path w="3152775" h="635">
                <a:moveTo>
                  <a:pt x="3152775" y="0"/>
                </a:moveTo>
                <a:lnTo>
                  <a:pt x="0" y="0"/>
                </a:lnTo>
              </a:path>
            </a:pathLst>
          </a:custGeom>
          <a:ln>
            <a:headEnd type="none" w="med" len="med"/>
            <a:tailEnd type="none" w="med" len="med"/>
          </a:ln>
        </p:spPr>
        <p:style>
          <a:lnRef idx="1">
            <a:schemeClr val="accent2"/>
          </a:lnRef>
          <a:fillRef idx="0">
            <a:schemeClr val="accent2"/>
          </a:fillRef>
          <a:effectRef idx="0">
            <a:schemeClr val="accent2"/>
          </a:effectRef>
          <a:fontRef idx="minor">
            <a:schemeClr val="tx1"/>
          </a:fontRef>
        </p:style>
        <p:txBody>
          <a:bodyPr/>
          <a:lstStyle/>
          <a:p>
            <a:endParaRPr lang="zh-CN" altLang="en-US"/>
          </a:p>
        </p:txBody>
      </p:sp>
      <p:sp>
        <p:nvSpPr>
          <p:cNvPr id="9" name="文本框 25"/>
          <p:cNvSpPr/>
          <p:nvPr/>
        </p:nvSpPr>
        <p:spPr>
          <a:xfrm>
            <a:off x="4577167" y="2690743"/>
            <a:ext cx="598487" cy="584200"/>
          </a:xfrm>
          <a:prstGeom prst="rect">
            <a:avLst/>
          </a:prstGeom>
          <a:noFill/>
          <a:ln w="9525">
            <a:noFill/>
          </a:ln>
        </p:spPr>
        <p:txBody>
          <a:bodyPr wrap="none">
            <a:spAutoFit/>
          </a:bodyPr>
          <a:lstStyle/>
          <a:p>
            <a:pPr lvl="0" eaLnBrk="1" hangingPunct="1"/>
            <a:r>
              <a:rPr lang="en-US" altLang="zh-CN"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02</a:t>
            </a:r>
            <a:endParaRPr lang="zh-CN" altLang="en-US"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11" name="文本框 27"/>
          <p:cNvSpPr/>
          <p:nvPr/>
        </p:nvSpPr>
        <p:spPr>
          <a:xfrm>
            <a:off x="6782204" y="1587430"/>
            <a:ext cx="598488" cy="585788"/>
          </a:xfrm>
          <a:prstGeom prst="rect">
            <a:avLst/>
          </a:prstGeom>
          <a:noFill/>
          <a:ln w="9525">
            <a:noFill/>
          </a:ln>
        </p:spPr>
        <p:txBody>
          <a:bodyPr wrap="none">
            <a:spAutoFit/>
          </a:bodyPr>
          <a:lstStyle/>
          <a:p>
            <a:pPr lvl="0" eaLnBrk="1" hangingPunct="1"/>
            <a:r>
              <a:rPr lang="en-US" altLang="zh-CN"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01</a:t>
            </a:r>
            <a:endParaRPr lang="zh-CN" altLang="en-US"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12" name="文本框 28"/>
          <p:cNvSpPr/>
          <p:nvPr/>
        </p:nvSpPr>
        <p:spPr>
          <a:xfrm>
            <a:off x="6763154" y="3667055"/>
            <a:ext cx="596900" cy="585788"/>
          </a:xfrm>
          <a:prstGeom prst="rect">
            <a:avLst/>
          </a:prstGeom>
          <a:noFill/>
          <a:ln w="9525">
            <a:noFill/>
          </a:ln>
        </p:spPr>
        <p:txBody>
          <a:bodyPr wrap="none">
            <a:spAutoFit/>
          </a:bodyPr>
          <a:lstStyle/>
          <a:p>
            <a:pPr lvl="0" eaLnBrk="1" hangingPunct="1"/>
            <a:r>
              <a:rPr lang="en-US" altLang="zh-CN"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03</a:t>
            </a:r>
            <a:endParaRPr lang="zh-CN" altLang="en-US"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21531" name="文本框 30"/>
          <p:cNvSpPr/>
          <p:nvPr/>
        </p:nvSpPr>
        <p:spPr>
          <a:xfrm>
            <a:off x="7833305" y="3940776"/>
            <a:ext cx="1657826" cy="461665"/>
          </a:xfrm>
          <a:prstGeom prst="rect">
            <a:avLst/>
          </a:prstGeom>
          <a:noFill/>
          <a:ln w="9525">
            <a:noFill/>
          </a:ln>
        </p:spPr>
        <p:txBody>
          <a:bodyPr wrap="none">
            <a:spAutoFit/>
          </a:bodyPr>
          <a:lstStyle/>
          <a:p>
            <a:pPr lvl="0" eaLnBrk="1" hangingPunct="1"/>
            <a:r>
              <a:rPr lang="en-US" altLang="zh-CN" sz="2400" b="1" dirty="0">
                <a:solidFill>
                  <a:schemeClr val="tx1"/>
                </a:solidFill>
                <a:latin typeface="方正姚体" panose="02010601030101010101" pitchFamily="2" charset="-122"/>
                <a:ea typeface="宋体" panose="02010600030101010101" pitchFamily="2" charset="-122"/>
                <a:sym typeface="方正姚体" panose="02010601030101010101" pitchFamily="2" charset="-122"/>
              </a:rPr>
              <a:t>   </a:t>
            </a:r>
            <a:r>
              <a:rPr lang="zh-CN" altLang="en-US" sz="2400" b="1" dirty="0" smtClean="0">
                <a:solidFill>
                  <a:schemeClr val="tx1"/>
                </a:solidFill>
                <a:latin typeface="方正姚体" panose="02010601030101010101" pitchFamily="2" charset="-122"/>
                <a:ea typeface="宋体" panose="02010600030101010101" pitchFamily="2" charset="-122"/>
                <a:sym typeface="方正姚体" panose="02010601030101010101" pitchFamily="2" charset="-122"/>
              </a:rPr>
              <a:t>写作示例</a:t>
            </a:r>
            <a:endParaRPr lang="zh-CN" altLang="en-US" sz="2400" b="1" dirty="0">
              <a:solidFill>
                <a:schemeClr val="tx1"/>
              </a:solidFill>
              <a:latin typeface="方正姚体" panose="02010601030101010101" pitchFamily="2" charset="-122"/>
              <a:ea typeface="宋体" panose="02010600030101010101" pitchFamily="2" charset="-122"/>
              <a:sym typeface="方正姚体" panose="02010601030101010101" pitchFamily="2" charset="-122"/>
            </a:endParaRPr>
          </a:p>
        </p:txBody>
      </p:sp>
      <p:sp>
        <p:nvSpPr>
          <p:cNvPr id="21532" name="文本框 31"/>
          <p:cNvSpPr/>
          <p:nvPr/>
        </p:nvSpPr>
        <p:spPr>
          <a:xfrm>
            <a:off x="7742466" y="1789043"/>
            <a:ext cx="1736373" cy="646331"/>
          </a:xfrm>
          <a:prstGeom prst="rect">
            <a:avLst/>
          </a:prstGeom>
          <a:noFill/>
          <a:ln w="9525">
            <a:noFill/>
          </a:ln>
        </p:spPr>
        <p:txBody>
          <a:bodyPr wrap="none">
            <a:spAutoFit/>
          </a:bodyPr>
          <a:lstStyle/>
          <a:p>
            <a:pPr lvl="0" eaLnBrk="1" hangingPunct="1"/>
            <a:r>
              <a:rPr lang="en-US" altLang="zh-CN" sz="2400" b="1" dirty="0">
                <a:solidFill>
                  <a:schemeClr val="tx1"/>
                </a:solidFill>
                <a:latin typeface="方正姚体" panose="02010601030101010101" pitchFamily="2" charset="-122"/>
                <a:ea typeface="宋体" panose="02010600030101010101" pitchFamily="2" charset="-122"/>
                <a:sym typeface="方正姚体" panose="02010601030101010101" pitchFamily="2" charset="-122"/>
              </a:rPr>
              <a:t>    </a:t>
            </a:r>
            <a:r>
              <a:rPr lang="zh-CN" altLang="en-US" sz="2400" b="1" dirty="0" smtClean="0">
                <a:solidFill>
                  <a:schemeClr val="tx1"/>
                </a:solidFill>
                <a:latin typeface="方正姚体" panose="02010601030101010101" pitchFamily="2" charset="-122"/>
                <a:ea typeface="宋体" panose="02010600030101010101" pitchFamily="2" charset="-122"/>
                <a:sym typeface="方正姚体" panose="02010601030101010101" pitchFamily="2" charset="-122"/>
              </a:rPr>
              <a:t>热点总览</a:t>
            </a:r>
            <a:endParaRPr lang="en-US" altLang="zh-CN" sz="1600" b="1" dirty="0">
              <a:solidFill>
                <a:schemeClr val="tx1"/>
              </a:solidFill>
              <a:latin typeface="方正姚体" panose="02010601030101010101" pitchFamily="2" charset="-122"/>
              <a:ea typeface="方正姚体" panose="02010601030101010101" pitchFamily="2" charset="-122"/>
              <a:sym typeface="方正姚体" panose="02010601030101010101" pitchFamily="2" charset="-122"/>
            </a:endParaRPr>
          </a:p>
          <a:p>
            <a:pPr lvl="0" eaLnBrk="1" hangingPunct="1"/>
            <a:endParaRPr lang="en-US" altLang="zh-CN" sz="1200" dirty="0">
              <a:solidFill>
                <a:schemeClr val="tx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21533" name="文本框 32"/>
          <p:cNvSpPr/>
          <p:nvPr/>
        </p:nvSpPr>
        <p:spPr>
          <a:xfrm>
            <a:off x="2221184" y="2316278"/>
            <a:ext cx="1562100" cy="645160"/>
          </a:xfrm>
          <a:prstGeom prst="rect">
            <a:avLst/>
          </a:prstGeom>
          <a:noFill/>
          <a:ln w="9525">
            <a:noFill/>
          </a:ln>
        </p:spPr>
        <p:txBody>
          <a:bodyPr wrap="none">
            <a:spAutoFit/>
          </a:bodyPr>
          <a:lstStyle/>
          <a:p>
            <a:pPr lvl="0" algn="l" eaLnBrk="1" hangingPunct="1"/>
            <a:r>
              <a:rPr lang="en-US" altLang="zh-CN" sz="2400" b="1" dirty="0">
                <a:solidFill>
                  <a:schemeClr val="tx1"/>
                </a:solidFill>
                <a:latin typeface="方正姚体" panose="02010601030101010101" pitchFamily="2" charset="-122"/>
                <a:ea typeface="宋体" panose="02010600030101010101" pitchFamily="2" charset="-122"/>
                <a:sym typeface="方正姚体" panose="02010601030101010101" pitchFamily="2" charset="-122"/>
              </a:rPr>
              <a:t>  </a:t>
            </a:r>
            <a:r>
              <a:rPr lang="zh-CN" altLang="en-US" sz="2400" b="1" dirty="0">
                <a:solidFill>
                  <a:schemeClr val="tx1"/>
                </a:solidFill>
                <a:latin typeface="方正姚体" panose="02010601030101010101" pitchFamily="2" charset="-122"/>
                <a:ea typeface="宋体" panose="02010600030101010101" pitchFamily="2" charset="-122"/>
                <a:sym typeface="方正姚体" panose="02010601030101010101" pitchFamily="2" charset="-122"/>
              </a:rPr>
              <a:t>观点热议</a:t>
            </a:r>
          </a:p>
          <a:p>
            <a:pPr lvl="0" eaLnBrk="1" hangingPunct="1"/>
            <a:endParaRPr lang="en-US" altLang="zh-CN" sz="1200" dirty="0">
              <a:solidFill>
                <a:schemeClr val="tx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20" name="Freeform 265"/>
          <p:cNvSpPr/>
          <p:nvPr/>
        </p:nvSpPr>
        <p:spPr>
          <a:xfrm>
            <a:off x="4497615" y="4243318"/>
            <a:ext cx="1304925" cy="1604962"/>
          </a:xfrm>
          <a:custGeom>
            <a:avLst/>
            <a:gdLst>
              <a:gd name="txL" fmla="*/ 0 w 312"/>
              <a:gd name="txT" fmla="*/ 0 h 385"/>
              <a:gd name="txR" fmla="*/ 312 w 312"/>
              <a:gd name="txB" fmla="*/ 385 h 385"/>
            </a:gdLst>
            <a:ahLst/>
            <a:cxnLst>
              <a:cxn ang="0">
                <a:pos x="2147483647" y="2147483647"/>
              </a:cxn>
              <a:cxn ang="0">
                <a:pos x="2147483647" y="2147483647"/>
              </a:cxn>
              <a:cxn ang="0">
                <a:pos x="1014587552" y="2147483647"/>
              </a:cxn>
              <a:cxn ang="0">
                <a:pos x="52477224" y="2147483647"/>
              </a:cxn>
              <a:cxn ang="0">
                <a:pos x="17491014" y="2147483647"/>
              </a:cxn>
              <a:cxn ang="0">
                <a:pos x="52477224" y="2147483647"/>
              </a:cxn>
              <a:cxn ang="0">
                <a:pos x="1014587552" y="1772590901"/>
              </a:cxn>
              <a:cxn ang="0">
                <a:pos x="2147483647" y="0"/>
              </a:cxn>
              <a:cxn ang="0">
                <a:pos x="2147483647" y="2147483647"/>
              </a:cxn>
            </a:cxnLst>
            <a:rect l="txL" t="txT" r="txR" b="txB"/>
            <a:pathLst>
              <a:path w="312" h="385">
                <a:moveTo>
                  <a:pt x="169" y="193"/>
                </a:moveTo>
                <a:cubicBezTo>
                  <a:pt x="170" y="265"/>
                  <a:pt x="254" y="358"/>
                  <a:pt x="312" y="385"/>
                </a:cubicBezTo>
                <a:cubicBezTo>
                  <a:pt x="304" y="385"/>
                  <a:pt x="104" y="302"/>
                  <a:pt x="58" y="284"/>
                </a:cubicBezTo>
                <a:cubicBezTo>
                  <a:pt x="28" y="272"/>
                  <a:pt x="9" y="246"/>
                  <a:pt x="3" y="217"/>
                </a:cubicBezTo>
                <a:cubicBezTo>
                  <a:pt x="0" y="209"/>
                  <a:pt x="1" y="202"/>
                  <a:pt x="1" y="193"/>
                </a:cubicBezTo>
                <a:cubicBezTo>
                  <a:pt x="1" y="184"/>
                  <a:pt x="0" y="176"/>
                  <a:pt x="3" y="168"/>
                </a:cubicBezTo>
                <a:cubicBezTo>
                  <a:pt x="9" y="139"/>
                  <a:pt x="28" y="113"/>
                  <a:pt x="58" y="102"/>
                </a:cubicBezTo>
                <a:cubicBezTo>
                  <a:pt x="104" y="83"/>
                  <a:pt x="304" y="0"/>
                  <a:pt x="312" y="0"/>
                </a:cubicBezTo>
                <a:cubicBezTo>
                  <a:pt x="254" y="27"/>
                  <a:pt x="170" y="116"/>
                  <a:pt x="169" y="193"/>
                </a:cubicBezTo>
                <a:close/>
              </a:path>
            </a:pathLst>
          </a:custGeom>
          <a:solidFill>
            <a:schemeClr val="accent2"/>
          </a:solidFill>
          <a:ln w="9525">
            <a:noFill/>
          </a:ln>
        </p:spPr>
        <p:txBody>
          <a:bodyPr/>
          <a:lstStyle/>
          <a:p>
            <a:endParaRPr lang="zh-CN" altLang="en-US"/>
          </a:p>
        </p:txBody>
      </p:sp>
      <p:sp>
        <p:nvSpPr>
          <p:cNvPr id="21" name="任意多边形 45"/>
          <p:cNvSpPr/>
          <p:nvPr/>
        </p:nvSpPr>
        <p:spPr>
          <a:xfrm>
            <a:off x="5338990" y="4225855"/>
            <a:ext cx="1293813" cy="588963"/>
          </a:xfrm>
          <a:custGeom>
            <a:avLst/>
            <a:gdLst>
              <a:gd name="txL" fmla="*/ 0 w 1293475"/>
              <a:gd name="txT" fmla="*/ 0 h 589382"/>
              <a:gd name="txR" fmla="*/ 1293475 w 1293475"/>
              <a:gd name="txB" fmla="*/ 589382 h 589382"/>
            </a:gdLst>
            <a:ahLst/>
            <a:cxnLst>
              <a:cxn ang="0">
                <a:pos x="584903" y="59"/>
              </a:cxn>
              <a:cxn ang="0">
                <a:pos x="1175762" y="108575"/>
              </a:cxn>
              <a:cxn ang="0">
                <a:pos x="1294151" y="140976"/>
              </a:cxn>
              <a:cxn ang="0">
                <a:pos x="1219454" y="244027"/>
              </a:cxn>
              <a:cxn ang="0">
                <a:pos x="830850" y="567365"/>
              </a:cxn>
              <a:cxn ang="0">
                <a:pos x="834377" y="566603"/>
              </a:cxn>
              <a:cxn ang="0">
                <a:pos x="831485" y="567676"/>
              </a:cxn>
              <a:cxn ang="0">
                <a:pos x="710285" y="588544"/>
              </a:cxn>
              <a:cxn ang="0">
                <a:pos x="118903" y="476899"/>
              </a:cxn>
              <a:cxn ang="0">
                <a:pos x="0" y="444614"/>
              </a:cxn>
              <a:cxn ang="0">
                <a:pos x="74712" y="340992"/>
              </a:cxn>
              <a:cxn ang="0">
                <a:pos x="462915" y="17153"/>
              </a:cxn>
              <a:cxn ang="0">
                <a:pos x="462184" y="17340"/>
              </a:cxn>
              <a:cxn ang="0">
                <a:pos x="463701" y="16753"/>
              </a:cxn>
              <a:cxn ang="0">
                <a:pos x="584903" y="59"/>
              </a:cxn>
            </a:cxnLst>
            <a:rect l="txL" t="txT" r="txR" b="txB"/>
            <a:pathLst>
              <a:path w="1293475" h="589382">
                <a:moveTo>
                  <a:pt x="584597" y="59"/>
                </a:moveTo>
                <a:cubicBezTo>
                  <a:pt x="714090" y="-2031"/>
                  <a:pt x="960545" y="52304"/>
                  <a:pt x="1175148" y="108729"/>
                </a:cubicBezTo>
                <a:lnTo>
                  <a:pt x="1293475" y="141176"/>
                </a:lnTo>
                <a:lnTo>
                  <a:pt x="1218817" y="244375"/>
                </a:lnTo>
                <a:cubicBezTo>
                  <a:pt x="1100154" y="390892"/>
                  <a:pt x="951694" y="511860"/>
                  <a:pt x="830416" y="568173"/>
                </a:cubicBezTo>
                <a:lnTo>
                  <a:pt x="833941" y="567409"/>
                </a:lnTo>
                <a:lnTo>
                  <a:pt x="831051" y="568484"/>
                </a:lnTo>
                <a:cubicBezTo>
                  <a:pt x="793457" y="581023"/>
                  <a:pt x="751685" y="589382"/>
                  <a:pt x="709913" y="589382"/>
                </a:cubicBezTo>
                <a:cubicBezTo>
                  <a:pt x="580420" y="589382"/>
                  <a:pt x="333966" y="534002"/>
                  <a:pt x="118841" y="477578"/>
                </a:cubicBezTo>
                <a:lnTo>
                  <a:pt x="0" y="445247"/>
                </a:lnTo>
                <a:lnTo>
                  <a:pt x="74672" y="341478"/>
                </a:lnTo>
                <a:cubicBezTo>
                  <a:pt x="193213" y="194448"/>
                  <a:pt x="341521" y="73487"/>
                  <a:pt x="462673" y="17177"/>
                </a:cubicBezTo>
                <a:lnTo>
                  <a:pt x="461942" y="17364"/>
                </a:lnTo>
                <a:lnTo>
                  <a:pt x="463459" y="16777"/>
                </a:lnTo>
                <a:cubicBezTo>
                  <a:pt x="501054" y="4238"/>
                  <a:pt x="542826" y="59"/>
                  <a:pt x="584597" y="59"/>
                </a:cubicBezTo>
                <a:close/>
              </a:path>
            </a:pathLst>
          </a:custGeom>
          <a:solidFill>
            <a:schemeClr val="accent2">
              <a:lumMod val="40000"/>
              <a:lumOff val="60000"/>
            </a:schemeClr>
          </a:solidFill>
          <a:ln w="9525">
            <a:noFill/>
          </a:ln>
        </p:spPr>
        <p:txBody>
          <a:bodyPr/>
          <a:lstStyle/>
          <a:p>
            <a:endParaRPr lang="zh-CN" altLang="en-US"/>
          </a:p>
        </p:txBody>
      </p:sp>
      <p:sp>
        <p:nvSpPr>
          <p:cNvPr id="22" name="文本框 25"/>
          <p:cNvSpPr/>
          <p:nvPr/>
        </p:nvSpPr>
        <p:spPr>
          <a:xfrm>
            <a:off x="4571522" y="4773544"/>
            <a:ext cx="598241" cy="584775"/>
          </a:xfrm>
          <a:prstGeom prst="rect">
            <a:avLst/>
          </a:prstGeom>
          <a:noFill/>
          <a:ln w="9525">
            <a:noFill/>
          </a:ln>
        </p:spPr>
        <p:txBody>
          <a:bodyPr wrap="none">
            <a:spAutoFit/>
          </a:bodyPr>
          <a:lstStyle/>
          <a:p>
            <a:pPr lvl="0" eaLnBrk="1" hangingPunct="1"/>
            <a:r>
              <a:rPr lang="en-US" altLang="zh-CN" sz="3200" b="1" dirty="0" smtClean="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04</a:t>
            </a:r>
            <a:endParaRPr lang="zh-CN" altLang="en-US"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23" name="任意多边形 8"/>
          <p:cNvSpPr/>
          <p:nvPr/>
        </p:nvSpPr>
        <p:spPr>
          <a:xfrm>
            <a:off x="1384880" y="5112244"/>
            <a:ext cx="3152775" cy="0"/>
          </a:xfrm>
          <a:custGeom>
            <a:avLst/>
            <a:gdLst>
              <a:gd name="txL" fmla="*/ 0 w 3152775"/>
              <a:gd name="txT" fmla="*/ 0 h 635"/>
              <a:gd name="txR" fmla="*/ 3152775 w 3152775"/>
              <a:gd name="txB" fmla="*/ 0 h 635"/>
            </a:gdLst>
            <a:ahLst/>
            <a:cxnLst>
              <a:cxn ang="0">
                <a:pos x="3152775" y="0"/>
              </a:cxn>
              <a:cxn ang="0">
                <a:pos x="0" y="0"/>
              </a:cxn>
            </a:cxnLst>
            <a:rect l="txL" t="txT" r="txR" b="txB"/>
            <a:pathLst>
              <a:path w="3152775" h="635">
                <a:moveTo>
                  <a:pt x="3152775" y="0"/>
                </a:moveTo>
                <a:lnTo>
                  <a:pt x="0" y="0"/>
                </a:lnTo>
              </a:path>
            </a:pathLst>
          </a:custGeom>
          <a:ln>
            <a:headEnd type="none" w="med" len="med"/>
            <a:tailEnd type="none" w="med" len="med"/>
          </a:ln>
        </p:spPr>
        <p:style>
          <a:lnRef idx="1">
            <a:schemeClr val="accent2"/>
          </a:lnRef>
          <a:fillRef idx="0">
            <a:schemeClr val="accent2"/>
          </a:fillRef>
          <a:effectRef idx="0">
            <a:schemeClr val="accent2"/>
          </a:effectRef>
          <a:fontRef idx="minor">
            <a:schemeClr val="tx1"/>
          </a:fontRef>
        </p:style>
        <p:txBody>
          <a:bodyPr/>
          <a:lstStyle/>
          <a:p>
            <a:endParaRPr lang="zh-CN" altLang="en-US"/>
          </a:p>
        </p:txBody>
      </p:sp>
      <p:sp>
        <p:nvSpPr>
          <p:cNvPr id="24" name="椭圆 9"/>
          <p:cNvSpPr>
            <a:spLocks noChangeAspect="1"/>
          </p:cNvSpPr>
          <p:nvPr/>
        </p:nvSpPr>
        <p:spPr>
          <a:xfrm>
            <a:off x="1218192" y="4994134"/>
            <a:ext cx="215900" cy="215900"/>
          </a:xfrm>
          <a:prstGeom prst="ellipse">
            <a:avLst/>
          </a:prstGeom>
          <a:solidFill>
            <a:schemeClr val="accent2"/>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 name="文本框 32"/>
          <p:cNvSpPr/>
          <p:nvPr/>
        </p:nvSpPr>
        <p:spPr>
          <a:xfrm>
            <a:off x="1777365" y="4455795"/>
            <a:ext cx="1850390" cy="460375"/>
          </a:xfrm>
          <a:prstGeom prst="rect">
            <a:avLst/>
          </a:prstGeom>
          <a:noFill/>
          <a:ln w="9525">
            <a:noFill/>
          </a:ln>
        </p:spPr>
        <p:txBody>
          <a:bodyPr wrap="square">
            <a:spAutoFit/>
          </a:bodyPr>
          <a:lstStyle/>
          <a:p>
            <a:pPr lvl="0" algn="l" eaLnBrk="1" hangingPunct="1"/>
            <a:r>
              <a:rPr lang="zh-CN" altLang="en-US" sz="2400" b="1" dirty="0">
                <a:solidFill>
                  <a:schemeClr val="tx1"/>
                </a:solidFill>
                <a:latin typeface="+mj-ea"/>
                <a:ea typeface="+mj-ea"/>
                <a:sym typeface="方正姚体" panose="02010601030101010101" pitchFamily="2" charset="-122"/>
              </a:rPr>
              <a:t>素材加油站</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1169670" y="1076325"/>
            <a:ext cx="1924050" cy="521970"/>
          </a:xfrm>
          <a:prstGeom prst="rect">
            <a:avLst/>
          </a:prstGeom>
          <a:noFill/>
          <a:ln w="9525">
            <a:noFill/>
          </a:ln>
        </p:spPr>
        <p:txBody>
          <a:bodyPr wrap="square">
            <a:spAutoFit/>
          </a:bodyPr>
          <a:lstStyle/>
          <a:p>
            <a:pPr lvl="0" eaLnBrk="1" hangingPunct="1"/>
            <a:r>
              <a:rPr lang="zh-CN" altLang="en-US" sz="2800" b="1" dirty="0" smtClean="0">
                <a:solidFill>
                  <a:srgbClr val="00B050"/>
                </a:solidFill>
                <a:latin typeface="微软雅黑" panose="020B0503020204020204" pitchFamily="34" charset="-122"/>
                <a:ea typeface="微软雅黑" panose="020B0503020204020204" pitchFamily="34" charset="-122"/>
                <a:sym typeface="+mn-ea"/>
              </a:rPr>
              <a:t>热点</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a:t>
            </a:r>
            <a:r>
              <a:rPr lang="zh-CN" altLang="en-US" sz="2800" b="1" dirty="0" smtClean="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sym typeface="+mn-ea"/>
              </a:rPr>
              <a:t>总览</a:t>
            </a:r>
            <a:endPar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32" name="TextBox 13"/>
          <p:cNvSpPr txBox="1"/>
          <p:nvPr/>
        </p:nvSpPr>
        <p:spPr>
          <a:xfrm>
            <a:off x="4111988" y="1599276"/>
            <a:ext cx="7257142" cy="645795"/>
          </a:xfrm>
          <a:prstGeom prst="rect">
            <a:avLst/>
          </a:prstGeom>
          <a:noFill/>
          <a:ln w="9525">
            <a:noFill/>
          </a:ln>
        </p:spPr>
        <p:txBody>
          <a:bodyPr wrap="square" lIns="0" tIns="0" rIns="0" bIns="0">
            <a:spAutoFit/>
          </a:bodyPr>
          <a:lstStyle/>
          <a:p>
            <a:pPr>
              <a:lnSpc>
                <a:spcPct val="150000"/>
              </a:lnSpc>
              <a:spcBef>
                <a:spcPts val="0"/>
              </a:spcBef>
            </a:pPr>
            <a:r>
              <a:rPr lang="zh-CN" altLang="en-US" sz="2800" dirty="0" smtClean="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00" name="文本框 99"/>
          <p:cNvSpPr txBox="1"/>
          <p:nvPr/>
        </p:nvSpPr>
        <p:spPr>
          <a:xfrm>
            <a:off x="1219200" y="1691005"/>
            <a:ext cx="10336530" cy="5077460"/>
          </a:xfrm>
          <a:prstGeom prst="rect">
            <a:avLst/>
          </a:prstGeom>
          <a:noFill/>
          <a:ln w="9525">
            <a:noFill/>
          </a:ln>
        </p:spPr>
        <p:txBody>
          <a:bodyPr wrap="square">
            <a:spAutoFit/>
          </a:bodyPr>
          <a:lstStyle/>
          <a:p>
            <a:pPr indent="266700" algn="just">
              <a:lnSpc>
                <a:spcPct val="150000"/>
              </a:lnSpc>
            </a:pPr>
            <a:r>
              <a:rPr lang="en-US"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12</a:t>
            </a:r>
            <a:r>
              <a:rPr lang="zh-CN"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月</a:t>
            </a:r>
            <a:r>
              <a:rPr lang="en-US"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15</a:t>
            </a:r>
            <a:r>
              <a:rPr lang="zh-CN"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日晚，江苏广电总台城市频道“南京零距离”栏目在新浪微博发布视频，曝光同仁堂蜂蜜的委托生产商盐城金蜂食品科技有限公司，在生产同仁堂蜂蜜时存在大量违规行为。</a:t>
            </a:r>
          </a:p>
          <a:p>
            <a:pPr indent="266700" algn="just">
              <a:lnSpc>
                <a:spcPct val="150000"/>
              </a:lnSpc>
            </a:pPr>
            <a:r>
              <a:rPr lang="zh-CN"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据报道，上述工厂多名工人将已经撕掉标签的过期或者临近过期的蜂蜜，倒进大桶里进行回收。这些标签中，有的生产日期为</a:t>
            </a:r>
            <a:r>
              <a:rPr lang="en-US"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2017</a:t>
            </a:r>
            <a:r>
              <a:rPr lang="zh-CN"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12</a:t>
            </a:r>
            <a:r>
              <a:rPr lang="zh-CN"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月份，还有的是</a:t>
            </a:r>
            <a:r>
              <a:rPr lang="en-US"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2016</a:t>
            </a:r>
            <a:r>
              <a:rPr lang="zh-CN"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11</a:t>
            </a:r>
            <a:r>
              <a:rPr lang="zh-CN"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月份，蜂蜜的保质期为</a:t>
            </a:r>
            <a:r>
              <a:rPr lang="en-US"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18</a:t>
            </a:r>
            <a:r>
              <a:rPr lang="zh-CN"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个月，有的临近过期，而有些已经过期。</a:t>
            </a:r>
            <a:endParaRPr lang="zh-CN" sz="2800">
              <a:solidFill>
                <a:srgbClr val="656565"/>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gn="just">
              <a:lnSpc>
                <a:spcPct val="150000"/>
              </a:lnSpc>
            </a:pPr>
            <a:endParaRPr lang="zh-CN" altLang="en-US" sz="2800">
              <a:solidFill>
                <a:srgbClr val="656565"/>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p9iR-hqhtqsp6969850"/>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470650" y="-120650"/>
            <a:ext cx="3437890" cy="2200275"/>
          </a:xfrm>
          <a:prstGeom prst="rect">
            <a:avLst/>
          </a:prstGeom>
        </p:spPr>
      </p:pic>
      <p:sp>
        <p:nvSpPr>
          <p:cNvPr id="805" name="Freeform 18"/>
          <p:cNvSpPr>
            <a:spLocks noEditPoints="1"/>
          </p:cNvSpPr>
          <p:nvPr/>
        </p:nvSpPr>
        <p:spPr bwMode="auto">
          <a:xfrm>
            <a:off x="647700" y="907415"/>
            <a:ext cx="537210" cy="690245"/>
          </a:xfrm>
          <a:custGeom>
            <a:avLst/>
            <a:gdLst>
              <a:gd name="T0" fmla="*/ 30 w 128"/>
              <a:gd name="T1" fmla="*/ 36 h 180"/>
              <a:gd name="T2" fmla="*/ 29 w 128"/>
              <a:gd name="T3" fmla="*/ 96 h 180"/>
              <a:gd name="T4" fmla="*/ 23 w 128"/>
              <a:gd name="T5" fmla="*/ 71 h 180"/>
              <a:gd name="T6" fmla="*/ 6 w 128"/>
              <a:gd name="T7" fmla="*/ 118 h 180"/>
              <a:gd name="T8" fmla="*/ 88 w 128"/>
              <a:gd name="T9" fmla="*/ 169 h 180"/>
              <a:gd name="T10" fmla="*/ 108 w 128"/>
              <a:gd name="T11" fmla="*/ 99 h 180"/>
              <a:gd name="T12" fmla="*/ 95 w 128"/>
              <a:gd name="T13" fmla="*/ 118 h 180"/>
              <a:gd name="T14" fmla="*/ 94 w 128"/>
              <a:gd name="T15" fmla="*/ 57 h 180"/>
              <a:gd name="T16" fmla="*/ 77 w 128"/>
              <a:gd name="T17" fmla="*/ 33 h 180"/>
              <a:gd name="T18" fmla="*/ 67 w 128"/>
              <a:gd name="T19" fmla="*/ 73 h 180"/>
              <a:gd name="T20" fmla="*/ 41 w 128"/>
              <a:gd name="T21" fmla="*/ 27 h 180"/>
              <a:gd name="T22" fmla="*/ 94 w 128"/>
              <a:gd name="T23" fmla="*/ 0 h 180"/>
              <a:gd name="T24" fmla="*/ 101 w 128"/>
              <a:gd name="T25" fmla="*/ 57 h 180"/>
              <a:gd name="T26" fmla="*/ 109 w 128"/>
              <a:gd name="T27" fmla="*/ 52 h 180"/>
              <a:gd name="T28" fmla="*/ 115 w 128"/>
              <a:gd name="T29" fmla="*/ 97 h 180"/>
              <a:gd name="T30" fmla="*/ 97 w 128"/>
              <a:gd name="T31" fmla="*/ 173 h 180"/>
              <a:gd name="T32" fmla="*/ 0 w 128"/>
              <a:gd name="T33" fmla="*/ 120 h 180"/>
              <a:gd name="T34" fmla="*/ 4 w 128"/>
              <a:gd name="T35" fmla="*/ 54 h 180"/>
              <a:gd name="T36" fmla="*/ 36 w 128"/>
              <a:gd name="T37" fmla="*/ 69 h 180"/>
              <a:gd name="T38" fmla="*/ 51 w 128"/>
              <a:gd name="T39" fmla="*/ 1 h 180"/>
              <a:gd name="T40" fmla="*/ 62 w 128"/>
              <a:gd name="T41" fmla="*/ 42 h 180"/>
              <a:gd name="T42" fmla="*/ 73 w 128"/>
              <a:gd name="T43" fmla="*/ 48 h 180"/>
              <a:gd name="T44" fmla="*/ 94 w 128"/>
              <a:gd name="T45" fmla="*/ 0 h 180"/>
              <a:gd name="T46" fmla="*/ 67 w 128"/>
              <a:gd name="T47" fmla="*/ 106 h 180"/>
              <a:gd name="T48" fmla="*/ 75 w 128"/>
              <a:gd name="T49" fmla="*/ 106 h 180"/>
              <a:gd name="T50" fmla="*/ 83 w 128"/>
              <a:gd name="T51" fmla="*/ 140 h 180"/>
              <a:gd name="T52" fmla="*/ 105 w 128"/>
              <a:gd name="T53" fmla="*/ 136 h 180"/>
              <a:gd name="T54" fmla="*/ 61 w 128"/>
              <a:gd name="T55" fmla="*/ 163 h 180"/>
              <a:gd name="T56" fmla="*/ 30 w 128"/>
              <a:gd name="T57" fmla="*/ 116 h 180"/>
              <a:gd name="T58" fmla="*/ 39 w 128"/>
              <a:gd name="T59" fmla="*/ 121 h 180"/>
              <a:gd name="T60" fmla="*/ 37 w 128"/>
              <a:gd name="T61" fmla="*/ 136 h 180"/>
              <a:gd name="T62" fmla="*/ 55 w 128"/>
              <a:gd name="T63" fmla="*/ 104 h 180"/>
              <a:gd name="T64" fmla="*/ 50 w 128"/>
              <a:gd name="T65" fmla="*/ 8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80">
                <a:moveTo>
                  <a:pt x="39" y="18"/>
                </a:moveTo>
                <a:cubicBezTo>
                  <a:pt x="33" y="24"/>
                  <a:pt x="30" y="30"/>
                  <a:pt x="30" y="36"/>
                </a:cubicBezTo>
                <a:cubicBezTo>
                  <a:pt x="30" y="50"/>
                  <a:pt x="43" y="57"/>
                  <a:pt x="43" y="70"/>
                </a:cubicBezTo>
                <a:cubicBezTo>
                  <a:pt x="43" y="79"/>
                  <a:pt x="37" y="88"/>
                  <a:pt x="29" y="96"/>
                </a:cubicBezTo>
                <a:cubicBezTo>
                  <a:pt x="28" y="95"/>
                  <a:pt x="28" y="95"/>
                  <a:pt x="28" y="95"/>
                </a:cubicBezTo>
                <a:cubicBezTo>
                  <a:pt x="27" y="87"/>
                  <a:pt x="30" y="77"/>
                  <a:pt x="23" y="71"/>
                </a:cubicBezTo>
                <a:cubicBezTo>
                  <a:pt x="23" y="75"/>
                  <a:pt x="24" y="80"/>
                  <a:pt x="24" y="81"/>
                </a:cubicBezTo>
                <a:cubicBezTo>
                  <a:pt x="24" y="93"/>
                  <a:pt x="6" y="103"/>
                  <a:pt x="6" y="118"/>
                </a:cubicBezTo>
                <a:cubicBezTo>
                  <a:pt x="6" y="150"/>
                  <a:pt x="34" y="173"/>
                  <a:pt x="64" y="173"/>
                </a:cubicBezTo>
                <a:cubicBezTo>
                  <a:pt x="71" y="173"/>
                  <a:pt x="84" y="171"/>
                  <a:pt x="88" y="169"/>
                </a:cubicBezTo>
                <a:cubicBezTo>
                  <a:pt x="105" y="164"/>
                  <a:pt x="121" y="144"/>
                  <a:pt x="121" y="129"/>
                </a:cubicBezTo>
                <a:cubicBezTo>
                  <a:pt x="121" y="116"/>
                  <a:pt x="108" y="114"/>
                  <a:pt x="108" y="99"/>
                </a:cubicBezTo>
                <a:cubicBezTo>
                  <a:pt x="108" y="97"/>
                  <a:pt x="111" y="82"/>
                  <a:pt x="112" y="74"/>
                </a:cubicBezTo>
                <a:cubicBezTo>
                  <a:pt x="97" y="88"/>
                  <a:pt x="97" y="103"/>
                  <a:pt x="95" y="118"/>
                </a:cubicBezTo>
                <a:cubicBezTo>
                  <a:pt x="89" y="114"/>
                  <a:pt x="85" y="100"/>
                  <a:pt x="85" y="93"/>
                </a:cubicBezTo>
                <a:cubicBezTo>
                  <a:pt x="85" y="91"/>
                  <a:pt x="94" y="59"/>
                  <a:pt x="94" y="57"/>
                </a:cubicBezTo>
                <a:cubicBezTo>
                  <a:pt x="94" y="43"/>
                  <a:pt x="83" y="40"/>
                  <a:pt x="79" y="24"/>
                </a:cubicBezTo>
                <a:cubicBezTo>
                  <a:pt x="78" y="27"/>
                  <a:pt x="77" y="31"/>
                  <a:pt x="77" y="33"/>
                </a:cubicBezTo>
                <a:cubicBezTo>
                  <a:pt x="77" y="35"/>
                  <a:pt x="79" y="45"/>
                  <a:pt x="79" y="47"/>
                </a:cubicBezTo>
                <a:cubicBezTo>
                  <a:pt x="79" y="58"/>
                  <a:pt x="74" y="61"/>
                  <a:pt x="67" y="73"/>
                </a:cubicBezTo>
                <a:cubicBezTo>
                  <a:pt x="66" y="66"/>
                  <a:pt x="67" y="58"/>
                  <a:pt x="61" y="51"/>
                </a:cubicBezTo>
                <a:cubicBezTo>
                  <a:pt x="55" y="43"/>
                  <a:pt x="46" y="35"/>
                  <a:pt x="41" y="27"/>
                </a:cubicBezTo>
                <a:cubicBezTo>
                  <a:pt x="39" y="25"/>
                  <a:pt x="39" y="21"/>
                  <a:pt x="39" y="18"/>
                </a:cubicBezTo>
                <a:close/>
                <a:moveTo>
                  <a:pt x="94" y="0"/>
                </a:moveTo>
                <a:cubicBezTo>
                  <a:pt x="90" y="11"/>
                  <a:pt x="87" y="16"/>
                  <a:pt x="87" y="25"/>
                </a:cubicBezTo>
                <a:cubicBezTo>
                  <a:pt x="87" y="38"/>
                  <a:pt x="101" y="37"/>
                  <a:pt x="101" y="57"/>
                </a:cubicBezTo>
                <a:cubicBezTo>
                  <a:pt x="101" y="65"/>
                  <a:pt x="92" y="80"/>
                  <a:pt x="93" y="90"/>
                </a:cubicBezTo>
                <a:cubicBezTo>
                  <a:pt x="102" y="78"/>
                  <a:pt x="111" y="65"/>
                  <a:pt x="109" y="52"/>
                </a:cubicBezTo>
                <a:cubicBezTo>
                  <a:pt x="116" y="61"/>
                  <a:pt x="119" y="68"/>
                  <a:pt x="119" y="76"/>
                </a:cubicBezTo>
                <a:cubicBezTo>
                  <a:pt x="119" y="82"/>
                  <a:pt x="115" y="91"/>
                  <a:pt x="115" y="97"/>
                </a:cubicBezTo>
                <a:cubicBezTo>
                  <a:pt x="115" y="115"/>
                  <a:pt x="128" y="114"/>
                  <a:pt x="128" y="129"/>
                </a:cubicBezTo>
                <a:cubicBezTo>
                  <a:pt x="128" y="144"/>
                  <a:pt x="117" y="161"/>
                  <a:pt x="97" y="173"/>
                </a:cubicBezTo>
                <a:cubicBezTo>
                  <a:pt x="89" y="177"/>
                  <a:pt x="75" y="180"/>
                  <a:pt x="66" y="180"/>
                </a:cubicBezTo>
                <a:cubicBezTo>
                  <a:pt x="34" y="180"/>
                  <a:pt x="0" y="158"/>
                  <a:pt x="0" y="120"/>
                </a:cubicBezTo>
                <a:cubicBezTo>
                  <a:pt x="0" y="96"/>
                  <a:pt x="18" y="93"/>
                  <a:pt x="18" y="80"/>
                </a:cubicBezTo>
                <a:cubicBezTo>
                  <a:pt x="18" y="72"/>
                  <a:pt x="11" y="62"/>
                  <a:pt x="4" y="54"/>
                </a:cubicBezTo>
                <a:cubicBezTo>
                  <a:pt x="13" y="53"/>
                  <a:pt x="33" y="65"/>
                  <a:pt x="35" y="78"/>
                </a:cubicBezTo>
                <a:cubicBezTo>
                  <a:pt x="36" y="75"/>
                  <a:pt x="36" y="71"/>
                  <a:pt x="36" y="69"/>
                </a:cubicBezTo>
                <a:cubicBezTo>
                  <a:pt x="36" y="65"/>
                  <a:pt x="24" y="46"/>
                  <a:pt x="24" y="36"/>
                </a:cubicBezTo>
                <a:cubicBezTo>
                  <a:pt x="24" y="22"/>
                  <a:pt x="34" y="13"/>
                  <a:pt x="51" y="1"/>
                </a:cubicBezTo>
                <a:cubicBezTo>
                  <a:pt x="49" y="7"/>
                  <a:pt x="46" y="15"/>
                  <a:pt x="46" y="20"/>
                </a:cubicBezTo>
                <a:cubicBezTo>
                  <a:pt x="46" y="27"/>
                  <a:pt x="56" y="35"/>
                  <a:pt x="62" y="42"/>
                </a:cubicBezTo>
                <a:cubicBezTo>
                  <a:pt x="66" y="46"/>
                  <a:pt x="69" y="51"/>
                  <a:pt x="71" y="55"/>
                </a:cubicBezTo>
                <a:cubicBezTo>
                  <a:pt x="72" y="53"/>
                  <a:pt x="73" y="51"/>
                  <a:pt x="73" y="48"/>
                </a:cubicBezTo>
                <a:cubicBezTo>
                  <a:pt x="73" y="46"/>
                  <a:pt x="71" y="35"/>
                  <a:pt x="71" y="33"/>
                </a:cubicBezTo>
                <a:cubicBezTo>
                  <a:pt x="71" y="22"/>
                  <a:pt x="79" y="7"/>
                  <a:pt x="94" y="0"/>
                </a:cubicBezTo>
                <a:close/>
                <a:moveTo>
                  <a:pt x="50" y="81"/>
                </a:moveTo>
                <a:cubicBezTo>
                  <a:pt x="56" y="92"/>
                  <a:pt x="64" y="97"/>
                  <a:pt x="67" y="106"/>
                </a:cubicBezTo>
                <a:cubicBezTo>
                  <a:pt x="69" y="102"/>
                  <a:pt x="70" y="97"/>
                  <a:pt x="71" y="92"/>
                </a:cubicBezTo>
                <a:cubicBezTo>
                  <a:pt x="72" y="93"/>
                  <a:pt x="75" y="103"/>
                  <a:pt x="75" y="106"/>
                </a:cubicBezTo>
                <a:cubicBezTo>
                  <a:pt x="75" y="107"/>
                  <a:pt x="74" y="117"/>
                  <a:pt x="74" y="119"/>
                </a:cubicBezTo>
                <a:cubicBezTo>
                  <a:pt x="74" y="124"/>
                  <a:pt x="77" y="136"/>
                  <a:pt x="83" y="140"/>
                </a:cubicBezTo>
                <a:cubicBezTo>
                  <a:pt x="88" y="129"/>
                  <a:pt x="94" y="133"/>
                  <a:pt x="106" y="122"/>
                </a:cubicBezTo>
                <a:cubicBezTo>
                  <a:pt x="105" y="136"/>
                  <a:pt x="105" y="136"/>
                  <a:pt x="105" y="136"/>
                </a:cubicBezTo>
                <a:cubicBezTo>
                  <a:pt x="105" y="148"/>
                  <a:pt x="87" y="159"/>
                  <a:pt x="76" y="161"/>
                </a:cubicBezTo>
                <a:cubicBezTo>
                  <a:pt x="71" y="162"/>
                  <a:pt x="63" y="163"/>
                  <a:pt x="61" y="163"/>
                </a:cubicBezTo>
                <a:cubicBezTo>
                  <a:pt x="47" y="163"/>
                  <a:pt x="24" y="155"/>
                  <a:pt x="24" y="135"/>
                </a:cubicBezTo>
                <a:cubicBezTo>
                  <a:pt x="24" y="125"/>
                  <a:pt x="30" y="123"/>
                  <a:pt x="30" y="116"/>
                </a:cubicBezTo>
                <a:cubicBezTo>
                  <a:pt x="30" y="115"/>
                  <a:pt x="28" y="112"/>
                  <a:pt x="28" y="111"/>
                </a:cubicBezTo>
                <a:cubicBezTo>
                  <a:pt x="34" y="112"/>
                  <a:pt x="39" y="117"/>
                  <a:pt x="39" y="121"/>
                </a:cubicBezTo>
                <a:cubicBezTo>
                  <a:pt x="39" y="123"/>
                  <a:pt x="36" y="130"/>
                  <a:pt x="36" y="132"/>
                </a:cubicBezTo>
                <a:cubicBezTo>
                  <a:pt x="36" y="134"/>
                  <a:pt x="36" y="134"/>
                  <a:pt x="37" y="136"/>
                </a:cubicBezTo>
                <a:cubicBezTo>
                  <a:pt x="39" y="134"/>
                  <a:pt x="39" y="129"/>
                  <a:pt x="42" y="126"/>
                </a:cubicBezTo>
                <a:cubicBezTo>
                  <a:pt x="47" y="121"/>
                  <a:pt x="55" y="109"/>
                  <a:pt x="55" y="104"/>
                </a:cubicBezTo>
                <a:cubicBezTo>
                  <a:pt x="55" y="96"/>
                  <a:pt x="49" y="91"/>
                  <a:pt x="49" y="84"/>
                </a:cubicBezTo>
                <a:cubicBezTo>
                  <a:pt x="49" y="82"/>
                  <a:pt x="50" y="82"/>
                  <a:pt x="50" y="81"/>
                </a:cubicBezTo>
                <a:close/>
              </a:path>
            </a:pathLst>
          </a:custGeom>
          <a:solidFill>
            <a:srgbClr val="C00000"/>
          </a:solidFill>
          <a:ln>
            <a:noFill/>
          </a:ln>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par>
                          <p:cTn id="7" fill="hold">
                            <p:stCondLst>
                              <p:cond delay="0"/>
                            </p:stCondLst>
                            <p:childTnLst>
                              <p:par>
                                <p:cTn id="8" presetID="2" presetClass="entr" presetSubtype="2"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1+#ppt_w/2"/>
                                          </p:val>
                                        </p:tav>
                                        <p:tav tm="100000">
                                          <p:val>
                                            <p:strVal val="#ppt_x"/>
                                          </p:val>
                                        </p:tav>
                                      </p:tavLst>
                                    </p:anim>
                                    <p:anim calcmode="lin" valueType="num">
                                      <p:cBhvr additive="base">
                                        <p:cTn id="11"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Box 13"/>
          <p:cNvSpPr txBox="1"/>
          <p:nvPr/>
        </p:nvSpPr>
        <p:spPr>
          <a:xfrm>
            <a:off x="4174218" y="2140931"/>
            <a:ext cx="7257142" cy="1292225"/>
          </a:xfrm>
          <a:prstGeom prst="rect">
            <a:avLst/>
          </a:prstGeom>
          <a:noFill/>
          <a:ln w="9525">
            <a:noFill/>
          </a:ln>
        </p:spPr>
        <p:txBody>
          <a:bodyPr wrap="square" lIns="0" tIns="0" rIns="0" bIns="0">
            <a:spAutoFit/>
          </a:bodyPr>
          <a:lstStyle/>
          <a:p>
            <a:pPr>
              <a:lnSpc>
                <a:spcPct val="150000"/>
              </a:lnSpc>
              <a:spcBef>
                <a:spcPts val="0"/>
              </a:spcBef>
            </a:pPr>
            <a:r>
              <a:rPr lang="zh-CN" altLang="en-US" sz="2800" dirty="0" smtClean="0">
                <a:latin typeface="微软雅黑" panose="020B0503020204020204" pitchFamily="34" charset="-122"/>
                <a:ea typeface="微软雅黑" panose="020B0503020204020204" pitchFamily="34" charset="-122"/>
              </a:rPr>
              <a:t> </a:t>
            </a:r>
            <a:endParaRPr lang="en-US" altLang="zh-CN" sz="2800" dirty="0" smtClean="0">
              <a:latin typeface="微软雅黑" panose="020B0503020204020204" pitchFamily="34" charset="-122"/>
              <a:ea typeface="微软雅黑" panose="020B0503020204020204" pitchFamily="34" charset="-122"/>
            </a:endParaRPr>
          </a:p>
          <a:p>
            <a:pPr>
              <a:lnSpc>
                <a:spcPct val="150000"/>
              </a:lnSpc>
              <a:spcBef>
                <a:spcPts val="0"/>
              </a:spcBef>
            </a:pPr>
            <a:endParaRPr lang="zh-CN" altLang="en-US" sz="28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文本框 14"/>
          <p:cNvSpPr txBox="1"/>
          <p:nvPr/>
        </p:nvSpPr>
        <p:spPr>
          <a:xfrm>
            <a:off x="1186815" y="1524635"/>
            <a:ext cx="10017760" cy="4615815"/>
          </a:xfrm>
          <a:prstGeom prst="rect">
            <a:avLst/>
          </a:prstGeom>
          <a:noFill/>
          <a:ln w="9525">
            <a:noFill/>
          </a:ln>
        </p:spPr>
        <p:txBody>
          <a:bodyPr wrap="square">
            <a:spAutoFit/>
          </a:bodyPr>
          <a:lstStyle/>
          <a:p>
            <a:pPr indent="266700">
              <a:lnSpc>
                <a:spcPct val="150000"/>
              </a:lnSpc>
            </a:pPr>
            <a:r>
              <a:rPr lang="zh-CN"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现场检查的市场监管局表示，企业应在召回的产品上，挂上不合格品标识，执法人员在检查过程当中，仅发现有一张标识标有不良品。</a:t>
            </a:r>
            <a:r>
              <a:rPr lang="en-US" sz="280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据执法人员介绍，这家企业的产品是北京同仁堂蜂业有限公司(同仁堂蜂业)委托盐城金蜂食品科技有限公司进行生产的，该企业提供的协议显示，委托生产协议的起始日期为2016年9月。</a:t>
            </a:r>
          </a:p>
          <a:p>
            <a:pPr indent="266700">
              <a:lnSpc>
                <a:spcPct val="150000"/>
              </a:lnSpc>
            </a:pPr>
            <a:r>
              <a:rPr lang="zh-CN" altLang="en-US" sz="2800">
                <a:solidFill>
                  <a:srgbClr val="656565"/>
                </a:solidFill>
                <a:latin typeface="微软雅黑" panose="020B0503020204020204" pitchFamily="34" charset="-122"/>
                <a:ea typeface="微软雅黑" panose="020B0503020204020204" pitchFamily="34" charset="-122"/>
                <a:cs typeface="微软雅黑" panose="020B0503020204020204" pitchFamily="34"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Effect transition="in" filter="randombar(horizontal)">
                                      <p:cBhvr>
                                        <p:cTn id="7" dur="500"/>
                                        <p:tgtEl>
                                          <p:spTgt spid="225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heckerboard(across)">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Box 13"/>
          <p:cNvSpPr txBox="1"/>
          <p:nvPr/>
        </p:nvSpPr>
        <p:spPr>
          <a:xfrm>
            <a:off x="1122045" y="1558290"/>
            <a:ext cx="9781540" cy="4524375"/>
          </a:xfrm>
          <a:prstGeom prst="rect">
            <a:avLst/>
          </a:prstGeom>
          <a:noFill/>
          <a:ln w="9525">
            <a:noFill/>
          </a:ln>
        </p:spPr>
        <p:txBody>
          <a:bodyPr wrap="square" lIns="0" tIns="0" rIns="0" bIns="0">
            <a:spAutoFit/>
          </a:bodyPr>
          <a:lstStyle/>
          <a:p>
            <a:pPr indent="266700">
              <a:lnSpc>
                <a:spcPct val="150000"/>
              </a:lnSpc>
            </a:pPr>
            <a:r>
              <a:rPr lang="zh-CN" altLang="en-US"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每日经济新闻》报道称，截至12月16日上午10点，在天猫“同仁堂官方旗舰店”内，记者发现由北京同仁堂蜂业有限公司出品的蜂蜜产品正在售卖，一瓶750g的“枇杷蜂蜜药植蜜”蜂蜜产品，标价为169.9元。而在买家评论区的晒图显示，该产品实际生产商即盐城金蜂。不过，截至12月16日晚上，上述商品在天猫官网已经找不到。</a:t>
            </a:r>
            <a:endParaRPr lang="zh-CN" altLang="en-US"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lang="zh-CN" altLang="en-US"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Effect transition="in" filter="diamond(in)">
                                      <p:cBhvr>
                                        <p:cTn id="7" dur="2000"/>
                                        <p:tgtEl>
                                          <p:spTgt spid="225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2532">
                                            <p:txEl>
                                              <p:pRg st="1" end="1"/>
                                            </p:txEl>
                                          </p:spTgt>
                                        </p:tgtEl>
                                        <p:attrNameLst>
                                          <p:attrName>style.visibility</p:attrName>
                                        </p:attrNameLst>
                                      </p:cBhvr>
                                      <p:to>
                                        <p:strVal val="visible"/>
                                      </p:to>
                                    </p:set>
                                    <p:animEffect transition="in" filter="diamond(in)">
                                      <p:cBhvr>
                                        <p:cTn id="12" dur="2000"/>
                                        <p:tgtEl>
                                          <p:spTgt spid="2253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52525" y="1329055"/>
            <a:ext cx="9738360" cy="4615815"/>
          </a:xfrm>
          <a:prstGeom prst="rect">
            <a:avLst/>
          </a:prstGeom>
          <a:noFill/>
        </p:spPr>
        <p:txBody>
          <a:bodyPr wrap="square" rtlCol="0" anchor="t">
            <a:spAutoFit/>
          </a:bodyPr>
          <a:lstStyle/>
          <a:p>
            <a:pPr indent="266700" algn="l" eaLnBrk="1" hangingPunct="1">
              <a:lnSpc>
                <a:spcPct val="150000"/>
              </a:lnSpc>
            </a:pPr>
            <a:r>
              <a:rPr lang="zh-CN" altLang="en-US"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资料显示，同仁堂蜂业系北京同仁堂股份有限公司投资下属子公司，本公司持股比例 51.29%。同仁堂蜂业主要业务为加工蜂产品【蜂蜜、蜂王浆(含蜂王浆冻干品)、蜂产品制品、 蜂花粉(分装)】、药用辅料(蜂蜡、蜂蜜)；生产食品等。</a:t>
            </a:r>
          </a:p>
          <a:p>
            <a:pPr indent="266700" algn="l" eaLnBrk="1" hangingPunct="1">
              <a:lnSpc>
                <a:spcPct val="150000"/>
              </a:lnSpc>
            </a:pPr>
            <a:r>
              <a:rPr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12月16日，同仁堂发布公告对上述媒体报道进行回应称，关于报道中提及的违规处理退货蜂蜜问题，同仁堂蜂业于2018 年 8 月与盐城金蜂签订了退货处理的相关合同，在合同</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3415" y="1612265"/>
            <a:ext cx="8123555" cy="3969385"/>
          </a:xfrm>
          <a:prstGeom prst="rect">
            <a:avLst/>
          </a:prstGeom>
          <a:noFill/>
        </p:spPr>
        <p:txBody>
          <a:bodyPr wrap="square" rtlCol="0" anchor="t">
            <a:spAutoFit/>
          </a:bodyPr>
          <a:lstStyle/>
          <a:p>
            <a:pPr>
              <a:lnSpc>
                <a:spcPct val="150000"/>
              </a:lnSpc>
            </a:pPr>
            <a:r>
              <a:rPr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中明 确规定从退货中“清理的蜂蜜只可用于养蜂基地进行喂养蜜蜂，不得做除此以外的任何用途”。</a:t>
            </a:r>
            <a:r>
              <a:rPr lang="en-US" sz="280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endParaRPr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经初步调查，由于同仁堂蜂业现场监管不到位，存在对清理出的蜂蜜未明确标识的问题，目前未发现这些蜂蜜进入生产用原料库的情形，对此同仁堂及同仁堂蜂业将进一步深入调查核实</a:t>
            </a:r>
            <a:r>
              <a:rPr lang="zh-CN" sz="2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pic>
        <p:nvPicPr>
          <p:cNvPr id="4" name="图片 3" descr="t01cb95de8e91f3fb47"/>
          <p:cNvPicPr>
            <a:picLocks noChangeAspect="1"/>
          </p:cNvPicPr>
          <p:nvPr/>
        </p:nvPicPr>
        <p:blipFill>
          <a:blip r:embed="rId2"/>
          <a:srcRect l="-418" t="5756" r="854" b="4859"/>
          <a:stretch>
            <a:fillRect/>
          </a:stretch>
        </p:blipFill>
        <p:spPr>
          <a:xfrm>
            <a:off x="8740140" y="4148455"/>
            <a:ext cx="3435985" cy="25787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par>
                          <p:cTn id="8" fill="hold">
                            <p:stCondLst>
                              <p:cond delay="20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1484630" y="1058545"/>
            <a:ext cx="2413635" cy="521970"/>
          </a:xfrm>
          <a:prstGeom prst="rect">
            <a:avLst/>
          </a:prstGeom>
          <a:noFill/>
          <a:ln w="9525">
            <a:noFill/>
          </a:ln>
        </p:spPr>
        <p:txBody>
          <a:bodyPr wrap="square">
            <a:spAutoFit/>
          </a:bodyPr>
          <a:lstStyle/>
          <a:p>
            <a:pPr lvl="0" eaLnBrk="1" hangingPunct="1"/>
            <a:r>
              <a:rPr lang="zh-CN" altLang="en-US" sz="2800" b="1" dirty="0">
                <a:ln/>
                <a:solidFill>
                  <a:srgbClr val="00B050"/>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ea"/>
                <a:sym typeface="Arial" panose="020B0604020202020204" pitchFamily="34" charset="0"/>
              </a:rPr>
              <a:t>观 点</a:t>
            </a:r>
            <a:r>
              <a:rPr lang="zh-CN" altLang="en-US" sz="2800" b="1" dirty="0">
                <a:solidFill>
                  <a:srgbClr val="00B050"/>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2800" b="1" dirty="0">
                <a:ln w="22225">
                  <a:solidFill>
                    <a:schemeClr val="accent2"/>
                  </a:solidFill>
                  <a:prstDash val="solid"/>
                </a:ln>
                <a:solidFill>
                  <a:schemeClr val="accent2">
                    <a:lumMod val="40000"/>
                    <a:lumOff val="60000"/>
                  </a:schemeClr>
                </a:solidFill>
                <a:latin typeface="Arial" panose="020B0604020202020204" pitchFamily="34" charset="0"/>
                <a:ea typeface="微软雅黑" panose="020B0503020204020204" pitchFamily="34" charset="-122"/>
                <a:cs typeface="+mn-ea"/>
                <a:sym typeface="Arial" panose="020B0604020202020204" pitchFamily="34" charset="0"/>
              </a:rPr>
              <a:t>热 议</a:t>
            </a:r>
            <a:endPar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5366" name="Text Placeholder 32"/>
          <p:cNvSpPr txBox="1"/>
          <p:nvPr/>
        </p:nvSpPr>
        <p:spPr>
          <a:xfrm>
            <a:off x="1099820" y="1935480"/>
            <a:ext cx="600075" cy="357505"/>
          </a:xfrm>
          <a:prstGeom prst="rect">
            <a:avLst/>
          </a:prstGeom>
          <a:noFill/>
          <a:ln w="9525">
            <a:noFill/>
          </a:ln>
        </p:spPr>
        <p:txBody>
          <a:bodyPr lIns="0" tIns="0" rIns="0" bIns="0" anchor="t"/>
          <a:lstStyle/>
          <a:p>
            <a:pPr defTabSz="685800">
              <a:lnSpc>
                <a:spcPct val="90000"/>
              </a:lnSpc>
              <a:spcBef>
                <a:spcPts val="750"/>
              </a:spcBef>
            </a:pPr>
            <a:r>
              <a:rPr lang="en-US" altLang="zh-CN" sz="36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15402" name="TextBox 13@|17FFC:16777215|FBC:16777215|LFC:16777215|LBC:16777215"/>
          <p:cNvSpPr txBox="1"/>
          <p:nvPr/>
        </p:nvSpPr>
        <p:spPr>
          <a:xfrm>
            <a:off x="1627505" y="1936115"/>
            <a:ext cx="5791200" cy="492125"/>
          </a:xfrm>
          <a:prstGeom prst="rect">
            <a:avLst/>
          </a:prstGeom>
          <a:noFill/>
          <a:ln w="9525">
            <a:noFill/>
          </a:ln>
        </p:spPr>
        <p:txBody>
          <a:bodyPr wrap="square" lIns="0" tIns="0" rIns="0" bIns="0" anchor="t">
            <a:spAutoFit/>
          </a:bodyPr>
          <a:lstStyle/>
          <a:p>
            <a:pPr defTabSz="1216025">
              <a:spcBef>
                <a:spcPct val="20000"/>
              </a:spcBef>
            </a:pPr>
            <a:r>
              <a:rPr lang="en-US" altLang="zh-CN" sz="32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28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对子公司同仁堂急需</a:t>
            </a:r>
            <a:r>
              <a:rPr lang="en-US" altLang="zh-CN" sz="28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28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亮剑</a:t>
            </a:r>
            <a:r>
              <a:rPr lang="en-US" altLang="zh-CN" sz="2800" b="1"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 </a:t>
            </a:r>
          </a:p>
        </p:txBody>
      </p:sp>
      <p:sp>
        <p:nvSpPr>
          <p:cNvPr id="3" name="文本框 2"/>
          <p:cNvSpPr txBox="1"/>
          <p:nvPr/>
        </p:nvSpPr>
        <p:spPr>
          <a:xfrm>
            <a:off x="847090" y="2637155"/>
            <a:ext cx="10148570" cy="3969385"/>
          </a:xfrm>
          <a:prstGeom prst="rect">
            <a:avLst/>
          </a:prstGeom>
          <a:noFill/>
        </p:spPr>
        <p:txBody>
          <a:bodyPr wrap="square" rtlCol="0">
            <a:spAutoFit/>
          </a:bodyPr>
          <a:lstStyle/>
          <a:p>
            <a:pPr marR="0" defTabSz="914400">
              <a:lnSpc>
                <a:spcPct val="150000"/>
              </a:lnSpc>
              <a:buFont typeface="Arial" panose="020B0604020202020204" pitchFamily="34" charset="0"/>
              <a:buNone/>
            </a:pPr>
            <a:r>
              <a:rPr kumimoji="0" lang="zh-CN" altLang="en-US" sz="2800" kern="1200" cap="none" spc="0" normalizeH="0" baseline="0" noProof="1">
                <a:ln w="22225">
                  <a:solidFill>
                    <a:srgbClr val="92D050"/>
                  </a:solidFill>
                  <a:prstDash val="solid"/>
                </a:ln>
                <a:solidFill>
                  <a:srgbClr val="00B050"/>
                </a:solidFill>
                <a:latin typeface="Calibri" panose="020F0502020204030204" pitchFamily="34" charset="0"/>
                <a:ea typeface="宋体" panose="02010600030101010101" pitchFamily="2" charset="-122"/>
                <a:cs typeface="+mn-ea"/>
                <a:sym typeface="+mn-ea"/>
              </a:rPr>
              <a:t>【新浪财经】</a:t>
            </a:r>
            <a:r>
              <a:rPr kumimoji="0" lang="zh-CN" altLang="en-US" sz="2800" kern="1200" cap="none" spc="0" normalizeH="0" baseline="0" noProof="1">
                <a:solidFill>
                  <a:schemeClr val="tx1">
                    <a:lumMod val="75000"/>
                    <a:lumOff val="25000"/>
                  </a:schemeClr>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2017年一年，因各种质量问题，同仁堂旗下企业超过10次被曝光，其中同仁堂（亳州）饮片有限责任公司上“黑榜”次数高达7次。而在2018年1月26日，同仁堂子公司北京同仁堂科技发展股份有限公司收到国家食品药品监督管理总局发布的药品不合格通告。</a:t>
            </a:r>
          </a:p>
          <a:p>
            <a:pPr marR="0" defTabSz="914400">
              <a:lnSpc>
                <a:spcPct val="150000"/>
              </a:lnSpc>
              <a:buFont typeface="Arial" panose="020B0604020202020204" pitchFamily="34" charset="0"/>
              <a:buNone/>
            </a:pPr>
            <a:r>
              <a:rPr kumimoji="0" lang="zh-CN" altLang="en-US" sz="2800" kern="1200" cap="none" spc="0" normalizeH="0" baseline="0" noProof="1">
                <a:solidFill>
                  <a:schemeClr val="tx1">
                    <a:lumMod val="75000"/>
                    <a:lumOff val="25000"/>
                  </a:schemeClr>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pic>
        <p:nvPicPr>
          <p:cNvPr id="5124" name="组合 383"/>
          <p:cNvPicPr/>
          <p:nvPr/>
        </p:nvPicPr>
        <p:blipFill>
          <a:blip r:embed="rId2"/>
          <a:stretch>
            <a:fillRect/>
          </a:stretch>
        </p:blipFill>
        <p:spPr>
          <a:xfrm>
            <a:off x="721995" y="1112520"/>
            <a:ext cx="804545" cy="418465"/>
          </a:xfrm>
          <a:prstGeom prst="rect">
            <a:avLst/>
          </a:prstGeom>
          <a:solidFill>
            <a:srgbClr val="92DDB1"/>
          </a:solid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 calcmode="lin" valueType="num">
                                      <p:cBhvr>
                                        <p:cTn id="7" dur="500" fill="hold"/>
                                        <p:tgtEl>
                                          <p:spTgt spid="15366"/>
                                        </p:tgtEl>
                                        <p:attrNameLst>
                                          <p:attrName>ppt_x</p:attrName>
                                        </p:attrNameLst>
                                      </p:cBhvr>
                                      <p:tavLst>
                                        <p:tav tm="0">
                                          <p:val>
                                            <p:strVal val="#ppt_x"/>
                                          </p:val>
                                        </p:tav>
                                        <p:tav tm="100000">
                                          <p:val>
                                            <p:strVal val="#ppt_x"/>
                                          </p:val>
                                        </p:tav>
                                      </p:tavLst>
                                    </p:anim>
                                    <p:anim calcmode="lin" valueType="num">
                                      <p:cBhvr>
                                        <p:cTn id="8" dur="500" fill="hold"/>
                                        <p:tgtEl>
                                          <p:spTgt spid="1536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402"/>
                                        </p:tgtEl>
                                        <p:attrNameLst>
                                          <p:attrName>style.visibility</p:attrName>
                                        </p:attrNameLst>
                                      </p:cBhvr>
                                      <p:to>
                                        <p:strVal val="visible"/>
                                      </p:to>
                                    </p:set>
                                    <p:anim calcmode="lin" valueType="num">
                                      <p:cBhvr>
                                        <p:cTn id="11" dur="500" fill="hold"/>
                                        <p:tgtEl>
                                          <p:spTgt spid="15402"/>
                                        </p:tgtEl>
                                        <p:attrNameLst>
                                          <p:attrName>ppt_x</p:attrName>
                                        </p:attrNameLst>
                                      </p:cBhvr>
                                      <p:tavLst>
                                        <p:tav tm="0">
                                          <p:val>
                                            <p:strVal val="#ppt_x"/>
                                          </p:val>
                                        </p:tav>
                                        <p:tav tm="100000">
                                          <p:val>
                                            <p:strVal val="#ppt_x"/>
                                          </p:val>
                                        </p:tav>
                                      </p:tavLst>
                                    </p:anim>
                                    <p:anim calcmode="lin" valueType="num">
                                      <p:cBhvr>
                                        <p:cTn id="12" dur="500" fill="hold"/>
                                        <p:tgtEl>
                                          <p:spTgt spid="1540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linds(horizontal)">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1540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flipH="1">
            <a:off x="935990" y="1421130"/>
            <a:ext cx="10424160" cy="4615815"/>
          </a:xfrm>
          <a:prstGeom prst="rect">
            <a:avLst/>
          </a:prstGeom>
          <a:noFill/>
        </p:spPr>
        <p:txBody>
          <a:bodyPr wrap="square" rtlCol="0" anchor="t">
            <a:spAutoFit/>
          </a:bodyPr>
          <a:lstStyle/>
          <a:p>
            <a:pPr>
              <a:lnSpc>
                <a:spcPct val="150000"/>
              </a:lnSpc>
            </a:pPr>
            <a:r>
              <a:rPr lang="zh-CN" altLang="en-US">
                <a:solidFill>
                  <a:schemeClr val="tx1">
                    <a:lumMod val="75000"/>
                    <a:lumOff val="25000"/>
                  </a:schemeClr>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同仁堂旗下子公司频繁被曝出各种质量问题，也亟待同仁堂再次亮剑，让百年老字号继续更好的传承。在品牌战略专家李光斗看来，品牌企业与上游供应商和下游经销商之间没有形成良好的“质量链”，再大的公司在质量链条上也只是一个环节，“上下左右”的质量水平都会对其质量水平产生很大的影响。从企业的长期发展来看，一旦出现了信任危机，消费者甚至会舍弃掉这个品牌，投资者则会“用脚投票”。</a:t>
            </a:r>
            <a:endParaRPr lang="zh-CN" altLang="en-US" sz="280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1015</Words>
  <Application>Microsoft Office PowerPoint</Application>
  <PresentationFormat>自定义</PresentationFormat>
  <Paragraphs>51</Paragraphs>
  <Slides>16</Slides>
  <Notes>2</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Dell</cp:lastModifiedBy>
  <cp:revision>183</cp:revision>
  <dcterms:created xsi:type="dcterms:W3CDTF">2016-10-31T07:07:00Z</dcterms:created>
  <dcterms:modified xsi:type="dcterms:W3CDTF">2019-02-18T03:24:20Z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2052-11.1.0.8370</vt:lpwstr>
  </property>
</Properties>
</file>