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unknown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303" r:id="rId5"/>
    <p:sldId id="331" r:id="rId6"/>
    <p:sldId id="332" r:id="rId7"/>
    <p:sldId id="259" r:id="rId8"/>
    <p:sldId id="318" r:id="rId9"/>
    <p:sldId id="333" r:id="rId10"/>
    <p:sldId id="321" r:id="rId11"/>
    <p:sldId id="306" r:id="rId12"/>
    <p:sldId id="337" r:id="rId13"/>
    <p:sldId id="336" r:id="rId14"/>
    <p:sldId id="335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1B40"/>
    <a:srgbClr val="FCF9F5"/>
    <a:srgbClr val="6C1B40"/>
    <a:srgbClr val="6C4878"/>
    <a:srgbClr val="9F5775"/>
    <a:srgbClr val="8873BA"/>
    <a:srgbClr val="9F578E"/>
    <a:srgbClr val="FFFFFF"/>
    <a:srgbClr val="A35B7C"/>
    <a:srgbClr val="463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34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BAFA3F-DBBD-4330-B935-9A69BC4DEA1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F9342-92E9-411C-9EC0-719D2751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879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tif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3EC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1" t="55459" b="37862"/>
          <a:stretch>
            <a:fillRect/>
          </a:stretch>
        </p:blipFill>
        <p:spPr>
          <a:xfrm flipH="1">
            <a:off x="1161144" y="-29029"/>
            <a:ext cx="11030856" cy="827315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59715" y="152400"/>
            <a:ext cx="2158365" cy="502285"/>
          </a:xfrm>
          <a:prstGeom prst="rect">
            <a:avLst/>
          </a:prstGeom>
          <a:blipFill rotWithShape="1">
            <a:blip r:embed="rId3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语文新势力LOGO2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2710" y="152400"/>
            <a:ext cx="1447165" cy="5645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32534" b="42873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249148" cy="68961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6000"/>
                </a:schemeClr>
              </a:gs>
              <a:gs pos="100000">
                <a:schemeClr val="bg1">
                  <a:alpha val="8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8836" y="659677"/>
            <a:ext cx="1016122" cy="149679"/>
          </a:xfrm>
          <a:prstGeom prst="rect">
            <a:avLst/>
          </a:prstGeom>
          <a:solidFill>
            <a:srgbClr val="A0C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990390" y="668364"/>
            <a:ext cx="2819448" cy="0"/>
          </a:xfrm>
          <a:prstGeom prst="line">
            <a:avLst/>
          </a:prstGeom>
          <a:ln w="19050">
            <a:solidFill>
              <a:srgbClr val="A0C1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32534" b="42873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249148" cy="68961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6000"/>
                </a:schemeClr>
              </a:gs>
              <a:gs pos="100000">
                <a:schemeClr val="bg1">
                  <a:alpha val="8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8836" y="659677"/>
            <a:ext cx="1016122" cy="149679"/>
          </a:xfrm>
          <a:prstGeom prst="rect">
            <a:avLst/>
          </a:prstGeom>
          <a:solidFill>
            <a:srgbClr val="00A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990390" y="668364"/>
            <a:ext cx="2819448" cy="0"/>
          </a:xfrm>
          <a:prstGeom prst="line">
            <a:avLst/>
          </a:prstGeom>
          <a:ln w="19050">
            <a:solidFill>
              <a:srgbClr val="00AD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32534" b="42873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9050"/>
            <a:ext cx="12249148" cy="68961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6000"/>
                </a:schemeClr>
              </a:gs>
              <a:gs pos="100000">
                <a:schemeClr val="bg1">
                  <a:alpha val="8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8836" y="659677"/>
            <a:ext cx="1016122" cy="149679"/>
          </a:xfrm>
          <a:prstGeom prst="rect">
            <a:avLst/>
          </a:prstGeom>
          <a:solidFill>
            <a:srgbClr val="299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990390" y="668364"/>
            <a:ext cx="2819448" cy="0"/>
          </a:xfrm>
          <a:prstGeom prst="line">
            <a:avLst/>
          </a:prstGeom>
          <a:ln w="19050">
            <a:solidFill>
              <a:srgbClr val="299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3B2D9-D6ED-482C-A4C6-9405D483D244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86348-C373-4FF6-BA48-460ABF22F6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F0595-7F07-4EC0-B829-5CE9BA089F5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274E5-6CAC-42D6-94B4-B1825005A29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矩形 2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3EC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39"/>
          <a:stretch>
            <a:fillRect/>
          </a:stretch>
        </p:blipFill>
        <p:spPr>
          <a:xfrm>
            <a:off x="-87084" y="-57151"/>
            <a:ext cx="12282672" cy="62511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84"/>
          <a:stretch>
            <a:fillRect/>
          </a:stretch>
        </p:blipFill>
        <p:spPr>
          <a:xfrm rot="10800000">
            <a:off x="0" y="600074"/>
            <a:ext cx="12282672" cy="6257925"/>
          </a:xfrm>
          <a:prstGeom prst="rect">
            <a:avLst/>
          </a:prstGeom>
        </p:spPr>
      </p:pic>
      <p:pic>
        <p:nvPicPr>
          <p:cNvPr id="9" name="轻快sususus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40793" y="140334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2942470" y="-4105275"/>
            <a:ext cx="1013460" cy="23939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矩形 5"/>
          <p:cNvSpPr/>
          <p:nvPr userDrawn="1"/>
        </p:nvSpPr>
        <p:spPr>
          <a:xfrm>
            <a:off x="7901940" y="402590"/>
            <a:ext cx="2158365" cy="502285"/>
          </a:xfrm>
          <a:prstGeom prst="rect">
            <a:avLst/>
          </a:prstGeom>
          <a:blipFill rotWithShape="1">
            <a:blip r:embed="rId7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7" name="图片 6" descr="语文新势力LOGO2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4935" y="402590"/>
            <a:ext cx="1447165" cy="5645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75280" y="1946910"/>
            <a:ext cx="90277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6000" b="1" dirty="0">
                <a:solidFill>
                  <a:srgbClr val="461B40"/>
                </a:solidFill>
                <a:latin typeface="微软雅黑" panose="020B0503020204020204" pitchFamily="34" charset="-122"/>
              </a:rPr>
              <a:t>故宫文创</a:t>
            </a:r>
          </a:p>
          <a:p>
            <a:pPr algn="l"/>
            <a:r>
              <a:rPr lang="zh-CN" altLang="zh-CN" sz="6000" b="1" dirty="0">
                <a:solidFill>
                  <a:srgbClr val="461B40"/>
                </a:solidFill>
                <a:latin typeface="微软雅黑" panose="020B0503020204020204" pitchFamily="34" charset="-122"/>
              </a:rPr>
              <a:t>——周边界的“嫡庶之争”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clrChange>
              <a:clrFrom>
                <a:srgbClr val="F5F6F7">
                  <a:alpha val="100000"/>
                </a:srgbClr>
              </a:clrFrom>
              <a:clrTo>
                <a:srgbClr val="F5F6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05" y="3133725"/>
            <a:ext cx="2947035" cy="38811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68640" y="5589961"/>
            <a:ext cx="4023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u="sng" dirty="0">
                <a:solidFill>
                  <a:schemeClr val="bg1">
                    <a:alpha val="83000"/>
                  </a:schemeClr>
                </a:solidFill>
                <a:sym typeface="+mn-ea"/>
              </a:rPr>
              <a:t>《壹学作文素材》        2019</a:t>
            </a:r>
            <a:r>
              <a:rPr lang="zh-CN" altLang="en-US" sz="2800" b="1" u="sng" dirty="0" smtClean="0">
                <a:solidFill>
                  <a:schemeClr val="bg1">
                    <a:alpha val="83000"/>
                  </a:schemeClr>
                </a:solidFill>
                <a:sym typeface="+mn-ea"/>
              </a:rPr>
              <a:t>第</a:t>
            </a:r>
            <a:r>
              <a:rPr lang="en-US" altLang="zh-CN" sz="2800" b="1" u="sng" dirty="0">
                <a:solidFill>
                  <a:schemeClr val="bg1">
                    <a:alpha val="83000"/>
                  </a:schemeClr>
                </a:solidFill>
                <a:sym typeface="+mn-ea"/>
              </a:rPr>
              <a:t>2</a:t>
            </a:r>
            <a:r>
              <a:rPr lang="zh-CN" altLang="en-US" sz="2800" b="1" u="sng" dirty="0" smtClean="0">
                <a:solidFill>
                  <a:schemeClr val="bg1">
                    <a:alpha val="83000"/>
                  </a:schemeClr>
                </a:solidFill>
                <a:sym typeface="+mn-ea"/>
              </a:rPr>
              <a:t>辑拓展</a:t>
            </a:r>
            <a:r>
              <a:rPr lang="zh-CN" altLang="en-US" sz="2800" b="1" u="sng" dirty="0">
                <a:solidFill>
                  <a:schemeClr val="bg1">
                    <a:alpha val="83000"/>
                  </a:schemeClr>
                </a:solidFill>
                <a:sym typeface="+mn-ea"/>
              </a:rPr>
              <a:t>素材</a:t>
            </a:r>
            <a:r>
              <a:rPr lang="zh-CN" altLang="en-US" sz="2800" u="sng" dirty="0" smtClean="0">
                <a:solidFill>
                  <a:schemeClr val="bg1">
                    <a:alpha val="56000"/>
                  </a:schemeClr>
                </a:solidFill>
                <a:sym typeface="+mn-ea"/>
              </a:rPr>
              <a:t> </a:t>
            </a:r>
            <a:endParaRPr lang="zh-CN" altLang="en-US" sz="2800" u="sng" dirty="0">
              <a:solidFill>
                <a:schemeClr val="bg1">
                  <a:alpha val="56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058015" y="11228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chemeClr val="accent1"/>
                </a:solidFill>
              </a:rPr>
              <a:t>写作示例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25110" y="112395"/>
            <a:ext cx="732790" cy="645160"/>
          </a:xfrm>
          <a:prstGeom prst="rect">
            <a:avLst/>
          </a:prstGeom>
          <a:solidFill>
            <a:srgbClr val="6C4878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03300" y="1229995"/>
            <a:ext cx="104743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dirty="0"/>
              <a:t>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竞争带来差异化发展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事实上，有媒体分析已经指出，虽然故宫淘宝和故宫文创都是背靠故宫这棵大树，但是，无论在产品风格还是营销风格上，都有明显差异。如“故宫淘宝”比较接地气，“故宫文创”则走高冷路线，推出价格较高的家居饰品和手作。以这次的口红产品为例，前者比后者单价低了30％。这种效果，实质上也反应了故宫多元化开发和经营方式，实现了差异化竞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0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058015" y="11228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chemeClr val="accent1"/>
                </a:solidFill>
              </a:rPr>
              <a:t>写作示例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25110" y="112395"/>
            <a:ext cx="732790" cy="645160"/>
          </a:xfrm>
          <a:prstGeom prst="rect">
            <a:avLst/>
          </a:prstGeom>
          <a:solidFill>
            <a:srgbClr val="6C4878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405890" y="1077595"/>
            <a:ext cx="98793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竞争带来差异化发展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从故宫口红的几度刷屏可以看出，当前文创产业已大幅度地占据了消费者视野，社会上对优质文创产品依然抱有一种“饥渴”，对文创产品有着极高期待。从这个角度说，创作者也当不辜负这种期待，统合好产品规划，稳定好产品质量，才能保证IP的持久温度。</a:t>
            </a:r>
          </a:p>
          <a:p>
            <a:pPr fontAlgn="auto">
              <a:lnSpc>
                <a:spcPct val="150000"/>
              </a:lnSpc>
            </a:pPr>
            <a:endParaRPr lang="zh-CN" altLang="en-US" sz="2800" dirty="0">
              <a:solidFill>
                <a:srgbClr val="461B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（光明日报《故宫口红“宫斗”刷屏，凸显了“文创饥渴”》）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0" grpId="0" animBg="1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5514881" y="193508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rgbClr val="9F5775"/>
                </a:solidFill>
              </a:rPr>
              <a:t>多向运用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53915" y="193675"/>
            <a:ext cx="732790" cy="645160"/>
          </a:xfrm>
          <a:prstGeom prst="rect">
            <a:avLst/>
          </a:prstGeom>
          <a:solidFill>
            <a:schemeClr val="accent3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03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72360" y="1564640"/>
            <a:ext cx="4588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defTabSz="1216025" eaLnBrk="1" hangingPunct="1">
              <a:spcBef>
                <a:spcPct val="20000"/>
              </a:spcBef>
            </a:pPr>
            <a:r>
              <a:rPr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亲民价值取向的回归和确立</a:t>
            </a:r>
          </a:p>
        </p:txBody>
      </p:sp>
      <p:sp>
        <p:nvSpPr>
          <p:cNvPr id="4" name="Freeform 101"/>
          <p:cNvSpPr/>
          <p:nvPr/>
        </p:nvSpPr>
        <p:spPr bwMode="auto">
          <a:xfrm>
            <a:off x="1499235" y="1473200"/>
            <a:ext cx="873125" cy="513715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9F577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8095" y="2291715"/>
            <a:ext cx="100349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9F5775"/>
                </a:solidFill>
              </a:rPr>
              <a:t>       </a:t>
            </a:r>
            <a:r>
              <a:rPr sz="2800" dirty="0">
                <a:solidFill>
                  <a:srgbClr val="9F5775"/>
                </a:solidFill>
              </a:rPr>
              <a:t>文创产品终究要融入生活，只有在生活中持续发挥功用，并拥有文化的内涵和审美的功效，文创产品的文化味儿才能得以彰显。正如“文化是一种生活方式”这一定义所表达出的那样，文创产品只有坚持亲民的价值取向，并以亲民作为试金石，才能持之以恒、立于不败之地。这也正是故宫文创产品取得成功的价值基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  <p:bldP spid="3" grpId="0"/>
      <p:bldP spid="4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058015" y="11228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chemeClr val="accent1"/>
                </a:solidFill>
              </a:rPr>
              <a:t>写作示例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25110" y="112395"/>
            <a:ext cx="732790" cy="645160"/>
          </a:xfrm>
          <a:prstGeom prst="rect">
            <a:avLst/>
          </a:prstGeom>
          <a:solidFill>
            <a:srgbClr val="6C4878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35890" y="757555"/>
            <a:ext cx="1192022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不能沉睡在“世界之最”里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故宫博物院院长单霁翔刚到故宫当院长的时候，办公室给了他一份故宫博物院的介绍，其中写了故宫诸多的“世界之最”。但单霁翔觉得，这些“世界之最”当时和游人存在着不小的距离。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你说馆舍宏大，但70%的区域都立一个牌子——非开放区域，观众止步；你说藏品多，但99%的藏品沉睡在库房里；你说你的观众多，但80%的观众进故宫后目不斜视地往前走，先去看皇帝坐在哪，再去看皇帝躺在哪，看皇帝在哪结婚，最后穿过御花园走出去了，根本没把你当成博物馆，只是到此一游。”他说。这些“世界之最”有意义吗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0" grpId="0" animBg="1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058015" y="11228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chemeClr val="accent1"/>
                </a:solidFill>
              </a:rPr>
              <a:t>写作示例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25110" y="112395"/>
            <a:ext cx="732790" cy="645160"/>
          </a:xfrm>
          <a:prstGeom prst="rect">
            <a:avLst/>
          </a:prstGeom>
          <a:solidFill>
            <a:srgbClr val="6C4878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63295" y="848995"/>
            <a:ext cx="1047432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不能沉睡在“世界之最”里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“我认为没有意义。”在单霁翔看来，故宫不能沉睡在这些“世界之最”里，人们能从游览故宫过程中获得什么，才是有意义的。“反过来说，就是文化机构能给人们奉献什么。”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“古建、文物有灿烂的过去，也应该有尊严的现在，还应该健康地走向未来。过去我们从事文物工作，经常把它们视为被欣赏、被研究的对象。但现在看，它们是有生命历程的、可以活起来的。”单霁翔说。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（中新网《故宫文创一年销售额超十亿，营销收入去向何处？》）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0" grpId="0" animBg="1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5514881" y="193508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rgbClr val="9F5775"/>
                </a:solidFill>
              </a:rPr>
              <a:t>多向运用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53915" y="193675"/>
            <a:ext cx="732790" cy="645160"/>
          </a:xfrm>
          <a:prstGeom prst="rect">
            <a:avLst/>
          </a:prstGeom>
          <a:solidFill>
            <a:schemeClr val="accent3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03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7120" y="1198880"/>
            <a:ext cx="4588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defTabSz="1216025" eaLnBrk="1" hangingPunct="1">
              <a:spcBef>
                <a:spcPct val="20000"/>
              </a:spcBef>
            </a:pPr>
            <a:r>
              <a:rPr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创新给文化带来活力</a:t>
            </a:r>
          </a:p>
        </p:txBody>
      </p:sp>
      <p:sp>
        <p:nvSpPr>
          <p:cNvPr id="4" name="Freeform 101"/>
          <p:cNvSpPr/>
          <p:nvPr/>
        </p:nvSpPr>
        <p:spPr bwMode="auto">
          <a:xfrm>
            <a:off x="1483995" y="1107440"/>
            <a:ext cx="873125" cy="513715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9F577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610" y="1621155"/>
            <a:ext cx="1168019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9F5775"/>
                </a:solidFill>
              </a:rPr>
              <a:t>       </a:t>
            </a:r>
            <a:r>
              <a:rPr sz="2800" dirty="0">
                <a:solidFill>
                  <a:srgbClr val="9F5775"/>
                </a:solidFill>
              </a:rPr>
              <a:t> 文化最忌炒冷饭，最讲求创新创造。从写就一篇翰墨短文，到熔铸一个城市的精神文化，无不需要贯注创新之魂。清代画家郑板桥自幼爱好书法，勤学苦练，临摹各家字帖，可总觉得自己进步不大，为此深感苦恼。他的妻子一语点破，“人各有一体，你体是你体；人体是人体，你老在别人的体上缠什么？”郑板桥猛然醒悟。此后，他力求创新，开创出了“板桥体”。“踩着别人脚步走路的人，永远不会留下自己的脚印”。一味固守，千篇一律，只会让文化丧失活力；善于推陈出新，呼吸现代新鲜的“氧气”，才能不断让文化的枝叶舒展，绽放新芽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  <p:bldP spid="3" grpId="0"/>
      <p:bldP spid="4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058015" y="11228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chemeClr val="accent1"/>
                </a:solidFill>
              </a:rPr>
              <a:t>写作示例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25110" y="112395"/>
            <a:ext cx="732790" cy="645160"/>
          </a:xfrm>
          <a:prstGeom prst="rect">
            <a:avLst/>
          </a:prstGeom>
          <a:solidFill>
            <a:srgbClr val="6C4878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00380" y="757555"/>
            <a:ext cx="1138872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dirty="0">
                <a:solidFill>
                  <a:srgbClr val="461B40"/>
                </a:solidFill>
              </a:rPr>
              <a:t>   </a:t>
            </a:r>
            <a:r>
              <a:rPr sz="2800" dirty="0" err="1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千篇一律并不美</a:t>
            </a:r>
            <a:endParaRPr sz="2800" dirty="0">
              <a:solidFill>
                <a:srgbClr val="46366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800" dirty="0">
                <a:solidFill>
                  <a:srgbClr val="46366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观当下，一些文化现象仍值得我们反思。比如，有的书籍，毫无创见不说，内容还东拼西凑，被人戏谑为“垃圾书”；有的综艺节目，千篇一律地从国外引入相似模式，结果水土不服，观众不买账；还有的电影，奉行“拿来主义”，剧情场景总是“借鉴”他人作品，屡陷抄袭漩涡，等等。正如美学家朱光潜的一个批评：“老是那样四平八稳，没有一点精彩，不是‘庸’就是‘俗’，虽是天天在弄那些玩意，却到老没有进步……</a:t>
            </a:r>
            <a:r>
              <a:rPr sz="2800" dirty="0" err="1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一稳就定，一定就一成不变，由熟以至于滥，至于滑</a:t>
            </a: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</a:t>
            </a:r>
            <a:r>
              <a:rPr sz="2800" dirty="0" err="1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从这个意义而言，故宫“文物”的走红，既是一种警醒，更是一种启示</a:t>
            </a: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algn="ctr" fontAlgn="auto"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zh-CN" altLang="en-US" sz="2800" dirty="0">
              <a:solidFill>
                <a:srgbClr val="461B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0" grpId="0" animBg="1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058015" y="11228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chemeClr val="accent1"/>
                </a:solidFill>
              </a:rPr>
              <a:t>写作示例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25110" y="112395"/>
            <a:ext cx="732790" cy="645160"/>
          </a:xfrm>
          <a:prstGeom prst="rect">
            <a:avLst/>
          </a:prstGeom>
          <a:solidFill>
            <a:srgbClr val="6C4878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63295" y="848995"/>
            <a:ext cx="1047432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dirty="0">
                <a:solidFill>
                  <a:srgbClr val="461B40"/>
                </a:solidFill>
              </a:rPr>
              <a:t>        </a:t>
            </a:r>
            <a:r>
              <a:rPr sz="2800" dirty="0" err="1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千篇一律并</a:t>
            </a:r>
            <a:r>
              <a:rPr lang="zh-CN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不美</a:t>
            </a:r>
            <a:endParaRPr sz="2800" dirty="0">
              <a:solidFill>
                <a:srgbClr val="6C1B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800" dirty="0">
                <a:solidFill>
                  <a:srgbClr val="6C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只见汪洋就以为没有大陆的人，不过是拙劣的探索者”。很多时候，我们慨叹无法抵达新的彼岸，究其缘由，与其说是因为文化创新思绪干涸，倒不如说是因为对自身挖掘得不够透彻。《南史》曾载，宋文帝时有一位名为陆澄的学士，好学博览，行、坐、食手不释卷，时称“</a:t>
            </a:r>
            <a:r>
              <a:rPr sz="2800" dirty="0" err="1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硕学</a:t>
            </a: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</a:t>
            </a:r>
            <a:r>
              <a:rPr sz="2800" dirty="0" err="1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可其晚年想撰写一部《宋书</a:t>
            </a: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》，却始终不成。原因在于，他书是读了很多，却一知半解。时人王俭戏称：“陆公，书橱也。”囫囵吞枣，难免思绪“短路”；甘做“书橱”，何谈文化的创新性发展和创造性转化？</a:t>
            </a:r>
            <a:endParaRPr sz="2800" dirty="0">
              <a:solidFill>
                <a:srgbClr val="6C1B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zh-CN" altLang="en-US" sz="2800" dirty="0">
              <a:solidFill>
                <a:srgbClr val="461B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0" grpId="0" animBg="1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058015" y="11228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chemeClr val="accent1"/>
                </a:solidFill>
              </a:rPr>
              <a:t>写作示例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25110" y="112395"/>
            <a:ext cx="732790" cy="645160"/>
          </a:xfrm>
          <a:prstGeom prst="rect">
            <a:avLst/>
          </a:prstGeom>
          <a:solidFill>
            <a:srgbClr val="6C4878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19175" y="1047115"/>
            <a:ext cx="1015428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sz="2800" dirty="0" err="1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千篇一律并</a:t>
            </a:r>
            <a:r>
              <a:rPr lang="zh-CN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不美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“</a:t>
            </a: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时需要离开常走的大道，潜入森林，你就肯定会发现前所未见的东西”。文化创新这条新路上，或许有绊脚的石头，或许有挡路的枯枝，但不管怎样，一番披荆斩棘之后，我们必将发现一个更丰富、更精彩的世界。</a:t>
            </a:r>
          </a:p>
          <a:p>
            <a:pPr algn="l" fontAlgn="auto">
              <a:lnSpc>
                <a:spcPct val="150000"/>
              </a:lnSpc>
            </a:pPr>
            <a:endParaRPr sz="2800" dirty="0">
              <a:solidFill>
                <a:srgbClr val="461B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sz="2800" dirty="0" err="1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澎湃新闻《党报刊文：赞故宫文创走红，批综艺节目引国外模式千篇一律</a:t>
            </a:r>
            <a:r>
              <a:rPr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461B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0" grpId="0" animBg="1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36"/>
          <p:cNvSpPr txBox="1"/>
          <p:nvPr/>
        </p:nvSpPr>
        <p:spPr>
          <a:xfrm>
            <a:off x="2801303" y="5302568"/>
            <a:ext cx="6981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/>
            <a:r>
              <a:rPr lang="en-US" altLang="zh-CN" sz="2800" dirty="0">
                <a:solidFill>
                  <a:srgbClr val="46366E"/>
                </a:solidFill>
                <a:latin typeface="Arial" panose="020B0604020202020204" pitchFamily="34" charset="0"/>
              </a:rPr>
              <a:t>THANKS FOR YOU ATTENTION</a:t>
            </a:r>
            <a:r>
              <a:rPr lang="zh-CN" altLang="en-US" sz="2800" dirty="0">
                <a:solidFill>
                  <a:srgbClr val="46366E"/>
                </a:solidFill>
                <a:latin typeface="Arial" panose="020B0604020202020204" pitchFamily="34" charset="0"/>
              </a:rPr>
              <a:t>！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1729105" y="1692275"/>
            <a:ext cx="3807460" cy="2488565"/>
          </a:xfrm>
          <a:prstGeom prst="wedgeEllipseCallout">
            <a:avLst>
              <a:gd name="adj1" fmla="val 51677"/>
              <a:gd name="adj2" fmla="val 30317"/>
            </a:avLst>
          </a:prstGeom>
          <a:solidFill>
            <a:srgbClr val="A35B7C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38" name="TextBox 9"/>
          <p:cNvSpPr txBox="1"/>
          <p:nvPr/>
        </p:nvSpPr>
        <p:spPr>
          <a:xfrm>
            <a:off x="2009775" y="2230120"/>
            <a:ext cx="35267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了解更多内容，请订阅</a:t>
            </a: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壹学作文素材</a:t>
            </a: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620" y="1849755"/>
            <a:ext cx="2934970" cy="291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2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3EC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84"/>
          <a:stretch>
            <a:fillRect/>
          </a:stretch>
        </p:blipFill>
        <p:spPr>
          <a:xfrm flipH="1">
            <a:off x="0" y="0"/>
            <a:ext cx="12282672" cy="625792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075756" y="2466241"/>
            <a:ext cx="936992" cy="854349"/>
            <a:chOff x="5405751" y="2755900"/>
            <a:chExt cx="1490349" cy="1358900"/>
          </a:xfrm>
        </p:grpSpPr>
        <p:sp>
          <p:nvSpPr>
            <p:cNvPr id="12" name="圆角矩形 11"/>
            <p:cNvSpPr/>
            <p:nvPr/>
          </p:nvSpPr>
          <p:spPr>
            <a:xfrm>
              <a:off x="5405751" y="2755900"/>
              <a:ext cx="1490349" cy="1358900"/>
            </a:xfrm>
            <a:prstGeom prst="roundRect">
              <a:avLst>
                <a:gd name="adj" fmla="val 6298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546103" y="2879103"/>
              <a:ext cx="1099794" cy="1099794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14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539" y="20579"/>
                    </a:moveTo>
                    <a:lnTo>
                      <a:pt x="19543" y="20579"/>
                    </a:lnTo>
                    <a:cubicBezTo>
                      <a:pt x="19547" y="21143"/>
                      <a:pt x="20005" y="21600"/>
                      <a:pt x="20571" y="21600"/>
                    </a:cubicBezTo>
                    <a:cubicBezTo>
                      <a:pt x="21138" y="21600"/>
                      <a:pt x="21600" y="21139"/>
                      <a:pt x="21600" y="20571"/>
                    </a:cubicBezTo>
                    <a:cubicBezTo>
                      <a:pt x="21600" y="20565"/>
                      <a:pt x="21596" y="20561"/>
                      <a:pt x="21596" y="20555"/>
                    </a:cubicBezTo>
                    <a:cubicBezTo>
                      <a:pt x="21584" y="9222"/>
                      <a:pt x="12411" y="41"/>
                      <a:pt x="1081" y="12"/>
                    </a:cubicBezTo>
                    <a:cubicBezTo>
                      <a:pt x="1065" y="10"/>
                      <a:pt x="1049" y="0"/>
                      <a:pt x="1029" y="0"/>
                    </a:cubicBezTo>
                    <a:cubicBezTo>
                      <a:pt x="458" y="0"/>
                      <a:pt x="0" y="461"/>
                      <a:pt x="0" y="1029"/>
                    </a:cubicBezTo>
                    <a:cubicBezTo>
                      <a:pt x="0" y="1594"/>
                      <a:pt x="458" y="2055"/>
                      <a:pt x="1025" y="2057"/>
                    </a:cubicBezTo>
                    <a:lnTo>
                      <a:pt x="1025" y="2065"/>
                    </a:lnTo>
                    <a:cubicBezTo>
                      <a:pt x="11234" y="2065"/>
                      <a:pt x="19539" y="10370"/>
                      <a:pt x="19539" y="2057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/>
                <a:ahLst/>
                <a:cxnLst/>
                <a:rect l="0" t="0" r="r" b="b"/>
                <a:pathLst>
                  <a:path w="21248" h="21600">
                    <a:moveTo>
                      <a:pt x="19869" y="17133"/>
                    </a:moveTo>
                    <a:cubicBezTo>
                      <a:pt x="19766" y="17387"/>
                      <a:pt x="19525" y="17550"/>
                      <a:pt x="19255" y="17550"/>
                    </a:cubicBezTo>
                    <a:lnTo>
                      <a:pt x="19058" y="17550"/>
                    </a:lnTo>
                    <a:lnTo>
                      <a:pt x="3984" y="2226"/>
                    </a:lnTo>
                    <a:lnTo>
                      <a:pt x="3984" y="2025"/>
                    </a:lnTo>
                    <a:cubicBezTo>
                      <a:pt x="3984" y="1751"/>
                      <a:pt x="4144" y="1507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5" y="1350"/>
                      <a:pt x="4991" y="1420"/>
                      <a:pt x="5116" y="1547"/>
                    </a:cubicBezTo>
                    <a:lnTo>
                      <a:pt x="19725" y="16398"/>
                    </a:lnTo>
                    <a:cubicBezTo>
                      <a:pt x="19916" y="16592"/>
                      <a:pt x="19973" y="16880"/>
                      <a:pt x="19869" y="17133"/>
                    </a:cubicBezTo>
                    <a:moveTo>
                      <a:pt x="10121" y="17550"/>
                    </a:moveTo>
                    <a:cubicBezTo>
                      <a:pt x="10017" y="17550"/>
                      <a:pt x="9923" y="17587"/>
                      <a:pt x="9824" y="17610"/>
                    </a:cubicBezTo>
                    <a:lnTo>
                      <a:pt x="3924" y="11613"/>
                    </a:lnTo>
                    <a:cubicBezTo>
                      <a:pt x="3947" y="11513"/>
                      <a:pt x="3983" y="11416"/>
                      <a:pt x="3983" y="11312"/>
                    </a:cubicBezTo>
                    <a:lnTo>
                      <a:pt x="3984" y="3181"/>
                    </a:lnTo>
                    <a:lnTo>
                      <a:pt x="18119" y="17550"/>
                    </a:lnTo>
                    <a:cubicBezTo>
                      <a:pt x="18119" y="17550"/>
                      <a:pt x="10121" y="17550"/>
                      <a:pt x="10121" y="17550"/>
                    </a:cubicBezTo>
                    <a:close/>
                    <a:moveTo>
                      <a:pt x="9182" y="17946"/>
                    </a:moveTo>
                    <a:lnTo>
                      <a:pt x="7110" y="20052"/>
                    </a:lnTo>
                    <a:cubicBezTo>
                      <a:pt x="6940" y="20224"/>
                      <a:pt x="6743" y="20250"/>
                      <a:pt x="6640" y="20250"/>
                    </a:cubicBezTo>
                    <a:cubicBezTo>
                      <a:pt x="6538" y="20250"/>
                      <a:pt x="6339" y="20224"/>
                      <a:pt x="6171" y="20052"/>
                    </a:cubicBezTo>
                    <a:lnTo>
                      <a:pt x="1522" y="15327"/>
                    </a:lnTo>
                    <a:cubicBezTo>
                      <a:pt x="1353" y="15155"/>
                      <a:pt x="1328" y="14954"/>
                      <a:pt x="1328" y="14850"/>
                    </a:cubicBezTo>
                    <a:cubicBezTo>
                      <a:pt x="1328" y="14746"/>
                      <a:pt x="1353" y="14545"/>
                      <a:pt x="1522" y="14373"/>
                    </a:cubicBezTo>
                    <a:lnTo>
                      <a:pt x="3594" y="12266"/>
                    </a:lnTo>
                    <a:cubicBezTo>
                      <a:pt x="3600" y="12260"/>
                      <a:pt x="3602" y="12252"/>
                      <a:pt x="3608" y="12246"/>
                    </a:cubicBezTo>
                    <a:lnTo>
                      <a:pt x="9202" y="17933"/>
                    </a:lnTo>
                    <a:cubicBezTo>
                      <a:pt x="9197" y="17937"/>
                      <a:pt x="9187" y="17939"/>
                      <a:pt x="9182" y="17946"/>
                    </a:cubicBezTo>
                    <a:moveTo>
                      <a:pt x="6057" y="593"/>
                    </a:moveTo>
                    <a:cubicBezTo>
                      <a:pt x="5675" y="206"/>
                      <a:pt x="5166" y="0"/>
                      <a:pt x="4647" y="0"/>
                    </a:cubicBezTo>
                    <a:cubicBezTo>
                      <a:pt x="4391" y="0"/>
                      <a:pt x="4132" y="50"/>
                      <a:pt x="3886" y="155"/>
                    </a:cubicBezTo>
                    <a:cubicBezTo>
                      <a:pt x="3141" y="468"/>
                      <a:pt x="2656" y="1205"/>
                      <a:pt x="2656" y="2025"/>
                    </a:cubicBezTo>
                    <a:lnTo>
                      <a:pt x="2655" y="11312"/>
                    </a:lnTo>
                    <a:lnTo>
                      <a:pt x="583" y="13418"/>
                    </a:lnTo>
                    <a:cubicBezTo>
                      <a:pt x="-195" y="14209"/>
                      <a:pt x="-195" y="15491"/>
                      <a:pt x="583" y="16282"/>
                    </a:cubicBezTo>
                    <a:lnTo>
                      <a:pt x="5231" y="21007"/>
                    </a:lnTo>
                    <a:cubicBezTo>
                      <a:pt x="5621" y="21402"/>
                      <a:pt x="6131" y="21600"/>
                      <a:pt x="6640" y="21600"/>
                    </a:cubicBezTo>
                    <a:cubicBezTo>
                      <a:pt x="7150" y="21600"/>
                      <a:pt x="7660" y="21402"/>
                      <a:pt x="8049" y="21007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6" y="17651"/>
                    </a:cubicBezTo>
                    <a:cubicBezTo>
                      <a:pt x="21405" y="16894"/>
                      <a:pt x="21234" y="16022"/>
                      <a:pt x="20664" y="15443"/>
                    </a:cubicBezTo>
                    <a:cubicBezTo>
                      <a:pt x="20664" y="15443"/>
                      <a:pt x="6057" y="593"/>
                      <a:pt x="6057" y="593"/>
                    </a:cubicBezTo>
                    <a:close/>
                    <a:moveTo>
                      <a:pt x="6057" y="593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6"/>
                    </a:lnTo>
                    <a:cubicBezTo>
                      <a:pt x="10966" y="2886"/>
                      <a:pt x="18717" y="10638"/>
                      <a:pt x="18717" y="20166"/>
                    </a:cubicBezTo>
                    <a:lnTo>
                      <a:pt x="18720" y="20166"/>
                    </a:lnTo>
                    <a:cubicBezTo>
                      <a:pt x="18723" y="20959"/>
                      <a:pt x="19367" y="21600"/>
                      <a:pt x="20160" y="21600"/>
                    </a:cubicBezTo>
                    <a:cubicBezTo>
                      <a:pt x="20956" y="21600"/>
                      <a:pt x="21600" y="20957"/>
                      <a:pt x="21600" y="20160"/>
                    </a:cubicBezTo>
                    <a:cubicBezTo>
                      <a:pt x="21600" y="20156"/>
                      <a:pt x="21597" y="20153"/>
                      <a:pt x="21597" y="20149"/>
                    </a:cubicBezTo>
                    <a:cubicBezTo>
                      <a:pt x="21589" y="9034"/>
                      <a:pt x="12589" y="29"/>
                      <a:pt x="1477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5"/>
                      <a:pt x="644" y="2879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2144295" y="2466477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8873BA"/>
                </a:solidFill>
                <a:latin typeface="Impact" panose="020B0806030902050204" pitchFamily="34" charset="0"/>
              </a:rPr>
              <a:t>01</a:t>
            </a:r>
            <a:endParaRPr lang="zh-CN" altLang="en-US" sz="6000" dirty="0">
              <a:solidFill>
                <a:srgbClr val="8873BA"/>
              </a:solidFill>
              <a:latin typeface="Impact" panose="020B080603090205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63952" y="345793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zh-CN" sz="2800" b="1" dirty="0">
                <a:solidFill>
                  <a:schemeClr val="accent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观点大事</a:t>
            </a:r>
            <a:endParaRPr lang="zh-CN" altLang="zh-CN" sz="2800" b="1" spc="300" dirty="0">
              <a:solidFill>
                <a:schemeClr val="accent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63738" y="2547121"/>
            <a:ext cx="982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461B40"/>
                </a:solidFill>
                <a:latin typeface="Impact" panose="020B0806030902050204" pitchFamily="34" charset="0"/>
              </a:rPr>
              <a:t>02</a:t>
            </a:r>
            <a:endParaRPr lang="zh-CN" altLang="en-US" sz="6000" dirty="0">
              <a:solidFill>
                <a:srgbClr val="461B40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27426" y="3481424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800" b="1" dirty="0">
                <a:solidFill>
                  <a:srgbClr val="461B40"/>
                </a:solidFill>
                <a:effectLst/>
              </a:rPr>
              <a:t>素材拓展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409291" y="2546886"/>
            <a:ext cx="936992" cy="854349"/>
            <a:chOff x="4336649" y="2381072"/>
            <a:chExt cx="1490349" cy="1358900"/>
          </a:xfrm>
        </p:grpSpPr>
        <p:sp>
          <p:nvSpPr>
            <p:cNvPr id="20" name="圆角矩形 19"/>
            <p:cNvSpPr/>
            <p:nvPr/>
          </p:nvSpPr>
          <p:spPr>
            <a:xfrm>
              <a:off x="4336649" y="2381072"/>
              <a:ext cx="1490349" cy="1358900"/>
            </a:xfrm>
            <a:prstGeom prst="roundRect">
              <a:avLst>
                <a:gd name="adj" fmla="val 6298"/>
              </a:avLst>
            </a:prstGeom>
            <a:solidFill>
              <a:srgbClr val="461B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AutoShape 135"/>
            <p:cNvSpPr/>
            <p:nvPr/>
          </p:nvSpPr>
          <p:spPr bwMode="auto">
            <a:xfrm>
              <a:off x="4610913" y="2736672"/>
              <a:ext cx="941820" cy="6477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250" y="18682"/>
                  </a:moveTo>
                  <a:lnTo>
                    <a:pt x="19651" y="18682"/>
                  </a:lnTo>
                  <a:lnTo>
                    <a:pt x="19575" y="18682"/>
                  </a:lnTo>
                  <a:lnTo>
                    <a:pt x="16875" y="14755"/>
                  </a:lnTo>
                  <a:lnTo>
                    <a:pt x="16875" y="14727"/>
                  </a:lnTo>
                  <a:lnTo>
                    <a:pt x="16200" y="13745"/>
                  </a:lnTo>
                  <a:lnTo>
                    <a:pt x="16200" y="7855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50" y="2945"/>
                  </a:lnTo>
                  <a:cubicBezTo>
                    <a:pt x="20250" y="2945"/>
                    <a:pt x="20250" y="18682"/>
                    <a:pt x="20250" y="18682"/>
                  </a:cubicBezTo>
                  <a:close/>
                  <a:moveTo>
                    <a:pt x="2025" y="19636"/>
                  </a:moveTo>
                  <a:cubicBezTo>
                    <a:pt x="1652" y="19636"/>
                    <a:pt x="1350" y="19195"/>
                    <a:pt x="1350" y="18655"/>
                  </a:cubicBezTo>
                  <a:lnTo>
                    <a:pt x="1350" y="2945"/>
                  </a:lnTo>
                  <a:cubicBezTo>
                    <a:pt x="1350" y="2402"/>
                    <a:pt x="1652" y="1964"/>
                    <a:pt x="2025" y="1964"/>
                  </a:cubicBezTo>
                  <a:lnTo>
                    <a:pt x="14850" y="1964"/>
                  </a:lnTo>
                  <a:cubicBezTo>
                    <a:pt x="15222" y="1964"/>
                    <a:pt x="15525" y="2403"/>
                    <a:pt x="15525" y="2945"/>
                  </a:cubicBezTo>
                  <a:lnTo>
                    <a:pt x="15525" y="18655"/>
                  </a:lnTo>
                  <a:cubicBezTo>
                    <a:pt x="15525" y="19195"/>
                    <a:pt x="15222" y="19636"/>
                    <a:pt x="14850" y="19636"/>
                  </a:cubicBezTo>
                  <a:cubicBezTo>
                    <a:pt x="14850" y="19636"/>
                    <a:pt x="2025" y="19636"/>
                    <a:pt x="2025" y="19636"/>
                  </a:cubicBezTo>
                  <a:close/>
                  <a:moveTo>
                    <a:pt x="20250" y="982"/>
                  </a:moveTo>
                  <a:lnTo>
                    <a:pt x="19651" y="982"/>
                  </a:lnTo>
                  <a:cubicBezTo>
                    <a:pt x="19297" y="982"/>
                    <a:pt x="18957" y="1185"/>
                    <a:pt x="18704" y="1547"/>
                  </a:cubicBezTo>
                  <a:lnTo>
                    <a:pt x="16875" y="4171"/>
                  </a:lnTo>
                  <a:lnTo>
                    <a:pt x="16875" y="2945"/>
                  </a:lnTo>
                  <a:cubicBezTo>
                    <a:pt x="16875" y="1317"/>
                    <a:pt x="15968" y="0"/>
                    <a:pt x="14850" y="0"/>
                  </a:cubicBezTo>
                  <a:lnTo>
                    <a:pt x="2025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5"/>
                  </a:lnTo>
                  <a:cubicBezTo>
                    <a:pt x="0" y="20281"/>
                    <a:pt x="906" y="21600"/>
                    <a:pt x="2025" y="21600"/>
                  </a:cubicBezTo>
                  <a:lnTo>
                    <a:pt x="14850" y="21600"/>
                  </a:lnTo>
                  <a:cubicBezTo>
                    <a:pt x="15968" y="21600"/>
                    <a:pt x="16875" y="20281"/>
                    <a:pt x="16875" y="18655"/>
                  </a:cubicBezTo>
                  <a:lnTo>
                    <a:pt x="16875" y="17457"/>
                  </a:lnTo>
                  <a:lnTo>
                    <a:pt x="18704" y="20080"/>
                  </a:lnTo>
                  <a:cubicBezTo>
                    <a:pt x="18957" y="20442"/>
                    <a:pt x="19297" y="20646"/>
                    <a:pt x="19651" y="20646"/>
                  </a:cubicBezTo>
                  <a:lnTo>
                    <a:pt x="20250" y="20646"/>
                  </a:lnTo>
                  <a:cubicBezTo>
                    <a:pt x="20995" y="20646"/>
                    <a:pt x="21600" y="19766"/>
                    <a:pt x="21600" y="18682"/>
                  </a:cubicBezTo>
                  <a:lnTo>
                    <a:pt x="21600" y="2945"/>
                  </a:lnTo>
                  <a:cubicBezTo>
                    <a:pt x="21600" y="1861"/>
                    <a:pt x="20995" y="982"/>
                    <a:pt x="20250" y="98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34917" y="4653602"/>
            <a:ext cx="10054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9F5775"/>
                </a:solidFill>
                <a:latin typeface="Impact" panose="020B0806030902050204" pitchFamily="34" charset="0"/>
              </a:rPr>
              <a:t>03</a:t>
            </a:r>
            <a:endParaRPr lang="zh-CN" altLang="en-US" sz="6000" dirty="0">
              <a:solidFill>
                <a:srgbClr val="9F5775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12856" y="5596088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800" b="1" dirty="0">
                <a:solidFill>
                  <a:srgbClr val="9F5775"/>
                </a:solidFill>
              </a:rPr>
              <a:t>多向运用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989431" y="4653673"/>
            <a:ext cx="936992" cy="854349"/>
            <a:chOff x="3954322" y="4576713"/>
            <a:chExt cx="1490349" cy="1358900"/>
          </a:xfrm>
        </p:grpSpPr>
        <p:sp>
          <p:nvSpPr>
            <p:cNvPr id="25" name="圆角矩形 24"/>
            <p:cNvSpPr/>
            <p:nvPr/>
          </p:nvSpPr>
          <p:spPr>
            <a:xfrm>
              <a:off x="3954322" y="4576713"/>
              <a:ext cx="1490349" cy="1358900"/>
            </a:xfrm>
            <a:prstGeom prst="roundRect">
              <a:avLst>
                <a:gd name="adj" fmla="val 6298"/>
              </a:avLst>
            </a:prstGeom>
            <a:solidFill>
              <a:srgbClr val="9F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212770" y="4775334"/>
              <a:ext cx="863602" cy="921912"/>
              <a:chOff x="9159875" y="1647825"/>
              <a:chExt cx="434975" cy="464344"/>
            </a:xfrm>
            <a:solidFill>
              <a:schemeClr val="bg1"/>
            </a:solidFill>
          </p:grpSpPr>
          <p:sp>
            <p:nvSpPr>
              <p:cNvPr id="29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4"/>
                      <a:pt x="19514" y="20250"/>
                      <a:pt x="18720" y="20250"/>
                    </a:cubicBezTo>
                    <a:lnTo>
                      <a:pt x="2880" y="20250"/>
                    </a:lnTo>
                    <a:cubicBezTo>
                      <a:pt x="2086" y="20250"/>
                      <a:pt x="1440" y="19644"/>
                      <a:pt x="1440" y="18900"/>
                    </a:cubicBezTo>
                    <a:lnTo>
                      <a:pt x="1440" y="2700"/>
                    </a:lnTo>
                    <a:cubicBezTo>
                      <a:pt x="1440" y="1956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4" y="1350"/>
                      <a:pt x="20160" y="1956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90" y="0"/>
                      <a:pt x="0" y="1209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90" y="21600"/>
                      <a:pt x="2880" y="21600"/>
                    </a:cubicBezTo>
                    <a:lnTo>
                      <a:pt x="18720" y="21600"/>
                    </a:lnTo>
                    <a:cubicBezTo>
                      <a:pt x="20310" y="21600"/>
                      <a:pt x="21600" y="20391"/>
                      <a:pt x="21600" y="18900"/>
                    </a:cubicBezTo>
                    <a:lnTo>
                      <a:pt x="21600" y="2700"/>
                    </a:lnTo>
                    <a:cubicBezTo>
                      <a:pt x="21600" y="1209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419" y="20520"/>
                    </a:moveTo>
                    <a:lnTo>
                      <a:pt x="14053" y="16249"/>
                    </a:lnTo>
                    <a:lnTo>
                      <a:pt x="16691" y="12960"/>
                    </a:lnTo>
                    <a:lnTo>
                      <a:pt x="20618" y="17689"/>
                    </a:lnTo>
                    <a:lnTo>
                      <a:pt x="20618" y="20520"/>
                    </a:lnTo>
                    <a:cubicBezTo>
                      <a:pt x="20618" y="20520"/>
                      <a:pt x="17419" y="20520"/>
                      <a:pt x="17419" y="20520"/>
                    </a:cubicBezTo>
                    <a:close/>
                    <a:moveTo>
                      <a:pt x="982" y="11447"/>
                    </a:moveTo>
                    <a:lnTo>
                      <a:pt x="4909" y="6480"/>
                    </a:lnTo>
                    <a:lnTo>
                      <a:pt x="12829" y="16354"/>
                    </a:lnTo>
                    <a:lnTo>
                      <a:pt x="13398" y="17065"/>
                    </a:lnTo>
                    <a:lnTo>
                      <a:pt x="16110" y="20520"/>
                    </a:lnTo>
                    <a:lnTo>
                      <a:pt x="982" y="20520"/>
                    </a:lnTo>
                    <a:cubicBezTo>
                      <a:pt x="982" y="20520"/>
                      <a:pt x="982" y="11447"/>
                      <a:pt x="982" y="11447"/>
                    </a:cubicBezTo>
                    <a:close/>
                    <a:moveTo>
                      <a:pt x="20618" y="1080"/>
                    </a:moveTo>
                    <a:lnTo>
                      <a:pt x="20618" y="16059"/>
                    </a:lnTo>
                    <a:lnTo>
                      <a:pt x="17427" y="12245"/>
                    </a:lnTo>
                    <a:cubicBezTo>
                      <a:pt x="17240" y="12013"/>
                      <a:pt x="16973" y="11880"/>
                      <a:pt x="16691" y="11880"/>
                    </a:cubicBezTo>
                    <a:cubicBezTo>
                      <a:pt x="16409" y="11880"/>
                      <a:pt x="16142" y="12013"/>
                      <a:pt x="15955" y="12245"/>
                    </a:cubicBezTo>
                    <a:lnTo>
                      <a:pt x="13399" y="15432"/>
                    </a:lnTo>
                    <a:lnTo>
                      <a:pt x="5645" y="5765"/>
                    </a:lnTo>
                    <a:cubicBezTo>
                      <a:pt x="5458" y="5533"/>
                      <a:pt x="5191" y="5400"/>
                      <a:pt x="4909" y="5400"/>
                    </a:cubicBezTo>
                    <a:cubicBezTo>
                      <a:pt x="4627" y="5400"/>
                      <a:pt x="4360" y="5533"/>
                      <a:pt x="4173" y="5765"/>
                    </a:cubicBezTo>
                    <a:lnTo>
                      <a:pt x="982" y="9813"/>
                    </a:lnTo>
                    <a:lnTo>
                      <a:pt x="982" y="1080"/>
                    </a:lnTo>
                    <a:cubicBezTo>
                      <a:pt x="982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2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20"/>
                    </a:lnTo>
                    <a:cubicBezTo>
                      <a:pt x="0" y="21117"/>
                      <a:pt x="439" y="21600"/>
                      <a:pt x="982" y="21600"/>
                    </a:cubicBezTo>
                    <a:lnTo>
                      <a:pt x="20618" y="21600"/>
                    </a:lnTo>
                    <a:cubicBezTo>
                      <a:pt x="21161" y="21600"/>
                      <a:pt x="21600" y="21117"/>
                      <a:pt x="21600" y="20520"/>
                    </a:cubicBezTo>
                    <a:lnTo>
                      <a:pt x="21600" y="1080"/>
                    </a:lnTo>
                    <a:cubicBezTo>
                      <a:pt x="21600" y="483"/>
                      <a:pt x="21161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8000" y="6827"/>
                      <a:pt x="18000" y="10800"/>
                    </a:cubicBezTo>
                    <a:cubicBezTo>
                      <a:pt x="18000" y="14769"/>
                      <a:pt x="14769" y="18000"/>
                      <a:pt x="10800" y="18000"/>
                    </a:cubicBezTo>
                    <a:cubicBezTo>
                      <a:pt x="6831" y="18000"/>
                      <a:pt x="3600" y="14769"/>
                      <a:pt x="3600" y="10800"/>
                    </a:cubicBezTo>
                    <a:cubicBezTo>
                      <a:pt x="3600" y="6827"/>
                      <a:pt x="6831" y="3600"/>
                      <a:pt x="10800" y="3600"/>
                    </a:cubicBezTo>
                    <a:moveTo>
                      <a:pt x="10800" y="21600"/>
                    </a:moveTo>
                    <a:cubicBezTo>
                      <a:pt x="16766" y="21600"/>
                      <a:pt x="21600" y="16763"/>
                      <a:pt x="21600" y="10800"/>
                    </a:cubicBezTo>
                    <a:cubicBezTo>
                      <a:pt x="21600" y="4834"/>
                      <a:pt x="16766" y="0"/>
                      <a:pt x="10800" y="0"/>
                    </a:cubicBez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3"/>
                      <a:pt x="4834" y="21600"/>
                      <a:pt x="10800" y="2160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4" name="文本框 33"/>
          <p:cNvSpPr txBox="1"/>
          <p:nvPr/>
        </p:nvSpPr>
        <p:spPr>
          <a:xfrm>
            <a:off x="6446235" y="4723152"/>
            <a:ext cx="9813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6C4878"/>
                </a:solidFill>
                <a:latin typeface="Impact" panose="020B0806030902050204" pitchFamily="34" charset="0"/>
              </a:rPr>
              <a:t>04</a:t>
            </a:r>
            <a:endParaRPr lang="zh-CN" altLang="en-US" sz="6000" dirty="0">
              <a:solidFill>
                <a:srgbClr val="6C4878"/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09375" y="5669165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zh-CN" sz="2800" b="1" dirty="0">
                <a:solidFill>
                  <a:srgbClr val="6C4878"/>
                </a:solidFill>
              </a:rPr>
              <a:t>写作示例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509022" y="4734318"/>
            <a:ext cx="936992" cy="854349"/>
            <a:chOff x="2070712" y="132254"/>
            <a:chExt cx="1490349" cy="1358900"/>
          </a:xfrm>
        </p:grpSpPr>
        <p:sp>
          <p:nvSpPr>
            <p:cNvPr id="33" name="圆角矩形 32"/>
            <p:cNvSpPr/>
            <p:nvPr/>
          </p:nvSpPr>
          <p:spPr>
            <a:xfrm>
              <a:off x="2070712" y="132254"/>
              <a:ext cx="1490349" cy="1358900"/>
            </a:xfrm>
            <a:prstGeom prst="roundRect">
              <a:avLst>
                <a:gd name="adj" fmla="val 6298"/>
              </a:avLst>
            </a:prstGeom>
            <a:solidFill>
              <a:srgbClr val="6C4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324710" y="397987"/>
              <a:ext cx="906152" cy="907700"/>
              <a:chOff x="7287419" y="4435475"/>
              <a:chExt cx="464344" cy="465138"/>
            </a:xfrm>
            <a:solidFill>
              <a:schemeClr val="bg1"/>
            </a:solidFill>
          </p:grpSpPr>
          <p:sp>
            <p:nvSpPr>
              <p:cNvPr id="37" name="AutoShape 18"/>
              <p:cNvSpPr/>
              <p:nvPr/>
            </p:nvSpPr>
            <p:spPr bwMode="auto">
              <a:xfrm>
                <a:off x="7287419" y="4435475"/>
                <a:ext cx="464344" cy="46513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0250" y="19800"/>
                    </a:moveTo>
                    <a:cubicBezTo>
                      <a:pt x="20250" y="20048"/>
                      <a:pt x="20048" y="20250"/>
                      <a:pt x="19800" y="20250"/>
                    </a:cubicBezTo>
                    <a:lnTo>
                      <a:pt x="1800" y="20250"/>
                    </a:lnTo>
                    <a:cubicBezTo>
                      <a:pt x="1552" y="20250"/>
                      <a:pt x="1350" y="20048"/>
                      <a:pt x="1350" y="19800"/>
                    </a:cubicBezTo>
                    <a:lnTo>
                      <a:pt x="1350" y="3825"/>
                    </a:lnTo>
                    <a:cubicBezTo>
                      <a:pt x="1350" y="3577"/>
                      <a:pt x="1552" y="3375"/>
                      <a:pt x="1800" y="3375"/>
                    </a:cubicBezTo>
                    <a:lnTo>
                      <a:pt x="4725" y="3375"/>
                    </a:lnTo>
                    <a:lnTo>
                      <a:pt x="4725" y="4725"/>
                    </a:lnTo>
                    <a:cubicBezTo>
                      <a:pt x="4725" y="5098"/>
                      <a:pt x="5028" y="5400"/>
                      <a:pt x="5400" y="5400"/>
                    </a:cubicBezTo>
                    <a:cubicBezTo>
                      <a:pt x="5772" y="5400"/>
                      <a:pt x="6075" y="5098"/>
                      <a:pt x="6075" y="4725"/>
                    </a:cubicBezTo>
                    <a:lnTo>
                      <a:pt x="6075" y="3375"/>
                    </a:lnTo>
                    <a:lnTo>
                      <a:pt x="10125" y="3375"/>
                    </a:lnTo>
                    <a:lnTo>
                      <a:pt x="10125" y="4725"/>
                    </a:lnTo>
                    <a:cubicBezTo>
                      <a:pt x="10125" y="5098"/>
                      <a:pt x="10428" y="5400"/>
                      <a:pt x="10800" y="5400"/>
                    </a:cubicBezTo>
                    <a:cubicBezTo>
                      <a:pt x="11172" y="5400"/>
                      <a:pt x="11475" y="5098"/>
                      <a:pt x="11475" y="4725"/>
                    </a:cubicBezTo>
                    <a:lnTo>
                      <a:pt x="11475" y="3375"/>
                    </a:lnTo>
                    <a:lnTo>
                      <a:pt x="15525" y="3375"/>
                    </a:lnTo>
                    <a:lnTo>
                      <a:pt x="15525" y="4725"/>
                    </a:lnTo>
                    <a:cubicBezTo>
                      <a:pt x="15525" y="5098"/>
                      <a:pt x="15828" y="5400"/>
                      <a:pt x="16200" y="5400"/>
                    </a:cubicBezTo>
                    <a:cubicBezTo>
                      <a:pt x="16572" y="5400"/>
                      <a:pt x="16875" y="5098"/>
                      <a:pt x="16875" y="4725"/>
                    </a:cubicBezTo>
                    <a:lnTo>
                      <a:pt x="16875" y="3375"/>
                    </a:lnTo>
                    <a:lnTo>
                      <a:pt x="19800" y="3375"/>
                    </a:lnTo>
                    <a:cubicBezTo>
                      <a:pt x="20048" y="3375"/>
                      <a:pt x="20250" y="3577"/>
                      <a:pt x="20250" y="3825"/>
                    </a:cubicBezTo>
                    <a:cubicBezTo>
                      <a:pt x="20250" y="3825"/>
                      <a:pt x="20250" y="19800"/>
                      <a:pt x="20250" y="19800"/>
                    </a:cubicBezTo>
                    <a:close/>
                    <a:moveTo>
                      <a:pt x="19800" y="2025"/>
                    </a:moveTo>
                    <a:lnTo>
                      <a:pt x="16875" y="2025"/>
                    </a:lnTo>
                    <a:lnTo>
                      <a:pt x="16875" y="675"/>
                    </a:lnTo>
                    <a:cubicBezTo>
                      <a:pt x="16875" y="302"/>
                      <a:pt x="16572" y="0"/>
                      <a:pt x="16200" y="0"/>
                    </a:cubicBezTo>
                    <a:cubicBezTo>
                      <a:pt x="15828" y="0"/>
                      <a:pt x="15525" y="302"/>
                      <a:pt x="15525" y="675"/>
                    </a:cubicBezTo>
                    <a:lnTo>
                      <a:pt x="15525" y="2025"/>
                    </a:lnTo>
                    <a:lnTo>
                      <a:pt x="11475" y="2025"/>
                    </a:lnTo>
                    <a:lnTo>
                      <a:pt x="11475" y="675"/>
                    </a:lnTo>
                    <a:cubicBezTo>
                      <a:pt x="11475" y="302"/>
                      <a:pt x="11172" y="0"/>
                      <a:pt x="10800" y="0"/>
                    </a:cubicBezTo>
                    <a:cubicBezTo>
                      <a:pt x="10428" y="0"/>
                      <a:pt x="10125" y="302"/>
                      <a:pt x="10125" y="675"/>
                    </a:cubicBezTo>
                    <a:lnTo>
                      <a:pt x="10125" y="2025"/>
                    </a:lnTo>
                    <a:lnTo>
                      <a:pt x="6075" y="2025"/>
                    </a:lnTo>
                    <a:lnTo>
                      <a:pt x="6075" y="675"/>
                    </a:lnTo>
                    <a:cubicBezTo>
                      <a:pt x="6075" y="302"/>
                      <a:pt x="5772" y="0"/>
                      <a:pt x="5400" y="0"/>
                    </a:cubicBezTo>
                    <a:cubicBezTo>
                      <a:pt x="5028" y="0"/>
                      <a:pt x="4725" y="302"/>
                      <a:pt x="4725" y="675"/>
                    </a:cubicBezTo>
                    <a:lnTo>
                      <a:pt x="4725" y="2025"/>
                    </a:lnTo>
                    <a:lnTo>
                      <a:pt x="1800" y="2025"/>
                    </a:lnTo>
                    <a:cubicBezTo>
                      <a:pt x="806" y="2025"/>
                      <a:pt x="0" y="2831"/>
                      <a:pt x="0" y="3825"/>
                    </a:cubicBezTo>
                    <a:lnTo>
                      <a:pt x="0" y="19800"/>
                    </a:lnTo>
                    <a:cubicBezTo>
                      <a:pt x="0" y="20794"/>
                      <a:pt x="806" y="21600"/>
                      <a:pt x="1800" y="21600"/>
                    </a:cubicBezTo>
                    <a:lnTo>
                      <a:pt x="19800" y="21600"/>
                    </a:lnTo>
                    <a:cubicBezTo>
                      <a:pt x="20794" y="21600"/>
                      <a:pt x="21600" y="20794"/>
                      <a:pt x="21600" y="19800"/>
                    </a:cubicBezTo>
                    <a:lnTo>
                      <a:pt x="21600" y="3825"/>
                    </a:lnTo>
                    <a:cubicBezTo>
                      <a:pt x="21600" y="2831"/>
                      <a:pt x="20794" y="2025"/>
                      <a:pt x="19800" y="202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AutoShape 19"/>
              <p:cNvSpPr/>
              <p:nvPr/>
            </p:nvSpPr>
            <p:spPr bwMode="auto">
              <a:xfrm>
                <a:off x="7389019" y="4610100"/>
                <a:ext cx="57944" cy="4365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AutoShape 20"/>
              <p:cNvSpPr/>
              <p:nvPr/>
            </p:nvSpPr>
            <p:spPr bwMode="auto">
              <a:xfrm>
                <a:off x="7389019" y="4682332"/>
                <a:ext cx="57944" cy="4365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AutoShape 21"/>
              <p:cNvSpPr/>
              <p:nvPr/>
            </p:nvSpPr>
            <p:spPr bwMode="auto">
              <a:xfrm>
                <a:off x="7389019" y="4755357"/>
                <a:ext cx="57944" cy="428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AutoShape 22"/>
              <p:cNvSpPr/>
              <p:nvPr/>
            </p:nvSpPr>
            <p:spPr bwMode="auto">
              <a:xfrm>
                <a:off x="7490619" y="4755357"/>
                <a:ext cx="57944" cy="428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AutoShape 23"/>
              <p:cNvSpPr/>
              <p:nvPr/>
            </p:nvSpPr>
            <p:spPr bwMode="auto">
              <a:xfrm>
                <a:off x="7490619" y="4682332"/>
                <a:ext cx="57944" cy="4365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AutoShape 24"/>
              <p:cNvSpPr/>
              <p:nvPr/>
            </p:nvSpPr>
            <p:spPr bwMode="auto">
              <a:xfrm>
                <a:off x="7490619" y="4610100"/>
                <a:ext cx="57944" cy="4365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AutoShape 25"/>
              <p:cNvSpPr/>
              <p:nvPr/>
            </p:nvSpPr>
            <p:spPr bwMode="auto">
              <a:xfrm>
                <a:off x="7592219" y="4755357"/>
                <a:ext cx="57944" cy="428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AutoShape 26"/>
              <p:cNvSpPr/>
              <p:nvPr/>
            </p:nvSpPr>
            <p:spPr bwMode="auto">
              <a:xfrm>
                <a:off x="7592219" y="4682332"/>
                <a:ext cx="57944" cy="4365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AutoShape 27"/>
              <p:cNvSpPr/>
              <p:nvPr/>
            </p:nvSpPr>
            <p:spPr bwMode="auto">
              <a:xfrm>
                <a:off x="7592219" y="4610100"/>
                <a:ext cx="57944" cy="4365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942470" y="-4105275"/>
            <a:ext cx="1013460" cy="23939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矩形 2"/>
          <p:cNvSpPr/>
          <p:nvPr userDrawn="1"/>
        </p:nvSpPr>
        <p:spPr>
          <a:xfrm>
            <a:off x="259715" y="152400"/>
            <a:ext cx="2158365" cy="502285"/>
          </a:xfrm>
          <a:prstGeom prst="rect">
            <a:avLst/>
          </a:prstGeom>
          <a:blipFill rotWithShape="1">
            <a:blip r:embed="rId4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语文新势力LOGO2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7605" y="128270"/>
            <a:ext cx="1447165" cy="5645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b="7207"/>
          <a:stretch>
            <a:fillRect/>
          </a:stretch>
        </p:blipFill>
        <p:spPr>
          <a:xfrm>
            <a:off x="8176895" y="4471035"/>
            <a:ext cx="3672840" cy="2023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758825" y="2001520"/>
            <a:ext cx="10674350" cy="5262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en-US" altLang="zh-CN" sz="1800" b="1" dirty="0" smtClean="0">
                <a:solidFill>
                  <a:srgbClr val="461B40"/>
                </a:solidFill>
              </a:rPr>
              <a:t>       </a:t>
            </a:r>
            <a:r>
              <a:rPr lang="en-US" altLang="zh-CN" sz="2800" b="1" dirty="0" smtClean="0">
                <a:solidFill>
                  <a:srgbClr val="8873BA"/>
                </a:solidFill>
              </a:rPr>
              <a:t> </a:t>
            </a:r>
            <a:r>
              <a:rPr sz="2800" dirty="0" smtClean="0">
                <a:solidFill>
                  <a:srgbClr val="8873BA"/>
                </a:solidFill>
              </a:rPr>
              <a:t>  12月9日，名为“故宫博物院文化创意馆”的微信公众号发文《故宫口红，真的真的来了！》，以“故宫首款彩妆”的名号推出6种故宫国宝色口红，文末附上了小程序购买链接，文章迅速刷屏10w+。定价为199的口红也很快被网友抢购一空，然而紧接着9日晚间，@故宫淘宝发博称：“目前市面上见到的所有彩妆并非我们所设计。来自故宫淘宝的原创彩妆，我们周二见。”</a:t>
            </a:r>
          </a:p>
          <a:p>
            <a:pPr fontAlgn="auto">
              <a:lnSpc>
                <a:spcPct val="150000"/>
              </a:lnSpc>
            </a:pPr>
            <a:endParaRPr sz="2800" dirty="0" smtClean="0">
              <a:solidFill>
                <a:srgbClr val="8873BA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461B40"/>
                </a:solidFill>
              </a:rPr>
              <a:t>    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19295" y="1112520"/>
            <a:ext cx="608965" cy="645160"/>
          </a:xfrm>
          <a:prstGeom prst="rect">
            <a:avLst/>
          </a:prstGeom>
          <a:solidFill>
            <a:srgbClr val="8873BA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77485" y="1070610"/>
            <a:ext cx="672465" cy="687070"/>
            <a:chOff x="4439444" y="1652588"/>
            <a:chExt cx="464344" cy="464344"/>
          </a:xfrm>
          <a:solidFill>
            <a:srgbClr val="8873BA"/>
          </a:solidFill>
        </p:grpSpPr>
        <p:sp>
          <p:nvSpPr>
            <p:cNvPr id="7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539" y="20579"/>
                  </a:moveTo>
                  <a:lnTo>
                    <a:pt x="19543" y="20579"/>
                  </a:lnTo>
                  <a:cubicBezTo>
                    <a:pt x="19547" y="21143"/>
                    <a:pt x="20005" y="21600"/>
                    <a:pt x="20571" y="21600"/>
                  </a:cubicBezTo>
                  <a:cubicBezTo>
                    <a:pt x="21138" y="21600"/>
                    <a:pt x="21600" y="21139"/>
                    <a:pt x="21600" y="20571"/>
                  </a:cubicBezTo>
                  <a:cubicBezTo>
                    <a:pt x="21600" y="20565"/>
                    <a:pt x="21596" y="20561"/>
                    <a:pt x="21596" y="20555"/>
                  </a:cubicBezTo>
                  <a:cubicBezTo>
                    <a:pt x="21584" y="9222"/>
                    <a:pt x="12411" y="41"/>
                    <a:pt x="1081" y="12"/>
                  </a:cubicBezTo>
                  <a:cubicBezTo>
                    <a:pt x="1065" y="10"/>
                    <a:pt x="1049" y="0"/>
                    <a:pt x="1029" y="0"/>
                  </a:cubicBezTo>
                  <a:cubicBezTo>
                    <a:pt x="458" y="0"/>
                    <a:pt x="0" y="461"/>
                    <a:pt x="0" y="1029"/>
                  </a:cubicBezTo>
                  <a:cubicBezTo>
                    <a:pt x="0" y="1594"/>
                    <a:pt x="458" y="2055"/>
                    <a:pt x="1025" y="2057"/>
                  </a:cubicBezTo>
                  <a:lnTo>
                    <a:pt x="1025" y="2065"/>
                  </a:lnTo>
                  <a:cubicBezTo>
                    <a:pt x="11234" y="2065"/>
                    <a:pt x="19539" y="10370"/>
                    <a:pt x="19539" y="20579"/>
                  </a:cubicBez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/>
              <a:ahLst/>
              <a:cxnLst/>
              <a:rect l="0" t="0" r="r" b="b"/>
              <a:pathLst>
                <a:path w="21248" h="21600">
                  <a:moveTo>
                    <a:pt x="19869" y="17133"/>
                  </a:moveTo>
                  <a:cubicBezTo>
                    <a:pt x="19766" y="17387"/>
                    <a:pt x="19525" y="17550"/>
                    <a:pt x="19255" y="17550"/>
                  </a:cubicBezTo>
                  <a:lnTo>
                    <a:pt x="19058" y="17550"/>
                  </a:lnTo>
                  <a:lnTo>
                    <a:pt x="3984" y="2226"/>
                  </a:lnTo>
                  <a:lnTo>
                    <a:pt x="3984" y="2025"/>
                  </a:lnTo>
                  <a:cubicBezTo>
                    <a:pt x="3984" y="1751"/>
                    <a:pt x="4144" y="1507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5" y="1350"/>
                    <a:pt x="4991" y="1420"/>
                    <a:pt x="5116" y="1547"/>
                  </a:cubicBezTo>
                  <a:lnTo>
                    <a:pt x="19725" y="16398"/>
                  </a:lnTo>
                  <a:cubicBezTo>
                    <a:pt x="19916" y="16592"/>
                    <a:pt x="19973" y="16880"/>
                    <a:pt x="19869" y="17133"/>
                  </a:cubicBezTo>
                  <a:moveTo>
                    <a:pt x="10121" y="17550"/>
                  </a:moveTo>
                  <a:cubicBezTo>
                    <a:pt x="10017" y="17550"/>
                    <a:pt x="9923" y="17587"/>
                    <a:pt x="9824" y="17610"/>
                  </a:cubicBezTo>
                  <a:lnTo>
                    <a:pt x="3924" y="11613"/>
                  </a:lnTo>
                  <a:cubicBezTo>
                    <a:pt x="3947" y="11513"/>
                    <a:pt x="3983" y="11416"/>
                    <a:pt x="3983" y="11312"/>
                  </a:cubicBezTo>
                  <a:lnTo>
                    <a:pt x="3984" y="3181"/>
                  </a:lnTo>
                  <a:lnTo>
                    <a:pt x="18119" y="17550"/>
                  </a:lnTo>
                  <a:cubicBezTo>
                    <a:pt x="18119" y="17550"/>
                    <a:pt x="10121" y="17550"/>
                    <a:pt x="10121" y="17550"/>
                  </a:cubicBezTo>
                  <a:close/>
                  <a:moveTo>
                    <a:pt x="9182" y="17946"/>
                  </a:moveTo>
                  <a:lnTo>
                    <a:pt x="7110" y="20052"/>
                  </a:lnTo>
                  <a:cubicBezTo>
                    <a:pt x="6940" y="20224"/>
                    <a:pt x="6743" y="20250"/>
                    <a:pt x="6640" y="20250"/>
                  </a:cubicBezTo>
                  <a:cubicBezTo>
                    <a:pt x="6538" y="20250"/>
                    <a:pt x="6339" y="20224"/>
                    <a:pt x="6171" y="20052"/>
                  </a:cubicBezTo>
                  <a:lnTo>
                    <a:pt x="1522" y="15327"/>
                  </a:lnTo>
                  <a:cubicBezTo>
                    <a:pt x="1353" y="15155"/>
                    <a:pt x="1328" y="14954"/>
                    <a:pt x="1328" y="14850"/>
                  </a:cubicBezTo>
                  <a:cubicBezTo>
                    <a:pt x="1328" y="14746"/>
                    <a:pt x="1353" y="14545"/>
                    <a:pt x="1522" y="14373"/>
                  </a:cubicBezTo>
                  <a:lnTo>
                    <a:pt x="3594" y="12266"/>
                  </a:lnTo>
                  <a:cubicBezTo>
                    <a:pt x="3600" y="12260"/>
                    <a:pt x="3602" y="12252"/>
                    <a:pt x="3608" y="12246"/>
                  </a:cubicBezTo>
                  <a:lnTo>
                    <a:pt x="9202" y="17933"/>
                  </a:lnTo>
                  <a:cubicBezTo>
                    <a:pt x="9197" y="17937"/>
                    <a:pt x="9187" y="17939"/>
                    <a:pt x="9182" y="17946"/>
                  </a:cubicBezTo>
                  <a:moveTo>
                    <a:pt x="6057" y="593"/>
                  </a:moveTo>
                  <a:cubicBezTo>
                    <a:pt x="5675" y="206"/>
                    <a:pt x="5166" y="0"/>
                    <a:pt x="4647" y="0"/>
                  </a:cubicBezTo>
                  <a:cubicBezTo>
                    <a:pt x="4391" y="0"/>
                    <a:pt x="4132" y="50"/>
                    <a:pt x="3886" y="155"/>
                  </a:cubicBezTo>
                  <a:cubicBezTo>
                    <a:pt x="3141" y="468"/>
                    <a:pt x="2656" y="1205"/>
                    <a:pt x="2656" y="2025"/>
                  </a:cubicBezTo>
                  <a:lnTo>
                    <a:pt x="2655" y="11312"/>
                  </a:lnTo>
                  <a:lnTo>
                    <a:pt x="583" y="13418"/>
                  </a:lnTo>
                  <a:cubicBezTo>
                    <a:pt x="-195" y="14209"/>
                    <a:pt x="-195" y="15491"/>
                    <a:pt x="583" y="16282"/>
                  </a:cubicBezTo>
                  <a:lnTo>
                    <a:pt x="5231" y="21007"/>
                  </a:lnTo>
                  <a:cubicBezTo>
                    <a:pt x="5621" y="21402"/>
                    <a:pt x="6131" y="21600"/>
                    <a:pt x="6640" y="21600"/>
                  </a:cubicBezTo>
                  <a:cubicBezTo>
                    <a:pt x="7150" y="21600"/>
                    <a:pt x="7660" y="21402"/>
                    <a:pt x="8049" y="21007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6" y="17651"/>
                  </a:cubicBezTo>
                  <a:cubicBezTo>
                    <a:pt x="21405" y="16894"/>
                    <a:pt x="21234" y="16022"/>
                    <a:pt x="20664" y="15443"/>
                  </a:cubicBezTo>
                  <a:cubicBezTo>
                    <a:pt x="20664" y="15443"/>
                    <a:pt x="6057" y="593"/>
                    <a:pt x="6057" y="593"/>
                  </a:cubicBezTo>
                  <a:close/>
                  <a:moveTo>
                    <a:pt x="6057" y="593"/>
                  </a:move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10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6"/>
                  </a:lnTo>
                  <a:cubicBezTo>
                    <a:pt x="10966" y="2886"/>
                    <a:pt x="18717" y="10638"/>
                    <a:pt x="18717" y="20166"/>
                  </a:cubicBezTo>
                  <a:lnTo>
                    <a:pt x="18720" y="20166"/>
                  </a:lnTo>
                  <a:cubicBezTo>
                    <a:pt x="18723" y="20959"/>
                    <a:pt x="19367" y="21600"/>
                    <a:pt x="20160" y="21600"/>
                  </a:cubicBezTo>
                  <a:cubicBezTo>
                    <a:pt x="20956" y="21600"/>
                    <a:pt x="21600" y="20957"/>
                    <a:pt x="21600" y="20160"/>
                  </a:cubicBezTo>
                  <a:cubicBezTo>
                    <a:pt x="21600" y="20156"/>
                    <a:pt x="21597" y="20153"/>
                    <a:pt x="21597" y="20149"/>
                  </a:cubicBezTo>
                  <a:cubicBezTo>
                    <a:pt x="21589" y="9034"/>
                    <a:pt x="12589" y="29"/>
                    <a:pt x="1477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5"/>
                    <a:pt x="644" y="2879"/>
                    <a:pt x="1437" y="2880"/>
                  </a:cubicBez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949950" y="1112520"/>
            <a:ext cx="2202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8873B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观点大事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302260" y="842010"/>
            <a:ext cx="11816080" cy="65544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en-US" altLang="zh-CN" sz="1800" b="1" dirty="0" smtClean="0">
                <a:solidFill>
                  <a:srgbClr val="461B40"/>
                </a:solidFill>
              </a:rPr>
              <a:t>       </a:t>
            </a:r>
            <a:r>
              <a:rPr lang="en-US" altLang="zh-CN" sz="2800" b="1" dirty="0" smtClean="0">
                <a:solidFill>
                  <a:srgbClr val="8873BA"/>
                </a:solidFill>
              </a:rPr>
              <a:t> </a:t>
            </a:r>
            <a:endParaRPr sz="2800" dirty="0" smtClean="0">
              <a:solidFill>
                <a:srgbClr val="8873BA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rgbClr val="8873BA"/>
                </a:solidFill>
              </a:rPr>
              <a:t>        这在广大吃瓜群众的眼里，无疑是“公开宣战”。难道此“故宫”非“彼故宫”？故宫淘宝和故宫博物院文创旗舰店，有什么区别？有网友精准总结：“庶出的长子，嫡出的次子”。 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rgbClr val="8873BA"/>
                </a:solidFill>
              </a:rPr>
              <a:t>    “故宫淘宝”是故宫的孩子，它隶属于故宫博物院的故宫文化服务中心，被授权开发文创产品，但是由北京尚潮创意纪念品公司运营。“故宫博物院文创旗舰店”则比较简单，从天猫网店经营者营业执照看，它属于故宫出版社。故宫出版社又是直接隶属于国务院的事业单位。而推出6款口红的公众号“故宫博物院文化创意馆”则是属于故宫博物院经营管理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461B40"/>
                </a:solidFill>
              </a:rPr>
              <a:t>    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78375" y="883920"/>
            <a:ext cx="608965" cy="645160"/>
          </a:xfrm>
          <a:prstGeom prst="rect">
            <a:avLst/>
          </a:prstGeom>
          <a:solidFill>
            <a:srgbClr val="8873BA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36565" y="842010"/>
            <a:ext cx="672465" cy="687070"/>
            <a:chOff x="4439444" y="1652588"/>
            <a:chExt cx="464344" cy="464344"/>
          </a:xfrm>
          <a:solidFill>
            <a:srgbClr val="8873BA"/>
          </a:solidFill>
        </p:grpSpPr>
        <p:sp>
          <p:nvSpPr>
            <p:cNvPr id="7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539" y="20579"/>
                  </a:moveTo>
                  <a:lnTo>
                    <a:pt x="19543" y="20579"/>
                  </a:lnTo>
                  <a:cubicBezTo>
                    <a:pt x="19547" y="21143"/>
                    <a:pt x="20005" y="21600"/>
                    <a:pt x="20571" y="21600"/>
                  </a:cubicBezTo>
                  <a:cubicBezTo>
                    <a:pt x="21138" y="21600"/>
                    <a:pt x="21600" y="21139"/>
                    <a:pt x="21600" y="20571"/>
                  </a:cubicBezTo>
                  <a:cubicBezTo>
                    <a:pt x="21600" y="20565"/>
                    <a:pt x="21596" y="20561"/>
                    <a:pt x="21596" y="20555"/>
                  </a:cubicBezTo>
                  <a:cubicBezTo>
                    <a:pt x="21584" y="9222"/>
                    <a:pt x="12411" y="41"/>
                    <a:pt x="1081" y="12"/>
                  </a:cubicBezTo>
                  <a:cubicBezTo>
                    <a:pt x="1065" y="10"/>
                    <a:pt x="1049" y="0"/>
                    <a:pt x="1029" y="0"/>
                  </a:cubicBezTo>
                  <a:cubicBezTo>
                    <a:pt x="458" y="0"/>
                    <a:pt x="0" y="461"/>
                    <a:pt x="0" y="1029"/>
                  </a:cubicBezTo>
                  <a:cubicBezTo>
                    <a:pt x="0" y="1594"/>
                    <a:pt x="458" y="2055"/>
                    <a:pt x="1025" y="2057"/>
                  </a:cubicBezTo>
                  <a:lnTo>
                    <a:pt x="1025" y="2065"/>
                  </a:lnTo>
                  <a:cubicBezTo>
                    <a:pt x="11234" y="2065"/>
                    <a:pt x="19539" y="10370"/>
                    <a:pt x="19539" y="20579"/>
                  </a:cubicBez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/>
              <a:ahLst/>
              <a:cxnLst/>
              <a:rect l="0" t="0" r="r" b="b"/>
              <a:pathLst>
                <a:path w="21248" h="21600">
                  <a:moveTo>
                    <a:pt x="19869" y="17133"/>
                  </a:moveTo>
                  <a:cubicBezTo>
                    <a:pt x="19766" y="17387"/>
                    <a:pt x="19525" y="17550"/>
                    <a:pt x="19255" y="17550"/>
                  </a:cubicBezTo>
                  <a:lnTo>
                    <a:pt x="19058" y="17550"/>
                  </a:lnTo>
                  <a:lnTo>
                    <a:pt x="3984" y="2226"/>
                  </a:lnTo>
                  <a:lnTo>
                    <a:pt x="3984" y="2025"/>
                  </a:lnTo>
                  <a:cubicBezTo>
                    <a:pt x="3984" y="1751"/>
                    <a:pt x="4144" y="1507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5" y="1350"/>
                    <a:pt x="4991" y="1420"/>
                    <a:pt x="5116" y="1547"/>
                  </a:cubicBezTo>
                  <a:lnTo>
                    <a:pt x="19725" y="16398"/>
                  </a:lnTo>
                  <a:cubicBezTo>
                    <a:pt x="19916" y="16592"/>
                    <a:pt x="19973" y="16880"/>
                    <a:pt x="19869" y="17133"/>
                  </a:cubicBezTo>
                  <a:moveTo>
                    <a:pt x="10121" y="17550"/>
                  </a:moveTo>
                  <a:cubicBezTo>
                    <a:pt x="10017" y="17550"/>
                    <a:pt x="9923" y="17587"/>
                    <a:pt x="9824" y="17610"/>
                  </a:cubicBezTo>
                  <a:lnTo>
                    <a:pt x="3924" y="11613"/>
                  </a:lnTo>
                  <a:cubicBezTo>
                    <a:pt x="3947" y="11513"/>
                    <a:pt x="3983" y="11416"/>
                    <a:pt x="3983" y="11312"/>
                  </a:cubicBezTo>
                  <a:lnTo>
                    <a:pt x="3984" y="3181"/>
                  </a:lnTo>
                  <a:lnTo>
                    <a:pt x="18119" y="17550"/>
                  </a:lnTo>
                  <a:cubicBezTo>
                    <a:pt x="18119" y="17550"/>
                    <a:pt x="10121" y="17550"/>
                    <a:pt x="10121" y="17550"/>
                  </a:cubicBezTo>
                  <a:close/>
                  <a:moveTo>
                    <a:pt x="9182" y="17946"/>
                  </a:moveTo>
                  <a:lnTo>
                    <a:pt x="7110" y="20052"/>
                  </a:lnTo>
                  <a:cubicBezTo>
                    <a:pt x="6940" y="20224"/>
                    <a:pt x="6743" y="20250"/>
                    <a:pt x="6640" y="20250"/>
                  </a:cubicBezTo>
                  <a:cubicBezTo>
                    <a:pt x="6538" y="20250"/>
                    <a:pt x="6339" y="20224"/>
                    <a:pt x="6171" y="20052"/>
                  </a:cubicBezTo>
                  <a:lnTo>
                    <a:pt x="1522" y="15327"/>
                  </a:lnTo>
                  <a:cubicBezTo>
                    <a:pt x="1353" y="15155"/>
                    <a:pt x="1328" y="14954"/>
                    <a:pt x="1328" y="14850"/>
                  </a:cubicBezTo>
                  <a:cubicBezTo>
                    <a:pt x="1328" y="14746"/>
                    <a:pt x="1353" y="14545"/>
                    <a:pt x="1522" y="14373"/>
                  </a:cubicBezTo>
                  <a:lnTo>
                    <a:pt x="3594" y="12266"/>
                  </a:lnTo>
                  <a:cubicBezTo>
                    <a:pt x="3600" y="12260"/>
                    <a:pt x="3602" y="12252"/>
                    <a:pt x="3608" y="12246"/>
                  </a:cubicBezTo>
                  <a:lnTo>
                    <a:pt x="9202" y="17933"/>
                  </a:lnTo>
                  <a:cubicBezTo>
                    <a:pt x="9197" y="17937"/>
                    <a:pt x="9187" y="17939"/>
                    <a:pt x="9182" y="17946"/>
                  </a:cubicBezTo>
                  <a:moveTo>
                    <a:pt x="6057" y="593"/>
                  </a:moveTo>
                  <a:cubicBezTo>
                    <a:pt x="5675" y="206"/>
                    <a:pt x="5166" y="0"/>
                    <a:pt x="4647" y="0"/>
                  </a:cubicBezTo>
                  <a:cubicBezTo>
                    <a:pt x="4391" y="0"/>
                    <a:pt x="4132" y="50"/>
                    <a:pt x="3886" y="155"/>
                  </a:cubicBezTo>
                  <a:cubicBezTo>
                    <a:pt x="3141" y="468"/>
                    <a:pt x="2656" y="1205"/>
                    <a:pt x="2656" y="2025"/>
                  </a:cubicBezTo>
                  <a:lnTo>
                    <a:pt x="2655" y="11312"/>
                  </a:lnTo>
                  <a:lnTo>
                    <a:pt x="583" y="13418"/>
                  </a:lnTo>
                  <a:cubicBezTo>
                    <a:pt x="-195" y="14209"/>
                    <a:pt x="-195" y="15491"/>
                    <a:pt x="583" y="16282"/>
                  </a:cubicBezTo>
                  <a:lnTo>
                    <a:pt x="5231" y="21007"/>
                  </a:lnTo>
                  <a:cubicBezTo>
                    <a:pt x="5621" y="21402"/>
                    <a:pt x="6131" y="21600"/>
                    <a:pt x="6640" y="21600"/>
                  </a:cubicBezTo>
                  <a:cubicBezTo>
                    <a:pt x="7150" y="21600"/>
                    <a:pt x="7660" y="21402"/>
                    <a:pt x="8049" y="21007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6" y="17651"/>
                  </a:cubicBezTo>
                  <a:cubicBezTo>
                    <a:pt x="21405" y="16894"/>
                    <a:pt x="21234" y="16022"/>
                    <a:pt x="20664" y="15443"/>
                  </a:cubicBezTo>
                  <a:cubicBezTo>
                    <a:pt x="20664" y="15443"/>
                    <a:pt x="6057" y="593"/>
                    <a:pt x="6057" y="593"/>
                  </a:cubicBezTo>
                  <a:close/>
                  <a:moveTo>
                    <a:pt x="6057" y="593"/>
                  </a:move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10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6"/>
                  </a:lnTo>
                  <a:cubicBezTo>
                    <a:pt x="10966" y="2886"/>
                    <a:pt x="18717" y="10638"/>
                    <a:pt x="18717" y="20166"/>
                  </a:cubicBezTo>
                  <a:lnTo>
                    <a:pt x="18720" y="20166"/>
                  </a:lnTo>
                  <a:cubicBezTo>
                    <a:pt x="18723" y="20959"/>
                    <a:pt x="19367" y="21600"/>
                    <a:pt x="20160" y="21600"/>
                  </a:cubicBezTo>
                  <a:cubicBezTo>
                    <a:pt x="20956" y="21600"/>
                    <a:pt x="21600" y="20957"/>
                    <a:pt x="21600" y="20160"/>
                  </a:cubicBezTo>
                  <a:cubicBezTo>
                    <a:pt x="21600" y="20156"/>
                    <a:pt x="21597" y="20153"/>
                    <a:pt x="21597" y="20149"/>
                  </a:cubicBezTo>
                  <a:cubicBezTo>
                    <a:pt x="21589" y="9034"/>
                    <a:pt x="12589" y="29"/>
                    <a:pt x="1477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5"/>
                    <a:pt x="644" y="2879"/>
                    <a:pt x="1437" y="2880"/>
                  </a:cubicBez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209030" y="883920"/>
            <a:ext cx="2202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8873B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观点大事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302260" y="1049655"/>
            <a:ext cx="11816080" cy="65544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en-US" altLang="zh-CN" sz="1800" b="1" dirty="0" smtClean="0">
                <a:solidFill>
                  <a:srgbClr val="461B40"/>
                </a:solidFill>
              </a:rPr>
              <a:t>       </a:t>
            </a:r>
            <a:r>
              <a:rPr lang="en-US" altLang="zh-CN" sz="2800" b="1" dirty="0" smtClean="0">
                <a:solidFill>
                  <a:srgbClr val="8873BA"/>
                </a:solidFill>
              </a:rPr>
              <a:t> </a:t>
            </a:r>
            <a:endParaRPr sz="2800" dirty="0" smtClean="0">
              <a:solidFill>
                <a:srgbClr val="8873BA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rgbClr val="8873BA"/>
                </a:solidFill>
              </a:rPr>
              <a:t>      在网友感慨于这其中的“宫斗大戏”时，12月10日10:26，@故宫淘宝 发布预告：“故宫彩妆，明天见”，恰逢双十二即将来临，该微博转发达近4000次，传播最大深度达11层。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rgbClr val="8873BA"/>
                </a:solidFill>
              </a:rPr>
              <a:t>         11日10时许，@故宫淘宝 正式官宣，推出“来自故宫的口红/眼影/腮红/高光……”仙鹤系列与螺钿系列，该微博转发量达3万余次，热度瞬间爆表，由于有6款口红在前，网友也不免将两者拿来对比，热评就有不少表示“比昨天传的那个微商的好看多了”、“比另一家出品的用心多了”。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rgbClr val="8873BA"/>
                </a:solidFill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461B40"/>
                </a:solidFill>
              </a:rPr>
              <a:t>    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25975" y="960120"/>
            <a:ext cx="608965" cy="645160"/>
          </a:xfrm>
          <a:prstGeom prst="rect">
            <a:avLst/>
          </a:prstGeom>
          <a:solidFill>
            <a:srgbClr val="8873BA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84165" y="918210"/>
            <a:ext cx="672465" cy="687070"/>
            <a:chOff x="4439444" y="1652588"/>
            <a:chExt cx="464344" cy="464344"/>
          </a:xfrm>
          <a:solidFill>
            <a:srgbClr val="8873BA"/>
          </a:solidFill>
        </p:grpSpPr>
        <p:sp>
          <p:nvSpPr>
            <p:cNvPr id="7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539" y="20579"/>
                  </a:moveTo>
                  <a:lnTo>
                    <a:pt x="19543" y="20579"/>
                  </a:lnTo>
                  <a:cubicBezTo>
                    <a:pt x="19547" y="21143"/>
                    <a:pt x="20005" y="21600"/>
                    <a:pt x="20571" y="21600"/>
                  </a:cubicBezTo>
                  <a:cubicBezTo>
                    <a:pt x="21138" y="21600"/>
                    <a:pt x="21600" y="21139"/>
                    <a:pt x="21600" y="20571"/>
                  </a:cubicBezTo>
                  <a:cubicBezTo>
                    <a:pt x="21600" y="20565"/>
                    <a:pt x="21596" y="20561"/>
                    <a:pt x="21596" y="20555"/>
                  </a:cubicBezTo>
                  <a:cubicBezTo>
                    <a:pt x="21584" y="9222"/>
                    <a:pt x="12411" y="41"/>
                    <a:pt x="1081" y="12"/>
                  </a:cubicBezTo>
                  <a:cubicBezTo>
                    <a:pt x="1065" y="10"/>
                    <a:pt x="1049" y="0"/>
                    <a:pt x="1029" y="0"/>
                  </a:cubicBezTo>
                  <a:cubicBezTo>
                    <a:pt x="458" y="0"/>
                    <a:pt x="0" y="461"/>
                    <a:pt x="0" y="1029"/>
                  </a:cubicBezTo>
                  <a:cubicBezTo>
                    <a:pt x="0" y="1594"/>
                    <a:pt x="458" y="2055"/>
                    <a:pt x="1025" y="2057"/>
                  </a:cubicBezTo>
                  <a:lnTo>
                    <a:pt x="1025" y="2065"/>
                  </a:lnTo>
                  <a:cubicBezTo>
                    <a:pt x="11234" y="2065"/>
                    <a:pt x="19539" y="10370"/>
                    <a:pt x="19539" y="20579"/>
                  </a:cubicBez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/>
              <a:ahLst/>
              <a:cxnLst/>
              <a:rect l="0" t="0" r="r" b="b"/>
              <a:pathLst>
                <a:path w="21248" h="21600">
                  <a:moveTo>
                    <a:pt x="19869" y="17133"/>
                  </a:moveTo>
                  <a:cubicBezTo>
                    <a:pt x="19766" y="17387"/>
                    <a:pt x="19525" y="17550"/>
                    <a:pt x="19255" y="17550"/>
                  </a:cubicBezTo>
                  <a:lnTo>
                    <a:pt x="19058" y="17550"/>
                  </a:lnTo>
                  <a:lnTo>
                    <a:pt x="3984" y="2226"/>
                  </a:lnTo>
                  <a:lnTo>
                    <a:pt x="3984" y="2025"/>
                  </a:lnTo>
                  <a:cubicBezTo>
                    <a:pt x="3984" y="1751"/>
                    <a:pt x="4144" y="1507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5" y="1350"/>
                    <a:pt x="4991" y="1420"/>
                    <a:pt x="5116" y="1547"/>
                  </a:cubicBezTo>
                  <a:lnTo>
                    <a:pt x="19725" y="16398"/>
                  </a:lnTo>
                  <a:cubicBezTo>
                    <a:pt x="19916" y="16592"/>
                    <a:pt x="19973" y="16880"/>
                    <a:pt x="19869" y="17133"/>
                  </a:cubicBezTo>
                  <a:moveTo>
                    <a:pt x="10121" y="17550"/>
                  </a:moveTo>
                  <a:cubicBezTo>
                    <a:pt x="10017" y="17550"/>
                    <a:pt x="9923" y="17587"/>
                    <a:pt x="9824" y="17610"/>
                  </a:cubicBezTo>
                  <a:lnTo>
                    <a:pt x="3924" y="11613"/>
                  </a:lnTo>
                  <a:cubicBezTo>
                    <a:pt x="3947" y="11513"/>
                    <a:pt x="3983" y="11416"/>
                    <a:pt x="3983" y="11312"/>
                  </a:cubicBezTo>
                  <a:lnTo>
                    <a:pt x="3984" y="3181"/>
                  </a:lnTo>
                  <a:lnTo>
                    <a:pt x="18119" y="17550"/>
                  </a:lnTo>
                  <a:cubicBezTo>
                    <a:pt x="18119" y="17550"/>
                    <a:pt x="10121" y="17550"/>
                    <a:pt x="10121" y="17550"/>
                  </a:cubicBezTo>
                  <a:close/>
                  <a:moveTo>
                    <a:pt x="9182" y="17946"/>
                  </a:moveTo>
                  <a:lnTo>
                    <a:pt x="7110" y="20052"/>
                  </a:lnTo>
                  <a:cubicBezTo>
                    <a:pt x="6940" y="20224"/>
                    <a:pt x="6743" y="20250"/>
                    <a:pt x="6640" y="20250"/>
                  </a:cubicBezTo>
                  <a:cubicBezTo>
                    <a:pt x="6538" y="20250"/>
                    <a:pt x="6339" y="20224"/>
                    <a:pt x="6171" y="20052"/>
                  </a:cubicBezTo>
                  <a:lnTo>
                    <a:pt x="1522" y="15327"/>
                  </a:lnTo>
                  <a:cubicBezTo>
                    <a:pt x="1353" y="15155"/>
                    <a:pt x="1328" y="14954"/>
                    <a:pt x="1328" y="14850"/>
                  </a:cubicBezTo>
                  <a:cubicBezTo>
                    <a:pt x="1328" y="14746"/>
                    <a:pt x="1353" y="14545"/>
                    <a:pt x="1522" y="14373"/>
                  </a:cubicBezTo>
                  <a:lnTo>
                    <a:pt x="3594" y="12266"/>
                  </a:lnTo>
                  <a:cubicBezTo>
                    <a:pt x="3600" y="12260"/>
                    <a:pt x="3602" y="12252"/>
                    <a:pt x="3608" y="12246"/>
                  </a:cubicBezTo>
                  <a:lnTo>
                    <a:pt x="9202" y="17933"/>
                  </a:lnTo>
                  <a:cubicBezTo>
                    <a:pt x="9197" y="17937"/>
                    <a:pt x="9187" y="17939"/>
                    <a:pt x="9182" y="17946"/>
                  </a:cubicBezTo>
                  <a:moveTo>
                    <a:pt x="6057" y="593"/>
                  </a:moveTo>
                  <a:cubicBezTo>
                    <a:pt x="5675" y="206"/>
                    <a:pt x="5166" y="0"/>
                    <a:pt x="4647" y="0"/>
                  </a:cubicBezTo>
                  <a:cubicBezTo>
                    <a:pt x="4391" y="0"/>
                    <a:pt x="4132" y="50"/>
                    <a:pt x="3886" y="155"/>
                  </a:cubicBezTo>
                  <a:cubicBezTo>
                    <a:pt x="3141" y="468"/>
                    <a:pt x="2656" y="1205"/>
                    <a:pt x="2656" y="2025"/>
                  </a:cubicBezTo>
                  <a:lnTo>
                    <a:pt x="2655" y="11312"/>
                  </a:lnTo>
                  <a:lnTo>
                    <a:pt x="583" y="13418"/>
                  </a:lnTo>
                  <a:cubicBezTo>
                    <a:pt x="-195" y="14209"/>
                    <a:pt x="-195" y="15491"/>
                    <a:pt x="583" y="16282"/>
                  </a:cubicBezTo>
                  <a:lnTo>
                    <a:pt x="5231" y="21007"/>
                  </a:lnTo>
                  <a:cubicBezTo>
                    <a:pt x="5621" y="21402"/>
                    <a:pt x="6131" y="21600"/>
                    <a:pt x="6640" y="21600"/>
                  </a:cubicBezTo>
                  <a:cubicBezTo>
                    <a:pt x="7150" y="21600"/>
                    <a:pt x="7660" y="21402"/>
                    <a:pt x="8049" y="21007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6" y="17651"/>
                  </a:cubicBezTo>
                  <a:cubicBezTo>
                    <a:pt x="21405" y="16894"/>
                    <a:pt x="21234" y="16022"/>
                    <a:pt x="20664" y="15443"/>
                  </a:cubicBezTo>
                  <a:cubicBezTo>
                    <a:pt x="20664" y="15443"/>
                    <a:pt x="6057" y="593"/>
                    <a:pt x="6057" y="593"/>
                  </a:cubicBezTo>
                  <a:close/>
                  <a:moveTo>
                    <a:pt x="6057" y="593"/>
                  </a:move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10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6"/>
                  </a:lnTo>
                  <a:cubicBezTo>
                    <a:pt x="10966" y="2886"/>
                    <a:pt x="18717" y="10638"/>
                    <a:pt x="18717" y="20166"/>
                  </a:cubicBezTo>
                  <a:lnTo>
                    <a:pt x="18720" y="20166"/>
                  </a:lnTo>
                  <a:cubicBezTo>
                    <a:pt x="18723" y="20959"/>
                    <a:pt x="19367" y="21600"/>
                    <a:pt x="20160" y="21600"/>
                  </a:cubicBezTo>
                  <a:cubicBezTo>
                    <a:pt x="20956" y="21600"/>
                    <a:pt x="21600" y="20957"/>
                    <a:pt x="21600" y="20160"/>
                  </a:cubicBezTo>
                  <a:cubicBezTo>
                    <a:pt x="21600" y="20156"/>
                    <a:pt x="21597" y="20153"/>
                    <a:pt x="21597" y="20149"/>
                  </a:cubicBezTo>
                  <a:cubicBezTo>
                    <a:pt x="21589" y="9034"/>
                    <a:pt x="12589" y="29"/>
                    <a:pt x="1477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5"/>
                    <a:pt x="644" y="2879"/>
                    <a:pt x="1437" y="2880"/>
                  </a:cubicBez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900">
                <a:solidFill>
                  <a:prstClr val="black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056630" y="960120"/>
            <a:ext cx="2202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8873B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观点大事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2336800" y="3937000"/>
            <a:ext cx="1828800" cy="1096433"/>
            <a:chOff x="2336800" y="3937000"/>
            <a:chExt cx="1828800" cy="1096433"/>
          </a:xfrm>
        </p:grpSpPr>
        <p:grpSp>
          <p:nvGrpSpPr>
            <p:cNvPr id="9" name="Group 315"/>
            <p:cNvGrpSpPr/>
            <p:nvPr/>
          </p:nvGrpSpPr>
          <p:grpSpPr>
            <a:xfrm>
              <a:off x="2946400" y="4445000"/>
              <a:ext cx="658284" cy="588433"/>
              <a:chOff x="6652854" y="2162175"/>
              <a:chExt cx="493713" cy="441325"/>
            </a:xfrm>
            <a:noFill/>
          </p:grpSpPr>
          <p:sp>
            <p:nvSpPr>
              <p:cNvPr id="10" name="Freeform 44"/>
              <p:cNvSpPr>
                <a:spLocks noEditPoints="1"/>
              </p:cNvSpPr>
              <p:nvPr/>
            </p:nvSpPr>
            <p:spPr bwMode="auto">
              <a:xfrm>
                <a:off x="6652854" y="2279650"/>
                <a:ext cx="285750" cy="285750"/>
              </a:xfrm>
              <a:custGeom>
                <a:avLst/>
                <a:gdLst/>
                <a:ahLst/>
                <a:cxnLst>
                  <a:cxn ang="0">
                    <a:pos x="107" y="67"/>
                  </a:cxn>
                  <a:cxn ang="0">
                    <a:pos x="114" y="59"/>
                  </a:cxn>
                  <a:cxn ang="0">
                    <a:pos x="114" y="54"/>
                  </a:cxn>
                  <a:cxn ang="0">
                    <a:pos x="107" y="47"/>
                  </a:cxn>
                  <a:cxn ang="0">
                    <a:pos x="106" y="47"/>
                  </a:cxn>
                  <a:cxn ang="0">
                    <a:pos x="97" y="42"/>
                  </a:cxn>
                  <a:cxn ang="0">
                    <a:pos x="99" y="29"/>
                  </a:cxn>
                  <a:cxn ang="0">
                    <a:pos x="99" y="29"/>
                  </a:cxn>
                  <a:cxn ang="0">
                    <a:pos x="99" y="18"/>
                  </a:cxn>
                  <a:cxn ang="0">
                    <a:pos x="96" y="15"/>
                  </a:cxn>
                  <a:cxn ang="0">
                    <a:pos x="85" y="15"/>
                  </a:cxn>
                  <a:cxn ang="0">
                    <a:pos x="85" y="15"/>
                  </a:cxn>
                  <a:cxn ang="0">
                    <a:pos x="75" y="18"/>
                  </a:cxn>
                  <a:cxn ang="0">
                    <a:pos x="67" y="8"/>
                  </a:cxn>
                  <a:cxn ang="0">
                    <a:pos x="67" y="7"/>
                  </a:cxn>
                  <a:cxn ang="0">
                    <a:pos x="60" y="0"/>
                  </a:cxn>
                  <a:cxn ang="0">
                    <a:pos x="55" y="0"/>
                  </a:cxn>
                  <a:cxn ang="0">
                    <a:pos x="47" y="7"/>
                  </a:cxn>
                  <a:cxn ang="0">
                    <a:pos x="47" y="8"/>
                  </a:cxn>
                  <a:cxn ang="0">
                    <a:pos x="43" y="17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18" y="15"/>
                  </a:cxn>
                  <a:cxn ang="0">
                    <a:pos x="15" y="18"/>
                  </a:cxn>
                  <a:cxn ang="0">
                    <a:pos x="15" y="29"/>
                  </a:cxn>
                  <a:cxn ang="0">
                    <a:pos x="15" y="29"/>
                  </a:cxn>
                  <a:cxn ang="0">
                    <a:pos x="19" y="38"/>
                  </a:cxn>
                  <a:cxn ang="0">
                    <a:pos x="8" y="47"/>
                  </a:cxn>
                  <a:cxn ang="0">
                    <a:pos x="8" y="47"/>
                  </a:cxn>
                  <a:cxn ang="0">
                    <a:pos x="0" y="54"/>
                  </a:cxn>
                  <a:cxn ang="0">
                    <a:pos x="0" y="59"/>
                  </a:cxn>
                  <a:cxn ang="0">
                    <a:pos x="8" y="67"/>
                  </a:cxn>
                  <a:cxn ang="0">
                    <a:pos x="8" y="67"/>
                  </a:cxn>
                  <a:cxn ang="0">
                    <a:pos x="17" y="71"/>
                  </a:cxn>
                  <a:cxn ang="0">
                    <a:pos x="15" y="85"/>
                  </a:cxn>
                  <a:cxn ang="0">
                    <a:pos x="15" y="85"/>
                  </a:cxn>
                  <a:cxn ang="0">
                    <a:pos x="15" y="95"/>
                  </a:cxn>
                  <a:cxn ang="0">
                    <a:pos x="18" y="99"/>
                  </a:cxn>
                  <a:cxn ang="0">
                    <a:pos x="29" y="99"/>
                  </a:cxn>
                  <a:cxn ang="0">
                    <a:pos x="29" y="99"/>
                  </a:cxn>
                  <a:cxn ang="0">
                    <a:pos x="39" y="95"/>
                  </a:cxn>
                  <a:cxn ang="0">
                    <a:pos x="47" y="106"/>
                  </a:cxn>
                  <a:cxn ang="0">
                    <a:pos x="47" y="106"/>
                  </a:cxn>
                  <a:cxn ang="0">
                    <a:pos x="55" y="114"/>
                  </a:cxn>
                  <a:cxn ang="0">
                    <a:pos x="60" y="114"/>
                  </a:cxn>
                  <a:cxn ang="0">
                    <a:pos x="67" y="106"/>
                  </a:cxn>
                  <a:cxn ang="0">
                    <a:pos x="67" y="106"/>
                  </a:cxn>
                  <a:cxn ang="0">
                    <a:pos x="71" y="97"/>
                  </a:cxn>
                  <a:cxn ang="0">
                    <a:pos x="85" y="99"/>
                  </a:cxn>
                  <a:cxn ang="0">
                    <a:pos x="85" y="99"/>
                  </a:cxn>
                  <a:cxn ang="0">
                    <a:pos x="96" y="99"/>
                  </a:cxn>
                  <a:cxn ang="0">
                    <a:pos x="99" y="95"/>
                  </a:cxn>
                  <a:cxn ang="0">
                    <a:pos x="99" y="85"/>
                  </a:cxn>
                  <a:cxn ang="0">
                    <a:pos x="99" y="85"/>
                  </a:cxn>
                  <a:cxn ang="0">
                    <a:pos x="96" y="75"/>
                  </a:cxn>
                  <a:cxn ang="0">
                    <a:pos x="106" y="67"/>
                  </a:cxn>
                  <a:cxn ang="0">
                    <a:pos x="107" y="67"/>
                  </a:cxn>
                  <a:cxn ang="0">
                    <a:pos x="57" y="85"/>
                  </a:cxn>
                  <a:cxn ang="0">
                    <a:pos x="29" y="57"/>
                  </a:cxn>
                  <a:cxn ang="0">
                    <a:pos x="57" y="28"/>
                  </a:cxn>
                  <a:cxn ang="0">
                    <a:pos x="86" y="57"/>
                  </a:cxn>
                  <a:cxn ang="0">
                    <a:pos x="57" y="85"/>
                  </a:cxn>
                </a:cxnLst>
                <a:rect l="0" t="0" r="r" b="b"/>
                <a:pathLst>
                  <a:path w="114" h="114">
                    <a:moveTo>
                      <a:pt x="107" y="67"/>
                    </a:moveTo>
                    <a:cubicBezTo>
                      <a:pt x="111" y="67"/>
                      <a:pt x="114" y="63"/>
                      <a:pt x="114" y="59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0"/>
                      <a:pt x="111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2" y="47"/>
                      <a:pt x="98" y="45"/>
                      <a:pt x="97" y="42"/>
                    </a:cubicBezTo>
                    <a:cubicBezTo>
                      <a:pt x="97" y="40"/>
                      <a:pt x="96" y="32"/>
                      <a:pt x="99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102" y="26"/>
                      <a:pt x="102" y="21"/>
                      <a:pt x="99" y="18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3" y="12"/>
                      <a:pt x="88" y="12"/>
                      <a:pt x="85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2" y="18"/>
                      <a:pt x="78" y="19"/>
                      <a:pt x="75" y="18"/>
                    </a:cubicBezTo>
                    <a:cubicBezTo>
                      <a:pt x="73" y="17"/>
                      <a:pt x="67" y="12"/>
                      <a:pt x="67" y="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4" y="0"/>
                      <a:pt x="6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1" y="0"/>
                      <a:pt x="47" y="3"/>
                      <a:pt x="47" y="7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12"/>
                      <a:pt x="45" y="16"/>
                      <a:pt x="43" y="17"/>
                    </a:cubicBezTo>
                    <a:cubicBezTo>
                      <a:pt x="40" y="17"/>
                      <a:pt x="32" y="18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6" y="12"/>
                      <a:pt x="21" y="12"/>
                      <a:pt x="18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21"/>
                      <a:pt x="12" y="26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8" y="32"/>
                      <a:pt x="20" y="36"/>
                      <a:pt x="19" y="38"/>
                    </a:cubicBezTo>
                    <a:cubicBezTo>
                      <a:pt x="17" y="41"/>
                      <a:pt x="12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3"/>
                      <a:pt x="3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12" y="67"/>
                      <a:pt x="16" y="69"/>
                      <a:pt x="17" y="71"/>
                    </a:cubicBezTo>
                    <a:cubicBezTo>
                      <a:pt x="18" y="73"/>
                      <a:pt x="18" y="82"/>
                      <a:pt x="15" y="85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2" y="88"/>
                      <a:pt x="12" y="93"/>
                      <a:pt x="15" y="95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21" y="102"/>
                      <a:pt x="26" y="102"/>
                      <a:pt x="29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32" y="96"/>
                      <a:pt x="37" y="94"/>
                      <a:pt x="39" y="95"/>
                    </a:cubicBezTo>
                    <a:cubicBezTo>
                      <a:pt x="41" y="96"/>
                      <a:pt x="47" y="102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0"/>
                      <a:pt x="51" y="114"/>
                      <a:pt x="55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4" y="114"/>
                      <a:pt x="67" y="110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2"/>
                      <a:pt x="69" y="98"/>
                      <a:pt x="71" y="97"/>
                    </a:cubicBezTo>
                    <a:cubicBezTo>
                      <a:pt x="74" y="96"/>
                      <a:pt x="82" y="96"/>
                      <a:pt x="85" y="99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8" y="102"/>
                      <a:pt x="93" y="102"/>
                      <a:pt x="96" y="99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102" y="93"/>
                      <a:pt x="102" y="88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6" y="82"/>
                      <a:pt x="95" y="77"/>
                      <a:pt x="96" y="75"/>
                    </a:cubicBezTo>
                    <a:cubicBezTo>
                      <a:pt x="97" y="73"/>
                      <a:pt x="102" y="67"/>
                      <a:pt x="106" y="67"/>
                    </a:cubicBezTo>
                    <a:lnTo>
                      <a:pt x="107" y="67"/>
                    </a:lnTo>
                    <a:close/>
                    <a:moveTo>
                      <a:pt x="57" y="85"/>
                    </a:moveTo>
                    <a:cubicBezTo>
                      <a:pt x="41" y="85"/>
                      <a:pt x="29" y="73"/>
                      <a:pt x="29" y="57"/>
                    </a:cubicBezTo>
                    <a:cubicBezTo>
                      <a:pt x="29" y="41"/>
                      <a:pt x="41" y="28"/>
                      <a:pt x="57" y="28"/>
                    </a:cubicBezTo>
                    <a:cubicBezTo>
                      <a:pt x="73" y="28"/>
                      <a:pt x="86" y="41"/>
                      <a:pt x="86" y="57"/>
                    </a:cubicBezTo>
                    <a:cubicBezTo>
                      <a:pt x="86" y="73"/>
                      <a:pt x="73" y="85"/>
                      <a:pt x="57" y="8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45"/>
              <p:cNvSpPr>
                <a:spLocks noEditPoints="1"/>
              </p:cNvSpPr>
              <p:nvPr/>
            </p:nvSpPr>
            <p:spPr bwMode="auto">
              <a:xfrm>
                <a:off x="6914792" y="2162175"/>
                <a:ext cx="231775" cy="233363"/>
              </a:xfrm>
              <a:custGeom>
                <a:avLst/>
                <a:gdLst/>
                <a:ahLst/>
                <a:cxnLst>
                  <a:cxn ang="0">
                    <a:pos x="87" y="55"/>
                  </a:cxn>
                  <a:cxn ang="0">
                    <a:pos x="93" y="47"/>
                  </a:cxn>
                  <a:cxn ang="0">
                    <a:pos x="93" y="46"/>
                  </a:cxn>
                  <a:cxn ang="0">
                    <a:pos x="87" y="39"/>
                  </a:cxn>
                  <a:cxn ang="0">
                    <a:pos x="79" y="35"/>
                  </a:cxn>
                  <a:cxn ang="0">
                    <a:pos x="81" y="24"/>
                  </a:cxn>
                  <a:cxn ang="0">
                    <a:pos x="80" y="14"/>
                  </a:cxn>
                  <a:cxn ang="0">
                    <a:pos x="79" y="13"/>
                  </a:cxn>
                  <a:cxn ang="0">
                    <a:pos x="69" y="12"/>
                  </a:cxn>
                  <a:cxn ang="0">
                    <a:pos x="62" y="15"/>
                  </a:cxn>
                  <a:cxn ang="0">
                    <a:pos x="55" y="6"/>
                  </a:cxn>
                  <a:cxn ang="0">
                    <a:pos x="47" y="0"/>
                  </a:cxn>
                  <a:cxn ang="0">
                    <a:pos x="46" y="0"/>
                  </a:cxn>
                  <a:cxn ang="0">
                    <a:pos x="38" y="6"/>
                  </a:cxn>
                  <a:cxn ang="0">
                    <a:pos x="35" y="14"/>
                  </a:cxn>
                  <a:cxn ang="0">
                    <a:pos x="24" y="12"/>
                  </a:cxn>
                  <a:cxn ang="0">
                    <a:pos x="14" y="13"/>
                  </a:cxn>
                  <a:cxn ang="0">
                    <a:pos x="13" y="14"/>
                  </a:cxn>
                  <a:cxn ang="0">
                    <a:pos x="12" y="24"/>
                  </a:cxn>
                  <a:cxn ang="0">
                    <a:pos x="15" y="32"/>
                  </a:cxn>
                  <a:cxn ang="0">
                    <a:pos x="6" y="39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6" y="55"/>
                  </a:cxn>
                  <a:cxn ang="0">
                    <a:pos x="14" y="58"/>
                  </a:cxn>
                  <a:cxn ang="0">
                    <a:pos x="12" y="69"/>
                  </a:cxn>
                  <a:cxn ang="0">
                    <a:pos x="13" y="79"/>
                  </a:cxn>
                  <a:cxn ang="0">
                    <a:pos x="14" y="80"/>
                  </a:cxn>
                  <a:cxn ang="0">
                    <a:pos x="24" y="81"/>
                  </a:cxn>
                  <a:cxn ang="0">
                    <a:pos x="31" y="78"/>
                  </a:cxn>
                  <a:cxn ang="0">
                    <a:pos x="38" y="87"/>
                  </a:cxn>
                  <a:cxn ang="0">
                    <a:pos x="46" y="93"/>
                  </a:cxn>
                  <a:cxn ang="0">
                    <a:pos x="47" y="93"/>
                  </a:cxn>
                  <a:cxn ang="0">
                    <a:pos x="55" y="87"/>
                  </a:cxn>
                  <a:cxn ang="0">
                    <a:pos x="58" y="80"/>
                  </a:cxn>
                  <a:cxn ang="0">
                    <a:pos x="69" y="81"/>
                  </a:cxn>
                  <a:cxn ang="0">
                    <a:pos x="79" y="80"/>
                  </a:cxn>
                  <a:cxn ang="0">
                    <a:pos x="80" y="79"/>
                  </a:cxn>
                  <a:cxn ang="0">
                    <a:pos x="81" y="69"/>
                  </a:cxn>
                  <a:cxn ang="0">
                    <a:pos x="78" y="62"/>
                  </a:cxn>
                  <a:cxn ang="0">
                    <a:pos x="87" y="55"/>
                  </a:cxn>
                  <a:cxn ang="0">
                    <a:pos x="47" y="70"/>
                  </a:cxn>
                  <a:cxn ang="0">
                    <a:pos x="23" y="47"/>
                  </a:cxn>
                  <a:cxn ang="0">
                    <a:pos x="47" y="23"/>
                  </a:cxn>
                  <a:cxn ang="0">
                    <a:pos x="70" y="47"/>
                  </a:cxn>
                  <a:cxn ang="0">
                    <a:pos x="47" y="70"/>
                  </a:cxn>
                </a:cxnLst>
                <a:rect l="0" t="0" r="r" b="b"/>
                <a:pathLst>
                  <a:path w="93" h="93">
                    <a:moveTo>
                      <a:pt x="87" y="55"/>
                    </a:moveTo>
                    <a:cubicBezTo>
                      <a:pt x="90" y="55"/>
                      <a:pt x="93" y="51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3" y="42"/>
                      <a:pt x="90" y="39"/>
                      <a:pt x="87" y="39"/>
                    </a:cubicBezTo>
                    <a:cubicBezTo>
                      <a:pt x="83" y="39"/>
                      <a:pt x="80" y="37"/>
                      <a:pt x="79" y="35"/>
                    </a:cubicBezTo>
                    <a:cubicBezTo>
                      <a:pt x="79" y="33"/>
                      <a:pt x="78" y="26"/>
                      <a:pt x="81" y="24"/>
                    </a:cubicBezTo>
                    <a:cubicBezTo>
                      <a:pt x="83" y="21"/>
                      <a:pt x="83" y="17"/>
                      <a:pt x="80" y="1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6" y="10"/>
                      <a:pt x="72" y="10"/>
                      <a:pt x="69" y="12"/>
                    </a:cubicBezTo>
                    <a:cubicBezTo>
                      <a:pt x="67" y="15"/>
                      <a:pt x="63" y="16"/>
                      <a:pt x="62" y="15"/>
                    </a:cubicBezTo>
                    <a:cubicBezTo>
                      <a:pt x="60" y="14"/>
                      <a:pt x="55" y="10"/>
                      <a:pt x="55" y="6"/>
                    </a:cubicBezTo>
                    <a:cubicBezTo>
                      <a:pt x="55" y="3"/>
                      <a:pt x="51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2" y="0"/>
                      <a:pt x="38" y="3"/>
                      <a:pt x="38" y="6"/>
                    </a:cubicBezTo>
                    <a:cubicBezTo>
                      <a:pt x="38" y="10"/>
                      <a:pt x="37" y="13"/>
                      <a:pt x="35" y="14"/>
                    </a:cubicBezTo>
                    <a:cubicBezTo>
                      <a:pt x="33" y="14"/>
                      <a:pt x="26" y="15"/>
                      <a:pt x="24" y="12"/>
                    </a:cubicBezTo>
                    <a:cubicBezTo>
                      <a:pt x="21" y="10"/>
                      <a:pt x="17" y="10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7"/>
                      <a:pt x="10" y="21"/>
                      <a:pt x="12" y="24"/>
                    </a:cubicBezTo>
                    <a:cubicBezTo>
                      <a:pt x="15" y="26"/>
                      <a:pt x="16" y="30"/>
                      <a:pt x="15" y="32"/>
                    </a:cubicBezTo>
                    <a:cubicBezTo>
                      <a:pt x="14" y="33"/>
                      <a:pt x="10" y="39"/>
                      <a:pt x="6" y="39"/>
                    </a:cubicBezTo>
                    <a:cubicBezTo>
                      <a:pt x="3" y="39"/>
                      <a:pt x="0" y="42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1"/>
                      <a:pt x="3" y="55"/>
                      <a:pt x="6" y="55"/>
                    </a:cubicBezTo>
                    <a:cubicBezTo>
                      <a:pt x="10" y="55"/>
                      <a:pt x="13" y="56"/>
                      <a:pt x="14" y="58"/>
                    </a:cubicBezTo>
                    <a:cubicBezTo>
                      <a:pt x="14" y="60"/>
                      <a:pt x="15" y="67"/>
                      <a:pt x="12" y="69"/>
                    </a:cubicBezTo>
                    <a:cubicBezTo>
                      <a:pt x="10" y="72"/>
                      <a:pt x="10" y="76"/>
                      <a:pt x="13" y="79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7" y="83"/>
                      <a:pt x="21" y="83"/>
                      <a:pt x="24" y="81"/>
                    </a:cubicBezTo>
                    <a:cubicBezTo>
                      <a:pt x="26" y="79"/>
                      <a:pt x="30" y="77"/>
                      <a:pt x="31" y="78"/>
                    </a:cubicBezTo>
                    <a:cubicBezTo>
                      <a:pt x="33" y="79"/>
                      <a:pt x="38" y="84"/>
                      <a:pt x="38" y="87"/>
                    </a:cubicBezTo>
                    <a:cubicBezTo>
                      <a:pt x="38" y="91"/>
                      <a:pt x="42" y="93"/>
                      <a:pt x="46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1" y="93"/>
                      <a:pt x="55" y="91"/>
                      <a:pt x="55" y="87"/>
                    </a:cubicBezTo>
                    <a:cubicBezTo>
                      <a:pt x="55" y="84"/>
                      <a:pt x="56" y="80"/>
                      <a:pt x="58" y="80"/>
                    </a:cubicBezTo>
                    <a:cubicBezTo>
                      <a:pt x="60" y="79"/>
                      <a:pt x="67" y="79"/>
                      <a:pt x="69" y="81"/>
                    </a:cubicBezTo>
                    <a:cubicBezTo>
                      <a:pt x="72" y="83"/>
                      <a:pt x="76" y="83"/>
                      <a:pt x="79" y="8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3" y="76"/>
                      <a:pt x="83" y="72"/>
                      <a:pt x="81" y="69"/>
                    </a:cubicBezTo>
                    <a:cubicBezTo>
                      <a:pt x="78" y="67"/>
                      <a:pt x="77" y="64"/>
                      <a:pt x="78" y="62"/>
                    </a:cubicBezTo>
                    <a:cubicBezTo>
                      <a:pt x="79" y="60"/>
                      <a:pt x="83" y="55"/>
                      <a:pt x="87" y="55"/>
                    </a:cubicBezTo>
                    <a:close/>
                    <a:moveTo>
                      <a:pt x="47" y="70"/>
                    </a:moveTo>
                    <a:cubicBezTo>
                      <a:pt x="34" y="70"/>
                      <a:pt x="23" y="60"/>
                      <a:pt x="23" y="47"/>
                    </a:cubicBezTo>
                    <a:cubicBezTo>
                      <a:pt x="23" y="34"/>
                      <a:pt x="34" y="23"/>
                      <a:pt x="47" y="23"/>
                    </a:cubicBezTo>
                    <a:cubicBezTo>
                      <a:pt x="59" y="23"/>
                      <a:pt x="70" y="34"/>
                      <a:pt x="70" y="47"/>
                    </a:cubicBezTo>
                    <a:cubicBezTo>
                      <a:pt x="70" y="60"/>
                      <a:pt x="59" y="70"/>
                      <a:pt x="4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46"/>
              <p:cNvSpPr>
                <a:spLocks noEditPoints="1"/>
              </p:cNvSpPr>
              <p:nvPr/>
            </p:nvSpPr>
            <p:spPr bwMode="auto">
              <a:xfrm>
                <a:off x="6938604" y="2422525"/>
                <a:ext cx="182563" cy="180975"/>
              </a:xfrm>
              <a:custGeom>
                <a:avLst/>
                <a:gdLst/>
                <a:ahLst/>
                <a:cxnLst>
                  <a:cxn ang="0">
                    <a:pos x="68" y="42"/>
                  </a:cxn>
                  <a:cxn ang="0">
                    <a:pos x="73" y="36"/>
                  </a:cxn>
                  <a:cxn ang="0">
                    <a:pos x="68" y="30"/>
                  </a:cxn>
                  <a:cxn ang="0">
                    <a:pos x="62" y="27"/>
                  </a:cxn>
                  <a:cxn ang="0">
                    <a:pos x="63" y="18"/>
                  </a:cxn>
                  <a:cxn ang="0">
                    <a:pos x="62" y="10"/>
                  </a:cxn>
                  <a:cxn ang="0">
                    <a:pos x="54" y="9"/>
                  </a:cxn>
                  <a:cxn ang="0">
                    <a:pos x="48" y="12"/>
                  </a:cxn>
                  <a:cxn ang="0">
                    <a:pos x="43" y="5"/>
                  </a:cxn>
                  <a:cxn ang="0">
                    <a:pos x="37" y="0"/>
                  </a:cxn>
                  <a:cxn ang="0">
                    <a:pos x="30" y="5"/>
                  </a:cxn>
                  <a:cxn ang="0">
                    <a:pos x="27" y="11"/>
                  </a:cxn>
                  <a:cxn ang="0">
                    <a:pos x="19" y="9"/>
                  </a:cxn>
                  <a:cxn ang="0">
                    <a:pos x="11" y="10"/>
                  </a:cxn>
                  <a:cxn ang="0">
                    <a:pos x="10" y="18"/>
                  </a:cxn>
                  <a:cxn ang="0">
                    <a:pos x="12" y="24"/>
                  </a:cxn>
                  <a:cxn ang="0">
                    <a:pos x="5" y="30"/>
                  </a:cxn>
                  <a:cxn ang="0">
                    <a:pos x="0" y="36"/>
                  </a:cxn>
                  <a:cxn ang="0">
                    <a:pos x="5" y="42"/>
                  </a:cxn>
                  <a:cxn ang="0">
                    <a:pos x="11" y="45"/>
                  </a:cxn>
                  <a:cxn ang="0">
                    <a:pos x="10" y="54"/>
                  </a:cxn>
                  <a:cxn ang="0">
                    <a:pos x="11" y="62"/>
                  </a:cxn>
                  <a:cxn ang="0">
                    <a:pos x="19" y="63"/>
                  </a:cxn>
                  <a:cxn ang="0">
                    <a:pos x="25" y="61"/>
                  </a:cxn>
                  <a:cxn ang="0">
                    <a:pos x="30" y="68"/>
                  </a:cxn>
                  <a:cxn ang="0">
                    <a:pos x="37" y="72"/>
                  </a:cxn>
                  <a:cxn ang="0">
                    <a:pos x="43" y="68"/>
                  </a:cxn>
                  <a:cxn ang="0">
                    <a:pos x="46" y="62"/>
                  </a:cxn>
                  <a:cxn ang="0">
                    <a:pos x="54" y="63"/>
                  </a:cxn>
                  <a:cxn ang="0">
                    <a:pos x="62" y="62"/>
                  </a:cxn>
                  <a:cxn ang="0">
                    <a:pos x="63" y="54"/>
                  </a:cxn>
                  <a:cxn ang="0">
                    <a:pos x="61" y="48"/>
                  </a:cxn>
                  <a:cxn ang="0">
                    <a:pos x="68" y="42"/>
                  </a:cxn>
                  <a:cxn ang="0">
                    <a:pos x="37" y="54"/>
                  </a:cxn>
                  <a:cxn ang="0">
                    <a:pos x="18" y="36"/>
                  </a:cxn>
                  <a:cxn ang="0">
                    <a:pos x="37" y="18"/>
                  </a:cxn>
                  <a:cxn ang="0">
                    <a:pos x="55" y="36"/>
                  </a:cxn>
                  <a:cxn ang="0">
                    <a:pos x="37" y="54"/>
                  </a:cxn>
                </a:cxnLst>
                <a:rect l="0" t="0" r="r" b="b"/>
                <a:pathLst>
                  <a:path w="73" h="72">
                    <a:moveTo>
                      <a:pt x="68" y="42"/>
                    </a:moveTo>
                    <a:cubicBezTo>
                      <a:pt x="71" y="42"/>
                      <a:pt x="73" y="40"/>
                      <a:pt x="73" y="36"/>
                    </a:cubicBezTo>
                    <a:cubicBezTo>
                      <a:pt x="73" y="33"/>
                      <a:pt x="71" y="30"/>
                      <a:pt x="68" y="30"/>
                    </a:cubicBezTo>
                    <a:cubicBezTo>
                      <a:pt x="65" y="30"/>
                      <a:pt x="63" y="29"/>
                      <a:pt x="62" y="27"/>
                    </a:cubicBezTo>
                    <a:cubicBezTo>
                      <a:pt x="62" y="26"/>
                      <a:pt x="61" y="20"/>
                      <a:pt x="63" y="18"/>
                    </a:cubicBezTo>
                    <a:cubicBezTo>
                      <a:pt x="65" y="16"/>
                      <a:pt x="65" y="13"/>
                      <a:pt x="62" y="10"/>
                    </a:cubicBezTo>
                    <a:cubicBezTo>
                      <a:pt x="60" y="8"/>
                      <a:pt x="56" y="7"/>
                      <a:pt x="54" y="9"/>
                    </a:cubicBezTo>
                    <a:cubicBezTo>
                      <a:pt x="52" y="11"/>
                      <a:pt x="50" y="12"/>
                      <a:pt x="48" y="12"/>
                    </a:cubicBezTo>
                    <a:cubicBezTo>
                      <a:pt x="47" y="11"/>
                      <a:pt x="43" y="7"/>
                      <a:pt x="43" y="5"/>
                    </a:cubicBezTo>
                    <a:cubicBezTo>
                      <a:pt x="43" y="2"/>
                      <a:pt x="40" y="0"/>
                      <a:pt x="37" y="0"/>
                    </a:cubicBezTo>
                    <a:cubicBezTo>
                      <a:pt x="33" y="0"/>
                      <a:pt x="30" y="2"/>
                      <a:pt x="30" y="5"/>
                    </a:cubicBezTo>
                    <a:cubicBezTo>
                      <a:pt x="30" y="7"/>
                      <a:pt x="29" y="10"/>
                      <a:pt x="27" y="11"/>
                    </a:cubicBezTo>
                    <a:cubicBezTo>
                      <a:pt x="26" y="11"/>
                      <a:pt x="21" y="11"/>
                      <a:pt x="19" y="9"/>
                    </a:cubicBezTo>
                    <a:cubicBezTo>
                      <a:pt x="17" y="7"/>
                      <a:pt x="13" y="8"/>
                      <a:pt x="11" y="10"/>
                    </a:cubicBezTo>
                    <a:cubicBezTo>
                      <a:pt x="8" y="13"/>
                      <a:pt x="8" y="16"/>
                      <a:pt x="10" y="18"/>
                    </a:cubicBezTo>
                    <a:cubicBezTo>
                      <a:pt x="12" y="20"/>
                      <a:pt x="13" y="23"/>
                      <a:pt x="12" y="24"/>
                    </a:cubicBezTo>
                    <a:cubicBezTo>
                      <a:pt x="11" y="26"/>
                      <a:pt x="8" y="30"/>
                      <a:pt x="5" y="30"/>
                    </a:cubicBezTo>
                    <a:cubicBezTo>
                      <a:pt x="2" y="30"/>
                      <a:pt x="0" y="33"/>
                      <a:pt x="0" y="36"/>
                    </a:cubicBezTo>
                    <a:cubicBezTo>
                      <a:pt x="0" y="40"/>
                      <a:pt x="2" y="42"/>
                      <a:pt x="5" y="42"/>
                    </a:cubicBezTo>
                    <a:cubicBezTo>
                      <a:pt x="8" y="42"/>
                      <a:pt x="10" y="44"/>
                      <a:pt x="11" y="45"/>
                    </a:cubicBezTo>
                    <a:cubicBezTo>
                      <a:pt x="11" y="47"/>
                      <a:pt x="12" y="52"/>
                      <a:pt x="10" y="54"/>
                    </a:cubicBezTo>
                    <a:cubicBezTo>
                      <a:pt x="8" y="56"/>
                      <a:pt x="8" y="59"/>
                      <a:pt x="11" y="62"/>
                    </a:cubicBezTo>
                    <a:cubicBezTo>
                      <a:pt x="13" y="64"/>
                      <a:pt x="17" y="65"/>
                      <a:pt x="19" y="63"/>
                    </a:cubicBezTo>
                    <a:cubicBezTo>
                      <a:pt x="21" y="61"/>
                      <a:pt x="23" y="60"/>
                      <a:pt x="25" y="61"/>
                    </a:cubicBezTo>
                    <a:cubicBezTo>
                      <a:pt x="26" y="61"/>
                      <a:pt x="30" y="65"/>
                      <a:pt x="30" y="68"/>
                    </a:cubicBezTo>
                    <a:cubicBezTo>
                      <a:pt x="30" y="70"/>
                      <a:pt x="33" y="72"/>
                      <a:pt x="37" y="72"/>
                    </a:cubicBezTo>
                    <a:cubicBezTo>
                      <a:pt x="40" y="72"/>
                      <a:pt x="43" y="70"/>
                      <a:pt x="43" y="68"/>
                    </a:cubicBezTo>
                    <a:cubicBezTo>
                      <a:pt x="43" y="65"/>
                      <a:pt x="44" y="62"/>
                      <a:pt x="46" y="62"/>
                    </a:cubicBezTo>
                    <a:cubicBezTo>
                      <a:pt x="47" y="61"/>
                      <a:pt x="52" y="61"/>
                      <a:pt x="54" y="63"/>
                    </a:cubicBezTo>
                    <a:cubicBezTo>
                      <a:pt x="56" y="65"/>
                      <a:pt x="60" y="64"/>
                      <a:pt x="62" y="62"/>
                    </a:cubicBezTo>
                    <a:cubicBezTo>
                      <a:pt x="65" y="59"/>
                      <a:pt x="65" y="56"/>
                      <a:pt x="63" y="54"/>
                    </a:cubicBezTo>
                    <a:cubicBezTo>
                      <a:pt x="61" y="52"/>
                      <a:pt x="60" y="49"/>
                      <a:pt x="61" y="48"/>
                    </a:cubicBezTo>
                    <a:cubicBezTo>
                      <a:pt x="62" y="46"/>
                      <a:pt x="65" y="42"/>
                      <a:pt x="68" y="42"/>
                    </a:cubicBezTo>
                    <a:close/>
                    <a:moveTo>
                      <a:pt x="37" y="54"/>
                    </a:moveTo>
                    <a:cubicBezTo>
                      <a:pt x="26" y="54"/>
                      <a:pt x="18" y="46"/>
                      <a:pt x="18" y="36"/>
                    </a:cubicBezTo>
                    <a:cubicBezTo>
                      <a:pt x="18" y="26"/>
                      <a:pt x="26" y="18"/>
                      <a:pt x="37" y="18"/>
                    </a:cubicBezTo>
                    <a:cubicBezTo>
                      <a:pt x="47" y="18"/>
                      <a:pt x="55" y="26"/>
                      <a:pt x="55" y="36"/>
                    </a:cubicBezTo>
                    <a:cubicBezTo>
                      <a:pt x="55" y="46"/>
                      <a:pt x="47" y="54"/>
                      <a:pt x="37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Content Placeholder 2"/>
            <p:cNvSpPr txBox="1"/>
            <p:nvPr/>
          </p:nvSpPr>
          <p:spPr>
            <a:xfrm>
              <a:off x="2336800" y="39370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CN" altLang="en-US" sz="1800" b="1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添文本</a:t>
              </a:r>
              <a:endParaRPr lang="en-US" sz="18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34950" y="1509395"/>
            <a:ext cx="117214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2800" b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2800" b="0" dirty="0" err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在动漫领域，人们会把与动画、漫画相关的产品叫做周边，而在文化领域，这些类似的产品被赋予了另一个新名字</a:t>
            </a:r>
            <a:r>
              <a:rPr sz="2800" b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sz="2800" b="0" dirty="0" err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文化创意产品，简称文创产品，而博物馆纪念品，就是非常有代表性的文创产品</a:t>
            </a:r>
            <a:r>
              <a:rPr sz="2800" b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266700" fontAlgn="auto">
              <a:lnSpc>
                <a:spcPct val="150000"/>
              </a:lnSpc>
            </a:pPr>
            <a:r>
              <a:rPr sz="2800" b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作为有着几百年历史的故宫，各种文创元素可谓取之不尽，在故宫文创产品的销售平台“故宫淘宝”上，你可以买到许许多多带有故宫元素的文创产品，从卡通的手机壳、行李牌、书签、电脑包、鼠标垫、U盘，到纸胶带、钛金眼镜、手表、香皂、酵素皂，甚至还有夏天盖的真丝被、冬天盖的棉被等，用弹眼落睛来形容，也并不未过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598910" y="835545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rgbClr val="6C4878"/>
                </a:solidFill>
              </a:rPr>
              <a:t>素材拓展</a:t>
            </a:r>
          </a:p>
        </p:txBody>
      </p:sp>
      <p:sp>
        <p:nvSpPr>
          <p:cNvPr id="28" name="AutoShape 135"/>
          <p:cNvSpPr/>
          <p:nvPr/>
        </p:nvSpPr>
        <p:spPr bwMode="auto">
          <a:xfrm>
            <a:off x="5006975" y="955040"/>
            <a:ext cx="591820" cy="40703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250" y="18682"/>
                </a:moveTo>
                <a:lnTo>
                  <a:pt x="19651" y="18682"/>
                </a:lnTo>
                <a:lnTo>
                  <a:pt x="19575" y="18682"/>
                </a:lnTo>
                <a:lnTo>
                  <a:pt x="16875" y="14755"/>
                </a:lnTo>
                <a:lnTo>
                  <a:pt x="16875" y="14727"/>
                </a:lnTo>
                <a:lnTo>
                  <a:pt x="16200" y="13745"/>
                </a:lnTo>
                <a:lnTo>
                  <a:pt x="16200" y="7855"/>
                </a:lnTo>
                <a:lnTo>
                  <a:pt x="19575" y="2945"/>
                </a:lnTo>
                <a:lnTo>
                  <a:pt x="19651" y="2945"/>
                </a:lnTo>
                <a:lnTo>
                  <a:pt x="20250" y="2945"/>
                </a:lnTo>
                <a:cubicBezTo>
                  <a:pt x="20250" y="2945"/>
                  <a:pt x="20250" y="18682"/>
                  <a:pt x="20250" y="18682"/>
                </a:cubicBezTo>
                <a:close/>
                <a:moveTo>
                  <a:pt x="2025" y="19636"/>
                </a:moveTo>
                <a:cubicBezTo>
                  <a:pt x="1652" y="19636"/>
                  <a:pt x="1350" y="19195"/>
                  <a:pt x="1350" y="18655"/>
                </a:cubicBezTo>
                <a:lnTo>
                  <a:pt x="1350" y="2945"/>
                </a:lnTo>
                <a:cubicBezTo>
                  <a:pt x="1350" y="2402"/>
                  <a:pt x="1652" y="1964"/>
                  <a:pt x="2025" y="1964"/>
                </a:cubicBezTo>
                <a:lnTo>
                  <a:pt x="14850" y="1964"/>
                </a:lnTo>
                <a:cubicBezTo>
                  <a:pt x="15222" y="1964"/>
                  <a:pt x="15525" y="2403"/>
                  <a:pt x="15525" y="2945"/>
                </a:cubicBezTo>
                <a:lnTo>
                  <a:pt x="15525" y="18655"/>
                </a:lnTo>
                <a:cubicBezTo>
                  <a:pt x="15525" y="19195"/>
                  <a:pt x="15222" y="19636"/>
                  <a:pt x="14850" y="19636"/>
                </a:cubicBezTo>
                <a:cubicBezTo>
                  <a:pt x="14850" y="19636"/>
                  <a:pt x="2025" y="19636"/>
                  <a:pt x="2025" y="19636"/>
                </a:cubicBezTo>
                <a:close/>
                <a:moveTo>
                  <a:pt x="20250" y="982"/>
                </a:moveTo>
                <a:lnTo>
                  <a:pt x="19651" y="982"/>
                </a:lnTo>
                <a:cubicBezTo>
                  <a:pt x="19297" y="982"/>
                  <a:pt x="18957" y="1185"/>
                  <a:pt x="18704" y="1547"/>
                </a:cubicBezTo>
                <a:lnTo>
                  <a:pt x="16875" y="4171"/>
                </a:lnTo>
                <a:lnTo>
                  <a:pt x="16875" y="2945"/>
                </a:lnTo>
                <a:cubicBezTo>
                  <a:pt x="16875" y="1317"/>
                  <a:pt x="15968" y="0"/>
                  <a:pt x="14850" y="0"/>
                </a:cubicBezTo>
                <a:lnTo>
                  <a:pt x="2025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5"/>
                </a:lnTo>
                <a:cubicBezTo>
                  <a:pt x="0" y="20281"/>
                  <a:pt x="906" y="21600"/>
                  <a:pt x="2025" y="21600"/>
                </a:cubicBezTo>
                <a:lnTo>
                  <a:pt x="14850" y="21600"/>
                </a:lnTo>
                <a:cubicBezTo>
                  <a:pt x="15968" y="21600"/>
                  <a:pt x="16875" y="20281"/>
                  <a:pt x="16875" y="18655"/>
                </a:cubicBezTo>
                <a:lnTo>
                  <a:pt x="16875" y="17457"/>
                </a:lnTo>
                <a:lnTo>
                  <a:pt x="18704" y="20080"/>
                </a:lnTo>
                <a:cubicBezTo>
                  <a:pt x="18957" y="20442"/>
                  <a:pt x="19297" y="20646"/>
                  <a:pt x="19651" y="20646"/>
                </a:cubicBezTo>
                <a:lnTo>
                  <a:pt x="20250" y="20646"/>
                </a:lnTo>
                <a:cubicBezTo>
                  <a:pt x="20995" y="20646"/>
                  <a:pt x="21600" y="19766"/>
                  <a:pt x="21600" y="18682"/>
                </a:cubicBezTo>
                <a:lnTo>
                  <a:pt x="21600" y="2945"/>
                </a:lnTo>
                <a:cubicBezTo>
                  <a:pt x="21600" y="1861"/>
                  <a:pt x="20995" y="982"/>
                  <a:pt x="20250" y="982"/>
                </a:cubicBezTo>
              </a:path>
            </a:pathLst>
          </a:custGeom>
          <a:solidFill>
            <a:srgbClr val="6C4878"/>
          </a:solidFill>
          <a:ln>
            <a:noFill/>
          </a:ln>
        </p:spPr>
        <p:txBody>
          <a:bodyPr lIns="0" tIns="0" rIns="0" bIns="0"/>
          <a:lstStyle/>
          <a:p>
            <a:endParaRPr lang="en-US" sz="900">
              <a:solidFill>
                <a:prstClr val="black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20515" y="835660"/>
            <a:ext cx="732790" cy="645160"/>
          </a:xfrm>
          <a:prstGeom prst="rect">
            <a:avLst/>
          </a:prstGeom>
          <a:solidFill>
            <a:schemeClr val="accent4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02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5" grpId="0"/>
      <p:bldP spid="28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2336800" y="3937000"/>
            <a:ext cx="1828800" cy="1096433"/>
            <a:chOff x="2336800" y="3937000"/>
            <a:chExt cx="1828800" cy="1096433"/>
          </a:xfrm>
        </p:grpSpPr>
        <p:grpSp>
          <p:nvGrpSpPr>
            <p:cNvPr id="9" name="Group 315"/>
            <p:cNvGrpSpPr/>
            <p:nvPr/>
          </p:nvGrpSpPr>
          <p:grpSpPr>
            <a:xfrm>
              <a:off x="2946400" y="4445000"/>
              <a:ext cx="658284" cy="588433"/>
              <a:chOff x="6652854" y="2162175"/>
              <a:chExt cx="493713" cy="441325"/>
            </a:xfrm>
            <a:noFill/>
          </p:grpSpPr>
          <p:sp>
            <p:nvSpPr>
              <p:cNvPr id="10" name="Freeform 44"/>
              <p:cNvSpPr>
                <a:spLocks noEditPoints="1"/>
              </p:cNvSpPr>
              <p:nvPr/>
            </p:nvSpPr>
            <p:spPr bwMode="auto">
              <a:xfrm>
                <a:off x="6652854" y="2279650"/>
                <a:ext cx="285750" cy="285750"/>
              </a:xfrm>
              <a:custGeom>
                <a:avLst/>
                <a:gdLst/>
                <a:ahLst/>
                <a:cxnLst>
                  <a:cxn ang="0">
                    <a:pos x="107" y="67"/>
                  </a:cxn>
                  <a:cxn ang="0">
                    <a:pos x="114" y="59"/>
                  </a:cxn>
                  <a:cxn ang="0">
                    <a:pos x="114" y="54"/>
                  </a:cxn>
                  <a:cxn ang="0">
                    <a:pos x="107" y="47"/>
                  </a:cxn>
                  <a:cxn ang="0">
                    <a:pos x="106" y="47"/>
                  </a:cxn>
                  <a:cxn ang="0">
                    <a:pos x="97" y="42"/>
                  </a:cxn>
                  <a:cxn ang="0">
                    <a:pos x="99" y="29"/>
                  </a:cxn>
                  <a:cxn ang="0">
                    <a:pos x="99" y="29"/>
                  </a:cxn>
                  <a:cxn ang="0">
                    <a:pos x="99" y="18"/>
                  </a:cxn>
                  <a:cxn ang="0">
                    <a:pos x="96" y="15"/>
                  </a:cxn>
                  <a:cxn ang="0">
                    <a:pos x="85" y="15"/>
                  </a:cxn>
                  <a:cxn ang="0">
                    <a:pos x="85" y="15"/>
                  </a:cxn>
                  <a:cxn ang="0">
                    <a:pos x="75" y="18"/>
                  </a:cxn>
                  <a:cxn ang="0">
                    <a:pos x="67" y="8"/>
                  </a:cxn>
                  <a:cxn ang="0">
                    <a:pos x="67" y="7"/>
                  </a:cxn>
                  <a:cxn ang="0">
                    <a:pos x="60" y="0"/>
                  </a:cxn>
                  <a:cxn ang="0">
                    <a:pos x="55" y="0"/>
                  </a:cxn>
                  <a:cxn ang="0">
                    <a:pos x="47" y="7"/>
                  </a:cxn>
                  <a:cxn ang="0">
                    <a:pos x="47" y="8"/>
                  </a:cxn>
                  <a:cxn ang="0">
                    <a:pos x="43" y="17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18" y="15"/>
                  </a:cxn>
                  <a:cxn ang="0">
                    <a:pos x="15" y="18"/>
                  </a:cxn>
                  <a:cxn ang="0">
                    <a:pos x="15" y="29"/>
                  </a:cxn>
                  <a:cxn ang="0">
                    <a:pos x="15" y="29"/>
                  </a:cxn>
                  <a:cxn ang="0">
                    <a:pos x="19" y="38"/>
                  </a:cxn>
                  <a:cxn ang="0">
                    <a:pos x="8" y="47"/>
                  </a:cxn>
                  <a:cxn ang="0">
                    <a:pos x="8" y="47"/>
                  </a:cxn>
                  <a:cxn ang="0">
                    <a:pos x="0" y="54"/>
                  </a:cxn>
                  <a:cxn ang="0">
                    <a:pos x="0" y="59"/>
                  </a:cxn>
                  <a:cxn ang="0">
                    <a:pos x="8" y="67"/>
                  </a:cxn>
                  <a:cxn ang="0">
                    <a:pos x="8" y="67"/>
                  </a:cxn>
                  <a:cxn ang="0">
                    <a:pos x="17" y="71"/>
                  </a:cxn>
                  <a:cxn ang="0">
                    <a:pos x="15" y="85"/>
                  </a:cxn>
                  <a:cxn ang="0">
                    <a:pos x="15" y="85"/>
                  </a:cxn>
                  <a:cxn ang="0">
                    <a:pos x="15" y="95"/>
                  </a:cxn>
                  <a:cxn ang="0">
                    <a:pos x="18" y="99"/>
                  </a:cxn>
                  <a:cxn ang="0">
                    <a:pos x="29" y="99"/>
                  </a:cxn>
                  <a:cxn ang="0">
                    <a:pos x="29" y="99"/>
                  </a:cxn>
                  <a:cxn ang="0">
                    <a:pos x="39" y="95"/>
                  </a:cxn>
                  <a:cxn ang="0">
                    <a:pos x="47" y="106"/>
                  </a:cxn>
                  <a:cxn ang="0">
                    <a:pos x="47" y="106"/>
                  </a:cxn>
                  <a:cxn ang="0">
                    <a:pos x="55" y="114"/>
                  </a:cxn>
                  <a:cxn ang="0">
                    <a:pos x="60" y="114"/>
                  </a:cxn>
                  <a:cxn ang="0">
                    <a:pos x="67" y="106"/>
                  </a:cxn>
                  <a:cxn ang="0">
                    <a:pos x="67" y="106"/>
                  </a:cxn>
                  <a:cxn ang="0">
                    <a:pos x="71" y="97"/>
                  </a:cxn>
                  <a:cxn ang="0">
                    <a:pos x="85" y="99"/>
                  </a:cxn>
                  <a:cxn ang="0">
                    <a:pos x="85" y="99"/>
                  </a:cxn>
                  <a:cxn ang="0">
                    <a:pos x="96" y="99"/>
                  </a:cxn>
                  <a:cxn ang="0">
                    <a:pos x="99" y="95"/>
                  </a:cxn>
                  <a:cxn ang="0">
                    <a:pos x="99" y="85"/>
                  </a:cxn>
                  <a:cxn ang="0">
                    <a:pos x="99" y="85"/>
                  </a:cxn>
                  <a:cxn ang="0">
                    <a:pos x="96" y="75"/>
                  </a:cxn>
                  <a:cxn ang="0">
                    <a:pos x="106" y="67"/>
                  </a:cxn>
                  <a:cxn ang="0">
                    <a:pos x="107" y="67"/>
                  </a:cxn>
                  <a:cxn ang="0">
                    <a:pos x="57" y="85"/>
                  </a:cxn>
                  <a:cxn ang="0">
                    <a:pos x="29" y="57"/>
                  </a:cxn>
                  <a:cxn ang="0">
                    <a:pos x="57" y="28"/>
                  </a:cxn>
                  <a:cxn ang="0">
                    <a:pos x="86" y="57"/>
                  </a:cxn>
                  <a:cxn ang="0">
                    <a:pos x="57" y="85"/>
                  </a:cxn>
                </a:cxnLst>
                <a:rect l="0" t="0" r="r" b="b"/>
                <a:pathLst>
                  <a:path w="114" h="114">
                    <a:moveTo>
                      <a:pt x="107" y="67"/>
                    </a:moveTo>
                    <a:cubicBezTo>
                      <a:pt x="111" y="67"/>
                      <a:pt x="114" y="63"/>
                      <a:pt x="114" y="59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0"/>
                      <a:pt x="111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2" y="47"/>
                      <a:pt x="98" y="45"/>
                      <a:pt x="97" y="42"/>
                    </a:cubicBezTo>
                    <a:cubicBezTo>
                      <a:pt x="97" y="40"/>
                      <a:pt x="96" y="32"/>
                      <a:pt x="99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102" y="26"/>
                      <a:pt x="102" y="21"/>
                      <a:pt x="99" y="18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3" y="12"/>
                      <a:pt x="88" y="12"/>
                      <a:pt x="85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2" y="18"/>
                      <a:pt x="78" y="19"/>
                      <a:pt x="75" y="18"/>
                    </a:cubicBezTo>
                    <a:cubicBezTo>
                      <a:pt x="73" y="17"/>
                      <a:pt x="67" y="12"/>
                      <a:pt x="67" y="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4" y="0"/>
                      <a:pt x="6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1" y="0"/>
                      <a:pt x="47" y="3"/>
                      <a:pt x="47" y="7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12"/>
                      <a:pt x="45" y="16"/>
                      <a:pt x="43" y="17"/>
                    </a:cubicBezTo>
                    <a:cubicBezTo>
                      <a:pt x="40" y="17"/>
                      <a:pt x="32" y="18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6" y="12"/>
                      <a:pt x="21" y="12"/>
                      <a:pt x="18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21"/>
                      <a:pt x="12" y="26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8" y="32"/>
                      <a:pt x="20" y="36"/>
                      <a:pt x="19" y="38"/>
                    </a:cubicBezTo>
                    <a:cubicBezTo>
                      <a:pt x="17" y="41"/>
                      <a:pt x="12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3"/>
                      <a:pt x="3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12" y="67"/>
                      <a:pt x="16" y="69"/>
                      <a:pt x="17" y="71"/>
                    </a:cubicBezTo>
                    <a:cubicBezTo>
                      <a:pt x="18" y="73"/>
                      <a:pt x="18" y="82"/>
                      <a:pt x="15" y="85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2" y="88"/>
                      <a:pt x="12" y="93"/>
                      <a:pt x="15" y="95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21" y="102"/>
                      <a:pt x="26" y="102"/>
                      <a:pt x="29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32" y="96"/>
                      <a:pt x="37" y="94"/>
                      <a:pt x="39" y="95"/>
                    </a:cubicBezTo>
                    <a:cubicBezTo>
                      <a:pt x="41" y="96"/>
                      <a:pt x="47" y="102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0"/>
                      <a:pt x="51" y="114"/>
                      <a:pt x="55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4" y="114"/>
                      <a:pt x="67" y="110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2"/>
                      <a:pt x="69" y="98"/>
                      <a:pt x="71" y="97"/>
                    </a:cubicBezTo>
                    <a:cubicBezTo>
                      <a:pt x="74" y="96"/>
                      <a:pt x="82" y="96"/>
                      <a:pt x="85" y="99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8" y="102"/>
                      <a:pt x="93" y="102"/>
                      <a:pt x="96" y="99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102" y="93"/>
                      <a:pt x="102" y="88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6" y="82"/>
                      <a:pt x="95" y="77"/>
                      <a:pt x="96" y="75"/>
                    </a:cubicBezTo>
                    <a:cubicBezTo>
                      <a:pt x="97" y="73"/>
                      <a:pt x="102" y="67"/>
                      <a:pt x="106" y="67"/>
                    </a:cubicBezTo>
                    <a:lnTo>
                      <a:pt x="107" y="67"/>
                    </a:lnTo>
                    <a:close/>
                    <a:moveTo>
                      <a:pt x="57" y="85"/>
                    </a:moveTo>
                    <a:cubicBezTo>
                      <a:pt x="41" y="85"/>
                      <a:pt x="29" y="73"/>
                      <a:pt x="29" y="57"/>
                    </a:cubicBezTo>
                    <a:cubicBezTo>
                      <a:pt x="29" y="41"/>
                      <a:pt x="41" y="28"/>
                      <a:pt x="57" y="28"/>
                    </a:cubicBezTo>
                    <a:cubicBezTo>
                      <a:pt x="73" y="28"/>
                      <a:pt x="86" y="41"/>
                      <a:pt x="86" y="57"/>
                    </a:cubicBezTo>
                    <a:cubicBezTo>
                      <a:pt x="86" y="73"/>
                      <a:pt x="73" y="85"/>
                      <a:pt x="57" y="8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45"/>
              <p:cNvSpPr>
                <a:spLocks noEditPoints="1"/>
              </p:cNvSpPr>
              <p:nvPr/>
            </p:nvSpPr>
            <p:spPr bwMode="auto">
              <a:xfrm>
                <a:off x="6914792" y="2162175"/>
                <a:ext cx="231775" cy="233363"/>
              </a:xfrm>
              <a:custGeom>
                <a:avLst/>
                <a:gdLst/>
                <a:ahLst/>
                <a:cxnLst>
                  <a:cxn ang="0">
                    <a:pos x="87" y="55"/>
                  </a:cxn>
                  <a:cxn ang="0">
                    <a:pos x="93" y="47"/>
                  </a:cxn>
                  <a:cxn ang="0">
                    <a:pos x="93" y="46"/>
                  </a:cxn>
                  <a:cxn ang="0">
                    <a:pos x="87" y="39"/>
                  </a:cxn>
                  <a:cxn ang="0">
                    <a:pos x="79" y="35"/>
                  </a:cxn>
                  <a:cxn ang="0">
                    <a:pos x="81" y="24"/>
                  </a:cxn>
                  <a:cxn ang="0">
                    <a:pos x="80" y="14"/>
                  </a:cxn>
                  <a:cxn ang="0">
                    <a:pos x="79" y="13"/>
                  </a:cxn>
                  <a:cxn ang="0">
                    <a:pos x="69" y="12"/>
                  </a:cxn>
                  <a:cxn ang="0">
                    <a:pos x="62" y="15"/>
                  </a:cxn>
                  <a:cxn ang="0">
                    <a:pos x="55" y="6"/>
                  </a:cxn>
                  <a:cxn ang="0">
                    <a:pos x="47" y="0"/>
                  </a:cxn>
                  <a:cxn ang="0">
                    <a:pos x="46" y="0"/>
                  </a:cxn>
                  <a:cxn ang="0">
                    <a:pos x="38" y="6"/>
                  </a:cxn>
                  <a:cxn ang="0">
                    <a:pos x="35" y="14"/>
                  </a:cxn>
                  <a:cxn ang="0">
                    <a:pos x="24" y="12"/>
                  </a:cxn>
                  <a:cxn ang="0">
                    <a:pos x="14" y="13"/>
                  </a:cxn>
                  <a:cxn ang="0">
                    <a:pos x="13" y="14"/>
                  </a:cxn>
                  <a:cxn ang="0">
                    <a:pos x="12" y="24"/>
                  </a:cxn>
                  <a:cxn ang="0">
                    <a:pos x="15" y="32"/>
                  </a:cxn>
                  <a:cxn ang="0">
                    <a:pos x="6" y="39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6" y="55"/>
                  </a:cxn>
                  <a:cxn ang="0">
                    <a:pos x="14" y="58"/>
                  </a:cxn>
                  <a:cxn ang="0">
                    <a:pos x="12" y="69"/>
                  </a:cxn>
                  <a:cxn ang="0">
                    <a:pos x="13" y="79"/>
                  </a:cxn>
                  <a:cxn ang="0">
                    <a:pos x="14" y="80"/>
                  </a:cxn>
                  <a:cxn ang="0">
                    <a:pos x="24" y="81"/>
                  </a:cxn>
                  <a:cxn ang="0">
                    <a:pos x="31" y="78"/>
                  </a:cxn>
                  <a:cxn ang="0">
                    <a:pos x="38" y="87"/>
                  </a:cxn>
                  <a:cxn ang="0">
                    <a:pos x="46" y="93"/>
                  </a:cxn>
                  <a:cxn ang="0">
                    <a:pos x="47" y="93"/>
                  </a:cxn>
                  <a:cxn ang="0">
                    <a:pos x="55" y="87"/>
                  </a:cxn>
                  <a:cxn ang="0">
                    <a:pos x="58" y="80"/>
                  </a:cxn>
                  <a:cxn ang="0">
                    <a:pos x="69" y="81"/>
                  </a:cxn>
                  <a:cxn ang="0">
                    <a:pos x="79" y="80"/>
                  </a:cxn>
                  <a:cxn ang="0">
                    <a:pos x="80" y="79"/>
                  </a:cxn>
                  <a:cxn ang="0">
                    <a:pos x="81" y="69"/>
                  </a:cxn>
                  <a:cxn ang="0">
                    <a:pos x="78" y="62"/>
                  </a:cxn>
                  <a:cxn ang="0">
                    <a:pos x="87" y="55"/>
                  </a:cxn>
                  <a:cxn ang="0">
                    <a:pos x="47" y="70"/>
                  </a:cxn>
                  <a:cxn ang="0">
                    <a:pos x="23" y="47"/>
                  </a:cxn>
                  <a:cxn ang="0">
                    <a:pos x="47" y="23"/>
                  </a:cxn>
                  <a:cxn ang="0">
                    <a:pos x="70" y="47"/>
                  </a:cxn>
                  <a:cxn ang="0">
                    <a:pos x="47" y="70"/>
                  </a:cxn>
                </a:cxnLst>
                <a:rect l="0" t="0" r="r" b="b"/>
                <a:pathLst>
                  <a:path w="93" h="93">
                    <a:moveTo>
                      <a:pt x="87" y="55"/>
                    </a:moveTo>
                    <a:cubicBezTo>
                      <a:pt x="90" y="55"/>
                      <a:pt x="93" y="51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3" y="42"/>
                      <a:pt x="90" y="39"/>
                      <a:pt x="87" y="39"/>
                    </a:cubicBezTo>
                    <a:cubicBezTo>
                      <a:pt x="83" y="39"/>
                      <a:pt x="80" y="37"/>
                      <a:pt x="79" y="35"/>
                    </a:cubicBezTo>
                    <a:cubicBezTo>
                      <a:pt x="79" y="33"/>
                      <a:pt x="78" y="26"/>
                      <a:pt x="81" y="24"/>
                    </a:cubicBezTo>
                    <a:cubicBezTo>
                      <a:pt x="83" y="21"/>
                      <a:pt x="83" y="17"/>
                      <a:pt x="80" y="1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6" y="10"/>
                      <a:pt x="72" y="10"/>
                      <a:pt x="69" y="12"/>
                    </a:cubicBezTo>
                    <a:cubicBezTo>
                      <a:pt x="67" y="15"/>
                      <a:pt x="63" y="16"/>
                      <a:pt x="62" y="15"/>
                    </a:cubicBezTo>
                    <a:cubicBezTo>
                      <a:pt x="60" y="14"/>
                      <a:pt x="55" y="10"/>
                      <a:pt x="55" y="6"/>
                    </a:cubicBezTo>
                    <a:cubicBezTo>
                      <a:pt x="55" y="3"/>
                      <a:pt x="51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2" y="0"/>
                      <a:pt x="38" y="3"/>
                      <a:pt x="38" y="6"/>
                    </a:cubicBezTo>
                    <a:cubicBezTo>
                      <a:pt x="38" y="10"/>
                      <a:pt x="37" y="13"/>
                      <a:pt x="35" y="14"/>
                    </a:cubicBezTo>
                    <a:cubicBezTo>
                      <a:pt x="33" y="14"/>
                      <a:pt x="26" y="15"/>
                      <a:pt x="24" y="12"/>
                    </a:cubicBezTo>
                    <a:cubicBezTo>
                      <a:pt x="21" y="10"/>
                      <a:pt x="17" y="10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7"/>
                      <a:pt x="10" y="21"/>
                      <a:pt x="12" y="24"/>
                    </a:cubicBezTo>
                    <a:cubicBezTo>
                      <a:pt x="15" y="26"/>
                      <a:pt x="16" y="30"/>
                      <a:pt x="15" y="32"/>
                    </a:cubicBezTo>
                    <a:cubicBezTo>
                      <a:pt x="14" y="33"/>
                      <a:pt x="10" y="39"/>
                      <a:pt x="6" y="39"/>
                    </a:cubicBezTo>
                    <a:cubicBezTo>
                      <a:pt x="3" y="39"/>
                      <a:pt x="0" y="42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1"/>
                      <a:pt x="3" y="55"/>
                      <a:pt x="6" y="55"/>
                    </a:cubicBezTo>
                    <a:cubicBezTo>
                      <a:pt x="10" y="55"/>
                      <a:pt x="13" y="56"/>
                      <a:pt x="14" y="58"/>
                    </a:cubicBezTo>
                    <a:cubicBezTo>
                      <a:pt x="14" y="60"/>
                      <a:pt x="15" y="67"/>
                      <a:pt x="12" y="69"/>
                    </a:cubicBezTo>
                    <a:cubicBezTo>
                      <a:pt x="10" y="72"/>
                      <a:pt x="10" y="76"/>
                      <a:pt x="13" y="79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7" y="83"/>
                      <a:pt x="21" y="83"/>
                      <a:pt x="24" y="81"/>
                    </a:cubicBezTo>
                    <a:cubicBezTo>
                      <a:pt x="26" y="79"/>
                      <a:pt x="30" y="77"/>
                      <a:pt x="31" y="78"/>
                    </a:cubicBezTo>
                    <a:cubicBezTo>
                      <a:pt x="33" y="79"/>
                      <a:pt x="38" y="84"/>
                      <a:pt x="38" y="87"/>
                    </a:cubicBezTo>
                    <a:cubicBezTo>
                      <a:pt x="38" y="91"/>
                      <a:pt x="42" y="93"/>
                      <a:pt x="46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1" y="93"/>
                      <a:pt x="55" y="91"/>
                      <a:pt x="55" y="87"/>
                    </a:cubicBezTo>
                    <a:cubicBezTo>
                      <a:pt x="55" y="84"/>
                      <a:pt x="56" y="80"/>
                      <a:pt x="58" y="80"/>
                    </a:cubicBezTo>
                    <a:cubicBezTo>
                      <a:pt x="60" y="79"/>
                      <a:pt x="67" y="79"/>
                      <a:pt x="69" y="81"/>
                    </a:cubicBezTo>
                    <a:cubicBezTo>
                      <a:pt x="72" y="83"/>
                      <a:pt x="76" y="83"/>
                      <a:pt x="79" y="8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3" y="76"/>
                      <a:pt x="83" y="72"/>
                      <a:pt x="81" y="69"/>
                    </a:cubicBezTo>
                    <a:cubicBezTo>
                      <a:pt x="78" y="67"/>
                      <a:pt x="77" y="64"/>
                      <a:pt x="78" y="62"/>
                    </a:cubicBezTo>
                    <a:cubicBezTo>
                      <a:pt x="79" y="60"/>
                      <a:pt x="83" y="55"/>
                      <a:pt x="87" y="55"/>
                    </a:cubicBezTo>
                    <a:close/>
                    <a:moveTo>
                      <a:pt x="47" y="70"/>
                    </a:moveTo>
                    <a:cubicBezTo>
                      <a:pt x="34" y="70"/>
                      <a:pt x="23" y="60"/>
                      <a:pt x="23" y="47"/>
                    </a:cubicBezTo>
                    <a:cubicBezTo>
                      <a:pt x="23" y="34"/>
                      <a:pt x="34" y="23"/>
                      <a:pt x="47" y="23"/>
                    </a:cubicBezTo>
                    <a:cubicBezTo>
                      <a:pt x="59" y="23"/>
                      <a:pt x="70" y="34"/>
                      <a:pt x="70" y="47"/>
                    </a:cubicBezTo>
                    <a:cubicBezTo>
                      <a:pt x="70" y="60"/>
                      <a:pt x="59" y="70"/>
                      <a:pt x="4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46"/>
              <p:cNvSpPr>
                <a:spLocks noEditPoints="1"/>
              </p:cNvSpPr>
              <p:nvPr/>
            </p:nvSpPr>
            <p:spPr bwMode="auto">
              <a:xfrm>
                <a:off x="6938604" y="2422525"/>
                <a:ext cx="182563" cy="180975"/>
              </a:xfrm>
              <a:custGeom>
                <a:avLst/>
                <a:gdLst/>
                <a:ahLst/>
                <a:cxnLst>
                  <a:cxn ang="0">
                    <a:pos x="68" y="42"/>
                  </a:cxn>
                  <a:cxn ang="0">
                    <a:pos x="73" y="36"/>
                  </a:cxn>
                  <a:cxn ang="0">
                    <a:pos x="68" y="30"/>
                  </a:cxn>
                  <a:cxn ang="0">
                    <a:pos x="62" y="27"/>
                  </a:cxn>
                  <a:cxn ang="0">
                    <a:pos x="63" y="18"/>
                  </a:cxn>
                  <a:cxn ang="0">
                    <a:pos x="62" y="10"/>
                  </a:cxn>
                  <a:cxn ang="0">
                    <a:pos x="54" y="9"/>
                  </a:cxn>
                  <a:cxn ang="0">
                    <a:pos x="48" y="12"/>
                  </a:cxn>
                  <a:cxn ang="0">
                    <a:pos x="43" y="5"/>
                  </a:cxn>
                  <a:cxn ang="0">
                    <a:pos x="37" y="0"/>
                  </a:cxn>
                  <a:cxn ang="0">
                    <a:pos x="30" y="5"/>
                  </a:cxn>
                  <a:cxn ang="0">
                    <a:pos x="27" y="11"/>
                  </a:cxn>
                  <a:cxn ang="0">
                    <a:pos x="19" y="9"/>
                  </a:cxn>
                  <a:cxn ang="0">
                    <a:pos x="11" y="10"/>
                  </a:cxn>
                  <a:cxn ang="0">
                    <a:pos x="10" y="18"/>
                  </a:cxn>
                  <a:cxn ang="0">
                    <a:pos x="12" y="24"/>
                  </a:cxn>
                  <a:cxn ang="0">
                    <a:pos x="5" y="30"/>
                  </a:cxn>
                  <a:cxn ang="0">
                    <a:pos x="0" y="36"/>
                  </a:cxn>
                  <a:cxn ang="0">
                    <a:pos x="5" y="42"/>
                  </a:cxn>
                  <a:cxn ang="0">
                    <a:pos x="11" y="45"/>
                  </a:cxn>
                  <a:cxn ang="0">
                    <a:pos x="10" y="54"/>
                  </a:cxn>
                  <a:cxn ang="0">
                    <a:pos x="11" y="62"/>
                  </a:cxn>
                  <a:cxn ang="0">
                    <a:pos x="19" y="63"/>
                  </a:cxn>
                  <a:cxn ang="0">
                    <a:pos x="25" y="61"/>
                  </a:cxn>
                  <a:cxn ang="0">
                    <a:pos x="30" y="68"/>
                  </a:cxn>
                  <a:cxn ang="0">
                    <a:pos x="37" y="72"/>
                  </a:cxn>
                  <a:cxn ang="0">
                    <a:pos x="43" y="68"/>
                  </a:cxn>
                  <a:cxn ang="0">
                    <a:pos x="46" y="62"/>
                  </a:cxn>
                  <a:cxn ang="0">
                    <a:pos x="54" y="63"/>
                  </a:cxn>
                  <a:cxn ang="0">
                    <a:pos x="62" y="62"/>
                  </a:cxn>
                  <a:cxn ang="0">
                    <a:pos x="63" y="54"/>
                  </a:cxn>
                  <a:cxn ang="0">
                    <a:pos x="61" y="48"/>
                  </a:cxn>
                  <a:cxn ang="0">
                    <a:pos x="68" y="42"/>
                  </a:cxn>
                  <a:cxn ang="0">
                    <a:pos x="37" y="54"/>
                  </a:cxn>
                  <a:cxn ang="0">
                    <a:pos x="18" y="36"/>
                  </a:cxn>
                  <a:cxn ang="0">
                    <a:pos x="37" y="18"/>
                  </a:cxn>
                  <a:cxn ang="0">
                    <a:pos x="55" y="36"/>
                  </a:cxn>
                  <a:cxn ang="0">
                    <a:pos x="37" y="54"/>
                  </a:cxn>
                </a:cxnLst>
                <a:rect l="0" t="0" r="r" b="b"/>
                <a:pathLst>
                  <a:path w="73" h="72">
                    <a:moveTo>
                      <a:pt x="68" y="42"/>
                    </a:moveTo>
                    <a:cubicBezTo>
                      <a:pt x="71" y="42"/>
                      <a:pt x="73" y="40"/>
                      <a:pt x="73" y="36"/>
                    </a:cubicBezTo>
                    <a:cubicBezTo>
                      <a:pt x="73" y="33"/>
                      <a:pt x="71" y="30"/>
                      <a:pt x="68" y="30"/>
                    </a:cubicBezTo>
                    <a:cubicBezTo>
                      <a:pt x="65" y="30"/>
                      <a:pt x="63" y="29"/>
                      <a:pt x="62" y="27"/>
                    </a:cubicBezTo>
                    <a:cubicBezTo>
                      <a:pt x="62" y="26"/>
                      <a:pt x="61" y="20"/>
                      <a:pt x="63" y="18"/>
                    </a:cubicBezTo>
                    <a:cubicBezTo>
                      <a:pt x="65" y="16"/>
                      <a:pt x="65" y="13"/>
                      <a:pt x="62" y="10"/>
                    </a:cubicBezTo>
                    <a:cubicBezTo>
                      <a:pt x="60" y="8"/>
                      <a:pt x="56" y="7"/>
                      <a:pt x="54" y="9"/>
                    </a:cubicBezTo>
                    <a:cubicBezTo>
                      <a:pt x="52" y="11"/>
                      <a:pt x="50" y="12"/>
                      <a:pt x="48" y="12"/>
                    </a:cubicBezTo>
                    <a:cubicBezTo>
                      <a:pt x="47" y="11"/>
                      <a:pt x="43" y="7"/>
                      <a:pt x="43" y="5"/>
                    </a:cubicBezTo>
                    <a:cubicBezTo>
                      <a:pt x="43" y="2"/>
                      <a:pt x="40" y="0"/>
                      <a:pt x="37" y="0"/>
                    </a:cubicBezTo>
                    <a:cubicBezTo>
                      <a:pt x="33" y="0"/>
                      <a:pt x="30" y="2"/>
                      <a:pt x="30" y="5"/>
                    </a:cubicBezTo>
                    <a:cubicBezTo>
                      <a:pt x="30" y="7"/>
                      <a:pt x="29" y="10"/>
                      <a:pt x="27" y="11"/>
                    </a:cubicBezTo>
                    <a:cubicBezTo>
                      <a:pt x="26" y="11"/>
                      <a:pt x="21" y="11"/>
                      <a:pt x="19" y="9"/>
                    </a:cubicBezTo>
                    <a:cubicBezTo>
                      <a:pt x="17" y="7"/>
                      <a:pt x="13" y="8"/>
                      <a:pt x="11" y="10"/>
                    </a:cubicBezTo>
                    <a:cubicBezTo>
                      <a:pt x="8" y="13"/>
                      <a:pt x="8" y="16"/>
                      <a:pt x="10" y="18"/>
                    </a:cubicBezTo>
                    <a:cubicBezTo>
                      <a:pt x="12" y="20"/>
                      <a:pt x="13" y="23"/>
                      <a:pt x="12" y="24"/>
                    </a:cubicBezTo>
                    <a:cubicBezTo>
                      <a:pt x="11" y="26"/>
                      <a:pt x="8" y="30"/>
                      <a:pt x="5" y="30"/>
                    </a:cubicBezTo>
                    <a:cubicBezTo>
                      <a:pt x="2" y="30"/>
                      <a:pt x="0" y="33"/>
                      <a:pt x="0" y="36"/>
                    </a:cubicBezTo>
                    <a:cubicBezTo>
                      <a:pt x="0" y="40"/>
                      <a:pt x="2" y="42"/>
                      <a:pt x="5" y="42"/>
                    </a:cubicBezTo>
                    <a:cubicBezTo>
                      <a:pt x="8" y="42"/>
                      <a:pt x="10" y="44"/>
                      <a:pt x="11" y="45"/>
                    </a:cubicBezTo>
                    <a:cubicBezTo>
                      <a:pt x="11" y="47"/>
                      <a:pt x="12" y="52"/>
                      <a:pt x="10" y="54"/>
                    </a:cubicBezTo>
                    <a:cubicBezTo>
                      <a:pt x="8" y="56"/>
                      <a:pt x="8" y="59"/>
                      <a:pt x="11" y="62"/>
                    </a:cubicBezTo>
                    <a:cubicBezTo>
                      <a:pt x="13" y="64"/>
                      <a:pt x="17" y="65"/>
                      <a:pt x="19" y="63"/>
                    </a:cubicBezTo>
                    <a:cubicBezTo>
                      <a:pt x="21" y="61"/>
                      <a:pt x="23" y="60"/>
                      <a:pt x="25" y="61"/>
                    </a:cubicBezTo>
                    <a:cubicBezTo>
                      <a:pt x="26" y="61"/>
                      <a:pt x="30" y="65"/>
                      <a:pt x="30" y="68"/>
                    </a:cubicBezTo>
                    <a:cubicBezTo>
                      <a:pt x="30" y="70"/>
                      <a:pt x="33" y="72"/>
                      <a:pt x="37" y="72"/>
                    </a:cubicBezTo>
                    <a:cubicBezTo>
                      <a:pt x="40" y="72"/>
                      <a:pt x="43" y="70"/>
                      <a:pt x="43" y="68"/>
                    </a:cubicBezTo>
                    <a:cubicBezTo>
                      <a:pt x="43" y="65"/>
                      <a:pt x="44" y="62"/>
                      <a:pt x="46" y="62"/>
                    </a:cubicBezTo>
                    <a:cubicBezTo>
                      <a:pt x="47" y="61"/>
                      <a:pt x="52" y="61"/>
                      <a:pt x="54" y="63"/>
                    </a:cubicBezTo>
                    <a:cubicBezTo>
                      <a:pt x="56" y="65"/>
                      <a:pt x="60" y="64"/>
                      <a:pt x="62" y="62"/>
                    </a:cubicBezTo>
                    <a:cubicBezTo>
                      <a:pt x="65" y="59"/>
                      <a:pt x="65" y="56"/>
                      <a:pt x="63" y="54"/>
                    </a:cubicBezTo>
                    <a:cubicBezTo>
                      <a:pt x="61" y="52"/>
                      <a:pt x="60" y="49"/>
                      <a:pt x="61" y="48"/>
                    </a:cubicBezTo>
                    <a:cubicBezTo>
                      <a:pt x="62" y="46"/>
                      <a:pt x="65" y="42"/>
                      <a:pt x="68" y="42"/>
                    </a:cubicBezTo>
                    <a:close/>
                    <a:moveTo>
                      <a:pt x="37" y="54"/>
                    </a:moveTo>
                    <a:cubicBezTo>
                      <a:pt x="26" y="54"/>
                      <a:pt x="18" y="46"/>
                      <a:pt x="18" y="36"/>
                    </a:cubicBezTo>
                    <a:cubicBezTo>
                      <a:pt x="18" y="26"/>
                      <a:pt x="26" y="18"/>
                      <a:pt x="37" y="18"/>
                    </a:cubicBezTo>
                    <a:cubicBezTo>
                      <a:pt x="47" y="18"/>
                      <a:pt x="55" y="26"/>
                      <a:pt x="55" y="36"/>
                    </a:cubicBezTo>
                    <a:cubicBezTo>
                      <a:pt x="55" y="46"/>
                      <a:pt x="47" y="54"/>
                      <a:pt x="37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Content Placeholder 2"/>
            <p:cNvSpPr txBox="1"/>
            <p:nvPr/>
          </p:nvSpPr>
          <p:spPr>
            <a:xfrm>
              <a:off x="2336800" y="39370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CN" altLang="en-US" sz="1800" b="1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添文本</a:t>
              </a:r>
              <a:endParaRPr lang="en-US" sz="18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58215" y="1819910"/>
            <a:ext cx="102749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2800" b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2800" b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2014年，一组题为“雍正：感觉自己萌萌哒”的《雍正行乐图》动态图片在微信朋友圈爆红，这是如果你觉得自己并没有看过这组图片，那可能性只有2种，一是你忘了，二是你很可能有的是一个假朋友圈。被各种穿越剧搞成了“情圣”的“四爷”雍正在这组图片里变成了自由飞翔的汉子，不仅擅长斗猛虎、射飞鸟、逗猴子，还濯足抠脚、抚琴晃脑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598910" y="82602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rgbClr val="6C4878"/>
                </a:solidFill>
              </a:rPr>
              <a:t>素材拓展</a:t>
            </a:r>
          </a:p>
        </p:txBody>
      </p:sp>
      <p:sp>
        <p:nvSpPr>
          <p:cNvPr id="28" name="AutoShape 135"/>
          <p:cNvSpPr/>
          <p:nvPr/>
        </p:nvSpPr>
        <p:spPr bwMode="auto">
          <a:xfrm>
            <a:off x="5006975" y="945515"/>
            <a:ext cx="591820" cy="40703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250" y="18682"/>
                </a:moveTo>
                <a:lnTo>
                  <a:pt x="19651" y="18682"/>
                </a:lnTo>
                <a:lnTo>
                  <a:pt x="19575" y="18682"/>
                </a:lnTo>
                <a:lnTo>
                  <a:pt x="16875" y="14755"/>
                </a:lnTo>
                <a:lnTo>
                  <a:pt x="16875" y="14727"/>
                </a:lnTo>
                <a:lnTo>
                  <a:pt x="16200" y="13745"/>
                </a:lnTo>
                <a:lnTo>
                  <a:pt x="16200" y="7855"/>
                </a:lnTo>
                <a:lnTo>
                  <a:pt x="19575" y="2945"/>
                </a:lnTo>
                <a:lnTo>
                  <a:pt x="19651" y="2945"/>
                </a:lnTo>
                <a:lnTo>
                  <a:pt x="20250" y="2945"/>
                </a:lnTo>
                <a:cubicBezTo>
                  <a:pt x="20250" y="2945"/>
                  <a:pt x="20250" y="18682"/>
                  <a:pt x="20250" y="18682"/>
                </a:cubicBezTo>
                <a:close/>
                <a:moveTo>
                  <a:pt x="2025" y="19636"/>
                </a:moveTo>
                <a:cubicBezTo>
                  <a:pt x="1652" y="19636"/>
                  <a:pt x="1350" y="19195"/>
                  <a:pt x="1350" y="18655"/>
                </a:cubicBezTo>
                <a:lnTo>
                  <a:pt x="1350" y="2945"/>
                </a:lnTo>
                <a:cubicBezTo>
                  <a:pt x="1350" y="2402"/>
                  <a:pt x="1652" y="1964"/>
                  <a:pt x="2025" y="1964"/>
                </a:cubicBezTo>
                <a:lnTo>
                  <a:pt x="14850" y="1964"/>
                </a:lnTo>
                <a:cubicBezTo>
                  <a:pt x="15222" y="1964"/>
                  <a:pt x="15525" y="2403"/>
                  <a:pt x="15525" y="2945"/>
                </a:cubicBezTo>
                <a:lnTo>
                  <a:pt x="15525" y="18655"/>
                </a:lnTo>
                <a:cubicBezTo>
                  <a:pt x="15525" y="19195"/>
                  <a:pt x="15222" y="19636"/>
                  <a:pt x="14850" y="19636"/>
                </a:cubicBezTo>
                <a:cubicBezTo>
                  <a:pt x="14850" y="19636"/>
                  <a:pt x="2025" y="19636"/>
                  <a:pt x="2025" y="19636"/>
                </a:cubicBezTo>
                <a:close/>
                <a:moveTo>
                  <a:pt x="20250" y="982"/>
                </a:moveTo>
                <a:lnTo>
                  <a:pt x="19651" y="982"/>
                </a:lnTo>
                <a:cubicBezTo>
                  <a:pt x="19297" y="982"/>
                  <a:pt x="18957" y="1185"/>
                  <a:pt x="18704" y="1547"/>
                </a:cubicBezTo>
                <a:lnTo>
                  <a:pt x="16875" y="4171"/>
                </a:lnTo>
                <a:lnTo>
                  <a:pt x="16875" y="2945"/>
                </a:lnTo>
                <a:cubicBezTo>
                  <a:pt x="16875" y="1317"/>
                  <a:pt x="15968" y="0"/>
                  <a:pt x="14850" y="0"/>
                </a:cubicBezTo>
                <a:lnTo>
                  <a:pt x="2025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5"/>
                </a:lnTo>
                <a:cubicBezTo>
                  <a:pt x="0" y="20281"/>
                  <a:pt x="906" y="21600"/>
                  <a:pt x="2025" y="21600"/>
                </a:cubicBezTo>
                <a:lnTo>
                  <a:pt x="14850" y="21600"/>
                </a:lnTo>
                <a:cubicBezTo>
                  <a:pt x="15968" y="21600"/>
                  <a:pt x="16875" y="20281"/>
                  <a:pt x="16875" y="18655"/>
                </a:cubicBezTo>
                <a:lnTo>
                  <a:pt x="16875" y="17457"/>
                </a:lnTo>
                <a:lnTo>
                  <a:pt x="18704" y="20080"/>
                </a:lnTo>
                <a:cubicBezTo>
                  <a:pt x="18957" y="20442"/>
                  <a:pt x="19297" y="20646"/>
                  <a:pt x="19651" y="20646"/>
                </a:cubicBezTo>
                <a:lnTo>
                  <a:pt x="20250" y="20646"/>
                </a:lnTo>
                <a:cubicBezTo>
                  <a:pt x="20995" y="20646"/>
                  <a:pt x="21600" y="19766"/>
                  <a:pt x="21600" y="18682"/>
                </a:cubicBezTo>
                <a:lnTo>
                  <a:pt x="21600" y="2945"/>
                </a:lnTo>
                <a:cubicBezTo>
                  <a:pt x="21600" y="1861"/>
                  <a:pt x="20995" y="982"/>
                  <a:pt x="20250" y="982"/>
                </a:cubicBezTo>
              </a:path>
            </a:pathLst>
          </a:custGeom>
          <a:solidFill>
            <a:srgbClr val="6C4878"/>
          </a:solidFill>
          <a:ln>
            <a:noFill/>
          </a:ln>
        </p:spPr>
        <p:txBody>
          <a:bodyPr lIns="0" tIns="0" rIns="0" bIns="0"/>
          <a:lstStyle/>
          <a:p>
            <a:endParaRPr lang="en-US" sz="900">
              <a:solidFill>
                <a:prstClr val="black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35755" y="826135"/>
            <a:ext cx="732790" cy="645160"/>
          </a:xfrm>
          <a:prstGeom prst="rect">
            <a:avLst/>
          </a:prstGeom>
          <a:solidFill>
            <a:schemeClr val="accent4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02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5" grpId="0"/>
      <p:bldP spid="28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2336800" y="3937000"/>
            <a:ext cx="1828800" cy="1096433"/>
            <a:chOff x="2336800" y="3937000"/>
            <a:chExt cx="1828800" cy="1096433"/>
          </a:xfrm>
        </p:grpSpPr>
        <p:grpSp>
          <p:nvGrpSpPr>
            <p:cNvPr id="9" name="Group 315"/>
            <p:cNvGrpSpPr/>
            <p:nvPr/>
          </p:nvGrpSpPr>
          <p:grpSpPr>
            <a:xfrm>
              <a:off x="2946400" y="4445000"/>
              <a:ext cx="658284" cy="588433"/>
              <a:chOff x="6652854" y="2162175"/>
              <a:chExt cx="493713" cy="441325"/>
            </a:xfrm>
            <a:noFill/>
          </p:grpSpPr>
          <p:sp>
            <p:nvSpPr>
              <p:cNvPr id="10" name="Freeform 44"/>
              <p:cNvSpPr>
                <a:spLocks noEditPoints="1"/>
              </p:cNvSpPr>
              <p:nvPr/>
            </p:nvSpPr>
            <p:spPr bwMode="auto">
              <a:xfrm>
                <a:off x="6652854" y="2279650"/>
                <a:ext cx="285750" cy="285750"/>
              </a:xfrm>
              <a:custGeom>
                <a:avLst/>
                <a:gdLst/>
                <a:ahLst/>
                <a:cxnLst>
                  <a:cxn ang="0">
                    <a:pos x="107" y="67"/>
                  </a:cxn>
                  <a:cxn ang="0">
                    <a:pos x="114" y="59"/>
                  </a:cxn>
                  <a:cxn ang="0">
                    <a:pos x="114" y="54"/>
                  </a:cxn>
                  <a:cxn ang="0">
                    <a:pos x="107" y="47"/>
                  </a:cxn>
                  <a:cxn ang="0">
                    <a:pos x="106" y="47"/>
                  </a:cxn>
                  <a:cxn ang="0">
                    <a:pos x="97" y="42"/>
                  </a:cxn>
                  <a:cxn ang="0">
                    <a:pos x="99" y="29"/>
                  </a:cxn>
                  <a:cxn ang="0">
                    <a:pos x="99" y="29"/>
                  </a:cxn>
                  <a:cxn ang="0">
                    <a:pos x="99" y="18"/>
                  </a:cxn>
                  <a:cxn ang="0">
                    <a:pos x="96" y="15"/>
                  </a:cxn>
                  <a:cxn ang="0">
                    <a:pos x="85" y="15"/>
                  </a:cxn>
                  <a:cxn ang="0">
                    <a:pos x="85" y="15"/>
                  </a:cxn>
                  <a:cxn ang="0">
                    <a:pos x="75" y="18"/>
                  </a:cxn>
                  <a:cxn ang="0">
                    <a:pos x="67" y="8"/>
                  </a:cxn>
                  <a:cxn ang="0">
                    <a:pos x="67" y="7"/>
                  </a:cxn>
                  <a:cxn ang="0">
                    <a:pos x="60" y="0"/>
                  </a:cxn>
                  <a:cxn ang="0">
                    <a:pos x="55" y="0"/>
                  </a:cxn>
                  <a:cxn ang="0">
                    <a:pos x="47" y="7"/>
                  </a:cxn>
                  <a:cxn ang="0">
                    <a:pos x="47" y="8"/>
                  </a:cxn>
                  <a:cxn ang="0">
                    <a:pos x="43" y="17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18" y="15"/>
                  </a:cxn>
                  <a:cxn ang="0">
                    <a:pos x="15" y="18"/>
                  </a:cxn>
                  <a:cxn ang="0">
                    <a:pos x="15" y="29"/>
                  </a:cxn>
                  <a:cxn ang="0">
                    <a:pos x="15" y="29"/>
                  </a:cxn>
                  <a:cxn ang="0">
                    <a:pos x="19" y="38"/>
                  </a:cxn>
                  <a:cxn ang="0">
                    <a:pos x="8" y="47"/>
                  </a:cxn>
                  <a:cxn ang="0">
                    <a:pos x="8" y="47"/>
                  </a:cxn>
                  <a:cxn ang="0">
                    <a:pos x="0" y="54"/>
                  </a:cxn>
                  <a:cxn ang="0">
                    <a:pos x="0" y="59"/>
                  </a:cxn>
                  <a:cxn ang="0">
                    <a:pos x="8" y="67"/>
                  </a:cxn>
                  <a:cxn ang="0">
                    <a:pos x="8" y="67"/>
                  </a:cxn>
                  <a:cxn ang="0">
                    <a:pos x="17" y="71"/>
                  </a:cxn>
                  <a:cxn ang="0">
                    <a:pos x="15" y="85"/>
                  </a:cxn>
                  <a:cxn ang="0">
                    <a:pos x="15" y="85"/>
                  </a:cxn>
                  <a:cxn ang="0">
                    <a:pos x="15" y="95"/>
                  </a:cxn>
                  <a:cxn ang="0">
                    <a:pos x="18" y="99"/>
                  </a:cxn>
                  <a:cxn ang="0">
                    <a:pos x="29" y="99"/>
                  </a:cxn>
                  <a:cxn ang="0">
                    <a:pos x="29" y="99"/>
                  </a:cxn>
                  <a:cxn ang="0">
                    <a:pos x="39" y="95"/>
                  </a:cxn>
                  <a:cxn ang="0">
                    <a:pos x="47" y="106"/>
                  </a:cxn>
                  <a:cxn ang="0">
                    <a:pos x="47" y="106"/>
                  </a:cxn>
                  <a:cxn ang="0">
                    <a:pos x="55" y="114"/>
                  </a:cxn>
                  <a:cxn ang="0">
                    <a:pos x="60" y="114"/>
                  </a:cxn>
                  <a:cxn ang="0">
                    <a:pos x="67" y="106"/>
                  </a:cxn>
                  <a:cxn ang="0">
                    <a:pos x="67" y="106"/>
                  </a:cxn>
                  <a:cxn ang="0">
                    <a:pos x="71" y="97"/>
                  </a:cxn>
                  <a:cxn ang="0">
                    <a:pos x="85" y="99"/>
                  </a:cxn>
                  <a:cxn ang="0">
                    <a:pos x="85" y="99"/>
                  </a:cxn>
                  <a:cxn ang="0">
                    <a:pos x="96" y="99"/>
                  </a:cxn>
                  <a:cxn ang="0">
                    <a:pos x="99" y="95"/>
                  </a:cxn>
                  <a:cxn ang="0">
                    <a:pos x="99" y="85"/>
                  </a:cxn>
                  <a:cxn ang="0">
                    <a:pos x="99" y="85"/>
                  </a:cxn>
                  <a:cxn ang="0">
                    <a:pos x="96" y="75"/>
                  </a:cxn>
                  <a:cxn ang="0">
                    <a:pos x="106" y="67"/>
                  </a:cxn>
                  <a:cxn ang="0">
                    <a:pos x="107" y="67"/>
                  </a:cxn>
                  <a:cxn ang="0">
                    <a:pos x="57" y="85"/>
                  </a:cxn>
                  <a:cxn ang="0">
                    <a:pos x="29" y="57"/>
                  </a:cxn>
                  <a:cxn ang="0">
                    <a:pos x="57" y="28"/>
                  </a:cxn>
                  <a:cxn ang="0">
                    <a:pos x="86" y="57"/>
                  </a:cxn>
                  <a:cxn ang="0">
                    <a:pos x="57" y="85"/>
                  </a:cxn>
                </a:cxnLst>
                <a:rect l="0" t="0" r="r" b="b"/>
                <a:pathLst>
                  <a:path w="114" h="114">
                    <a:moveTo>
                      <a:pt x="107" y="67"/>
                    </a:moveTo>
                    <a:cubicBezTo>
                      <a:pt x="111" y="67"/>
                      <a:pt x="114" y="63"/>
                      <a:pt x="114" y="59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0"/>
                      <a:pt x="111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2" y="47"/>
                      <a:pt x="98" y="45"/>
                      <a:pt x="97" y="42"/>
                    </a:cubicBezTo>
                    <a:cubicBezTo>
                      <a:pt x="97" y="40"/>
                      <a:pt x="96" y="32"/>
                      <a:pt x="99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102" y="26"/>
                      <a:pt x="102" y="21"/>
                      <a:pt x="99" y="18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3" y="12"/>
                      <a:pt x="88" y="12"/>
                      <a:pt x="85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2" y="18"/>
                      <a:pt x="78" y="19"/>
                      <a:pt x="75" y="18"/>
                    </a:cubicBezTo>
                    <a:cubicBezTo>
                      <a:pt x="73" y="17"/>
                      <a:pt x="67" y="12"/>
                      <a:pt x="67" y="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4" y="0"/>
                      <a:pt x="6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1" y="0"/>
                      <a:pt x="47" y="3"/>
                      <a:pt x="47" y="7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12"/>
                      <a:pt x="45" y="16"/>
                      <a:pt x="43" y="17"/>
                    </a:cubicBezTo>
                    <a:cubicBezTo>
                      <a:pt x="40" y="17"/>
                      <a:pt x="32" y="18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6" y="12"/>
                      <a:pt x="21" y="12"/>
                      <a:pt x="18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21"/>
                      <a:pt x="12" y="26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8" y="32"/>
                      <a:pt x="20" y="36"/>
                      <a:pt x="19" y="38"/>
                    </a:cubicBezTo>
                    <a:cubicBezTo>
                      <a:pt x="17" y="41"/>
                      <a:pt x="12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3"/>
                      <a:pt x="3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12" y="67"/>
                      <a:pt x="16" y="69"/>
                      <a:pt x="17" y="71"/>
                    </a:cubicBezTo>
                    <a:cubicBezTo>
                      <a:pt x="18" y="73"/>
                      <a:pt x="18" y="82"/>
                      <a:pt x="15" y="85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2" y="88"/>
                      <a:pt x="12" y="93"/>
                      <a:pt x="15" y="95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21" y="102"/>
                      <a:pt x="26" y="102"/>
                      <a:pt x="29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32" y="96"/>
                      <a:pt x="37" y="94"/>
                      <a:pt x="39" y="95"/>
                    </a:cubicBezTo>
                    <a:cubicBezTo>
                      <a:pt x="41" y="96"/>
                      <a:pt x="47" y="102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0"/>
                      <a:pt x="51" y="114"/>
                      <a:pt x="55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4" y="114"/>
                      <a:pt x="67" y="110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2"/>
                      <a:pt x="69" y="98"/>
                      <a:pt x="71" y="97"/>
                    </a:cubicBezTo>
                    <a:cubicBezTo>
                      <a:pt x="74" y="96"/>
                      <a:pt x="82" y="96"/>
                      <a:pt x="85" y="99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8" y="102"/>
                      <a:pt x="93" y="102"/>
                      <a:pt x="96" y="99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102" y="93"/>
                      <a:pt x="102" y="88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6" y="82"/>
                      <a:pt x="95" y="77"/>
                      <a:pt x="96" y="75"/>
                    </a:cubicBezTo>
                    <a:cubicBezTo>
                      <a:pt x="97" y="73"/>
                      <a:pt x="102" y="67"/>
                      <a:pt x="106" y="67"/>
                    </a:cubicBezTo>
                    <a:lnTo>
                      <a:pt x="107" y="67"/>
                    </a:lnTo>
                    <a:close/>
                    <a:moveTo>
                      <a:pt x="57" y="85"/>
                    </a:moveTo>
                    <a:cubicBezTo>
                      <a:pt x="41" y="85"/>
                      <a:pt x="29" y="73"/>
                      <a:pt x="29" y="57"/>
                    </a:cubicBezTo>
                    <a:cubicBezTo>
                      <a:pt x="29" y="41"/>
                      <a:pt x="41" y="28"/>
                      <a:pt x="57" y="28"/>
                    </a:cubicBezTo>
                    <a:cubicBezTo>
                      <a:pt x="73" y="28"/>
                      <a:pt x="86" y="41"/>
                      <a:pt x="86" y="57"/>
                    </a:cubicBezTo>
                    <a:cubicBezTo>
                      <a:pt x="86" y="73"/>
                      <a:pt x="73" y="85"/>
                      <a:pt x="57" y="8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45"/>
              <p:cNvSpPr>
                <a:spLocks noEditPoints="1"/>
              </p:cNvSpPr>
              <p:nvPr/>
            </p:nvSpPr>
            <p:spPr bwMode="auto">
              <a:xfrm>
                <a:off x="6914792" y="2162175"/>
                <a:ext cx="231775" cy="233363"/>
              </a:xfrm>
              <a:custGeom>
                <a:avLst/>
                <a:gdLst/>
                <a:ahLst/>
                <a:cxnLst>
                  <a:cxn ang="0">
                    <a:pos x="87" y="55"/>
                  </a:cxn>
                  <a:cxn ang="0">
                    <a:pos x="93" y="47"/>
                  </a:cxn>
                  <a:cxn ang="0">
                    <a:pos x="93" y="46"/>
                  </a:cxn>
                  <a:cxn ang="0">
                    <a:pos x="87" y="39"/>
                  </a:cxn>
                  <a:cxn ang="0">
                    <a:pos x="79" y="35"/>
                  </a:cxn>
                  <a:cxn ang="0">
                    <a:pos x="81" y="24"/>
                  </a:cxn>
                  <a:cxn ang="0">
                    <a:pos x="80" y="14"/>
                  </a:cxn>
                  <a:cxn ang="0">
                    <a:pos x="79" y="13"/>
                  </a:cxn>
                  <a:cxn ang="0">
                    <a:pos x="69" y="12"/>
                  </a:cxn>
                  <a:cxn ang="0">
                    <a:pos x="62" y="15"/>
                  </a:cxn>
                  <a:cxn ang="0">
                    <a:pos x="55" y="6"/>
                  </a:cxn>
                  <a:cxn ang="0">
                    <a:pos x="47" y="0"/>
                  </a:cxn>
                  <a:cxn ang="0">
                    <a:pos x="46" y="0"/>
                  </a:cxn>
                  <a:cxn ang="0">
                    <a:pos x="38" y="6"/>
                  </a:cxn>
                  <a:cxn ang="0">
                    <a:pos x="35" y="14"/>
                  </a:cxn>
                  <a:cxn ang="0">
                    <a:pos x="24" y="12"/>
                  </a:cxn>
                  <a:cxn ang="0">
                    <a:pos x="14" y="13"/>
                  </a:cxn>
                  <a:cxn ang="0">
                    <a:pos x="13" y="14"/>
                  </a:cxn>
                  <a:cxn ang="0">
                    <a:pos x="12" y="24"/>
                  </a:cxn>
                  <a:cxn ang="0">
                    <a:pos x="15" y="32"/>
                  </a:cxn>
                  <a:cxn ang="0">
                    <a:pos x="6" y="39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6" y="55"/>
                  </a:cxn>
                  <a:cxn ang="0">
                    <a:pos x="14" y="58"/>
                  </a:cxn>
                  <a:cxn ang="0">
                    <a:pos x="12" y="69"/>
                  </a:cxn>
                  <a:cxn ang="0">
                    <a:pos x="13" y="79"/>
                  </a:cxn>
                  <a:cxn ang="0">
                    <a:pos x="14" y="80"/>
                  </a:cxn>
                  <a:cxn ang="0">
                    <a:pos x="24" y="81"/>
                  </a:cxn>
                  <a:cxn ang="0">
                    <a:pos x="31" y="78"/>
                  </a:cxn>
                  <a:cxn ang="0">
                    <a:pos x="38" y="87"/>
                  </a:cxn>
                  <a:cxn ang="0">
                    <a:pos x="46" y="93"/>
                  </a:cxn>
                  <a:cxn ang="0">
                    <a:pos x="47" y="93"/>
                  </a:cxn>
                  <a:cxn ang="0">
                    <a:pos x="55" y="87"/>
                  </a:cxn>
                  <a:cxn ang="0">
                    <a:pos x="58" y="80"/>
                  </a:cxn>
                  <a:cxn ang="0">
                    <a:pos x="69" y="81"/>
                  </a:cxn>
                  <a:cxn ang="0">
                    <a:pos x="79" y="80"/>
                  </a:cxn>
                  <a:cxn ang="0">
                    <a:pos x="80" y="79"/>
                  </a:cxn>
                  <a:cxn ang="0">
                    <a:pos x="81" y="69"/>
                  </a:cxn>
                  <a:cxn ang="0">
                    <a:pos x="78" y="62"/>
                  </a:cxn>
                  <a:cxn ang="0">
                    <a:pos x="87" y="55"/>
                  </a:cxn>
                  <a:cxn ang="0">
                    <a:pos x="47" y="70"/>
                  </a:cxn>
                  <a:cxn ang="0">
                    <a:pos x="23" y="47"/>
                  </a:cxn>
                  <a:cxn ang="0">
                    <a:pos x="47" y="23"/>
                  </a:cxn>
                  <a:cxn ang="0">
                    <a:pos x="70" y="47"/>
                  </a:cxn>
                  <a:cxn ang="0">
                    <a:pos x="47" y="70"/>
                  </a:cxn>
                </a:cxnLst>
                <a:rect l="0" t="0" r="r" b="b"/>
                <a:pathLst>
                  <a:path w="93" h="93">
                    <a:moveTo>
                      <a:pt x="87" y="55"/>
                    </a:moveTo>
                    <a:cubicBezTo>
                      <a:pt x="90" y="55"/>
                      <a:pt x="93" y="51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3" y="42"/>
                      <a:pt x="90" y="39"/>
                      <a:pt x="87" y="39"/>
                    </a:cubicBezTo>
                    <a:cubicBezTo>
                      <a:pt x="83" y="39"/>
                      <a:pt x="80" y="37"/>
                      <a:pt x="79" y="35"/>
                    </a:cubicBezTo>
                    <a:cubicBezTo>
                      <a:pt x="79" y="33"/>
                      <a:pt x="78" y="26"/>
                      <a:pt x="81" y="24"/>
                    </a:cubicBezTo>
                    <a:cubicBezTo>
                      <a:pt x="83" y="21"/>
                      <a:pt x="83" y="17"/>
                      <a:pt x="80" y="1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6" y="10"/>
                      <a:pt x="72" y="10"/>
                      <a:pt x="69" y="12"/>
                    </a:cubicBezTo>
                    <a:cubicBezTo>
                      <a:pt x="67" y="15"/>
                      <a:pt x="63" y="16"/>
                      <a:pt x="62" y="15"/>
                    </a:cubicBezTo>
                    <a:cubicBezTo>
                      <a:pt x="60" y="14"/>
                      <a:pt x="55" y="10"/>
                      <a:pt x="55" y="6"/>
                    </a:cubicBezTo>
                    <a:cubicBezTo>
                      <a:pt x="55" y="3"/>
                      <a:pt x="51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2" y="0"/>
                      <a:pt x="38" y="3"/>
                      <a:pt x="38" y="6"/>
                    </a:cubicBezTo>
                    <a:cubicBezTo>
                      <a:pt x="38" y="10"/>
                      <a:pt x="37" y="13"/>
                      <a:pt x="35" y="14"/>
                    </a:cubicBezTo>
                    <a:cubicBezTo>
                      <a:pt x="33" y="14"/>
                      <a:pt x="26" y="15"/>
                      <a:pt x="24" y="12"/>
                    </a:cubicBezTo>
                    <a:cubicBezTo>
                      <a:pt x="21" y="10"/>
                      <a:pt x="17" y="10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7"/>
                      <a:pt x="10" y="21"/>
                      <a:pt x="12" y="24"/>
                    </a:cubicBezTo>
                    <a:cubicBezTo>
                      <a:pt x="15" y="26"/>
                      <a:pt x="16" y="30"/>
                      <a:pt x="15" y="32"/>
                    </a:cubicBezTo>
                    <a:cubicBezTo>
                      <a:pt x="14" y="33"/>
                      <a:pt x="10" y="39"/>
                      <a:pt x="6" y="39"/>
                    </a:cubicBezTo>
                    <a:cubicBezTo>
                      <a:pt x="3" y="39"/>
                      <a:pt x="0" y="42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1"/>
                      <a:pt x="3" y="55"/>
                      <a:pt x="6" y="55"/>
                    </a:cubicBezTo>
                    <a:cubicBezTo>
                      <a:pt x="10" y="55"/>
                      <a:pt x="13" y="56"/>
                      <a:pt x="14" y="58"/>
                    </a:cubicBezTo>
                    <a:cubicBezTo>
                      <a:pt x="14" y="60"/>
                      <a:pt x="15" y="67"/>
                      <a:pt x="12" y="69"/>
                    </a:cubicBezTo>
                    <a:cubicBezTo>
                      <a:pt x="10" y="72"/>
                      <a:pt x="10" y="76"/>
                      <a:pt x="13" y="79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7" y="83"/>
                      <a:pt x="21" y="83"/>
                      <a:pt x="24" y="81"/>
                    </a:cubicBezTo>
                    <a:cubicBezTo>
                      <a:pt x="26" y="79"/>
                      <a:pt x="30" y="77"/>
                      <a:pt x="31" y="78"/>
                    </a:cubicBezTo>
                    <a:cubicBezTo>
                      <a:pt x="33" y="79"/>
                      <a:pt x="38" y="84"/>
                      <a:pt x="38" y="87"/>
                    </a:cubicBezTo>
                    <a:cubicBezTo>
                      <a:pt x="38" y="91"/>
                      <a:pt x="42" y="93"/>
                      <a:pt x="46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1" y="93"/>
                      <a:pt x="55" y="91"/>
                      <a:pt x="55" y="87"/>
                    </a:cubicBezTo>
                    <a:cubicBezTo>
                      <a:pt x="55" y="84"/>
                      <a:pt x="56" y="80"/>
                      <a:pt x="58" y="80"/>
                    </a:cubicBezTo>
                    <a:cubicBezTo>
                      <a:pt x="60" y="79"/>
                      <a:pt x="67" y="79"/>
                      <a:pt x="69" y="81"/>
                    </a:cubicBezTo>
                    <a:cubicBezTo>
                      <a:pt x="72" y="83"/>
                      <a:pt x="76" y="83"/>
                      <a:pt x="79" y="8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3" y="76"/>
                      <a:pt x="83" y="72"/>
                      <a:pt x="81" y="69"/>
                    </a:cubicBezTo>
                    <a:cubicBezTo>
                      <a:pt x="78" y="67"/>
                      <a:pt x="77" y="64"/>
                      <a:pt x="78" y="62"/>
                    </a:cubicBezTo>
                    <a:cubicBezTo>
                      <a:pt x="79" y="60"/>
                      <a:pt x="83" y="55"/>
                      <a:pt x="87" y="55"/>
                    </a:cubicBezTo>
                    <a:close/>
                    <a:moveTo>
                      <a:pt x="47" y="70"/>
                    </a:moveTo>
                    <a:cubicBezTo>
                      <a:pt x="34" y="70"/>
                      <a:pt x="23" y="60"/>
                      <a:pt x="23" y="47"/>
                    </a:cubicBezTo>
                    <a:cubicBezTo>
                      <a:pt x="23" y="34"/>
                      <a:pt x="34" y="23"/>
                      <a:pt x="47" y="23"/>
                    </a:cubicBezTo>
                    <a:cubicBezTo>
                      <a:pt x="59" y="23"/>
                      <a:pt x="70" y="34"/>
                      <a:pt x="70" y="47"/>
                    </a:cubicBezTo>
                    <a:cubicBezTo>
                      <a:pt x="70" y="60"/>
                      <a:pt x="59" y="70"/>
                      <a:pt x="4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46"/>
              <p:cNvSpPr>
                <a:spLocks noEditPoints="1"/>
              </p:cNvSpPr>
              <p:nvPr/>
            </p:nvSpPr>
            <p:spPr bwMode="auto">
              <a:xfrm>
                <a:off x="6938604" y="2422525"/>
                <a:ext cx="182563" cy="180975"/>
              </a:xfrm>
              <a:custGeom>
                <a:avLst/>
                <a:gdLst/>
                <a:ahLst/>
                <a:cxnLst>
                  <a:cxn ang="0">
                    <a:pos x="68" y="42"/>
                  </a:cxn>
                  <a:cxn ang="0">
                    <a:pos x="73" y="36"/>
                  </a:cxn>
                  <a:cxn ang="0">
                    <a:pos x="68" y="30"/>
                  </a:cxn>
                  <a:cxn ang="0">
                    <a:pos x="62" y="27"/>
                  </a:cxn>
                  <a:cxn ang="0">
                    <a:pos x="63" y="18"/>
                  </a:cxn>
                  <a:cxn ang="0">
                    <a:pos x="62" y="10"/>
                  </a:cxn>
                  <a:cxn ang="0">
                    <a:pos x="54" y="9"/>
                  </a:cxn>
                  <a:cxn ang="0">
                    <a:pos x="48" y="12"/>
                  </a:cxn>
                  <a:cxn ang="0">
                    <a:pos x="43" y="5"/>
                  </a:cxn>
                  <a:cxn ang="0">
                    <a:pos x="37" y="0"/>
                  </a:cxn>
                  <a:cxn ang="0">
                    <a:pos x="30" y="5"/>
                  </a:cxn>
                  <a:cxn ang="0">
                    <a:pos x="27" y="11"/>
                  </a:cxn>
                  <a:cxn ang="0">
                    <a:pos x="19" y="9"/>
                  </a:cxn>
                  <a:cxn ang="0">
                    <a:pos x="11" y="10"/>
                  </a:cxn>
                  <a:cxn ang="0">
                    <a:pos x="10" y="18"/>
                  </a:cxn>
                  <a:cxn ang="0">
                    <a:pos x="12" y="24"/>
                  </a:cxn>
                  <a:cxn ang="0">
                    <a:pos x="5" y="30"/>
                  </a:cxn>
                  <a:cxn ang="0">
                    <a:pos x="0" y="36"/>
                  </a:cxn>
                  <a:cxn ang="0">
                    <a:pos x="5" y="42"/>
                  </a:cxn>
                  <a:cxn ang="0">
                    <a:pos x="11" y="45"/>
                  </a:cxn>
                  <a:cxn ang="0">
                    <a:pos x="10" y="54"/>
                  </a:cxn>
                  <a:cxn ang="0">
                    <a:pos x="11" y="62"/>
                  </a:cxn>
                  <a:cxn ang="0">
                    <a:pos x="19" y="63"/>
                  </a:cxn>
                  <a:cxn ang="0">
                    <a:pos x="25" y="61"/>
                  </a:cxn>
                  <a:cxn ang="0">
                    <a:pos x="30" y="68"/>
                  </a:cxn>
                  <a:cxn ang="0">
                    <a:pos x="37" y="72"/>
                  </a:cxn>
                  <a:cxn ang="0">
                    <a:pos x="43" y="68"/>
                  </a:cxn>
                  <a:cxn ang="0">
                    <a:pos x="46" y="62"/>
                  </a:cxn>
                  <a:cxn ang="0">
                    <a:pos x="54" y="63"/>
                  </a:cxn>
                  <a:cxn ang="0">
                    <a:pos x="62" y="62"/>
                  </a:cxn>
                  <a:cxn ang="0">
                    <a:pos x="63" y="54"/>
                  </a:cxn>
                  <a:cxn ang="0">
                    <a:pos x="61" y="48"/>
                  </a:cxn>
                  <a:cxn ang="0">
                    <a:pos x="68" y="42"/>
                  </a:cxn>
                  <a:cxn ang="0">
                    <a:pos x="37" y="54"/>
                  </a:cxn>
                  <a:cxn ang="0">
                    <a:pos x="18" y="36"/>
                  </a:cxn>
                  <a:cxn ang="0">
                    <a:pos x="37" y="18"/>
                  </a:cxn>
                  <a:cxn ang="0">
                    <a:pos x="55" y="36"/>
                  </a:cxn>
                  <a:cxn ang="0">
                    <a:pos x="37" y="54"/>
                  </a:cxn>
                </a:cxnLst>
                <a:rect l="0" t="0" r="r" b="b"/>
                <a:pathLst>
                  <a:path w="73" h="72">
                    <a:moveTo>
                      <a:pt x="68" y="42"/>
                    </a:moveTo>
                    <a:cubicBezTo>
                      <a:pt x="71" y="42"/>
                      <a:pt x="73" y="40"/>
                      <a:pt x="73" y="36"/>
                    </a:cubicBezTo>
                    <a:cubicBezTo>
                      <a:pt x="73" y="33"/>
                      <a:pt x="71" y="30"/>
                      <a:pt x="68" y="30"/>
                    </a:cubicBezTo>
                    <a:cubicBezTo>
                      <a:pt x="65" y="30"/>
                      <a:pt x="63" y="29"/>
                      <a:pt x="62" y="27"/>
                    </a:cubicBezTo>
                    <a:cubicBezTo>
                      <a:pt x="62" y="26"/>
                      <a:pt x="61" y="20"/>
                      <a:pt x="63" y="18"/>
                    </a:cubicBezTo>
                    <a:cubicBezTo>
                      <a:pt x="65" y="16"/>
                      <a:pt x="65" y="13"/>
                      <a:pt x="62" y="10"/>
                    </a:cubicBezTo>
                    <a:cubicBezTo>
                      <a:pt x="60" y="8"/>
                      <a:pt x="56" y="7"/>
                      <a:pt x="54" y="9"/>
                    </a:cubicBezTo>
                    <a:cubicBezTo>
                      <a:pt x="52" y="11"/>
                      <a:pt x="50" y="12"/>
                      <a:pt x="48" y="12"/>
                    </a:cubicBezTo>
                    <a:cubicBezTo>
                      <a:pt x="47" y="11"/>
                      <a:pt x="43" y="7"/>
                      <a:pt x="43" y="5"/>
                    </a:cubicBezTo>
                    <a:cubicBezTo>
                      <a:pt x="43" y="2"/>
                      <a:pt x="40" y="0"/>
                      <a:pt x="37" y="0"/>
                    </a:cubicBezTo>
                    <a:cubicBezTo>
                      <a:pt x="33" y="0"/>
                      <a:pt x="30" y="2"/>
                      <a:pt x="30" y="5"/>
                    </a:cubicBezTo>
                    <a:cubicBezTo>
                      <a:pt x="30" y="7"/>
                      <a:pt x="29" y="10"/>
                      <a:pt x="27" y="11"/>
                    </a:cubicBezTo>
                    <a:cubicBezTo>
                      <a:pt x="26" y="11"/>
                      <a:pt x="21" y="11"/>
                      <a:pt x="19" y="9"/>
                    </a:cubicBezTo>
                    <a:cubicBezTo>
                      <a:pt x="17" y="7"/>
                      <a:pt x="13" y="8"/>
                      <a:pt x="11" y="10"/>
                    </a:cubicBezTo>
                    <a:cubicBezTo>
                      <a:pt x="8" y="13"/>
                      <a:pt x="8" y="16"/>
                      <a:pt x="10" y="18"/>
                    </a:cubicBezTo>
                    <a:cubicBezTo>
                      <a:pt x="12" y="20"/>
                      <a:pt x="13" y="23"/>
                      <a:pt x="12" y="24"/>
                    </a:cubicBezTo>
                    <a:cubicBezTo>
                      <a:pt x="11" y="26"/>
                      <a:pt x="8" y="30"/>
                      <a:pt x="5" y="30"/>
                    </a:cubicBezTo>
                    <a:cubicBezTo>
                      <a:pt x="2" y="30"/>
                      <a:pt x="0" y="33"/>
                      <a:pt x="0" y="36"/>
                    </a:cubicBezTo>
                    <a:cubicBezTo>
                      <a:pt x="0" y="40"/>
                      <a:pt x="2" y="42"/>
                      <a:pt x="5" y="42"/>
                    </a:cubicBezTo>
                    <a:cubicBezTo>
                      <a:pt x="8" y="42"/>
                      <a:pt x="10" y="44"/>
                      <a:pt x="11" y="45"/>
                    </a:cubicBezTo>
                    <a:cubicBezTo>
                      <a:pt x="11" y="47"/>
                      <a:pt x="12" y="52"/>
                      <a:pt x="10" y="54"/>
                    </a:cubicBezTo>
                    <a:cubicBezTo>
                      <a:pt x="8" y="56"/>
                      <a:pt x="8" y="59"/>
                      <a:pt x="11" y="62"/>
                    </a:cubicBezTo>
                    <a:cubicBezTo>
                      <a:pt x="13" y="64"/>
                      <a:pt x="17" y="65"/>
                      <a:pt x="19" y="63"/>
                    </a:cubicBezTo>
                    <a:cubicBezTo>
                      <a:pt x="21" y="61"/>
                      <a:pt x="23" y="60"/>
                      <a:pt x="25" y="61"/>
                    </a:cubicBezTo>
                    <a:cubicBezTo>
                      <a:pt x="26" y="61"/>
                      <a:pt x="30" y="65"/>
                      <a:pt x="30" y="68"/>
                    </a:cubicBezTo>
                    <a:cubicBezTo>
                      <a:pt x="30" y="70"/>
                      <a:pt x="33" y="72"/>
                      <a:pt x="37" y="72"/>
                    </a:cubicBezTo>
                    <a:cubicBezTo>
                      <a:pt x="40" y="72"/>
                      <a:pt x="43" y="70"/>
                      <a:pt x="43" y="68"/>
                    </a:cubicBezTo>
                    <a:cubicBezTo>
                      <a:pt x="43" y="65"/>
                      <a:pt x="44" y="62"/>
                      <a:pt x="46" y="62"/>
                    </a:cubicBezTo>
                    <a:cubicBezTo>
                      <a:pt x="47" y="61"/>
                      <a:pt x="52" y="61"/>
                      <a:pt x="54" y="63"/>
                    </a:cubicBezTo>
                    <a:cubicBezTo>
                      <a:pt x="56" y="65"/>
                      <a:pt x="60" y="64"/>
                      <a:pt x="62" y="62"/>
                    </a:cubicBezTo>
                    <a:cubicBezTo>
                      <a:pt x="65" y="59"/>
                      <a:pt x="65" y="56"/>
                      <a:pt x="63" y="54"/>
                    </a:cubicBezTo>
                    <a:cubicBezTo>
                      <a:pt x="61" y="52"/>
                      <a:pt x="60" y="49"/>
                      <a:pt x="61" y="48"/>
                    </a:cubicBezTo>
                    <a:cubicBezTo>
                      <a:pt x="62" y="46"/>
                      <a:pt x="65" y="42"/>
                      <a:pt x="68" y="42"/>
                    </a:cubicBezTo>
                    <a:close/>
                    <a:moveTo>
                      <a:pt x="37" y="54"/>
                    </a:moveTo>
                    <a:cubicBezTo>
                      <a:pt x="26" y="54"/>
                      <a:pt x="18" y="46"/>
                      <a:pt x="18" y="36"/>
                    </a:cubicBezTo>
                    <a:cubicBezTo>
                      <a:pt x="18" y="26"/>
                      <a:pt x="26" y="18"/>
                      <a:pt x="37" y="18"/>
                    </a:cubicBezTo>
                    <a:cubicBezTo>
                      <a:pt x="47" y="18"/>
                      <a:pt x="55" y="26"/>
                      <a:pt x="55" y="36"/>
                    </a:cubicBezTo>
                    <a:cubicBezTo>
                      <a:pt x="55" y="46"/>
                      <a:pt x="47" y="54"/>
                      <a:pt x="37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Content Placeholder 2"/>
            <p:cNvSpPr txBox="1"/>
            <p:nvPr/>
          </p:nvSpPr>
          <p:spPr>
            <a:xfrm>
              <a:off x="2336800" y="39370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CN" altLang="en-US" sz="1800" b="1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添文本</a:t>
              </a:r>
              <a:endParaRPr lang="en-US" sz="18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24510" y="1713230"/>
            <a:ext cx="707390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2800" b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2800" b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此之后的故宫，便走上了一条和传统博物馆截然不同的道路，更加贴近年轻人、更加接地气，也更知道人们到底要什么，就连之前始终不被人看好的博物馆纪念品，也在最近几年一改风格，成为了人人都想要买来“玩一玩”的网红品。</a:t>
            </a:r>
          </a:p>
          <a:p>
            <a:pPr indent="266700" fontAlgn="auto">
              <a:lnSpc>
                <a:spcPct val="150000"/>
              </a:lnSpc>
            </a:pPr>
            <a:endParaRPr sz="2800" b="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98910" y="826020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rgbClr val="6C4878"/>
                </a:solidFill>
              </a:rPr>
              <a:t>素材拓展</a:t>
            </a:r>
          </a:p>
        </p:txBody>
      </p:sp>
      <p:sp>
        <p:nvSpPr>
          <p:cNvPr id="28" name="AutoShape 135"/>
          <p:cNvSpPr/>
          <p:nvPr/>
        </p:nvSpPr>
        <p:spPr bwMode="auto">
          <a:xfrm>
            <a:off x="5006975" y="945515"/>
            <a:ext cx="591820" cy="40703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250" y="18682"/>
                </a:moveTo>
                <a:lnTo>
                  <a:pt x="19651" y="18682"/>
                </a:lnTo>
                <a:lnTo>
                  <a:pt x="19575" y="18682"/>
                </a:lnTo>
                <a:lnTo>
                  <a:pt x="16875" y="14755"/>
                </a:lnTo>
                <a:lnTo>
                  <a:pt x="16875" y="14727"/>
                </a:lnTo>
                <a:lnTo>
                  <a:pt x="16200" y="13745"/>
                </a:lnTo>
                <a:lnTo>
                  <a:pt x="16200" y="7855"/>
                </a:lnTo>
                <a:lnTo>
                  <a:pt x="19575" y="2945"/>
                </a:lnTo>
                <a:lnTo>
                  <a:pt x="19651" y="2945"/>
                </a:lnTo>
                <a:lnTo>
                  <a:pt x="20250" y="2945"/>
                </a:lnTo>
                <a:cubicBezTo>
                  <a:pt x="20250" y="2945"/>
                  <a:pt x="20250" y="18682"/>
                  <a:pt x="20250" y="18682"/>
                </a:cubicBezTo>
                <a:close/>
                <a:moveTo>
                  <a:pt x="2025" y="19636"/>
                </a:moveTo>
                <a:cubicBezTo>
                  <a:pt x="1652" y="19636"/>
                  <a:pt x="1350" y="19195"/>
                  <a:pt x="1350" y="18655"/>
                </a:cubicBezTo>
                <a:lnTo>
                  <a:pt x="1350" y="2945"/>
                </a:lnTo>
                <a:cubicBezTo>
                  <a:pt x="1350" y="2402"/>
                  <a:pt x="1652" y="1964"/>
                  <a:pt x="2025" y="1964"/>
                </a:cubicBezTo>
                <a:lnTo>
                  <a:pt x="14850" y="1964"/>
                </a:lnTo>
                <a:cubicBezTo>
                  <a:pt x="15222" y="1964"/>
                  <a:pt x="15525" y="2403"/>
                  <a:pt x="15525" y="2945"/>
                </a:cubicBezTo>
                <a:lnTo>
                  <a:pt x="15525" y="18655"/>
                </a:lnTo>
                <a:cubicBezTo>
                  <a:pt x="15525" y="19195"/>
                  <a:pt x="15222" y="19636"/>
                  <a:pt x="14850" y="19636"/>
                </a:cubicBezTo>
                <a:cubicBezTo>
                  <a:pt x="14850" y="19636"/>
                  <a:pt x="2025" y="19636"/>
                  <a:pt x="2025" y="19636"/>
                </a:cubicBezTo>
                <a:close/>
                <a:moveTo>
                  <a:pt x="20250" y="982"/>
                </a:moveTo>
                <a:lnTo>
                  <a:pt x="19651" y="982"/>
                </a:lnTo>
                <a:cubicBezTo>
                  <a:pt x="19297" y="982"/>
                  <a:pt x="18957" y="1185"/>
                  <a:pt x="18704" y="1547"/>
                </a:cubicBezTo>
                <a:lnTo>
                  <a:pt x="16875" y="4171"/>
                </a:lnTo>
                <a:lnTo>
                  <a:pt x="16875" y="2945"/>
                </a:lnTo>
                <a:cubicBezTo>
                  <a:pt x="16875" y="1317"/>
                  <a:pt x="15968" y="0"/>
                  <a:pt x="14850" y="0"/>
                </a:cubicBezTo>
                <a:lnTo>
                  <a:pt x="2025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5"/>
                </a:lnTo>
                <a:cubicBezTo>
                  <a:pt x="0" y="20281"/>
                  <a:pt x="906" y="21600"/>
                  <a:pt x="2025" y="21600"/>
                </a:cubicBezTo>
                <a:lnTo>
                  <a:pt x="14850" y="21600"/>
                </a:lnTo>
                <a:cubicBezTo>
                  <a:pt x="15968" y="21600"/>
                  <a:pt x="16875" y="20281"/>
                  <a:pt x="16875" y="18655"/>
                </a:cubicBezTo>
                <a:lnTo>
                  <a:pt x="16875" y="17457"/>
                </a:lnTo>
                <a:lnTo>
                  <a:pt x="18704" y="20080"/>
                </a:lnTo>
                <a:cubicBezTo>
                  <a:pt x="18957" y="20442"/>
                  <a:pt x="19297" y="20646"/>
                  <a:pt x="19651" y="20646"/>
                </a:cubicBezTo>
                <a:lnTo>
                  <a:pt x="20250" y="20646"/>
                </a:lnTo>
                <a:cubicBezTo>
                  <a:pt x="20995" y="20646"/>
                  <a:pt x="21600" y="19766"/>
                  <a:pt x="21600" y="18682"/>
                </a:cubicBezTo>
                <a:lnTo>
                  <a:pt x="21600" y="2945"/>
                </a:lnTo>
                <a:cubicBezTo>
                  <a:pt x="21600" y="1861"/>
                  <a:pt x="20995" y="982"/>
                  <a:pt x="20250" y="982"/>
                </a:cubicBezTo>
              </a:path>
            </a:pathLst>
          </a:custGeom>
          <a:solidFill>
            <a:srgbClr val="6C4878"/>
          </a:solidFill>
          <a:ln>
            <a:noFill/>
          </a:ln>
        </p:spPr>
        <p:txBody>
          <a:bodyPr lIns="0" tIns="0" rIns="0" bIns="0"/>
          <a:lstStyle/>
          <a:p>
            <a:endParaRPr lang="en-US" sz="900">
              <a:solidFill>
                <a:prstClr val="black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35755" y="826135"/>
            <a:ext cx="732790" cy="645160"/>
          </a:xfrm>
          <a:prstGeom prst="rect">
            <a:avLst/>
          </a:prstGeom>
          <a:solidFill>
            <a:schemeClr val="accent4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02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Impact" panose="020B080603090205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855" y="2604770"/>
            <a:ext cx="3963670" cy="2378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5" grpId="0"/>
      <p:bldP spid="28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5514881" y="193508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600" b="1" dirty="0">
                <a:solidFill>
                  <a:srgbClr val="9F5775"/>
                </a:solidFill>
              </a:rPr>
              <a:t>多向运用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53915" y="193675"/>
            <a:ext cx="732790" cy="645160"/>
          </a:xfrm>
          <a:prstGeom prst="rect">
            <a:avLst/>
          </a:prstGeom>
          <a:solidFill>
            <a:schemeClr val="accent3"/>
          </a:solidFill>
          <a:ln>
            <a:solidFill>
              <a:srgbClr val="8873B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Impact" panose="020B0806030902050204" pitchFamily="34" charset="0"/>
              </a:rPr>
              <a:t>03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7120" y="1198880"/>
            <a:ext cx="4588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defTabSz="1216025" eaLnBrk="1" hangingPunct="1">
              <a:spcBef>
                <a:spcPct val="20000"/>
              </a:spcBef>
            </a:pPr>
            <a:r>
              <a:rPr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适当的市场竞争促进发展</a:t>
            </a:r>
          </a:p>
        </p:txBody>
      </p:sp>
      <p:sp>
        <p:nvSpPr>
          <p:cNvPr id="4" name="Freeform 101"/>
          <p:cNvSpPr/>
          <p:nvPr/>
        </p:nvSpPr>
        <p:spPr bwMode="auto">
          <a:xfrm>
            <a:off x="1483995" y="1107440"/>
            <a:ext cx="873125" cy="513715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9F577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7615" y="1621155"/>
            <a:ext cx="1003490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9F5775"/>
                </a:solidFill>
              </a:rPr>
              <a:t>         </a:t>
            </a:r>
            <a:r>
              <a:rPr lang="zh-CN" altLang="en-US" sz="2800" dirty="0">
                <a:solidFill>
                  <a:srgbClr val="9F5775"/>
                </a:solidFill>
              </a:rPr>
              <a:t>虽说“嫡庶之争”，可能让一些消费者看了犯糊涂，加剧“选择困难症”，但从产品开发和营销的角度看，这也未尝不可视为一种“竞争”。通过建立多种形式的开发和营销体系，客观上营造竞争氛围和竞争机制，不仅能够力促文创产品开发的多元化，也可避免在巨大的IP效应加持下，让结构产生“自满”倾向，也让消费者有了更多选择。可以预期，类似的出自不同经营主体的故宫同系列产品相互较劲的现象，在未来还将更多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  <p:bldP spid="3" grpId="0"/>
      <p:bldP spid="4" grpId="0" animBg="1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61B40"/>
      </a:accent1>
      <a:accent2>
        <a:srgbClr val="46366E"/>
      </a:accent2>
      <a:accent3>
        <a:srgbClr val="9F5775"/>
      </a:accent3>
      <a:accent4>
        <a:srgbClr val="6C4878"/>
      </a:accent4>
      <a:accent5>
        <a:srgbClr val="9EB0C9"/>
      </a:accent5>
      <a:accent6>
        <a:srgbClr val="8873BA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宋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1284</Words>
  <Application>Microsoft Office PowerPoint</Application>
  <PresentationFormat>自定义</PresentationFormat>
  <Paragraphs>96</Paragraphs>
  <Slides>19</Slides>
  <Notes>7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Dell</cp:lastModifiedBy>
  <cp:revision>24</cp:revision>
  <dcterms:created xsi:type="dcterms:W3CDTF">2015-11-29T12:18:00Z</dcterms:created>
  <dcterms:modified xsi:type="dcterms:W3CDTF">2019-02-18T03:31:43Z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