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tiff" ContentType="image/tif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2"/>
  </p:notesMasterIdLst>
  <p:sldIdLst>
    <p:sldId id="274" r:id="rId2"/>
    <p:sldId id="285" r:id="rId3"/>
    <p:sldId id="275" r:id="rId4"/>
    <p:sldId id="309" r:id="rId5"/>
    <p:sldId id="310" r:id="rId6"/>
    <p:sldId id="300" r:id="rId7"/>
    <p:sldId id="297" r:id="rId8"/>
    <p:sldId id="298" r:id="rId9"/>
    <p:sldId id="292" r:id="rId10"/>
    <p:sldId id="312" r:id="rId11"/>
    <p:sldId id="313" r:id="rId12"/>
    <p:sldId id="277" r:id="rId13"/>
    <p:sldId id="315" r:id="rId14"/>
    <p:sldId id="316" r:id="rId15"/>
    <p:sldId id="314" r:id="rId16"/>
    <p:sldId id="317" r:id="rId17"/>
    <p:sldId id="318" r:id="rId18"/>
    <p:sldId id="319" r:id="rId19"/>
    <p:sldId id="320" r:id="rId20"/>
    <p:sldId id="273" r:id="rId21"/>
  </p:sldIdLst>
  <p:sldSz cx="12192000" cy="6858000"/>
  <p:notesSz cx="6858000" cy="9144000"/>
  <p:defaultTextStyle>
    <a:defPPr>
      <a:defRPr lang="zh-CN"/>
    </a:defPPr>
    <a:lvl1pPr marL="0" lvl="0"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1pPr>
    <a:lvl2pPr marL="457200" lvl="1"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2pPr>
    <a:lvl3pPr marL="914400" lvl="2"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3pPr>
    <a:lvl4pPr marL="1371600" lvl="3"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4pPr>
    <a:lvl5pPr marL="1828800" lvl="4"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5pPr>
    <a:lvl6pPr marL="2286000" lvl="5"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6pPr>
    <a:lvl7pPr marL="2743200" lvl="6"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7pPr>
    <a:lvl8pPr marL="3200400" lvl="7"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8pPr>
    <a:lvl9pPr marL="3657600" lvl="8" indent="0" algn="l" defTabSz="91440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宋体" panose="02010600030101010101" pitchFamily="2" charset="-122"/>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a:srgbClr val="000000"/>
    <a:srgbClr val="00B050"/>
    <a:srgbClr val="FEFCE5"/>
    <a:srgbClr val="4FABFF"/>
    <a:srgbClr val="4B9FFF"/>
    <a:srgbClr val="49A0FF"/>
    <a:srgbClr val="2B4DF3"/>
    <a:srgbClr val="4C9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939" autoAdjust="0"/>
    <p:restoredTop sz="94660"/>
  </p:normalViewPr>
  <p:slideViewPr>
    <p:cSldViewPr snapToGrid="0" showGuides="1">
      <p:cViewPr varScale="1">
        <p:scale>
          <a:sx n="84" d="100"/>
          <a:sy n="84" d="100"/>
        </p:scale>
        <p:origin x="-282" y="-90"/>
      </p:cViewPr>
      <p:guideLst>
        <p:guide orient="horz" pos="2179"/>
        <p:guide pos="3895"/>
        <p:guide pos="5787"/>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D95DAE4-7F04-4F03-8139-56735CC68389}" type="datetimeFigureOut">
              <a:rPr lang="zh-CN" altLang="en-US" smtClean="0"/>
              <a:pPr/>
              <a:t>2019/2/18</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843EB00-DF63-4918-96C6-C2226430D6BD}" type="slidenum">
              <a:rPr lang="zh-CN" altLang="en-US" smtClean="0"/>
              <a:pPr/>
              <a:t>‹#›</a:t>
            </a:fld>
            <a:endParaRPr lang="zh-CN" altLang="en-US"/>
          </a:p>
        </p:txBody>
      </p:sp>
    </p:spTree>
    <p:extLst>
      <p:ext uri="{BB962C8B-B14F-4D97-AF65-F5344CB8AC3E}">
        <p14:creationId xmlns:p14="http://schemas.microsoft.com/office/powerpoint/2010/main" val="13152913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tiff"/><Relationship Id="rId4" Type="http://schemas.openxmlformats.org/officeDocument/2006/relationships/image" Target="../media/image4.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25"/>
            <a:ext cx="103632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613" y="4406900"/>
            <a:ext cx="103632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963613"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页脚占位符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灯片编号占位符 5"/>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09600" y="274638"/>
            <a:ext cx="10972800" cy="114300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09600" y="1535113"/>
            <a:ext cx="53863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609600" y="2174875"/>
            <a:ext cx="53863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92838" y="1535113"/>
            <a:ext cx="5389562"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92838" y="2174875"/>
            <a:ext cx="5389562"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8" name="页脚占位符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9" name="灯片编号占位符 8"/>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4" name="页脚占位符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5" name="灯片编号占位符 4"/>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bg>
      <p:bgPr>
        <a:blipFill dpi="0" rotWithShape="1">
          <a:blip r:embed="rId2" cstate="print">
            <a:alphaModFix amt="45000"/>
            <a:lum/>
          </a:blip>
          <a:srcRect/>
          <a:stretch>
            <a:fillRect t="-13000" b="-13000"/>
          </a:stretch>
        </a:blipFill>
        <a:effectLst/>
      </p:bgPr>
    </p:bg>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3">
            <a:lum bright="18000"/>
          </a:blip>
          <a:stretch>
            <a:fillRect/>
          </a:stretch>
        </p:blipFill>
        <p:spPr>
          <a:xfrm>
            <a:off x="0" y="0"/>
            <a:ext cx="12192000" cy="6858000"/>
          </a:xfrm>
          <a:prstGeom prst="rect">
            <a:avLst/>
          </a:prstGeom>
          <a:solidFill>
            <a:schemeClr val="bg1"/>
          </a:solidFill>
          <a:ln w="9525">
            <a:noFill/>
          </a:ln>
        </p:spPr>
      </p:pic>
      <p:sp>
        <p:nvSpPr>
          <p:cNvPr id="5" name="矩形 4"/>
          <p:cNvSpPr/>
          <p:nvPr userDrawn="1"/>
        </p:nvSpPr>
        <p:spPr>
          <a:xfrm>
            <a:off x="259715" y="152400"/>
            <a:ext cx="2158365" cy="502285"/>
          </a:xfrm>
          <a:prstGeom prst="rect">
            <a:avLst/>
          </a:prstGeom>
          <a:blipFill rotWithShape="1">
            <a:blip r:embed="rId4" cstate="print">
              <a:alphaModFix amt="67000"/>
            </a:blip>
            <a:stretch>
              <a:fillRect/>
            </a:stretch>
          </a:blipFill>
          <a:ln w="9525" cap="flat" cmpd="sng" algn="ctr">
            <a:no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pic>
        <p:nvPicPr>
          <p:cNvPr id="6" name="Picture 2" descr="C:\Users\Administrator\Desktop\语文新势力LOGO2.tif"/>
          <p:cNvPicPr>
            <a:picLocks noChangeAspect="1" noChangeArrowheads="1"/>
          </p:cNvPicPr>
          <p:nvPr userDrawn="1"/>
        </p:nvPicPr>
        <p:blipFill>
          <a:blip r:embed="rId5" cstate="print"/>
          <a:srcRect/>
          <a:stretch>
            <a:fillRect/>
          </a:stretch>
        </p:blipFill>
        <p:spPr bwMode="auto">
          <a:xfrm>
            <a:off x="2523534" y="62086"/>
            <a:ext cx="1789113" cy="698500"/>
          </a:xfrm>
          <a:prstGeom prst="rect">
            <a:avLst/>
          </a:prstGeom>
          <a:noFill/>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0" y="273050"/>
            <a:ext cx="40116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4767263" y="273050"/>
            <a:ext cx="681513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609600" y="1435100"/>
            <a:ext cx="40116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188" y="4800600"/>
            <a:ext cx="73152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2389188" y="612775"/>
            <a:ext cx="7315200" cy="4114800"/>
          </a:xfrm>
        </p:spPr>
        <p:txBody>
          <a:bodyPr vert="horz" wrap="square" lIns="91440" tIns="45720" rIns="91440" bIns="45720" numCol="1" anchor="t" anchorCtr="0" compatLnSpc="1"/>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90000"/>
              </a:lnSpc>
              <a:spcBef>
                <a:spcPts val="1000"/>
              </a:spcBef>
              <a:spcAft>
                <a:spcPct val="0"/>
              </a:spcAft>
              <a:buClrTx/>
              <a:buSzTx/>
              <a:buFont typeface="Arial" panose="020B0604020202020204" pitchFamily="34" charset="0"/>
              <a:buNone/>
              <a:defRPr/>
            </a:pPr>
            <a:endParaRPr kumimoji="0" lang="zh-CN" altLang="en-US" sz="3200" b="0" i="0" u="none" strike="noStrike" kern="0" cap="none" spc="0" normalizeH="0" baseline="0" noProof="0" smtClean="0">
              <a:ln>
                <a:noFill/>
              </a:ln>
              <a:solidFill>
                <a:schemeClr val="tx1"/>
              </a:solidFill>
              <a:effectLst/>
              <a:uLnTx/>
              <a:uFillTx/>
              <a:latin typeface="+mn-lt"/>
              <a:ea typeface="+mn-ea"/>
              <a:cs typeface="+mn-cs"/>
            </a:endParaRPr>
          </a:p>
        </p:txBody>
      </p:sp>
      <p:sp>
        <p:nvSpPr>
          <p:cNvPr id="4" name="文本占位符 3"/>
          <p:cNvSpPr>
            <a:spLocks noGrp="1"/>
          </p:cNvSpPr>
          <p:nvPr>
            <p:ph type="body" sz="half" idx="2"/>
          </p:nvPr>
        </p:nvSpPr>
        <p:spPr>
          <a:xfrm>
            <a:off x="2389188"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6" name="页脚占位符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7" name="灯片编号占位符 6"/>
          <p:cNvSpPr>
            <a:spLocks noGrp="1"/>
          </p:cNvSpPr>
          <p:nvPr>
            <p:ph type="sldNum" sz="quarter" idx="12"/>
          </p:nvPr>
        </p:nvSpPr>
        <p:spPr/>
        <p:txBody>
          <a:bodyPr/>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blipFill dpi="0" rotWithShape="1">
          <a:blip r:embed="rId13" cstate="print">
            <a:alphaModFix amt="2000"/>
            <a:lum/>
          </a:blip>
          <a:srcRect/>
          <a:stretch>
            <a:fillRect t="-13000" b="-13000"/>
          </a:stretch>
        </a:blip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a:xfrm>
            <a:off x="838200" y="365125"/>
            <a:ext cx="10515600" cy="1325563"/>
          </a:xfrm>
          <a:prstGeom prst="rect">
            <a:avLst/>
          </a:prstGeom>
          <a:noFill/>
          <a:ln w="9525">
            <a:noFill/>
          </a:ln>
        </p:spPr>
        <p:txBody>
          <a:bodyPr anchor="ctr"/>
          <a:lstStyle/>
          <a:p>
            <a:pPr lvl="0"/>
            <a:r>
              <a:rPr lang="zh-CN" altLang="zh-CN" dirty="0"/>
              <a:t>单击此处编辑母版标题样式</a:t>
            </a:r>
          </a:p>
        </p:txBody>
      </p:sp>
      <p:sp>
        <p:nvSpPr>
          <p:cNvPr id="1027" name="文本占位符 2"/>
          <p:cNvSpPr>
            <a:spLocks noGrp="1"/>
          </p:cNvSpPr>
          <p:nvPr>
            <p:ph type="body" idx="1"/>
          </p:nvPr>
        </p:nvSpPr>
        <p:spPr>
          <a:xfrm>
            <a:off x="838200" y="1825625"/>
            <a:ext cx="10515600" cy="4351338"/>
          </a:xfrm>
          <a:prstGeom prst="rect">
            <a:avLst/>
          </a:prstGeom>
          <a:noFill/>
          <a:ln w="9525">
            <a:noFill/>
          </a:ln>
        </p:spPr>
        <p:txBody>
          <a:bodyPr/>
          <a:lstStyle/>
          <a:p>
            <a:pPr lvl="0"/>
            <a:r>
              <a:rPr lang="zh-CN" altLang="zh-CN" dirty="0"/>
              <a:t>单击此处编辑母版文本样式</a:t>
            </a:r>
          </a:p>
          <a:p>
            <a:pPr lvl="1"/>
            <a:r>
              <a:rPr lang="zh-CN" altLang="zh-CN" dirty="0"/>
              <a:t>第二级</a:t>
            </a:r>
          </a:p>
          <a:p>
            <a:pPr lvl="2"/>
            <a:r>
              <a:rPr lang="zh-CN" altLang="zh-CN" dirty="0"/>
              <a:t>第三级</a:t>
            </a:r>
          </a:p>
          <a:p>
            <a:pPr lvl="3"/>
            <a:r>
              <a:rPr lang="zh-CN" altLang="zh-CN" dirty="0"/>
              <a:t>第四级</a:t>
            </a:r>
          </a:p>
          <a:p>
            <a:pPr lvl="4"/>
            <a:r>
              <a:rPr lang="zh-CN" altLang="zh-CN" dirty="0"/>
              <a:t>第五级</a:t>
            </a:r>
          </a:p>
        </p:txBody>
      </p:sp>
      <p:sp>
        <p:nvSpPr>
          <p:cNvPr id="1028" name="日期占位符 3"/>
          <p:cNvSpPr>
            <a:spLocks noGrp="1" noChangeArrowheads="1"/>
          </p:cNvSpPr>
          <p:nvPr>
            <p:ph type="dt" sz="half" idx="2"/>
          </p:nvPr>
        </p:nvSpPr>
        <p:spPr bwMode="auto">
          <a:xfrm>
            <a:off x="8382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eaLnBrk="1" hangingPunct="1">
              <a:defRPr sz="120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29" name="页脚占位符 4"/>
          <p:cNvSpPr>
            <a:spLocks noGrp="1" noChangeArrowheads="1"/>
          </p:cNvSpPr>
          <p:nvPr>
            <p:ph type="ftr" sz="quarter" idx="3"/>
          </p:nvPr>
        </p:nvSpPr>
        <p:spPr bwMode="auto">
          <a:xfrm>
            <a:off x="4038600" y="6356350"/>
            <a:ext cx="41148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lvl1pPr algn="ctr" eaLnBrk="1" hangingPunct="1">
              <a:defRPr sz="120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zh-CN" altLang="en-US" sz="1200" b="0" i="0" u="none" strike="noStrike" kern="1200" cap="none" spc="0" normalizeH="0" baseline="0" noProof="0">
              <a:ln>
                <a:noFill/>
              </a:ln>
              <a:solidFill>
                <a:srgbClr val="898989"/>
              </a:solidFill>
              <a:effectLst/>
              <a:uLnTx/>
              <a:uFillTx/>
              <a:latin typeface="Calibri" panose="020F0502020204030204" pitchFamily="34" charset="0"/>
              <a:ea typeface="宋体" panose="02010600030101010101" pitchFamily="2" charset="-122"/>
              <a:cs typeface="+mn-cs"/>
            </a:endParaRPr>
          </a:p>
        </p:txBody>
      </p:sp>
      <p:sp>
        <p:nvSpPr>
          <p:cNvPr id="1030" name="灯片编号占位符 5"/>
          <p:cNvSpPr>
            <a:spLocks noGrp="1" noChangeArrowheads="1"/>
          </p:cNvSpPr>
          <p:nvPr>
            <p:ph type="sldNum" sz="quarter" idx="4"/>
          </p:nvPr>
        </p:nvSpPr>
        <p:spPr bwMode="auto">
          <a:xfrm>
            <a:off x="8610600" y="6356350"/>
            <a:ext cx="2743200" cy="365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lgn="r" eaLnBrk="1" hangingPunct="1"/>
            <a:fld id="{9A0DB2DC-4C9A-4742-B13C-FB6460FD3503}" type="slidenum">
              <a:rPr lang="zh-CN" altLang="en-US" sz="1200" dirty="0">
                <a:solidFill>
                  <a:srgbClr val="898989"/>
                </a:solidFill>
              </a:rPr>
              <a:pPr lvl="0" algn="r" eaLnBrk="1" hangingPunct="1"/>
              <a:t>‹#›</a:t>
            </a:fld>
            <a:endParaRPr lang="zh-CN" altLang="en-US" sz="1200" dirty="0">
              <a:solidFill>
                <a:srgbClr val="898989"/>
              </a:solidFill>
            </a:endParaRPr>
          </a:p>
        </p:txBody>
      </p:sp>
      <p:sp>
        <p:nvSpPr>
          <p:cNvPr id="3" name="矩形 2"/>
          <p:cNvSpPr/>
          <p:nvPr userDrawn="1"/>
        </p:nvSpPr>
        <p:spPr>
          <a:xfrm>
            <a:off x="0" y="15240"/>
            <a:ext cx="12191365" cy="6827520"/>
          </a:xfrm>
          <a:prstGeom prst="rect">
            <a:avLst/>
          </a:prstGeom>
          <a:solidFill>
            <a:srgbClr val="000000">
              <a:alpha val="0"/>
            </a:srgbClr>
          </a:solidFill>
          <a:ln w="9525" cap="flat" cmpd="sng" algn="ctr">
            <a:solidFill>
              <a:schemeClr val="tx1"/>
            </a:solidFill>
            <a:prstDash val="solid"/>
            <a:round/>
            <a:headEnd type="none" w="med" len="med"/>
            <a:tailEnd type="none" w="med" len="med"/>
          </a:ln>
        </p:spPr>
        <p:txBody>
          <a:bodyPr vert="horz" wrap="square" lIns="91440" tIns="45720" rIns="91440" bIns="45720" numCol="1" anchor="t" anchorCtr="0" compatLnSpc="1"/>
          <a:lstStyle/>
          <a:p>
            <a: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pPr>
            <a:endPara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l" rtl="0" eaLnBrk="0" fontAlgn="base" hangingPunct="0">
        <a:lnSpc>
          <a:spcPct val="90000"/>
        </a:lnSpc>
        <a:spcBef>
          <a:spcPct val="0"/>
        </a:spcBef>
        <a:spcAft>
          <a:spcPct val="0"/>
        </a:spcAft>
        <a:defRPr sz="44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ea typeface="宋体"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a:solidFill>
            <a:schemeClr val="tx1"/>
          </a:solidFill>
          <a:latin typeface="+mn-lt"/>
          <a:ea typeface="+mn-ea"/>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a:solidFill>
            <a:schemeClr val="tx1"/>
          </a:solidFill>
          <a:latin typeface="+mn-lt"/>
          <a:ea typeface="+mn-ea"/>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a:solidFill>
            <a:schemeClr val="tx1"/>
          </a:solidFill>
          <a:latin typeface="+mn-lt"/>
          <a:ea typeface="+mn-ea"/>
        </a:defRPr>
      </a:lvl5pPr>
      <a:lvl6pPr marL="25146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6pPr>
      <a:lvl7pPr marL="29718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7pPr>
      <a:lvl8pPr marL="34290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8pPr>
      <a:lvl9pPr marL="3886200" indent="-228600" algn="l" rtl="0" fontAlgn="base">
        <a:lnSpc>
          <a:spcPct val="90000"/>
        </a:lnSpc>
        <a:spcBef>
          <a:spcPts val="500"/>
        </a:spcBef>
        <a:spcAft>
          <a:spcPct val="0"/>
        </a:spcAft>
        <a:buFont typeface="Arial" panose="020B0604020202020204" pitchFamily="34" charset="0"/>
        <a:buChar char="•"/>
        <a:defRPr>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7.xml"/><Relationship Id="rId4" Type="http://schemas.openxmlformats.org/officeDocument/2006/relationships/image" Target="../media/image14.png"/></Relationships>
</file>

<file path=ppt/slides/_rels/slide3.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7" name="矩形 8"/>
          <p:cNvSpPr/>
          <p:nvPr/>
        </p:nvSpPr>
        <p:spPr>
          <a:xfrm>
            <a:off x="4278489" y="1986633"/>
            <a:ext cx="7913510" cy="2023745"/>
          </a:xfrm>
          <a:prstGeom prst="rect">
            <a:avLst/>
          </a:prstGeom>
          <a:solidFill>
            <a:srgbClr val="FFCC00">
              <a:alpha val="39999"/>
            </a:srgbClr>
          </a:solidFill>
          <a:ln w="9525">
            <a:noFill/>
          </a:ln>
        </p:spPr>
        <p:txBody>
          <a:bodyPr anchor="ctr"/>
          <a:lstStyle/>
          <a:p>
            <a:pPr lvl="0" algn="ctr" eaLnBrk="1" hangingPunct="1"/>
            <a:endParaRPr lang="zh-CN" altLang="zh-CN" dirty="0">
              <a:solidFill>
                <a:srgbClr val="FFCC00"/>
              </a:solidFill>
              <a:latin typeface="宋体" panose="02010600030101010101" pitchFamily="2" charset="-122"/>
              <a:ea typeface="宋体" panose="02010600030101010101" pitchFamily="2" charset="-122"/>
              <a:sym typeface="宋体" panose="02010600030101010101" pitchFamily="2" charset="-122"/>
            </a:endParaRPr>
          </a:p>
        </p:txBody>
      </p:sp>
      <p:sp>
        <p:nvSpPr>
          <p:cNvPr id="3" name="矩形 2"/>
          <p:cNvSpPr/>
          <p:nvPr/>
        </p:nvSpPr>
        <p:spPr>
          <a:xfrm>
            <a:off x="4930492" y="2376170"/>
            <a:ext cx="6680034" cy="1200329"/>
          </a:xfrm>
          <a:prstGeom prst="rect">
            <a:avLst/>
          </a:prstGeom>
          <a:noFill/>
          <a:ln>
            <a:noFill/>
          </a:ln>
        </p:spPr>
        <p:txBody>
          <a:bodyPr wrap="none" rtlCol="0" anchor="t">
            <a:spAutoFit/>
            <a:scene3d>
              <a:camera prst="orthographicFront"/>
              <a:lightRig rig="threePt" dir="t"/>
            </a:scene3d>
          </a:bodyPr>
          <a:lstStyle/>
          <a:p>
            <a:pPr algn="ctr"/>
            <a:r>
              <a:rPr lang="zh-CN" altLang="en-US" sz="7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改革开放</a:t>
            </a:r>
            <a:r>
              <a:rPr lang="en-US" altLang="zh-CN" sz="7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40</a:t>
            </a:r>
            <a:r>
              <a:rPr lang="zh-CN" altLang="en-US" sz="7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rPr>
              <a:t>周年</a:t>
            </a:r>
            <a:endParaRPr lang="en-US" altLang="zh-CN" sz="7200" b="1" dirty="0" smtClean="0">
              <a:ln w="12700">
                <a:solidFill>
                  <a:schemeClr val="tx2">
                    <a:lumMod val="75000"/>
                  </a:schemeClr>
                </a:solidFill>
                <a:prstDash val="solid"/>
              </a:ln>
              <a:pattFill prst="dkUpDiag">
                <a:fgClr>
                  <a:schemeClr val="tx2"/>
                </a:fgClr>
                <a:bgClr>
                  <a:schemeClr val="tx2">
                    <a:lumMod val="20000"/>
                    <a:lumOff val="80000"/>
                  </a:schemeClr>
                </a:bgClr>
              </a:pattFill>
              <a:effectLst>
                <a:outerShdw dist="38100" dir="2640000" algn="bl" rotWithShape="0">
                  <a:schemeClr val="tx2">
                    <a:lumMod val="75000"/>
                  </a:schemeClr>
                </a:outerShdw>
              </a:effectLst>
            </a:endParaRPr>
          </a:p>
        </p:txBody>
      </p:sp>
      <p:pic>
        <p:nvPicPr>
          <p:cNvPr id="4" name="图片 3"/>
          <p:cNvPicPr>
            <a:picLocks noChangeAspect="1"/>
          </p:cNvPicPr>
          <p:nvPr/>
        </p:nvPicPr>
        <p:blipFill>
          <a:blip r:embed="rId2" cstate="print">
            <a:clrChange>
              <a:clrFrom>
                <a:srgbClr val="F5F6F7">
                  <a:alpha val="100000"/>
                </a:srgbClr>
              </a:clrFrom>
              <a:clrTo>
                <a:srgbClr val="F5F6F7">
                  <a:alpha val="100000"/>
                  <a:alpha val="0"/>
                </a:srgbClr>
              </a:clrTo>
            </a:clrChange>
          </a:blip>
          <a:stretch>
            <a:fillRect/>
          </a:stretch>
        </p:blipFill>
        <p:spPr>
          <a:xfrm>
            <a:off x="598312" y="1096477"/>
            <a:ext cx="3417516" cy="4500722"/>
          </a:xfrm>
          <a:prstGeom prst="rect">
            <a:avLst/>
          </a:prstGeom>
        </p:spPr>
      </p:pic>
      <p:sp>
        <p:nvSpPr>
          <p:cNvPr id="5" name="文本框 4"/>
          <p:cNvSpPr txBox="1"/>
          <p:nvPr/>
        </p:nvSpPr>
        <p:spPr>
          <a:xfrm>
            <a:off x="8206017" y="4735018"/>
            <a:ext cx="3357880" cy="953135"/>
          </a:xfrm>
          <a:prstGeom prst="rect">
            <a:avLst/>
          </a:prstGeom>
          <a:noFill/>
        </p:spPr>
        <p:txBody>
          <a:bodyPr wrap="none" rtlCol="0">
            <a:spAutoFit/>
          </a:bodyPr>
          <a:lstStyle/>
          <a:p>
            <a:pPr algn="ctr"/>
            <a:r>
              <a:rPr lang="zh-CN" altLang="zh-CN" sz="2800" u="sng" dirty="0" smtClean="0">
                <a:latin typeface="微软雅黑" panose="020B0503020204020204" pitchFamily="34" charset="-122"/>
                <a:ea typeface="微软雅黑" panose="020B0503020204020204" pitchFamily="34" charset="-122"/>
                <a:cs typeface="微软雅黑" panose="020B0503020204020204" pitchFamily="34" charset="-122"/>
              </a:rPr>
              <a:t>《壹学作文素材》</a:t>
            </a:r>
            <a:endPar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endParaRPr>
          </a:p>
          <a:p>
            <a:pPr algn="ctr"/>
            <a:r>
              <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rPr>
              <a:t>2019</a:t>
            </a:r>
            <a:r>
              <a:rPr lang="zh-CN" altLang="en-US" sz="2800" u="sng" dirty="0" smtClean="0">
                <a:latin typeface="微软雅黑" panose="020B0503020204020204" pitchFamily="34" charset="-122"/>
                <a:ea typeface="微软雅黑" panose="020B0503020204020204" pitchFamily="34" charset="-122"/>
                <a:cs typeface="微软雅黑" panose="020B0503020204020204" pitchFamily="34" charset="-122"/>
              </a:rPr>
              <a:t>第</a:t>
            </a:r>
            <a:r>
              <a:rPr lang="en-US" altLang="zh-CN" sz="2800" u="sng" dirty="0">
                <a:latin typeface="微软雅黑" panose="020B0503020204020204" pitchFamily="34" charset="-122"/>
                <a:ea typeface="微软雅黑" panose="020B0503020204020204" pitchFamily="34" charset="-122"/>
                <a:cs typeface="微软雅黑" panose="020B0503020204020204" pitchFamily="34" charset="-122"/>
              </a:rPr>
              <a:t>2</a:t>
            </a:r>
            <a:r>
              <a:rPr lang="zh-CN" altLang="en-US" sz="2800" u="sng" dirty="0" smtClean="0">
                <a:latin typeface="微软雅黑" panose="020B0503020204020204" pitchFamily="34" charset="-122"/>
                <a:ea typeface="微软雅黑" panose="020B0503020204020204" pitchFamily="34" charset="-122"/>
                <a:cs typeface="微软雅黑" panose="020B0503020204020204" pitchFamily="34" charset="-122"/>
              </a:rPr>
              <a:t>辑拓展素材</a:t>
            </a:r>
            <a:endParaRPr lang="en-US" altLang="zh-CN" sz="2800" u="sng" dirty="0" smtClean="0">
              <a:latin typeface="微软雅黑" panose="020B0503020204020204" pitchFamily="34" charset="-122"/>
              <a:ea typeface="微软雅黑" panose="020B0503020204020204" pitchFamily="34" charset="-122"/>
              <a:cs typeface="微软雅黑" panose="020B0503020204020204" pitchFamily="34"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4079762" y="889605"/>
            <a:ext cx="3298825" cy="553998"/>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改革先锋</a:t>
            </a:r>
            <a:endParaRPr lang="zh-CN" altLang="en-US" sz="3600" b="1" dirty="0">
              <a:solidFill>
                <a:srgbClr val="FFCC0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26" name="Picture 2" descr="C:\Users\Administrator\Desktop\TIM截图20181225160422.png"/>
          <p:cNvPicPr>
            <a:picLocks noChangeAspect="1" noChangeArrowheads="1"/>
          </p:cNvPicPr>
          <p:nvPr/>
        </p:nvPicPr>
        <p:blipFill>
          <a:blip r:embed="rId2"/>
          <a:srcRect/>
          <a:stretch>
            <a:fillRect/>
          </a:stretch>
        </p:blipFill>
        <p:spPr bwMode="auto">
          <a:xfrm>
            <a:off x="779452" y="2214156"/>
            <a:ext cx="3219450" cy="3181350"/>
          </a:xfrm>
          <a:prstGeom prst="rect">
            <a:avLst/>
          </a:prstGeom>
          <a:noFill/>
        </p:spPr>
      </p:pic>
      <p:sp>
        <p:nvSpPr>
          <p:cNvPr id="5" name="矩形 4"/>
          <p:cNvSpPr/>
          <p:nvPr/>
        </p:nvSpPr>
        <p:spPr>
          <a:xfrm>
            <a:off x="4210756" y="2572059"/>
            <a:ext cx="7078133" cy="1955215"/>
          </a:xfrm>
          <a:prstGeom prst="rect">
            <a:avLst/>
          </a:prstGeom>
        </p:spPr>
        <p:txBody>
          <a:bodyPr wrap="square">
            <a:spAutoFit/>
          </a:bodyPr>
          <a:lstStyle/>
          <a:p>
            <a:pPr>
              <a:lnSpc>
                <a:spcPct val="150000"/>
              </a:lnSpc>
            </a:pPr>
            <a:r>
              <a:rPr lang="zh-CN" altLang="en-US" sz="2800" b="1" dirty="0" smtClean="0">
                <a:solidFill>
                  <a:srgbClr val="FFCC00"/>
                </a:solidFill>
                <a:latin typeface="微软雅黑" pitchFamily="34" charset="-122"/>
                <a:ea typeface="微软雅黑" pitchFamily="34" charset="-122"/>
              </a:rPr>
              <a:t>【经历】</a:t>
            </a:r>
            <a:r>
              <a:rPr lang="zh-CN" altLang="en-US" sz="2800" dirty="0" smtClean="0">
                <a:latin typeface="微软雅黑" pitchFamily="34" charset="-122"/>
                <a:ea typeface="微软雅黑" pitchFamily="34" charset="-122"/>
              </a:rPr>
              <a:t>她长期躬耕于中学语文教学事业，坚持教文育人，推动</a:t>
            </a:r>
            <a:r>
              <a:rPr lang="en-US"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人文性</a:t>
            </a:r>
            <a:r>
              <a:rPr lang="en-US"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写入全国</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语文课程标准</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a:t>
            </a:r>
            <a:endParaRPr lang="zh-CN" altLang="en-US" sz="28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fade">
                                      <p:cBhvr>
                                        <p:cTn id="7" dur="1000"/>
                                        <p:tgtEl>
                                          <p:spTgt spid="5">
                                            <p:txEl>
                                              <p:pRg st="0" end="0"/>
                                            </p:txEl>
                                          </p:spTgt>
                                        </p:tgtEl>
                                      </p:cBhvr>
                                    </p:animEffect>
                                    <p:anim calcmode="lin" valueType="num">
                                      <p:cBhvr>
                                        <p:cTn id="8" dur="1000" fill="hold"/>
                                        <p:tgtEl>
                                          <p:spTgt spid="5">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5">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4079762" y="889605"/>
            <a:ext cx="3298825" cy="553998"/>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改革先锋</a:t>
            </a:r>
            <a:endParaRPr lang="zh-CN" altLang="en-US" sz="3600" b="1" dirty="0">
              <a:solidFill>
                <a:srgbClr val="FFCC00"/>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026" name="Picture 2" descr="C:\Users\Administrator\Desktop\TIM截图20181225160422.png"/>
          <p:cNvPicPr>
            <a:picLocks noChangeAspect="1" noChangeArrowheads="1"/>
          </p:cNvPicPr>
          <p:nvPr/>
        </p:nvPicPr>
        <p:blipFill>
          <a:blip r:embed="rId2"/>
          <a:srcRect/>
          <a:stretch>
            <a:fillRect/>
          </a:stretch>
        </p:blipFill>
        <p:spPr bwMode="auto">
          <a:xfrm>
            <a:off x="779452" y="2214156"/>
            <a:ext cx="3219450" cy="3181350"/>
          </a:xfrm>
          <a:prstGeom prst="rect">
            <a:avLst/>
          </a:prstGeom>
          <a:noFill/>
        </p:spPr>
      </p:pic>
      <p:sp>
        <p:nvSpPr>
          <p:cNvPr id="5" name="矩形 4"/>
          <p:cNvSpPr/>
          <p:nvPr/>
        </p:nvSpPr>
        <p:spPr>
          <a:xfrm>
            <a:off x="4041421" y="1872147"/>
            <a:ext cx="8150579" cy="3970318"/>
          </a:xfrm>
          <a:prstGeom prst="rect">
            <a:avLst/>
          </a:prstGeom>
        </p:spPr>
        <p:txBody>
          <a:bodyPr wrap="square">
            <a:spAutoFit/>
          </a:bodyPr>
          <a:lstStyle/>
          <a:p>
            <a:pPr>
              <a:lnSpc>
                <a:spcPct val="150000"/>
              </a:lnSpc>
            </a:pPr>
            <a:r>
              <a:rPr lang="zh-CN" altLang="en-US" sz="2800" b="1" dirty="0" smtClean="0">
                <a:solidFill>
                  <a:srgbClr val="FFCC00"/>
                </a:solidFill>
                <a:latin typeface="微软雅黑" pitchFamily="34" charset="-122"/>
                <a:ea typeface="微软雅黑" pitchFamily="34" charset="-122"/>
              </a:rPr>
              <a:t>【经历】</a:t>
            </a:r>
            <a:r>
              <a:rPr lang="zh-CN" altLang="en-US" sz="2800" dirty="0" smtClean="0">
                <a:latin typeface="微软雅黑" pitchFamily="34" charset="-122"/>
                <a:ea typeface="微软雅黑" pitchFamily="34" charset="-122"/>
              </a:rPr>
              <a:t>她主张教育思想和教学实践同步创新，主推上海市初级中学语文教改实验，主讲近</a:t>
            </a:r>
            <a:r>
              <a:rPr lang="en-US" sz="2800" dirty="0" smtClean="0">
                <a:latin typeface="微软雅黑" pitchFamily="34" charset="-122"/>
                <a:ea typeface="微软雅黑" pitchFamily="34" charset="-122"/>
              </a:rPr>
              <a:t>2000</a:t>
            </a:r>
            <a:r>
              <a:rPr lang="zh-CN" altLang="en-US" sz="2800" dirty="0" smtClean="0">
                <a:latin typeface="微软雅黑" pitchFamily="34" charset="-122"/>
                <a:ea typeface="微软雅黑" pitchFamily="34" charset="-122"/>
              </a:rPr>
              <a:t>节省市级以上探索性、示范性公开课，其中</a:t>
            </a:r>
            <a:r>
              <a:rPr lang="en-US" sz="2800" dirty="0" smtClean="0">
                <a:latin typeface="微软雅黑" pitchFamily="34" charset="-122"/>
                <a:ea typeface="微软雅黑" pitchFamily="34" charset="-122"/>
              </a:rPr>
              <a:t>50</a:t>
            </a:r>
            <a:r>
              <a:rPr lang="zh-CN" altLang="en-US" sz="2800" dirty="0" smtClean="0">
                <a:latin typeface="微软雅黑" pitchFamily="34" charset="-122"/>
                <a:ea typeface="微软雅黑" pitchFamily="34" charset="-122"/>
              </a:rPr>
              <a:t>多节被公认为语文教改标志性课例。被誉为</a:t>
            </a:r>
            <a:r>
              <a:rPr lang="en-US"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精心育人的一代师表，潜心教改的一面旗帜</a:t>
            </a:r>
            <a:r>
              <a:rPr lang="en-US"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。荣获</a:t>
            </a:r>
            <a:r>
              <a:rPr lang="en-US"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全国三八红旗手</a:t>
            </a:r>
            <a:r>
              <a:rPr lang="en-US"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全国先进工作者</a:t>
            </a:r>
            <a:r>
              <a:rPr lang="en-US"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等称号。</a:t>
            </a:r>
            <a:endParaRPr lang="zh-CN" altLang="en-US" sz="28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900" decel="100000" fill="hold"/>
                                        <p:tgtEl>
                                          <p:spTgt spid="5"/>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40267" y="857963"/>
            <a:ext cx="3775393" cy="523220"/>
          </a:xfrm>
          <a:prstGeom prst="rect">
            <a:avLst/>
          </a:prstGeom>
          <a:noFill/>
        </p:spPr>
        <p:txBody>
          <a:bodyPr wrap="none" rtlCol="0">
            <a:spAutoFit/>
          </a:bodyPr>
          <a:lstStyle/>
          <a:p>
            <a:pPr lvl="0"/>
            <a:r>
              <a:rPr lang="zh-CN" altLang="en-US" sz="28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写作示例</a:t>
            </a:r>
            <a:r>
              <a:rPr lang="zh-CN" altLang="en-US" sz="2800" b="1" dirty="0" smtClean="0">
                <a:solidFill>
                  <a:srgbClr val="FFCC00"/>
                </a:solidFill>
                <a:latin typeface="微软雅黑" pitchFamily="34" charset="-122"/>
                <a:ea typeface="微软雅黑" pitchFamily="34" charset="-122"/>
              </a:rPr>
              <a:t>：教育的深度</a:t>
            </a:r>
            <a:endParaRPr lang="en-US" altLang="zh-CN" sz="2800" b="1" dirty="0" smtClean="0">
              <a:solidFill>
                <a:srgbClr val="FFCC00"/>
              </a:solidFill>
              <a:latin typeface="微软雅黑" pitchFamily="34" charset="-122"/>
              <a:ea typeface="微软雅黑" pitchFamily="34" charset="-122"/>
            </a:endParaRPr>
          </a:p>
        </p:txBody>
      </p:sp>
      <p:sp>
        <p:nvSpPr>
          <p:cNvPr id="10" name="TextBox 9"/>
          <p:cNvSpPr txBox="1"/>
          <p:nvPr/>
        </p:nvSpPr>
        <p:spPr>
          <a:xfrm>
            <a:off x="496711" y="1388542"/>
            <a:ext cx="11243734" cy="4616648"/>
          </a:xfrm>
          <a:prstGeom prst="rect">
            <a:avLst/>
          </a:prstGeom>
          <a:noFill/>
        </p:spPr>
        <p:txBody>
          <a:bodyPr wrap="square" rtlCol="0">
            <a:spAutoFit/>
          </a:bodyPr>
          <a:lstStyle/>
          <a:p>
            <a:pPr>
              <a:lnSpc>
                <a:spcPct val="150000"/>
              </a:lnSpc>
            </a:pPr>
            <a:r>
              <a:rPr lang="zh-CN" altLang="en-US" sz="2800" dirty="0" smtClean="0">
                <a:latin typeface="微软雅黑" pitchFamily="34" charset="-122"/>
                <a:ea typeface="微软雅黑" pitchFamily="34" charset="-122"/>
              </a:rPr>
              <a:t>教育，是知识的传递，能力的培养和感情的熏陶，是以人育人的工作。在身为教师之前，讲台之上的必须是一位真正的人，一位表里如一、言行一致的人。如一首意蕴深长的歌，教师们用自己的生命不断传唱。</a:t>
            </a:r>
            <a:endParaRPr lang="en-US" altLang="zh-CN" sz="2800" dirty="0" smtClean="0">
              <a:latin typeface="微软雅黑" pitchFamily="34" charset="-122"/>
              <a:ea typeface="微软雅黑" pitchFamily="34" charset="-122"/>
            </a:endParaRPr>
          </a:p>
          <a:p>
            <a:pPr>
              <a:lnSpc>
                <a:spcPct val="150000"/>
              </a:lnSpc>
            </a:pPr>
            <a:r>
              <a:rPr lang="zh-CN" altLang="en-US" sz="2800" dirty="0" smtClean="0">
                <a:latin typeface="微软雅黑" pitchFamily="34" charset="-122"/>
                <a:ea typeface="微软雅黑" pitchFamily="34" charset="-122"/>
              </a:rPr>
              <a:t>然而，教师与教育的意义，并不光是在教坛上，在几十分钟里，在厚厚的试卷与热泪盈眶的拥抱里</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甚至不光在这一代里。它是长效的，是持久的。言传身教的对象，不仅仅是作为台下学生的他们，更是十几年后为人父母的他们。</a:t>
            </a:r>
            <a:endParaRPr lang="en-US" altLang="zh-CN" sz="2800"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4079762" y="889605"/>
            <a:ext cx="3298825" cy="553998"/>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改革先锋</a:t>
            </a:r>
            <a:endParaRPr lang="zh-CN" altLang="en-US" sz="3600" b="1" dirty="0">
              <a:solidFill>
                <a:srgbClr val="FFCC00"/>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TextBox 13@|17FFC:16777215|FBC:16777215|LFC:16777215|LBC:16777215"/>
          <p:cNvSpPr txBox="1"/>
          <p:nvPr/>
        </p:nvSpPr>
        <p:spPr>
          <a:xfrm>
            <a:off x="5582159" y="3072411"/>
            <a:ext cx="4025455" cy="947952"/>
          </a:xfrm>
          <a:prstGeom prst="rect">
            <a:avLst/>
          </a:prstGeom>
          <a:noFill/>
          <a:ln w="9525">
            <a:noFill/>
          </a:ln>
        </p:spPr>
        <p:txBody>
          <a:bodyPr wrap="square" lIns="0" tIns="0" rIns="0" bIns="0">
            <a:spAutoFit/>
          </a:bodyPr>
          <a:lstStyle/>
          <a:p>
            <a:pPr lvl="0" defTabSz="1216025" eaLnBrk="1" hangingPunct="1">
              <a:spcBef>
                <a:spcPct val="20000"/>
              </a:spcBef>
            </a:pPr>
            <a:r>
              <a:rPr lang="zh-CN" altLang="en-US" sz="2800" dirty="0" smtClean="0">
                <a:latin typeface="微软雅黑" pitchFamily="34" charset="-122"/>
                <a:ea typeface="微软雅黑" pitchFamily="34" charset="-122"/>
              </a:rPr>
              <a:t>数字经济的创新者</a:t>
            </a:r>
            <a:endParaRPr lang="en-US" altLang="zh-CN" sz="2800" dirty="0" smtClean="0">
              <a:latin typeface="微软雅黑" pitchFamily="34" charset="-122"/>
              <a:ea typeface="微软雅黑" pitchFamily="34" charset="-122"/>
            </a:endParaRPr>
          </a:p>
          <a:p>
            <a:pPr lvl="0" algn="r" defTabSz="1216025" eaLnBrk="1" hangingPunct="1">
              <a:spcBef>
                <a:spcPct val="20000"/>
              </a:spcBef>
            </a:pP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马云</a:t>
            </a:r>
          </a:p>
        </p:txBody>
      </p:sp>
      <p:pic>
        <p:nvPicPr>
          <p:cNvPr id="7" name="Picture 2" descr="http://i2.sinaimg.cn/cj/roll/20101201/1291150850_CRKTje.jpg"/>
          <p:cNvPicPr>
            <a:picLocks noChangeAspect="1" noChangeArrowheads="1"/>
          </p:cNvPicPr>
          <p:nvPr/>
        </p:nvPicPr>
        <p:blipFill>
          <a:blip r:embed="rId2"/>
          <a:srcRect/>
          <a:stretch>
            <a:fillRect/>
          </a:stretch>
        </p:blipFill>
        <p:spPr bwMode="auto">
          <a:xfrm>
            <a:off x="652287" y="2097266"/>
            <a:ext cx="3252653" cy="3502023"/>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3"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 calcmode="lin" valueType="num">
                                      <p:cBhvr>
                                        <p:cTn id="7" dur="500" fill="hold"/>
                                        <p:tgtEl>
                                          <p:spTgt spid="5">
                                            <p:txEl>
                                              <p:pRg st="0" end="0"/>
                                            </p:txEl>
                                          </p:spTgt>
                                        </p:tgtEl>
                                        <p:attrNameLst>
                                          <p:attrName>ppt_w</p:attrName>
                                        </p:attrNameLst>
                                      </p:cBhvr>
                                      <p:tavLst>
                                        <p:tav tm="0">
                                          <p:val>
                                            <p:fltVal val="0"/>
                                          </p:val>
                                        </p:tav>
                                        <p:tav tm="100000">
                                          <p:val>
                                            <p:strVal val="#ppt_w"/>
                                          </p:val>
                                        </p:tav>
                                      </p:tavLst>
                                    </p:anim>
                                    <p:anim calcmode="lin" valueType="num">
                                      <p:cBhvr>
                                        <p:cTn id="8" dur="500" fill="hold"/>
                                        <p:tgtEl>
                                          <p:spTgt spid="5">
                                            <p:txEl>
                                              <p:pRg st="0" end="0"/>
                                            </p:txEl>
                                          </p:spTgt>
                                        </p:tgtEl>
                                        <p:attrNameLst>
                                          <p:attrName>ppt_h</p:attrName>
                                        </p:attrNameLst>
                                      </p:cBhvr>
                                      <p:tavLst>
                                        <p:tav tm="0">
                                          <p:val>
                                            <p:fltVal val="0"/>
                                          </p:val>
                                        </p:tav>
                                        <p:tav tm="100000">
                                          <p:val>
                                            <p:strVal val="#ppt_h"/>
                                          </p:val>
                                        </p:tav>
                                      </p:tavLst>
                                    </p:anim>
                                  </p:childTnLst>
                                </p:cTn>
                              </p:par>
                              <p:par>
                                <p:cTn id="9" presetID="23" presetClass="entr" presetSubtype="16" fill="hold" nodeType="withEffect">
                                  <p:stCondLst>
                                    <p:cond delay="0"/>
                                  </p:stCondLst>
                                  <p:childTnLst>
                                    <p:set>
                                      <p:cBhvr>
                                        <p:cTn id="10" dur="1" fill="hold">
                                          <p:stCondLst>
                                            <p:cond delay="0"/>
                                          </p:stCondLst>
                                        </p:cTn>
                                        <p:tgtEl>
                                          <p:spTgt spid="5">
                                            <p:txEl>
                                              <p:pRg st="1" end="1"/>
                                            </p:txEl>
                                          </p:spTgt>
                                        </p:tgtEl>
                                        <p:attrNameLst>
                                          <p:attrName>style.visibility</p:attrName>
                                        </p:attrNameLst>
                                      </p:cBhvr>
                                      <p:to>
                                        <p:strVal val="visible"/>
                                      </p:to>
                                    </p:set>
                                    <p:anim calcmode="lin" valueType="num">
                                      <p:cBhvr>
                                        <p:cTn id="11" dur="500" fill="hold"/>
                                        <p:tgtEl>
                                          <p:spTgt spid="5">
                                            <p:txEl>
                                              <p:pRg st="1" end="1"/>
                                            </p:txEl>
                                          </p:spTgt>
                                        </p:tgtEl>
                                        <p:attrNameLst>
                                          <p:attrName>ppt_w</p:attrName>
                                        </p:attrNameLst>
                                      </p:cBhvr>
                                      <p:tavLst>
                                        <p:tav tm="0">
                                          <p:val>
                                            <p:fltVal val="0"/>
                                          </p:val>
                                        </p:tav>
                                        <p:tav tm="100000">
                                          <p:val>
                                            <p:strVal val="#ppt_w"/>
                                          </p:val>
                                        </p:tav>
                                      </p:tavLst>
                                    </p:anim>
                                    <p:anim calcmode="lin" valueType="num">
                                      <p:cBhvr>
                                        <p:cTn id="12" dur="500" fill="hold"/>
                                        <p:tgtEl>
                                          <p:spTgt spid="5">
                                            <p:txEl>
                                              <p:pRg st="1" end="1"/>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4079762" y="889605"/>
            <a:ext cx="3298825" cy="553998"/>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改革先锋</a:t>
            </a:r>
            <a:endParaRPr lang="zh-CN" altLang="en-US" sz="3600" b="1" dirty="0">
              <a:solidFill>
                <a:srgbClr val="FFCC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1"/>
          <p:cNvSpPr txBox="1"/>
          <p:nvPr/>
        </p:nvSpPr>
        <p:spPr>
          <a:xfrm>
            <a:off x="3885290" y="2230261"/>
            <a:ext cx="8306710" cy="2677656"/>
          </a:xfrm>
          <a:prstGeom prst="rect">
            <a:avLst/>
          </a:prstGeom>
          <a:noFill/>
        </p:spPr>
        <p:txBody>
          <a:bodyPr wrap="square" rtlCol="0">
            <a:spAutoFit/>
          </a:bodyPr>
          <a:lstStyle/>
          <a:p>
            <a:pPr>
              <a:lnSpc>
                <a:spcPct val="150000"/>
              </a:lnSpc>
            </a:pPr>
            <a:r>
              <a:rPr lang="zh-CN" altLang="en-US" sz="2800" b="1" dirty="0" smtClean="0">
                <a:solidFill>
                  <a:srgbClr val="FFCC00"/>
                </a:solidFill>
                <a:latin typeface="微软雅黑" pitchFamily="34" charset="-122"/>
                <a:ea typeface="微软雅黑" pitchFamily="34" charset="-122"/>
              </a:rPr>
              <a:t>【经历】</a:t>
            </a:r>
            <a:r>
              <a:rPr lang="zh-CN" altLang="en-US" sz="2800" dirty="0" smtClean="0">
                <a:latin typeface="微软雅黑" pitchFamily="34" charset="-122"/>
                <a:ea typeface="微软雅黑" pitchFamily="34" charset="-122"/>
              </a:rPr>
              <a:t>他创立的阿里巴巴集团打造了全球最大电子商务平台，年交易额达数万亿元，成为拉动内需巨大推动力；创建互联网支付、物流体系等，为中小企业打造商业基础设施。</a:t>
            </a:r>
            <a:endParaRPr lang="zh-CN" altLang="en-US" sz="2800" dirty="0">
              <a:latin typeface="微软雅黑" pitchFamily="34" charset="-122"/>
              <a:ea typeface="微软雅黑" pitchFamily="34" charset="-122"/>
            </a:endParaRPr>
          </a:p>
        </p:txBody>
      </p:sp>
      <p:pic>
        <p:nvPicPr>
          <p:cNvPr id="7" name="Picture 2" descr="http://i2.sinaimg.cn/cj/roll/20101201/1291150850_CRKTje.jpg"/>
          <p:cNvPicPr>
            <a:picLocks noChangeAspect="1" noChangeArrowheads="1"/>
          </p:cNvPicPr>
          <p:nvPr/>
        </p:nvPicPr>
        <p:blipFill>
          <a:blip r:embed="rId2"/>
          <a:srcRect/>
          <a:stretch>
            <a:fillRect/>
          </a:stretch>
        </p:blipFill>
        <p:spPr bwMode="auto">
          <a:xfrm>
            <a:off x="561975" y="2097266"/>
            <a:ext cx="3027891" cy="32600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500"/>
                                        <p:tgtEl>
                                          <p:spTgt spid="6">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23" presetClass="entr" presetSubtype="16" fill="hold" nodeType="clickEffect">
                                  <p:stCondLst>
                                    <p:cond delay="0"/>
                                  </p:stCondLst>
                                  <p:childTnLst>
                                    <p:set>
                                      <p:cBhvr>
                                        <p:cTn id="11" dur="1" fill="hold">
                                          <p:stCondLst>
                                            <p:cond delay="0"/>
                                          </p:stCondLst>
                                        </p:cTn>
                                        <p:tgtEl>
                                          <p:spTgt spid="6">
                                            <p:txEl>
                                              <p:pRg st="0" end="0"/>
                                            </p:txEl>
                                          </p:spTgt>
                                        </p:tgtEl>
                                        <p:attrNameLst>
                                          <p:attrName>style.visibility</p:attrName>
                                        </p:attrNameLst>
                                      </p:cBhvr>
                                      <p:to>
                                        <p:strVal val="visible"/>
                                      </p:to>
                                    </p:set>
                                    <p:anim calcmode="lin" valueType="num">
                                      <p:cBhvr>
                                        <p:cTn id="12" dur="500" fill="hold"/>
                                        <p:tgtEl>
                                          <p:spTgt spid="6">
                                            <p:txEl>
                                              <p:pRg st="0" end="0"/>
                                            </p:txEl>
                                          </p:spTgt>
                                        </p:tgtEl>
                                        <p:attrNameLst>
                                          <p:attrName>ppt_w</p:attrName>
                                        </p:attrNameLst>
                                      </p:cBhvr>
                                      <p:tavLst>
                                        <p:tav tm="0">
                                          <p:val>
                                            <p:fltVal val="0"/>
                                          </p:val>
                                        </p:tav>
                                        <p:tav tm="100000">
                                          <p:val>
                                            <p:strVal val="#ppt_w"/>
                                          </p:val>
                                        </p:tav>
                                      </p:tavLst>
                                    </p:anim>
                                    <p:anim calcmode="lin" valueType="num">
                                      <p:cBhvr>
                                        <p:cTn id="13" dur="500" fill="hold"/>
                                        <p:tgtEl>
                                          <p:spTgt spid="6">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4079762" y="889605"/>
            <a:ext cx="3298825" cy="553998"/>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改革先锋</a:t>
            </a:r>
            <a:endParaRPr lang="zh-CN" altLang="en-US" sz="3600" b="1" dirty="0">
              <a:solidFill>
                <a:srgbClr val="FFCC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文本框 1"/>
          <p:cNvSpPr txBox="1"/>
          <p:nvPr/>
        </p:nvSpPr>
        <p:spPr>
          <a:xfrm>
            <a:off x="3885290" y="2173816"/>
            <a:ext cx="8306710" cy="3323987"/>
          </a:xfrm>
          <a:prstGeom prst="rect">
            <a:avLst/>
          </a:prstGeom>
          <a:noFill/>
        </p:spPr>
        <p:txBody>
          <a:bodyPr wrap="square" rtlCol="0">
            <a:spAutoFit/>
          </a:bodyPr>
          <a:lstStyle/>
          <a:p>
            <a:pPr>
              <a:lnSpc>
                <a:spcPct val="150000"/>
              </a:lnSpc>
            </a:pPr>
            <a:r>
              <a:rPr lang="zh-CN" altLang="en-US" sz="2800" b="1" dirty="0" smtClean="0">
                <a:solidFill>
                  <a:srgbClr val="FFCC00"/>
                </a:solidFill>
                <a:latin typeface="微软雅黑" pitchFamily="34" charset="-122"/>
                <a:ea typeface="微软雅黑" pitchFamily="34" charset="-122"/>
              </a:rPr>
              <a:t>【经历】</a:t>
            </a:r>
            <a:r>
              <a:rPr lang="zh-CN" altLang="en-US" sz="2800" dirty="0" smtClean="0">
                <a:latin typeface="微软雅黑" pitchFamily="34" charset="-122"/>
                <a:ea typeface="微软雅黑" pitchFamily="34" charset="-122"/>
              </a:rPr>
              <a:t>他还建立了全球领先移动支付网络，通过大数据技术建立新型社会诚信体系；自主研发飞天操作系统，奠定我国云计算基础；首倡世界电子贸易平台（</a:t>
            </a:r>
            <a:r>
              <a:rPr lang="en-US" sz="2800" dirty="0" err="1" smtClean="0">
                <a:latin typeface="微软雅黑" pitchFamily="34" charset="-122"/>
                <a:ea typeface="微软雅黑" pitchFamily="34" charset="-122"/>
              </a:rPr>
              <a:t>eWTP</a:t>
            </a:r>
            <a:r>
              <a:rPr lang="zh-CN" altLang="en-US" sz="2800" dirty="0" smtClean="0">
                <a:latin typeface="微软雅黑" pitchFamily="34" charset="-122"/>
                <a:ea typeface="微软雅黑" pitchFamily="34" charset="-122"/>
              </a:rPr>
              <a:t>），并推动写入二十国集团领导人峰会公报，成为践行“一带一路”的重要民间力量。</a:t>
            </a:r>
            <a:endParaRPr lang="zh-CN" altLang="en-US" sz="2800" dirty="0">
              <a:latin typeface="微软雅黑" pitchFamily="34" charset="-122"/>
              <a:ea typeface="微软雅黑" pitchFamily="34" charset="-122"/>
            </a:endParaRPr>
          </a:p>
        </p:txBody>
      </p:sp>
      <p:pic>
        <p:nvPicPr>
          <p:cNvPr id="7" name="Picture 2" descr="http://i2.sinaimg.cn/cj/roll/20101201/1291150850_CRKTje.jpg"/>
          <p:cNvPicPr>
            <a:picLocks noChangeAspect="1" noChangeArrowheads="1"/>
          </p:cNvPicPr>
          <p:nvPr/>
        </p:nvPicPr>
        <p:blipFill>
          <a:blip r:embed="rId2"/>
          <a:srcRect/>
          <a:stretch>
            <a:fillRect/>
          </a:stretch>
        </p:blipFill>
        <p:spPr bwMode="auto">
          <a:xfrm>
            <a:off x="561975" y="2097266"/>
            <a:ext cx="3027891" cy="3260029"/>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box(in)">
                                      <p:cBhvr>
                                        <p:cTn id="7" dur="500"/>
                                        <p:tgtEl>
                                          <p:spTgt spid="6">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40267" y="857963"/>
            <a:ext cx="4134465" cy="523220"/>
          </a:xfrm>
          <a:prstGeom prst="rect">
            <a:avLst/>
          </a:prstGeom>
          <a:noFill/>
        </p:spPr>
        <p:txBody>
          <a:bodyPr wrap="none" rtlCol="0">
            <a:spAutoFit/>
          </a:bodyPr>
          <a:lstStyle/>
          <a:p>
            <a:r>
              <a:rPr lang="zh-CN" altLang="en-US" sz="28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写作示例</a:t>
            </a:r>
            <a:r>
              <a:rPr lang="zh-CN" altLang="en-US" sz="2800" b="1" dirty="0" smtClean="0">
                <a:solidFill>
                  <a:srgbClr val="FFCC00"/>
                </a:solidFill>
                <a:latin typeface="微软雅黑" pitchFamily="34" charset="-122"/>
                <a:ea typeface="微软雅黑" pitchFamily="34" charset="-122"/>
              </a:rPr>
              <a:t>：创新改变未来</a:t>
            </a:r>
            <a:endParaRPr lang="en-US" altLang="zh-CN" sz="2800" b="1" dirty="0" smtClean="0">
              <a:solidFill>
                <a:srgbClr val="FFCC00"/>
              </a:solidFill>
              <a:latin typeface="微软雅黑" pitchFamily="34" charset="-122"/>
              <a:ea typeface="微软雅黑" pitchFamily="34" charset="-122"/>
            </a:endParaRPr>
          </a:p>
        </p:txBody>
      </p:sp>
      <p:sp>
        <p:nvSpPr>
          <p:cNvPr id="10" name="TextBox 9"/>
          <p:cNvSpPr txBox="1"/>
          <p:nvPr/>
        </p:nvSpPr>
        <p:spPr>
          <a:xfrm>
            <a:off x="496711" y="1986859"/>
            <a:ext cx="11243734" cy="3247877"/>
          </a:xfrm>
          <a:prstGeom prst="rect">
            <a:avLst/>
          </a:prstGeom>
          <a:noFill/>
        </p:spPr>
        <p:txBody>
          <a:bodyPr wrap="square" rtlCol="0">
            <a:spAutoFit/>
          </a:bodyPr>
          <a:lstStyle/>
          <a:p>
            <a:pPr>
              <a:lnSpc>
                <a:spcPct val="150000"/>
              </a:lnSpc>
            </a:pPr>
            <a:r>
              <a:rPr lang="zh-CN" altLang="en-US" sz="2800" dirty="0" smtClean="0">
                <a:latin typeface="微软雅黑" pitchFamily="34" charset="-122"/>
                <a:ea typeface="微软雅黑" pitchFamily="34" charset="-122"/>
              </a:rPr>
              <a:t>中国经济的飞速变化，对各行业都产生了或深或浅的影响。创新创业的成功，不仅需要敢想，更需要实干。像马云一样，摒弃浮夸和空想，真抓实干和工匠精神才是创业者的本质。创新是社会进步的灵魂，创业是改善经济社会发展、改善民生的重要途径。大众创业，万众创新，就是鼓励一个国家、一个民族在创新的竞赛中立足脚跟、奋勇前行。</a:t>
            </a:r>
            <a:endParaRPr lang="en-US" altLang="zh-CN" sz="2800"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4079762" y="889605"/>
            <a:ext cx="3298825" cy="553998"/>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改革先锋</a:t>
            </a:r>
            <a:endParaRPr lang="zh-CN" altLang="en-US" sz="3600" b="1" dirty="0">
              <a:solidFill>
                <a:srgbClr val="FFCC00"/>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TextBox 13@|17FFC:16777215|FBC:16777215|LFC:16777215|LBC:16777215"/>
          <p:cNvSpPr txBox="1"/>
          <p:nvPr/>
        </p:nvSpPr>
        <p:spPr>
          <a:xfrm>
            <a:off x="4803217" y="3072420"/>
            <a:ext cx="6571426" cy="947952"/>
          </a:xfrm>
          <a:prstGeom prst="rect">
            <a:avLst/>
          </a:prstGeom>
          <a:noFill/>
          <a:ln w="9525">
            <a:noFill/>
          </a:ln>
        </p:spPr>
        <p:txBody>
          <a:bodyPr wrap="square" lIns="0" tIns="0" rIns="0" bIns="0">
            <a:spAutoFit/>
          </a:bodyPr>
          <a:lstStyle/>
          <a:p>
            <a:pPr lvl="0" defTabSz="1216025" eaLnBrk="1" hangingPunct="1">
              <a:spcBef>
                <a:spcPct val="20000"/>
              </a:spcBef>
            </a:pPr>
            <a:r>
              <a:rPr lang="zh-CN" altLang="en-US" sz="2800" dirty="0" smtClean="0">
                <a:latin typeface="微软雅黑" pitchFamily="34" charset="-122"/>
                <a:ea typeface="微软雅黑" pitchFamily="34" charset="-122"/>
              </a:rPr>
              <a:t>真理标准大讨论的代表人物</a:t>
            </a:r>
            <a:endParaRPr lang="en-US" altLang="zh-CN" sz="2800" dirty="0" smtClean="0">
              <a:latin typeface="微软雅黑" pitchFamily="34" charset="-122"/>
              <a:ea typeface="微软雅黑" pitchFamily="34" charset="-122"/>
            </a:endParaRPr>
          </a:p>
          <a:p>
            <a:pPr lvl="0" algn="r" defTabSz="1216025" eaLnBrk="1" hangingPunct="1">
              <a:spcBef>
                <a:spcPct val="20000"/>
              </a:spcBef>
            </a:pP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胡福明</a:t>
            </a:r>
            <a:endParaRPr lang="zh-CN" altLang="en-US" sz="2800" dirty="0">
              <a:solidFill>
                <a:srgbClr val="00B050"/>
              </a:solidFill>
              <a:latin typeface="微软雅黑" pitchFamily="34" charset="-122"/>
              <a:ea typeface="微软雅黑" pitchFamily="34" charset="-122"/>
              <a:sym typeface="Arial" panose="020B0604020202020204" pitchFamily="34" charset="0"/>
            </a:endParaRPr>
          </a:p>
        </p:txBody>
      </p:sp>
      <p:pic>
        <p:nvPicPr>
          <p:cNvPr id="9" name="Picture 2" descr="http://pic.baike.soso.com/p/20140403/20140403155732-1705144694.jpg"/>
          <p:cNvPicPr>
            <a:picLocks noChangeAspect="1" noChangeArrowheads="1"/>
          </p:cNvPicPr>
          <p:nvPr/>
        </p:nvPicPr>
        <p:blipFill>
          <a:blip r:embed="rId2"/>
          <a:srcRect/>
          <a:stretch>
            <a:fillRect/>
          </a:stretch>
        </p:blipFill>
        <p:spPr bwMode="auto">
          <a:xfrm>
            <a:off x="460375" y="1618898"/>
            <a:ext cx="3253669" cy="438969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3" presetClass="entr" presetSubtype="16" fill="hold"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animEffect transition="in" filter="plus(in)">
                                      <p:cBhvr>
                                        <p:cTn id="7" dur="2000"/>
                                        <p:tgtEl>
                                          <p:spTgt spid="6">
                                            <p:txEl>
                                              <p:pRg st="0" end="0"/>
                                            </p:txEl>
                                          </p:spTgt>
                                        </p:tgtEl>
                                      </p:cBhvr>
                                    </p:animEffect>
                                  </p:childTnLst>
                                </p:cTn>
                              </p:par>
                              <p:par>
                                <p:cTn id="8" presetID="13" presetClass="entr" presetSubtype="16" fill="hold" nodeType="withEffect">
                                  <p:stCondLst>
                                    <p:cond delay="0"/>
                                  </p:stCondLst>
                                  <p:childTnLst>
                                    <p:set>
                                      <p:cBhvr>
                                        <p:cTn id="9" dur="1" fill="hold">
                                          <p:stCondLst>
                                            <p:cond delay="0"/>
                                          </p:stCondLst>
                                        </p:cTn>
                                        <p:tgtEl>
                                          <p:spTgt spid="6">
                                            <p:txEl>
                                              <p:pRg st="1" end="1"/>
                                            </p:txEl>
                                          </p:spTgt>
                                        </p:tgtEl>
                                        <p:attrNameLst>
                                          <p:attrName>style.visibility</p:attrName>
                                        </p:attrNameLst>
                                      </p:cBhvr>
                                      <p:to>
                                        <p:strVal val="visible"/>
                                      </p:to>
                                    </p:set>
                                    <p:animEffect transition="in" filter="plus(in)">
                                      <p:cBhvr>
                                        <p:cTn id="10" dur="2000"/>
                                        <p:tgtEl>
                                          <p:spTgt spid="6">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4079762" y="889605"/>
            <a:ext cx="3298825" cy="553998"/>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改革先锋</a:t>
            </a:r>
            <a:endParaRPr lang="zh-CN" altLang="en-US" sz="3600" b="1" dirty="0">
              <a:solidFill>
                <a:srgbClr val="FFCC00"/>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文本框 1"/>
          <p:cNvSpPr txBox="1"/>
          <p:nvPr/>
        </p:nvSpPr>
        <p:spPr>
          <a:xfrm>
            <a:off x="3828844" y="1789994"/>
            <a:ext cx="8168005" cy="4549835"/>
          </a:xfrm>
          <a:prstGeom prst="rect">
            <a:avLst/>
          </a:prstGeom>
          <a:noFill/>
        </p:spPr>
        <p:txBody>
          <a:bodyPr wrap="square" rtlCol="0">
            <a:spAutoFit/>
          </a:bodyPr>
          <a:lstStyle/>
          <a:p>
            <a:pPr>
              <a:lnSpc>
                <a:spcPct val="150000"/>
              </a:lnSpc>
            </a:pPr>
            <a:r>
              <a:rPr lang="zh-CN" altLang="en-US" sz="2800" b="1" dirty="0" smtClean="0">
                <a:solidFill>
                  <a:srgbClr val="FFCC00"/>
                </a:solidFill>
                <a:latin typeface="微软雅黑" pitchFamily="34" charset="-122"/>
                <a:ea typeface="微软雅黑" pitchFamily="34" charset="-122"/>
              </a:rPr>
              <a:t>【经历】</a:t>
            </a:r>
            <a:r>
              <a:rPr lang="zh-CN" altLang="en-US" sz="2800" dirty="0" smtClean="0">
                <a:latin typeface="微软雅黑" pitchFamily="34" charset="-122"/>
                <a:ea typeface="微软雅黑" pitchFamily="34" charset="-122"/>
              </a:rPr>
              <a:t>他是</a:t>
            </a:r>
            <a:r>
              <a:rPr lang="en-US" sz="2800" dirty="0" smtClean="0">
                <a:latin typeface="微软雅黑" pitchFamily="34" charset="-122"/>
                <a:ea typeface="微软雅黑" pitchFamily="34" charset="-122"/>
              </a:rPr>
              <a:t>1978</a:t>
            </a:r>
            <a:r>
              <a:rPr lang="zh-CN" altLang="en-US" sz="2800" dirty="0" smtClean="0">
                <a:latin typeface="微软雅黑" pitchFamily="34" charset="-122"/>
                <a:ea typeface="微软雅黑" pitchFamily="34" charset="-122"/>
              </a:rPr>
              <a:t>年</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光明日报</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特约评论员文章</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实践是检验真理的唯一标准</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的主要作者。他的文章引发了空前共鸣，开启了一个时代思想解放的闸门。这篇拉开了中国思想解放和改革开放序幕的评论员文章，全文</a:t>
            </a:r>
            <a:r>
              <a:rPr lang="en-US" sz="2800" dirty="0" smtClean="0">
                <a:latin typeface="微软雅黑" pitchFamily="34" charset="-122"/>
                <a:ea typeface="微软雅黑" pitchFamily="34" charset="-122"/>
              </a:rPr>
              <a:t>6200</a:t>
            </a:r>
            <a:r>
              <a:rPr lang="zh-CN" altLang="en-US" sz="2800" dirty="0" smtClean="0">
                <a:latin typeface="微软雅黑" pitchFamily="34" charset="-122"/>
                <a:ea typeface="微软雅黑" pitchFamily="34" charset="-122"/>
              </a:rPr>
              <a:t>多字，发表于</a:t>
            </a:r>
            <a:r>
              <a:rPr lang="en-US" sz="2800" dirty="0" smtClean="0">
                <a:latin typeface="微软雅黑" pitchFamily="34" charset="-122"/>
                <a:ea typeface="微软雅黑" pitchFamily="34" charset="-122"/>
              </a:rPr>
              <a:t>1978</a:t>
            </a:r>
            <a:r>
              <a:rPr lang="zh-CN" altLang="en-US" sz="2800" dirty="0" smtClean="0">
                <a:latin typeface="微软雅黑" pitchFamily="34" charset="-122"/>
                <a:ea typeface="微软雅黑" pitchFamily="34" charset="-122"/>
              </a:rPr>
              <a:t>年</a:t>
            </a:r>
            <a:r>
              <a:rPr lang="en-US" sz="2800" dirty="0" smtClean="0">
                <a:latin typeface="微软雅黑" pitchFamily="34" charset="-122"/>
                <a:ea typeface="微软雅黑" pitchFamily="34" charset="-122"/>
              </a:rPr>
              <a:t>5</a:t>
            </a:r>
            <a:r>
              <a:rPr lang="zh-CN" altLang="en-US" sz="2800" dirty="0" smtClean="0">
                <a:latin typeface="微软雅黑" pitchFamily="34" charset="-122"/>
                <a:ea typeface="微软雅黑" pitchFamily="34" charset="-122"/>
              </a:rPr>
              <a:t>月</a:t>
            </a:r>
            <a:r>
              <a:rPr lang="en-US" sz="2800" dirty="0" smtClean="0">
                <a:latin typeface="微软雅黑" pitchFamily="34" charset="-122"/>
                <a:ea typeface="微软雅黑" pitchFamily="34" charset="-122"/>
              </a:rPr>
              <a:t>11</a:t>
            </a:r>
            <a:r>
              <a:rPr lang="zh-CN" altLang="en-US" sz="2800" dirty="0" smtClean="0">
                <a:latin typeface="微软雅黑" pitchFamily="34" charset="-122"/>
                <a:ea typeface="微软雅黑" pitchFamily="34" charset="-122"/>
              </a:rPr>
              <a:t>日</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光明日报</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头版，至今</a:t>
            </a:r>
            <a:r>
              <a:rPr lang="en-US" sz="2800" dirty="0" smtClean="0">
                <a:latin typeface="微软雅黑" pitchFamily="34" charset="-122"/>
                <a:ea typeface="微软雅黑" pitchFamily="34" charset="-122"/>
              </a:rPr>
              <a:t>40</a:t>
            </a:r>
            <a:r>
              <a:rPr lang="zh-CN" altLang="en-US" sz="2800" dirty="0" smtClean="0">
                <a:latin typeface="微软雅黑" pitchFamily="34" charset="-122"/>
                <a:ea typeface="微软雅黑" pitchFamily="34" charset="-122"/>
              </a:rPr>
              <a:t>年整。</a:t>
            </a:r>
          </a:p>
          <a:p>
            <a:pPr>
              <a:lnSpc>
                <a:spcPct val="150000"/>
              </a:lnSpc>
            </a:pPr>
            <a:endParaRPr lang="zh-CN" altLang="en-US" sz="2800" dirty="0">
              <a:latin typeface="微软雅黑" pitchFamily="34" charset="-122"/>
              <a:ea typeface="微软雅黑" pitchFamily="34" charset="-122"/>
            </a:endParaRPr>
          </a:p>
        </p:txBody>
      </p:sp>
      <p:pic>
        <p:nvPicPr>
          <p:cNvPr id="9" name="Picture 2" descr="http://pic.baike.soso.com/p/20140403/20140403155732-1705144694.jpg"/>
          <p:cNvPicPr>
            <a:picLocks noChangeAspect="1" noChangeArrowheads="1"/>
          </p:cNvPicPr>
          <p:nvPr/>
        </p:nvPicPr>
        <p:blipFill>
          <a:blip r:embed="rId2"/>
          <a:srcRect/>
          <a:stretch>
            <a:fillRect/>
          </a:stretch>
        </p:blipFill>
        <p:spPr bwMode="auto">
          <a:xfrm>
            <a:off x="460375" y="1618898"/>
            <a:ext cx="3253669" cy="4389696"/>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7"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fade">
                                      <p:cBhvr>
                                        <p:cTn id="7" dur="1000"/>
                                        <p:tgtEl>
                                          <p:spTgt spid="8">
                                            <p:txEl>
                                              <p:pRg st="0" end="0"/>
                                            </p:txEl>
                                          </p:spTgt>
                                        </p:tgtEl>
                                      </p:cBhvr>
                                    </p:animEffect>
                                    <p:anim calcmode="lin" valueType="num">
                                      <p:cBhvr>
                                        <p:cTn id="8" dur="1000" fill="hold"/>
                                        <p:tgtEl>
                                          <p:spTgt spid="8">
                                            <p:txEl>
                                              <p:pRg st="0" end="0"/>
                                            </p:txEl>
                                          </p:spTgt>
                                        </p:tgtEl>
                                        <p:attrNameLst>
                                          <p:attrName>ppt_x</p:attrName>
                                        </p:attrNameLst>
                                      </p:cBhvr>
                                      <p:tavLst>
                                        <p:tav tm="0">
                                          <p:val>
                                            <p:strVal val="#ppt_x"/>
                                          </p:val>
                                        </p:tav>
                                        <p:tav tm="100000">
                                          <p:val>
                                            <p:strVal val="#ppt_x"/>
                                          </p:val>
                                        </p:tav>
                                      </p:tavLst>
                                    </p:anim>
                                    <p:anim calcmode="lin" valueType="num">
                                      <p:cBhvr>
                                        <p:cTn id="9" dur="900" decel="100000" fill="hold"/>
                                        <p:tgtEl>
                                          <p:spTgt spid="8">
                                            <p:txEl>
                                              <p:pRg st="0" end="0"/>
                                            </p:txEl>
                                          </p:spTgt>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8">
                                            <p:txEl>
                                              <p:pRg st="0" end="0"/>
                                            </p:txEl>
                                          </p:spTgt>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440267" y="857963"/>
            <a:ext cx="3416320" cy="523220"/>
          </a:xfrm>
          <a:prstGeom prst="rect">
            <a:avLst/>
          </a:prstGeom>
          <a:noFill/>
        </p:spPr>
        <p:txBody>
          <a:bodyPr wrap="none" rtlCol="0">
            <a:spAutoFit/>
          </a:bodyPr>
          <a:lstStyle/>
          <a:p>
            <a:r>
              <a:rPr lang="zh-CN" altLang="en-US" sz="28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写作示例</a:t>
            </a:r>
            <a:r>
              <a:rPr lang="zh-CN" altLang="en-US" sz="2800" b="1" dirty="0" smtClean="0">
                <a:solidFill>
                  <a:srgbClr val="FFCC00"/>
                </a:solidFill>
                <a:latin typeface="微软雅黑" pitchFamily="34" charset="-122"/>
                <a:ea typeface="微软雅黑" pitchFamily="34" charset="-122"/>
              </a:rPr>
              <a:t>：探求真理</a:t>
            </a:r>
            <a:endParaRPr lang="en-US" altLang="zh-CN" sz="2800" b="1" dirty="0" smtClean="0">
              <a:solidFill>
                <a:srgbClr val="FFCC00"/>
              </a:solidFill>
              <a:latin typeface="微软雅黑" pitchFamily="34" charset="-122"/>
              <a:ea typeface="微软雅黑" pitchFamily="34" charset="-122"/>
            </a:endParaRPr>
          </a:p>
        </p:txBody>
      </p:sp>
      <p:sp>
        <p:nvSpPr>
          <p:cNvPr id="10" name="TextBox 9"/>
          <p:cNvSpPr txBox="1"/>
          <p:nvPr/>
        </p:nvSpPr>
        <p:spPr>
          <a:xfrm>
            <a:off x="508000" y="1595021"/>
            <a:ext cx="11243734" cy="4616648"/>
          </a:xfrm>
          <a:prstGeom prst="rect">
            <a:avLst/>
          </a:prstGeom>
          <a:noFill/>
        </p:spPr>
        <p:txBody>
          <a:bodyPr wrap="square" rtlCol="0">
            <a:spAutoFit/>
          </a:bodyPr>
          <a:lstStyle/>
          <a:p>
            <a:pPr>
              <a:lnSpc>
                <a:spcPct val="150000"/>
              </a:lnSpc>
            </a:pPr>
            <a:r>
              <a:rPr lang="zh-CN" altLang="en-US" sz="2800" dirty="0" smtClean="0">
                <a:latin typeface="微软雅黑" pitchFamily="34" charset="-122"/>
                <a:ea typeface="微软雅黑" pitchFamily="34" charset="-122"/>
              </a:rPr>
              <a:t>因为真，他发奋读书，想为国家社会做力所能及之事；因为真，他敢于说出别人不 敢说的真话，从而掀起一场时代风波；因为真，他砥砺前行，始终未曾停止自己思索的步伐。</a:t>
            </a:r>
            <a:endParaRPr lang="en-US" altLang="zh-CN" sz="2800" dirty="0" smtClean="0">
              <a:latin typeface="微软雅黑" pitchFamily="34" charset="-122"/>
              <a:ea typeface="微软雅黑" pitchFamily="34" charset="-122"/>
            </a:endParaRPr>
          </a:p>
          <a:p>
            <a:pPr>
              <a:lnSpc>
                <a:spcPct val="150000"/>
              </a:lnSpc>
            </a:pPr>
            <a:r>
              <a:rPr lang="zh-CN" altLang="en-US" sz="2800" dirty="0" smtClean="0">
                <a:latin typeface="微软雅黑" pitchFamily="34" charset="-122"/>
                <a:ea typeface="微软雅黑" pitchFamily="34" charset="-122"/>
              </a:rPr>
              <a:t>经历了那一场轰轰烈烈的真理标准问题讨论后，胡福明依然在思索的路上。</a:t>
            </a:r>
            <a:r>
              <a:rPr lang="en-US" altLang="zh-CN" sz="2800" dirty="0" smtClean="0">
                <a:latin typeface="微软雅黑" pitchFamily="34" charset="-122"/>
                <a:ea typeface="微软雅黑" pitchFamily="34" charset="-122"/>
              </a:rPr>
              <a:t>40</a:t>
            </a:r>
            <a:r>
              <a:rPr lang="zh-CN" altLang="en-US" sz="2800" dirty="0" smtClean="0">
                <a:latin typeface="微软雅黑" pitchFamily="34" charset="-122"/>
                <a:ea typeface="微软雅黑" pitchFamily="34" charset="-122"/>
              </a:rPr>
              <a:t>年前坚定的信念至今依旧闪耀着光</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真理不是创造的，更不是被给予的，而是如同被蒙上双眼在泥沼中摸索</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需要毅力，更需要勇气。</a:t>
            </a:r>
            <a:endParaRPr lang="en-US" altLang="zh-CN" sz="2800" dirty="0" smtClean="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randombar(horizontal)">
                                      <p:cBhvr>
                                        <p:cTn id="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Freeform 265"/>
          <p:cNvSpPr/>
          <p:nvPr/>
        </p:nvSpPr>
        <p:spPr>
          <a:xfrm>
            <a:off x="4545188" y="2015378"/>
            <a:ext cx="1304925" cy="1604962"/>
          </a:xfrm>
          <a:custGeom>
            <a:avLst/>
            <a:gdLst>
              <a:gd name="txL" fmla="*/ 0 w 312"/>
              <a:gd name="txT" fmla="*/ 0 h 385"/>
              <a:gd name="txR" fmla="*/ 312 w 312"/>
              <a:gd name="txB" fmla="*/ 385 h 385"/>
            </a:gdLst>
            <a:ahLst/>
            <a:cxnLst>
              <a:cxn ang="0">
                <a:pos x="2147483647" y="2147483647"/>
              </a:cxn>
              <a:cxn ang="0">
                <a:pos x="2147483647" y="2147483647"/>
              </a:cxn>
              <a:cxn ang="0">
                <a:pos x="1014587552" y="2147483647"/>
              </a:cxn>
              <a:cxn ang="0">
                <a:pos x="52477224" y="2147483647"/>
              </a:cxn>
              <a:cxn ang="0">
                <a:pos x="17491014" y="2147483647"/>
              </a:cxn>
              <a:cxn ang="0">
                <a:pos x="52477224" y="2147483647"/>
              </a:cxn>
              <a:cxn ang="0">
                <a:pos x="1014587552" y="1772590901"/>
              </a:cxn>
              <a:cxn ang="0">
                <a:pos x="2147483647" y="0"/>
              </a:cxn>
              <a:cxn ang="0">
                <a:pos x="2147483647" y="2147483647"/>
              </a:cxn>
            </a:cxnLst>
            <a:rect l="txL" t="txT" r="txR" b="txB"/>
            <a:pathLst>
              <a:path w="312" h="385">
                <a:moveTo>
                  <a:pt x="169" y="193"/>
                </a:moveTo>
                <a:cubicBezTo>
                  <a:pt x="170" y="265"/>
                  <a:pt x="254" y="358"/>
                  <a:pt x="312" y="385"/>
                </a:cubicBezTo>
                <a:cubicBezTo>
                  <a:pt x="304" y="385"/>
                  <a:pt x="104" y="302"/>
                  <a:pt x="58" y="284"/>
                </a:cubicBezTo>
                <a:cubicBezTo>
                  <a:pt x="28" y="272"/>
                  <a:pt x="9" y="246"/>
                  <a:pt x="3" y="217"/>
                </a:cubicBezTo>
                <a:cubicBezTo>
                  <a:pt x="0" y="209"/>
                  <a:pt x="1" y="202"/>
                  <a:pt x="1" y="193"/>
                </a:cubicBezTo>
                <a:cubicBezTo>
                  <a:pt x="1" y="184"/>
                  <a:pt x="0" y="176"/>
                  <a:pt x="3" y="168"/>
                </a:cubicBezTo>
                <a:cubicBezTo>
                  <a:pt x="9" y="139"/>
                  <a:pt x="28" y="113"/>
                  <a:pt x="58" y="102"/>
                </a:cubicBezTo>
                <a:cubicBezTo>
                  <a:pt x="104" y="83"/>
                  <a:pt x="304" y="0"/>
                  <a:pt x="312" y="0"/>
                </a:cubicBezTo>
                <a:cubicBezTo>
                  <a:pt x="254" y="27"/>
                  <a:pt x="170" y="116"/>
                  <a:pt x="169" y="193"/>
                </a:cubicBezTo>
                <a:close/>
              </a:path>
            </a:pathLst>
          </a:custGeom>
          <a:solidFill>
            <a:srgbClr val="FFCC00"/>
          </a:solidFill>
          <a:ln w="9525">
            <a:noFill/>
          </a:ln>
        </p:spPr>
        <p:txBody>
          <a:bodyPr/>
          <a:lstStyle/>
          <a:p>
            <a:endParaRPr lang="zh-CN" altLang="en-US"/>
          </a:p>
        </p:txBody>
      </p:sp>
      <p:sp>
        <p:nvSpPr>
          <p:cNvPr id="2" name="Freeform 263"/>
          <p:cNvSpPr/>
          <p:nvPr/>
        </p:nvSpPr>
        <p:spPr>
          <a:xfrm>
            <a:off x="6216826" y="3071065"/>
            <a:ext cx="1300162" cy="1606550"/>
          </a:xfrm>
          <a:custGeom>
            <a:avLst/>
            <a:gdLst>
              <a:gd name="txL" fmla="*/ 0 w 311"/>
              <a:gd name="txT" fmla="*/ 0 h 385"/>
              <a:gd name="txR" fmla="*/ 311 w 311"/>
              <a:gd name="txB" fmla="*/ 385 h 385"/>
            </a:gdLst>
            <a:ahLst/>
            <a:cxnLst>
              <a:cxn ang="0">
                <a:pos x="2147483647" y="2147483647"/>
              </a:cxn>
              <a:cxn ang="0">
                <a:pos x="0" y="0"/>
              </a:cxn>
              <a:cxn ang="0">
                <a:pos x="2147483647" y="1758688199"/>
              </a:cxn>
              <a:cxn ang="0">
                <a:pos x="2147483647" y="2147483647"/>
              </a:cxn>
              <a:cxn ang="0">
                <a:pos x="2147483647" y="2147483647"/>
              </a:cxn>
              <a:cxn ang="0">
                <a:pos x="2147483647" y="2147483647"/>
              </a:cxn>
              <a:cxn ang="0">
                <a:pos x="2147483647" y="2147483647"/>
              </a:cxn>
              <a:cxn ang="0">
                <a:pos x="0" y="2147483647"/>
              </a:cxn>
              <a:cxn ang="0">
                <a:pos x="2147483647" y="2147483647"/>
              </a:cxn>
            </a:cxnLst>
            <a:rect l="txL" t="txT" r="txR" b="txB"/>
            <a:pathLst>
              <a:path w="311" h="385">
                <a:moveTo>
                  <a:pt x="143" y="192"/>
                </a:moveTo>
                <a:cubicBezTo>
                  <a:pt x="142" y="120"/>
                  <a:pt x="58" y="27"/>
                  <a:pt x="0" y="0"/>
                </a:cubicBezTo>
                <a:cubicBezTo>
                  <a:pt x="7" y="0"/>
                  <a:pt x="208" y="83"/>
                  <a:pt x="254" y="101"/>
                </a:cubicBezTo>
                <a:cubicBezTo>
                  <a:pt x="283" y="113"/>
                  <a:pt x="303" y="139"/>
                  <a:pt x="309" y="168"/>
                </a:cubicBezTo>
                <a:cubicBezTo>
                  <a:pt x="311" y="175"/>
                  <a:pt x="311" y="183"/>
                  <a:pt x="311" y="192"/>
                </a:cubicBezTo>
                <a:cubicBezTo>
                  <a:pt x="311" y="201"/>
                  <a:pt x="311" y="209"/>
                  <a:pt x="309" y="217"/>
                </a:cubicBezTo>
                <a:cubicBezTo>
                  <a:pt x="303" y="246"/>
                  <a:pt x="283" y="271"/>
                  <a:pt x="254" y="283"/>
                </a:cubicBezTo>
                <a:cubicBezTo>
                  <a:pt x="208" y="302"/>
                  <a:pt x="7" y="385"/>
                  <a:pt x="0" y="385"/>
                </a:cubicBezTo>
                <a:cubicBezTo>
                  <a:pt x="58" y="358"/>
                  <a:pt x="142" y="269"/>
                  <a:pt x="143" y="192"/>
                </a:cubicBezTo>
                <a:close/>
              </a:path>
            </a:pathLst>
          </a:custGeom>
          <a:solidFill>
            <a:srgbClr val="FFCC00"/>
          </a:solidFill>
          <a:ln w="9525">
            <a:noFill/>
          </a:ln>
        </p:spPr>
        <p:txBody>
          <a:bodyPr/>
          <a:lstStyle/>
          <a:p>
            <a:endParaRPr lang="zh-CN" altLang="en-US"/>
          </a:p>
        </p:txBody>
      </p:sp>
      <p:sp>
        <p:nvSpPr>
          <p:cNvPr id="3" name="Freeform 267"/>
          <p:cNvSpPr/>
          <p:nvPr/>
        </p:nvSpPr>
        <p:spPr>
          <a:xfrm>
            <a:off x="6216826" y="959690"/>
            <a:ext cx="1300162" cy="1611313"/>
          </a:xfrm>
          <a:custGeom>
            <a:avLst/>
            <a:gdLst>
              <a:gd name="txL" fmla="*/ 0 w 311"/>
              <a:gd name="txT" fmla="*/ 0 h 386"/>
              <a:gd name="txR" fmla="*/ 311 w 311"/>
              <a:gd name="txB" fmla="*/ 386 h 386"/>
            </a:gdLst>
            <a:ahLst/>
            <a:cxnLst>
              <a:cxn ang="0">
                <a:pos x="2147483647" y="2147483647"/>
              </a:cxn>
              <a:cxn ang="0">
                <a:pos x="0" y="0"/>
              </a:cxn>
              <a:cxn ang="0">
                <a:pos x="2147483647" y="1777399296"/>
              </a:cxn>
              <a:cxn ang="0">
                <a:pos x="2147483647" y="2147483647"/>
              </a:cxn>
              <a:cxn ang="0">
                <a:pos x="2147483647" y="2147483647"/>
              </a:cxn>
              <a:cxn ang="0">
                <a:pos x="2147483647" y="2147483647"/>
              </a:cxn>
              <a:cxn ang="0">
                <a:pos x="2147483647" y="2147483647"/>
              </a:cxn>
              <a:cxn ang="0">
                <a:pos x="0" y="2147483647"/>
              </a:cxn>
              <a:cxn ang="0">
                <a:pos x="2147483647" y="2147483647"/>
              </a:cxn>
            </a:cxnLst>
            <a:rect l="txL" t="txT" r="txR" b="txB"/>
            <a:pathLst>
              <a:path w="311" h="386">
                <a:moveTo>
                  <a:pt x="143" y="193"/>
                </a:moveTo>
                <a:cubicBezTo>
                  <a:pt x="142" y="120"/>
                  <a:pt x="58" y="28"/>
                  <a:pt x="0" y="0"/>
                </a:cubicBezTo>
                <a:cubicBezTo>
                  <a:pt x="7" y="0"/>
                  <a:pt x="208" y="83"/>
                  <a:pt x="254" y="102"/>
                </a:cubicBezTo>
                <a:cubicBezTo>
                  <a:pt x="283" y="114"/>
                  <a:pt x="303" y="140"/>
                  <a:pt x="309" y="169"/>
                </a:cubicBezTo>
                <a:cubicBezTo>
                  <a:pt x="311" y="176"/>
                  <a:pt x="311" y="183"/>
                  <a:pt x="311" y="193"/>
                </a:cubicBezTo>
                <a:cubicBezTo>
                  <a:pt x="311" y="201"/>
                  <a:pt x="311" y="210"/>
                  <a:pt x="309" y="217"/>
                </a:cubicBezTo>
                <a:cubicBezTo>
                  <a:pt x="303" y="246"/>
                  <a:pt x="283" y="272"/>
                  <a:pt x="254" y="284"/>
                </a:cubicBezTo>
                <a:cubicBezTo>
                  <a:pt x="208" y="303"/>
                  <a:pt x="7" y="386"/>
                  <a:pt x="0" y="385"/>
                </a:cubicBezTo>
                <a:cubicBezTo>
                  <a:pt x="58" y="358"/>
                  <a:pt x="142" y="269"/>
                  <a:pt x="143" y="193"/>
                </a:cubicBezTo>
                <a:close/>
              </a:path>
            </a:pathLst>
          </a:custGeom>
          <a:solidFill>
            <a:srgbClr val="FFCC00"/>
          </a:solidFill>
          <a:ln w="9525">
            <a:noFill/>
          </a:ln>
        </p:spPr>
        <p:txBody>
          <a:bodyPr/>
          <a:lstStyle/>
          <a:p>
            <a:endParaRPr lang="zh-CN" altLang="en-US"/>
          </a:p>
        </p:txBody>
      </p:sp>
      <p:sp>
        <p:nvSpPr>
          <p:cNvPr id="21513" name="任意多边形 8"/>
          <p:cNvSpPr/>
          <p:nvPr/>
        </p:nvSpPr>
        <p:spPr>
          <a:xfrm>
            <a:off x="1477609" y="2827860"/>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noFill/>
          <a:ln w="12700" cap="flat" cmpd="sng">
            <a:solidFill>
              <a:srgbClr val="FFCC00"/>
            </a:solidFill>
            <a:prstDash val="sysDash"/>
            <a:bevel/>
            <a:headEnd type="none" w="med" len="med"/>
            <a:tailEnd type="none" w="med" len="med"/>
          </a:ln>
        </p:spPr>
        <p:txBody>
          <a:bodyPr/>
          <a:lstStyle/>
          <a:p>
            <a:endParaRPr lang="zh-CN" altLang="en-US"/>
          </a:p>
        </p:txBody>
      </p:sp>
      <p:sp>
        <p:nvSpPr>
          <p:cNvPr id="21514" name="椭圆 9"/>
          <p:cNvSpPr>
            <a:spLocks noChangeAspect="1"/>
          </p:cNvSpPr>
          <p:nvPr/>
        </p:nvSpPr>
        <p:spPr>
          <a:xfrm>
            <a:off x="1310921" y="2709750"/>
            <a:ext cx="215900" cy="215900"/>
          </a:xfrm>
          <a:prstGeom prst="ellipse">
            <a:avLst/>
          </a:prstGeom>
          <a:solidFill>
            <a:srgbClr val="FFCC00"/>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517" name="椭圆 12"/>
          <p:cNvSpPr>
            <a:spLocks noChangeAspect="1"/>
          </p:cNvSpPr>
          <p:nvPr/>
        </p:nvSpPr>
        <p:spPr>
          <a:xfrm>
            <a:off x="10607851" y="1488328"/>
            <a:ext cx="215900" cy="215900"/>
          </a:xfrm>
          <a:prstGeom prst="ellipse">
            <a:avLst/>
          </a:prstGeom>
          <a:solidFill>
            <a:srgbClr val="FFCC00"/>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1518" name="任意多边形 13"/>
          <p:cNvSpPr/>
          <p:nvPr/>
        </p:nvSpPr>
        <p:spPr>
          <a:xfrm>
            <a:off x="7467776" y="3666378"/>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noFill/>
          <a:ln w="12700" cap="flat" cmpd="sng">
            <a:solidFill>
              <a:srgbClr val="FFCC00"/>
            </a:solidFill>
            <a:prstDash val="sysDash"/>
            <a:bevel/>
            <a:headEnd type="none" w="med" len="med"/>
            <a:tailEnd type="none" w="med" len="med"/>
          </a:ln>
        </p:spPr>
        <p:txBody>
          <a:bodyPr/>
          <a:lstStyle/>
          <a:p>
            <a:endParaRPr lang="zh-CN" altLang="en-US"/>
          </a:p>
        </p:txBody>
      </p:sp>
      <p:sp>
        <p:nvSpPr>
          <p:cNvPr id="21519" name="椭圆 14"/>
          <p:cNvSpPr>
            <a:spLocks noChangeAspect="1"/>
          </p:cNvSpPr>
          <p:nvPr/>
        </p:nvSpPr>
        <p:spPr>
          <a:xfrm>
            <a:off x="10574513" y="3569540"/>
            <a:ext cx="215900" cy="215900"/>
          </a:xfrm>
          <a:prstGeom prst="ellipse">
            <a:avLst/>
          </a:prstGeom>
          <a:solidFill>
            <a:srgbClr val="FFCC00"/>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4" name="任意多边形 47"/>
          <p:cNvSpPr/>
          <p:nvPr/>
        </p:nvSpPr>
        <p:spPr>
          <a:xfrm>
            <a:off x="5719938" y="943815"/>
            <a:ext cx="955675" cy="587375"/>
          </a:xfrm>
          <a:custGeom>
            <a:avLst/>
            <a:gdLst>
              <a:gd name="txL" fmla="*/ 0 w 956472"/>
              <a:gd name="txT" fmla="*/ 0 h 588502"/>
              <a:gd name="txR" fmla="*/ 956472 w 956472"/>
              <a:gd name="txB" fmla="*/ 588502 h 588502"/>
            </a:gdLst>
            <a:ahLst/>
            <a:cxnLst>
              <a:cxn ang="0">
                <a:pos x="366923" y="412"/>
              </a:cxn>
              <a:cxn ang="0">
                <a:pos x="497493" y="15867"/>
              </a:cxn>
              <a:cxn ang="0">
                <a:pos x="507271" y="19702"/>
              </a:cxn>
              <a:cxn ang="0">
                <a:pos x="496804" y="16915"/>
              </a:cxn>
              <a:cxn ang="0">
                <a:pos x="884558" y="347785"/>
              </a:cxn>
              <a:cxn ang="0">
                <a:pos x="954879" y="445720"/>
              </a:cxn>
              <a:cxn ang="0">
                <a:pos x="945882" y="448268"/>
              </a:cxn>
              <a:cxn ang="0">
                <a:pos x="184750" y="576925"/>
              </a:cxn>
              <a:cxn ang="0">
                <a:pos x="22123" y="186263"/>
              </a:cxn>
              <a:cxn ang="0">
                <a:pos x="366923" y="412"/>
              </a:cxn>
            </a:cxnLst>
            <a:rect l="txL" t="txT" r="txR" b="txB"/>
            <a:pathLst>
              <a:path w="956472" h="588502">
                <a:moveTo>
                  <a:pt x="367535" y="414"/>
                </a:moveTo>
                <a:cubicBezTo>
                  <a:pt x="414525" y="-1542"/>
                  <a:pt x="459687" y="3413"/>
                  <a:pt x="498323" y="15928"/>
                </a:cubicBezTo>
                <a:lnTo>
                  <a:pt x="508117" y="19778"/>
                </a:lnTo>
                <a:lnTo>
                  <a:pt x="497633" y="16980"/>
                </a:lnTo>
                <a:cubicBezTo>
                  <a:pt x="618911" y="75378"/>
                  <a:pt x="767371" y="200518"/>
                  <a:pt x="886034" y="349121"/>
                </a:cubicBezTo>
                <a:lnTo>
                  <a:pt x="956472" y="447432"/>
                </a:lnTo>
                <a:lnTo>
                  <a:pt x="947460" y="449990"/>
                </a:lnTo>
                <a:cubicBezTo>
                  <a:pt x="670620" y="526992"/>
                  <a:pt x="284258" y="618253"/>
                  <a:pt x="185058" y="579141"/>
                </a:cubicBezTo>
                <a:cubicBezTo>
                  <a:pt x="34690" y="516562"/>
                  <a:pt x="-40494" y="341340"/>
                  <a:pt x="22159" y="186978"/>
                </a:cubicBezTo>
                <a:cubicBezTo>
                  <a:pt x="69149" y="74336"/>
                  <a:pt x="226565" y="6281"/>
                  <a:pt x="367535" y="414"/>
                </a:cubicBezTo>
                <a:close/>
              </a:path>
            </a:pathLst>
          </a:custGeom>
          <a:solidFill>
            <a:srgbClr val="FFCC00"/>
          </a:solidFill>
          <a:ln w="9525">
            <a:noFill/>
          </a:ln>
        </p:spPr>
        <p:txBody>
          <a:bodyPr/>
          <a:lstStyle/>
          <a:p>
            <a:endParaRPr lang="zh-CN" altLang="en-US"/>
          </a:p>
        </p:txBody>
      </p:sp>
      <p:sp>
        <p:nvSpPr>
          <p:cNvPr id="7" name="任意多边形 37"/>
          <p:cNvSpPr/>
          <p:nvPr/>
        </p:nvSpPr>
        <p:spPr>
          <a:xfrm>
            <a:off x="5391326" y="3053603"/>
            <a:ext cx="1284287" cy="584200"/>
          </a:xfrm>
          <a:custGeom>
            <a:avLst/>
            <a:gdLst>
              <a:gd name="txL" fmla="*/ 0 w 1283353"/>
              <a:gd name="txT" fmla="*/ 0 h 584886"/>
              <a:gd name="txR" fmla="*/ 1283353 w 1283353"/>
              <a:gd name="txB" fmla="*/ 584886 h 584886"/>
            </a:gdLst>
            <a:ahLst/>
            <a:cxnLst>
              <a:cxn ang="0">
                <a:pos x="705830" y="1083"/>
              </a:cxn>
              <a:cxn ang="0">
                <a:pos x="827145" y="17721"/>
              </a:cxn>
              <a:cxn ang="0">
                <a:pos x="833085" y="19919"/>
              </a:cxn>
              <a:cxn ang="0">
                <a:pos x="826510" y="18171"/>
              </a:cxn>
              <a:cxn ang="0">
                <a:pos x="1215476" y="347434"/>
              </a:cxn>
              <a:cxn ang="0">
                <a:pos x="1285222" y="444376"/>
              </a:cxn>
              <a:cxn ang="0">
                <a:pos x="1171743" y="475302"/>
              </a:cxn>
              <a:cxn ang="0">
                <a:pos x="580332" y="583457"/>
              </a:cxn>
              <a:cxn ang="0">
                <a:pos x="459018" y="566817"/>
              </a:cxn>
              <a:cxn ang="0">
                <a:pos x="457109" y="566084"/>
              </a:cxn>
              <a:cxn ang="0">
                <a:pos x="458230" y="566369"/>
              </a:cxn>
              <a:cxn ang="0">
                <a:pos x="69665" y="237107"/>
              </a:cxn>
              <a:cxn ang="0">
                <a:pos x="0" y="140176"/>
              </a:cxn>
              <a:cxn ang="0">
                <a:pos x="113898" y="109238"/>
              </a:cxn>
              <a:cxn ang="0">
                <a:pos x="705830" y="1083"/>
              </a:cxn>
            </a:cxnLst>
            <a:rect l="txL" t="txT" r="txR" b="txB"/>
            <a:pathLst>
              <a:path w="1283353" h="584886">
                <a:moveTo>
                  <a:pt x="704804" y="1085"/>
                </a:moveTo>
                <a:cubicBezTo>
                  <a:pt x="746576" y="-3085"/>
                  <a:pt x="788348" y="5254"/>
                  <a:pt x="825942" y="17763"/>
                </a:cubicBezTo>
                <a:lnTo>
                  <a:pt x="831874" y="19965"/>
                </a:lnTo>
                <a:lnTo>
                  <a:pt x="825308" y="18213"/>
                </a:lnTo>
                <a:cubicBezTo>
                  <a:pt x="946586" y="74523"/>
                  <a:pt x="1095046" y="199655"/>
                  <a:pt x="1213709" y="348250"/>
                </a:cubicBezTo>
                <a:lnTo>
                  <a:pt x="1283353" y="445420"/>
                </a:lnTo>
                <a:lnTo>
                  <a:pt x="1170039" y="476419"/>
                </a:lnTo>
                <a:cubicBezTo>
                  <a:pt x="955436" y="532708"/>
                  <a:pt x="708981" y="586913"/>
                  <a:pt x="579488" y="584828"/>
                </a:cubicBezTo>
                <a:cubicBezTo>
                  <a:pt x="537717" y="584828"/>
                  <a:pt x="495945" y="580658"/>
                  <a:pt x="458350" y="568149"/>
                </a:cubicBezTo>
                <a:lnTo>
                  <a:pt x="456445" y="567415"/>
                </a:lnTo>
                <a:lnTo>
                  <a:pt x="457564" y="567700"/>
                </a:lnTo>
                <a:cubicBezTo>
                  <a:pt x="336412" y="511391"/>
                  <a:pt x="188104" y="386258"/>
                  <a:pt x="69563" y="237664"/>
                </a:cubicBezTo>
                <a:lnTo>
                  <a:pt x="0" y="140506"/>
                </a:lnTo>
                <a:lnTo>
                  <a:pt x="113732" y="109494"/>
                </a:lnTo>
                <a:cubicBezTo>
                  <a:pt x="328857" y="53205"/>
                  <a:pt x="575311" y="-1000"/>
                  <a:pt x="704804" y="1085"/>
                </a:cubicBezTo>
                <a:close/>
              </a:path>
            </a:pathLst>
          </a:custGeom>
          <a:solidFill>
            <a:srgbClr val="FFCC00"/>
          </a:solidFill>
          <a:ln w="9525">
            <a:noFill/>
          </a:ln>
        </p:spPr>
        <p:txBody>
          <a:bodyPr/>
          <a:lstStyle/>
          <a:p>
            <a:endParaRPr lang="zh-CN" altLang="en-US"/>
          </a:p>
        </p:txBody>
      </p:sp>
      <p:sp>
        <p:nvSpPr>
          <p:cNvPr id="8" name="任意多边形 45"/>
          <p:cNvSpPr/>
          <p:nvPr/>
        </p:nvSpPr>
        <p:spPr>
          <a:xfrm>
            <a:off x="5386563" y="1997915"/>
            <a:ext cx="1293813" cy="588963"/>
          </a:xfrm>
          <a:custGeom>
            <a:avLst/>
            <a:gdLst>
              <a:gd name="txL" fmla="*/ 0 w 1293475"/>
              <a:gd name="txT" fmla="*/ 0 h 589382"/>
              <a:gd name="txR" fmla="*/ 1293475 w 1293475"/>
              <a:gd name="txB" fmla="*/ 589382 h 589382"/>
            </a:gdLst>
            <a:ahLst/>
            <a:cxnLst>
              <a:cxn ang="0">
                <a:pos x="584903" y="59"/>
              </a:cxn>
              <a:cxn ang="0">
                <a:pos x="1175762" y="108575"/>
              </a:cxn>
              <a:cxn ang="0">
                <a:pos x="1294151" y="140976"/>
              </a:cxn>
              <a:cxn ang="0">
                <a:pos x="1219454" y="244027"/>
              </a:cxn>
              <a:cxn ang="0">
                <a:pos x="830850" y="567365"/>
              </a:cxn>
              <a:cxn ang="0">
                <a:pos x="834377" y="566603"/>
              </a:cxn>
              <a:cxn ang="0">
                <a:pos x="831485" y="567676"/>
              </a:cxn>
              <a:cxn ang="0">
                <a:pos x="710285" y="588544"/>
              </a:cxn>
              <a:cxn ang="0">
                <a:pos x="118903" y="476899"/>
              </a:cxn>
              <a:cxn ang="0">
                <a:pos x="0" y="444614"/>
              </a:cxn>
              <a:cxn ang="0">
                <a:pos x="74712" y="340992"/>
              </a:cxn>
              <a:cxn ang="0">
                <a:pos x="462915" y="17153"/>
              </a:cxn>
              <a:cxn ang="0">
                <a:pos x="462184" y="17340"/>
              </a:cxn>
              <a:cxn ang="0">
                <a:pos x="463701" y="16753"/>
              </a:cxn>
              <a:cxn ang="0">
                <a:pos x="584903" y="59"/>
              </a:cxn>
            </a:cxnLst>
            <a:rect l="txL" t="txT" r="txR" b="txB"/>
            <a:pathLst>
              <a:path w="1293475" h="589382">
                <a:moveTo>
                  <a:pt x="584597" y="59"/>
                </a:moveTo>
                <a:cubicBezTo>
                  <a:pt x="714090" y="-2031"/>
                  <a:pt x="960545" y="52304"/>
                  <a:pt x="1175148" y="108729"/>
                </a:cubicBezTo>
                <a:lnTo>
                  <a:pt x="1293475" y="141176"/>
                </a:lnTo>
                <a:lnTo>
                  <a:pt x="1218817" y="244375"/>
                </a:lnTo>
                <a:cubicBezTo>
                  <a:pt x="1100154" y="390892"/>
                  <a:pt x="951694" y="511860"/>
                  <a:pt x="830416" y="568173"/>
                </a:cubicBezTo>
                <a:lnTo>
                  <a:pt x="833941" y="567409"/>
                </a:lnTo>
                <a:lnTo>
                  <a:pt x="831051" y="568484"/>
                </a:lnTo>
                <a:cubicBezTo>
                  <a:pt x="793457" y="581023"/>
                  <a:pt x="751685" y="589382"/>
                  <a:pt x="709913" y="589382"/>
                </a:cubicBezTo>
                <a:cubicBezTo>
                  <a:pt x="580420" y="589382"/>
                  <a:pt x="333966" y="534002"/>
                  <a:pt x="118841" y="477578"/>
                </a:cubicBezTo>
                <a:lnTo>
                  <a:pt x="0" y="445247"/>
                </a:lnTo>
                <a:lnTo>
                  <a:pt x="74672" y="341478"/>
                </a:lnTo>
                <a:cubicBezTo>
                  <a:pt x="193213" y="194448"/>
                  <a:pt x="341521" y="73487"/>
                  <a:pt x="462673" y="17177"/>
                </a:cubicBezTo>
                <a:lnTo>
                  <a:pt x="461942" y="17364"/>
                </a:lnTo>
                <a:lnTo>
                  <a:pt x="463459" y="16777"/>
                </a:lnTo>
                <a:cubicBezTo>
                  <a:pt x="501054" y="4238"/>
                  <a:pt x="542826" y="59"/>
                  <a:pt x="584597" y="59"/>
                </a:cubicBezTo>
                <a:close/>
              </a:path>
            </a:pathLst>
          </a:custGeom>
          <a:solidFill>
            <a:srgbClr val="FFCC00"/>
          </a:solidFill>
          <a:ln w="9525">
            <a:noFill/>
          </a:ln>
        </p:spPr>
        <p:txBody>
          <a:bodyPr/>
          <a:lstStyle/>
          <a:p>
            <a:endParaRPr lang="zh-CN" altLang="en-US"/>
          </a:p>
        </p:txBody>
      </p:sp>
      <p:sp>
        <p:nvSpPr>
          <p:cNvPr id="21525" name="任意多边形 24"/>
          <p:cNvSpPr/>
          <p:nvPr/>
        </p:nvSpPr>
        <p:spPr>
          <a:xfrm>
            <a:off x="7467776" y="1585165"/>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noFill/>
          <a:ln w="12700" cap="flat" cmpd="sng">
            <a:solidFill>
              <a:srgbClr val="FFCC00"/>
            </a:solidFill>
            <a:prstDash val="sysDash"/>
            <a:bevel/>
            <a:headEnd type="none" w="med" len="med"/>
            <a:tailEnd type="none" w="med" len="med"/>
          </a:ln>
        </p:spPr>
        <p:txBody>
          <a:bodyPr/>
          <a:lstStyle/>
          <a:p>
            <a:endParaRPr lang="zh-CN" altLang="en-US"/>
          </a:p>
        </p:txBody>
      </p:sp>
      <p:sp>
        <p:nvSpPr>
          <p:cNvPr id="9" name="文本框 25"/>
          <p:cNvSpPr/>
          <p:nvPr/>
        </p:nvSpPr>
        <p:spPr>
          <a:xfrm>
            <a:off x="4664251" y="2545603"/>
            <a:ext cx="598487" cy="584200"/>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02</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11" name="文本框 27"/>
          <p:cNvSpPr/>
          <p:nvPr/>
        </p:nvSpPr>
        <p:spPr>
          <a:xfrm>
            <a:off x="6869288" y="1442290"/>
            <a:ext cx="598488" cy="585788"/>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01</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12" name="文本框 28"/>
          <p:cNvSpPr/>
          <p:nvPr/>
        </p:nvSpPr>
        <p:spPr>
          <a:xfrm>
            <a:off x="6850238" y="3521915"/>
            <a:ext cx="596900" cy="585788"/>
          </a:xfrm>
          <a:prstGeom prst="rect">
            <a:avLst/>
          </a:prstGeom>
          <a:noFill/>
          <a:ln w="9525">
            <a:noFill/>
          </a:ln>
        </p:spPr>
        <p:txBody>
          <a:bodyPr wrap="none">
            <a:spAutoFit/>
          </a:bodyPr>
          <a:lstStyle/>
          <a:p>
            <a:pPr lvl="0" eaLnBrk="1" hangingPunct="1"/>
            <a:r>
              <a:rPr lang="en-US" altLang="zh-CN"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03</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1531" name="文本框 30"/>
          <p:cNvSpPr/>
          <p:nvPr/>
        </p:nvSpPr>
        <p:spPr>
          <a:xfrm>
            <a:off x="7344650" y="3637590"/>
            <a:ext cx="2946640" cy="769441"/>
          </a:xfrm>
          <a:prstGeom prst="rect">
            <a:avLst/>
          </a:prstGeom>
          <a:noFill/>
          <a:ln w="9525">
            <a:noFill/>
          </a:ln>
        </p:spPr>
        <p:txBody>
          <a:bodyPr wrap="none">
            <a:spAutoFit/>
          </a:bodyPr>
          <a:lstStyle/>
          <a:p>
            <a:pPr lvl="0" eaLnBrk="1" hangingPunct="1"/>
            <a:r>
              <a:rPr lang="en-US" altLang="zh-CN" sz="4400" b="1" dirty="0">
                <a:solidFill>
                  <a:schemeClr val="tx1"/>
                </a:solidFill>
                <a:latin typeface="微软雅黑" pitchFamily="34" charset="-122"/>
                <a:ea typeface="微软雅黑" pitchFamily="34" charset="-122"/>
                <a:sym typeface="方正姚体" panose="02010601030101010101" pitchFamily="2" charset="-122"/>
              </a:rPr>
              <a:t>   </a:t>
            </a:r>
            <a:r>
              <a:rPr lang="zh-CN" altLang="en-US" sz="4400" b="1" dirty="0" smtClean="0">
                <a:solidFill>
                  <a:schemeClr val="tx1"/>
                </a:solidFill>
                <a:latin typeface="微软雅黑" pitchFamily="34" charset="-122"/>
                <a:ea typeface="微软雅黑" pitchFamily="34" charset="-122"/>
                <a:sym typeface="方正姚体" panose="02010601030101010101" pitchFamily="2" charset="-122"/>
              </a:rPr>
              <a:t>改革先锋</a:t>
            </a:r>
            <a:endParaRPr lang="zh-CN" altLang="en-US" sz="4400" b="1" dirty="0">
              <a:solidFill>
                <a:schemeClr val="tx1"/>
              </a:solidFill>
              <a:latin typeface="微软雅黑" pitchFamily="34" charset="-122"/>
              <a:ea typeface="微软雅黑" pitchFamily="34" charset="-122"/>
              <a:sym typeface="方正姚体" panose="02010601030101010101" pitchFamily="2" charset="-122"/>
            </a:endParaRPr>
          </a:p>
        </p:txBody>
      </p:sp>
      <p:sp>
        <p:nvSpPr>
          <p:cNvPr id="21532" name="文本框 31"/>
          <p:cNvSpPr/>
          <p:nvPr/>
        </p:nvSpPr>
        <p:spPr>
          <a:xfrm>
            <a:off x="7265100" y="1542302"/>
            <a:ext cx="3114955" cy="1446550"/>
          </a:xfrm>
          <a:prstGeom prst="rect">
            <a:avLst/>
          </a:prstGeom>
          <a:noFill/>
          <a:ln w="9525">
            <a:noFill/>
          </a:ln>
        </p:spPr>
        <p:txBody>
          <a:bodyPr wrap="none">
            <a:spAutoFit/>
          </a:bodyPr>
          <a:lstStyle/>
          <a:p>
            <a:pPr lvl="0" eaLnBrk="1" hangingPunct="1"/>
            <a:r>
              <a:rPr lang="en-US" altLang="zh-CN" sz="4400" b="1" dirty="0">
                <a:solidFill>
                  <a:schemeClr val="tx1"/>
                </a:solidFill>
                <a:latin typeface="微软雅黑" pitchFamily="34" charset="-122"/>
                <a:ea typeface="微软雅黑" pitchFamily="34" charset="-122"/>
                <a:sym typeface="方正姚体" panose="02010601030101010101" pitchFamily="2" charset="-122"/>
              </a:rPr>
              <a:t>    </a:t>
            </a:r>
            <a:r>
              <a:rPr lang="zh-CN" altLang="en-US" sz="4400" b="1" dirty="0" smtClean="0">
                <a:solidFill>
                  <a:schemeClr val="tx1"/>
                </a:solidFill>
                <a:latin typeface="微软雅黑" pitchFamily="34" charset="-122"/>
                <a:ea typeface="微软雅黑" pitchFamily="34" charset="-122"/>
                <a:sym typeface="方正姚体" panose="02010601030101010101" pitchFamily="2" charset="-122"/>
              </a:rPr>
              <a:t>热点总览</a:t>
            </a:r>
            <a:endParaRPr lang="en-US" altLang="zh-CN" sz="4400" b="1" dirty="0">
              <a:solidFill>
                <a:schemeClr val="tx1"/>
              </a:solidFill>
              <a:latin typeface="微软雅黑" pitchFamily="34" charset="-122"/>
              <a:ea typeface="微软雅黑" pitchFamily="34" charset="-122"/>
              <a:sym typeface="方正姚体" panose="02010601030101010101" pitchFamily="2" charset="-122"/>
            </a:endParaRPr>
          </a:p>
          <a:p>
            <a:pPr lvl="0" eaLnBrk="1" hangingPunct="1"/>
            <a:endParaRPr lang="en-US" altLang="zh-CN" sz="4400" b="1" dirty="0">
              <a:solidFill>
                <a:schemeClr val="tx1"/>
              </a:solidFill>
              <a:latin typeface="微软雅黑" pitchFamily="34" charset="-122"/>
              <a:ea typeface="微软雅黑" pitchFamily="34" charset="-122"/>
              <a:sym typeface="方正姚体" panose="02010601030101010101" pitchFamily="2" charset="-122"/>
            </a:endParaRPr>
          </a:p>
        </p:txBody>
      </p:sp>
      <p:sp>
        <p:nvSpPr>
          <p:cNvPr id="21533" name="文本框 32"/>
          <p:cNvSpPr/>
          <p:nvPr/>
        </p:nvSpPr>
        <p:spPr>
          <a:xfrm>
            <a:off x="1377731" y="2171138"/>
            <a:ext cx="2946640" cy="1446550"/>
          </a:xfrm>
          <a:prstGeom prst="rect">
            <a:avLst/>
          </a:prstGeom>
          <a:noFill/>
          <a:ln w="9525">
            <a:noFill/>
          </a:ln>
        </p:spPr>
        <p:txBody>
          <a:bodyPr wrap="none">
            <a:spAutoFit/>
          </a:bodyPr>
          <a:lstStyle/>
          <a:p>
            <a:pPr lvl="0" algn="l" eaLnBrk="1" hangingPunct="1"/>
            <a:r>
              <a:rPr lang="en-US" altLang="zh-CN" sz="4400" b="1" dirty="0">
                <a:solidFill>
                  <a:schemeClr val="tx1"/>
                </a:solidFill>
                <a:latin typeface="微软雅黑" pitchFamily="34" charset="-122"/>
                <a:ea typeface="微软雅黑" pitchFamily="34" charset="-122"/>
                <a:sym typeface="方正姚体" panose="02010601030101010101" pitchFamily="2" charset="-122"/>
              </a:rPr>
              <a:t>   </a:t>
            </a:r>
            <a:r>
              <a:rPr lang="zh-CN" altLang="en-US" sz="4400" b="1" dirty="0" smtClean="0">
                <a:solidFill>
                  <a:schemeClr val="tx1"/>
                </a:solidFill>
                <a:latin typeface="微软雅黑" pitchFamily="34" charset="-122"/>
                <a:ea typeface="微软雅黑" pitchFamily="34" charset="-122"/>
                <a:sym typeface="方正姚体" panose="02010601030101010101" pitchFamily="2" charset="-122"/>
              </a:rPr>
              <a:t>金句赏析</a:t>
            </a:r>
            <a:endParaRPr lang="zh-CN" altLang="en-US" sz="4400" b="1" dirty="0">
              <a:solidFill>
                <a:schemeClr val="tx1"/>
              </a:solidFill>
              <a:latin typeface="微软雅黑" pitchFamily="34" charset="-122"/>
              <a:ea typeface="微软雅黑" pitchFamily="34" charset="-122"/>
              <a:sym typeface="方正姚体" panose="02010601030101010101" pitchFamily="2" charset="-122"/>
            </a:endParaRPr>
          </a:p>
          <a:p>
            <a:pPr lvl="0" eaLnBrk="1" hangingPunct="1"/>
            <a:endParaRPr lang="en-US" altLang="zh-CN" sz="4400" b="1" dirty="0">
              <a:solidFill>
                <a:schemeClr val="tx1"/>
              </a:solidFill>
              <a:latin typeface="微软雅黑" pitchFamily="34" charset="-122"/>
              <a:ea typeface="微软雅黑" pitchFamily="34" charset="-122"/>
              <a:sym typeface="方正姚体" panose="02010601030101010101" pitchFamily="2" charset="-122"/>
            </a:endParaRPr>
          </a:p>
        </p:txBody>
      </p:sp>
      <p:sp>
        <p:nvSpPr>
          <p:cNvPr id="20" name="Freeform 265"/>
          <p:cNvSpPr/>
          <p:nvPr/>
        </p:nvSpPr>
        <p:spPr>
          <a:xfrm>
            <a:off x="4584699" y="4098178"/>
            <a:ext cx="1304925" cy="1604962"/>
          </a:xfrm>
          <a:custGeom>
            <a:avLst/>
            <a:gdLst>
              <a:gd name="txL" fmla="*/ 0 w 312"/>
              <a:gd name="txT" fmla="*/ 0 h 385"/>
              <a:gd name="txR" fmla="*/ 312 w 312"/>
              <a:gd name="txB" fmla="*/ 385 h 385"/>
            </a:gdLst>
            <a:ahLst/>
            <a:cxnLst>
              <a:cxn ang="0">
                <a:pos x="2147483647" y="2147483647"/>
              </a:cxn>
              <a:cxn ang="0">
                <a:pos x="2147483647" y="2147483647"/>
              </a:cxn>
              <a:cxn ang="0">
                <a:pos x="1014587552" y="2147483647"/>
              </a:cxn>
              <a:cxn ang="0">
                <a:pos x="52477224" y="2147483647"/>
              </a:cxn>
              <a:cxn ang="0">
                <a:pos x="17491014" y="2147483647"/>
              </a:cxn>
              <a:cxn ang="0">
                <a:pos x="52477224" y="2147483647"/>
              </a:cxn>
              <a:cxn ang="0">
                <a:pos x="1014587552" y="1772590901"/>
              </a:cxn>
              <a:cxn ang="0">
                <a:pos x="2147483647" y="0"/>
              </a:cxn>
              <a:cxn ang="0">
                <a:pos x="2147483647" y="2147483647"/>
              </a:cxn>
            </a:cxnLst>
            <a:rect l="txL" t="txT" r="txR" b="txB"/>
            <a:pathLst>
              <a:path w="312" h="385">
                <a:moveTo>
                  <a:pt x="169" y="193"/>
                </a:moveTo>
                <a:cubicBezTo>
                  <a:pt x="170" y="265"/>
                  <a:pt x="254" y="358"/>
                  <a:pt x="312" y="385"/>
                </a:cubicBezTo>
                <a:cubicBezTo>
                  <a:pt x="304" y="385"/>
                  <a:pt x="104" y="302"/>
                  <a:pt x="58" y="284"/>
                </a:cubicBezTo>
                <a:cubicBezTo>
                  <a:pt x="28" y="272"/>
                  <a:pt x="9" y="246"/>
                  <a:pt x="3" y="217"/>
                </a:cubicBezTo>
                <a:cubicBezTo>
                  <a:pt x="0" y="209"/>
                  <a:pt x="1" y="202"/>
                  <a:pt x="1" y="193"/>
                </a:cubicBezTo>
                <a:cubicBezTo>
                  <a:pt x="1" y="184"/>
                  <a:pt x="0" y="176"/>
                  <a:pt x="3" y="168"/>
                </a:cubicBezTo>
                <a:cubicBezTo>
                  <a:pt x="9" y="139"/>
                  <a:pt x="28" y="113"/>
                  <a:pt x="58" y="102"/>
                </a:cubicBezTo>
                <a:cubicBezTo>
                  <a:pt x="104" y="83"/>
                  <a:pt x="304" y="0"/>
                  <a:pt x="312" y="0"/>
                </a:cubicBezTo>
                <a:cubicBezTo>
                  <a:pt x="254" y="27"/>
                  <a:pt x="170" y="116"/>
                  <a:pt x="169" y="193"/>
                </a:cubicBezTo>
                <a:close/>
              </a:path>
            </a:pathLst>
          </a:custGeom>
          <a:solidFill>
            <a:srgbClr val="FFCC00"/>
          </a:solidFill>
          <a:ln w="9525">
            <a:noFill/>
          </a:ln>
        </p:spPr>
        <p:txBody>
          <a:bodyPr/>
          <a:lstStyle/>
          <a:p>
            <a:endParaRPr lang="zh-CN" altLang="en-US"/>
          </a:p>
        </p:txBody>
      </p:sp>
      <p:sp>
        <p:nvSpPr>
          <p:cNvPr id="21" name="任意多边形 45"/>
          <p:cNvSpPr/>
          <p:nvPr/>
        </p:nvSpPr>
        <p:spPr>
          <a:xfrm>
            <a:off x="5426074" y="4080715"/>
            <a:ext cx="1293813" cy="588963"/>
          </a:xfrm>
          <a:custGeom>
            <a:avLst/>
            <a:gdLst>
              <a:gd name="txL" fmla="*/ 0 w 1293475"/>
              <a:gd name="txT" fmla="*/ 0 h 589382"/>
              <a:gd name="txR" fmla="*/ 1293475 w 1293475"/>
              <a:gd name="txB" fmla="*/ 589382 h 589382"/>
            </a:gdLst>
            <a:ahLst/>
            <a:cxnLst>
              <a:cxn ang="0">
                <a:pos x="584903" y="59"/>
              </a:cxn>
              <a:cxn ang="0">
                <a:pos x="1175762" y="108575"/>
              </a:cxn>
              <a:cxn ang="0">
                <a:pos x="1294151" y="140976"/>
              </a:cxn>
              <a:cxn ang="0">
                <a:pos x="1219454" y="244027"/>
              </a:cxn>
              <a:cxn ang="0">
                <a:pos x="830850" y="567365"/>
              </a:cxn>
              <a:cxn ang="0">
                <a:pos x="834377" y="566603"/>
              </a:cxn>
              <a:cxn ang="0">
                <a:pos x="831485" y="567676"/>
              </a:cxn>
              <a:cxn ang="0">
                <a:pos x="710285" y="588544"/>
              </a:cxn>
              <a:cxn ang="0">
                <a:pos x="118903" y="476899"/>
              </a:cxn>
              <a:cxn ang="0">
                <a:pos x="0" y="444614"/>
              </a:cxn>
              <a:cxn ang="0">
                <a:pos x="74712" y="340992"/>
              </a:cxn>
              <a:cxn ang="0">
                <a:pos x="462915" y="17153"/>
              </a:cxn>
              <a:cxn ang="0">
                <a:pos x="462184" y="17340"/>
              </a:cxn>
              <a:cxn ang="0">
                <a:pos x="463701" y="16753"/>
              </a:cxn>
              <a:cxn ang="0">
                <a:pos x="584903" y="59"/>
              </a:cxn>
            </a:cxnLst>
            <a:rect l="txL" t="txT" r="txR" b="txB"/>
            <a:pathLst>
              <a:path w="1293475" h="589382">
                <a:moveTo>
                  <a:pt x="584597" y="59"/>
                </a:moveTo>
                <a:cubicBezTo>
                  <a:pt x="714090" y="-2031"/>
                  <a:pt x="960545" y="52304"/>
                  <a:pt x="1175148" y="108729"/>
                </a:cubicBezTo>
                <a:lnTo>
                  <a:pt x="1293475" y="141176"/>
                </a:lnTo>
                <a:lnTo>
                  <a:pt x="1218817" y="244375"/>
                </a:lnTo>
                <a:cubicBezTo>
                  <a:pt x="1100154" y="390892"/>
                  <a:pt x="951694" y="511860"/>
                  <a:pt x="830416" y="568173"/>
                </a:cubicBezTo>
                <a:lnTo>
                  <a:pt x="833941" y="567409"/>
                </a:lnTo>
                <a:lnTo>
                  <a:pt x="831051" y="568484"/>
                </a:lnTo>
                <a:cubicBezTo>
                  <a:pt x="793457" y="581023"/>
                  <a:pt x="751685" y="589382"/>
                  <a:pt x="709913" y="589382"/>
                </a:cubicBezTo>
                <a:cubicBezTo>
                  <a:pt x="580420" y="589382"/>
                  <a:pt x="333966" y="534002"/>
                  <a:pt x="118841" y="477578"/>
                </a:cubicBezTo>
                <a:lnTo>
                  <a:pt x="0" y="445247"/>
                </a:lnTo>
                <a:lnTo>
                  <a:pt x="74672" y="341478"/>
                </a:lnTo>
                <a:cubicBezTo>
                  <a:pt x="193213" y="194448"/>
                  <a:pt x="341521" y="73487"/>
                  <a:pt x="462673" y="17177"/>
                </a:cubicBezTo>
                <a:lnTo>
                  <a:pt x="461942" y="17364"/>
                </a:lnTo>
                <a:lnTo>
                  <a:pt x="463459" y="16777"/>
                </a:lnTo>
                <a:cubicBezTo>
                  <a:pt x="501054" y="4238"/>
                  <a:pt x="542826" y="59"/>
                  <a:pt x="584597" y="59"/>
                </a:cubicBezTo>
                <a:close/>
              </a:path>
            </a:pathLst>
          </a:custGeom>
          <a:solidFill>
            <a:srgbClr val="FFCC00"/>
          </a:solidFill>
          <a:ln w="9525">
            <a:noFill/>
          </a:ln>
        </p:spPr>
        <p:txBody>
          <a:bodyPr/>
          <a:lstStyle/>
          <a:p>
            <a:endParaRPr lang="zh-CN" altLang="en-US"/>
          </a:p>
        </p:txBody>
      </p:sp>
      <p:sp>
        <p:nvSpPr>
          <p:cNvPr id="22" name="文本框 25"/>
          <p:cNvSpPr/>
          <p:nvPr/>
        </p:nvSpPr>
        <p:spPr>
          <a:xfrm>
            <a:off x="4658606" y="4628404"/>
            <a:ext cx="598241" cy="584775"/>
          </a:xfrm>
          <a:prstGeom prst="rect">
            <a:avLst/>
          </a:prstGeom>
          <a:noFill/>
          <a:ln w="9525">
            <a:noFill/>
          </a:ln>
        </p:spPr>
        <p:txBody>
          <a:bodyPr wrap="none">
            <a:spAutoFit/>
          </a:bodyPr>
          <a:lstStyle/>
          <a:p>
            <a:pPr lvl="0" eaLnBrk="1" hangingPunct="1"/>
            <a:r>
              <a:rPr lang="en-US" altLang="zh-CN" sz="3200" b="1" dirty="0" smtClean="0">
                <a:solidFill>
                  <a:schemeClr val="bg1"/>
                </a:solidFill>
                <a:latin typeface="方正姚体" panose="02010601030101010101" pitchFamily="2" charset="-122"/>
                <a:ea typeface="方正姚体" panose="02010601030101010101" pitchFamily="2" charset="-122"/>
                <a:sym typeface="方正姚体" panose="02010601030101010101" pitchFamily="2" charset="-122"/>
              </a:rPr>
              <a:t>04</a:t>
            </a:r>
            <a:endParaRPr lang="zh-CN" altLang="en-US" sz="3200" b="1" dirty="0">
              <a:solidFill>
                <a:schemeClr val="bg1"/>
              </a:solidFill>
              <a:latin typeface="方正姚体" panose="02010601030101010101" pitchFamily="2" charset="-122"/>
              <a:ea typeface="方正姚体" panose="02010601030101010101" pitchFamily="2" charset="-122"/>
              <a:sym typeface="方正姚体" panose="02010601030101010101" pitchFamily="2" charset="-122"/>
            </a:endParaRPr>
          </a:p>
        </p:txBody>
      </p:sp>
      <p:sp>
        <p:nvSpPr>
          <p:cNvPr id="23" name="任意多边形 8"/>
          <p:cNvSpPr/>
          <p:nvPr/>
        </p:nvSpPr>
        <p:spPr>
          <a:xfrm>
            <a:off x="1471964" y="4967104"/>
            <a:ext cx="3152775" cy="0"/>
          </a:xfrm>
          <a:custGeom>
            <a:avLst/>
            <a:gdLst>
              <a:gd name="txL" fmla="*/ 0 w 3152775"/>
              <a:gd name="txT" fmla="*/ 0 h 635"/>
              <a:gd name="txR" fmla="*/ 3152775 w 3152775"/>
              <a:gd name="txB" fmla="*/ 0 h 635"/>
            </a:gdLst>
            <a:ahLst/>
            <a:cxnLst>
              <a:cxn ang="0">
                <a:pos x="3152775" y="0"/>
              </a:cxn>
              <a:cxn ang="0">
                <a:pos x="0" y="0"/>
              </a:cxn>
            </a:cxnLst>
            <a:rect l="txL" t="txT" r="txR" b="txB"/>
            <a:pathLst>
              <a:path w="3152775" h="635">
                <a:moveTo>
                  <a:pt x="3152775" y="0"/>
                </a:moveTo>
                <a:lnTo>
                  <a:pt x="0" y="0"/>
                </a:lnTo>
              </a:path>
            </a:pathLst>
          </a:custGeom>
          <a:noFill/>
          <a:ln w="12700" cap="flat" cmpd="sng">
            <a:solidFill>
              <a:srgbClr val="FFCC00"/>
            </a:solidFill>
            <a:prstDash val="sysDash"/>
            <a:bevel/>
            <a:headEnd type="none" w="med" len="med"/>
            <a:tailEnd type="none" w="med" len="med"/>
          </a:ln>
        </p:spPr>
        <p:txBody>
          <a:bodyPr/>
          <a:lstStyle/>
          <a:p>
            <a:endParaRPr lang="zh-CN" altLang="en-US"/>
          </a:p>
        </p:txBody>
      </p:sp>
      <p:sp>
        <p:nvSpPr>
          <p:cNvPr id="24" name="椭圆 9"/>
          <p:cNvSpPr>
            <a:spLocks noChangeAspect="1"/>
          </p:cNvSpPr>
          <p:nvPr/>
        </p:nvSpPr>
        <p:spPr>
          <a:xfrm>
            <a:off x="1305276" y="4848994"/>
            <a:ext cx="215900" cy="215900"/>
          </a:xfrm>
          <a:prstGeom prst="ellipse">
            <a:avLst/>
          </a:prstGeom>
          <a:solidFill>
            <a:srgbClr val="FFCC00"/>
          </a:solidFill>
          <a:ln w="9525">
            <a:noFill/>
          </a:ln>
        </p:spPr>
        <p:txBody>
          <a:bodyPr anchor="ctr"/>
          <a:lstStyle/>
          <a:p>
            <a:pPr lvl="0" algn="ctr" eaLnBrk="1" hangingPunct="1"/>
            <a:endParaRPr lang="zh-CN" altLang="zh-CN" dirty="0">
              <a:solidFill>
                <a:srgbClr val="FFFFFF"/>
              </a:solidFill>
              <a:latin typeface="宋体" panose="02010600030101010101" pitchFamily="2" charset="-122"/>
              <a:ea typeface="宋体" panose="02010600030101010101" pitchFamily="2" charset="-122"/>
              <a:sym typeface="宋体" panose="02010600030101010101" pitchFamily="2" charset="-122"/>
            </a:endParaRPr>
          </a:p>
        </p:txBody>
      </p:sp>
      <p:sp>
        <p:nvSpPr>
          <p:cNvPr id="27" name="文本框 32"/>
          <p:cNvSpPr/>
          <p:nvPr/>
        </p:nvSpPr>
        <p:spPr>
          <a:xfrm>
            <a:off x="1349504" y="4310374"/>
            <a:ext cx="2946640" cy="1446550"/>
          </a:xfrm>
          <a:prstGeom prst="rect">
            <a:avLst/>
          </a:prstGeom>
          <a:noFill/>
          <a:ln w="9525">
            <a:noFill/>
          </a:ln>
        </p:spPr>
        <p:txBody>
          <a:bodyPr wrap="none">
            <a:spAutoFit/>
          </a:bodyPr>
          <a:lstStyle/>
          <a:p>
            <a:pPr lvl="0" algn="l" eaLnBrk="1" hangingPunct="1"/>
            <a:r>
              <a:rPr lang="en-US" altLang="zh-CN" sz="4400" b="1" dirty="0">
                <a:solidFill>
                  <a:schemeClr val="tx1"/>
                </a:solidFill>
                <a:latin typeface="微软雅黑" pitchFamily="34" charset="-122"/>
                <a:ea typeface="微软雅黑" pitchFamily="34" charset="-122"/>
                <a:sym typeface="方正姚体" panose="02010601030101010101" pitchFamily="2" charset="-122"/>
              </a:rPr>
              <a:t>   </a:t>
            </a:r>
            <a:r>
              <a:rPr lang="zh-CN" altLang="en-US" sz="4400" b="1" dirty="0" smtClean="0">
                <a:solidFill>
                  <a:schemeClr val="tx1"/>
                </a:solidFill>
                <a:latin typeface="微软雅黑" pitchFamily="34" charset="-122"/>
                <a:ea typeface="微软雅黑" pitchFamily="34" charset="-122"/>
                <a:sym typeface="方正姚体" panose="02010601030101010101" pitchFamily="2" charset="-122"/>
              </a:rPr>
              <a:t>写作示例</a:t>
            </a:r>
            <a:endParaRPr lang="zh-CN" altLang="en-US" sz="4400" b="1" dirty="0">
              <a:solidFill>
                <a:schemeClr val="tx1"/>
              </a:solidFill>
              <a:latin typeface="微软雅黑" pitchFamily="34" charset="-122"/>
              <a:ea typeface="微软雅黑" pitchFamily="34" charset="-122"/>
              <a:sym typeface="方正姚体" panose="02010601030101010101" pitchFamily="2" charset="-122"/>
            </a:endParaRPr>
          </a:p>
          <a:p>
            <a:pPr lvl="0" eaLnBrk="1" hangingPunct="1"/>
            <a:endParaRPr lang="en-US" altLang="zh-CN" sz="4400" b="1" dirty="0">
              <a:solidFill>
                <a:schemeClr val="tx1"/>
              </a:solidFill>
              <a:latin typeface="微软雅黑" pitchFamily="34" charset="-122"/>
              <a:ea typeface="微软雅黑" pitchFamily="34" charset="-122"/>
              <a:sym typeface="方正姚体" panose="02010601030101010101" pitchFamily="2" charset="-122"/>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1746" name="文本框 92"/>
          <p:cNvSpPr txBox="1"/>
          <p:nvPr/>
        </p:nvSpPr>
        <p:spPr>
          <a:xfrm>
            <a:off x="2429402" y="1112520"/>
            <a:ext cx="7499350" cy="1323975"/>
          </a:xfrm>
          <a:prstGeom prst="rect">
            <a:avLst/>
          </a:prstGeom>
          <a:noFill/>
          <a:ln w="9525">
            <a:noFill/>
          </a:ln>
        </p:spPr>
        <p:txBody>
          <a:bodyPr>
            <a:spAutoFit/>
          </a:bodyPr>
          <a:lstStyle/>
          <a:p>
            <a:pPr lvl="0" eaLnBrk="1" hangingPunct="1"/>
            <a:r>
              <a:rPr lang="zh-CN" altLang="zh-CN" sz="8000" b="1" dirty="0">
                <a:solidFill>
                  <a:srgbClr val="FFCC00"/>
                </a:solidFill>
                <a:latin typeface="微软雅黑" panose="020B0503020204020204" pitchFamily="34" charset="-122"/>
                <a:ea typeface="微软雅黑" panose="020B0503020204020204" pitchFamily="34" charset="-122"/>
              </a:rPr>
              <a:t>感谢您的关注！</a:t>
            </a:r>
          </a:p>
        </p:txBody>
      </p:sp>
      <p:sp>
        <p:nvSpPr>
          <p:cNvPr id="31747" name="文本框 36"/>
          <p:cNvSpPr txBox="1"/>
          <p:nvPr/>
        </p:nvSpPr>
        <p:spPr>
          <a:xfrm>
            <a:off x="2515127" y="2263458"/>
            <a:ext cx="6981825" cy="523875"/>
          </a:xfrm>
          <a:prstGeom prst="rect">
            <a:avLst/>
          </a:prstGeom>
          <a:noFill/>
          <a:ln w="9525">
            <a:noFill/>
          </a:ln>
        </p:spPr>
        <p:txBody>
          <a:bodyPr>
            <a:spAutoFit/>
          </a:bodyPr>
          <a:lstStyle/>
          <a:p>
            <a:pPr lvl="0" algn="dist" eaLnBrk="1" hangingPunct="1"/>
            <a:r>
              <a:rPr lang="en-US" altLang="zh-CN" sz="2800" dirty="0">
                <a:solidFill>
                  <a:srgbClr val="FFCC00"/>
                </a:solidFill>
                <a:latin typeface="Arial" panose="020B0604020202020204" pitchFamily="34" charset="0"/>
                <a:ea typeface="微软雅黑" panose="020B0503020204020204" pitchFamily="34" charset="-122"/>
              </a:rPr>
              <a:t>THANKS FOR YOU ATTENTION</a:t>
            </a:r>
            <a:r>
              <a:rPr lang="zh-CN" altLang="en-US" sz="2800" dirty="0">
                <a:solidFill>
                  <a:srgbClr val="FFCC00"/>
                </a:solidFill>
                <a:latin typeface="Arial" panose="020B0604020202020204" pitchFamily="34" charset="0"/>
                <a:ea typeface="微软雅黑" panose="020B0503020204020204" pitchFamily="34" charset="-122"/>
              </a:rPr>
              <a:t>！</a:t>
            </a:r>
          </a:p>
        </p:txBody>
      </p:sp>
      <p:grpSp>
        <p:nvGrpSpPr>
          <p:cNvPr id="31748" name="组合 3"/>
          <p:cNvGrpSpPr/>
          <p:nvPr/>
        </p:nvGrpSpPr>
        <p:grpSpPr>
          <a:xfrm>
            <a:off x="9768840" y="2586355"/>
            <a:ext cx="2856865" cy="4271645"/>
            <a:chOff x="9650600" y="2527284"/>
            <a:chExt cx="2974600" cy="4330716"/>
          </a:xfrm>
        </p:grpSpPr>
        <p:pic>
          <p:nvPicPr>
            <p:cNvPr id="31749" name="图片 4"/>
            <p:cNvPicPr>
              <a:picLocks noChangeAspect="1"/>
            </p:cNvPicPr>
            <p:nvPr/>
          </p:nvPicPr>
          <p:blipFill>
            <a:blip r:embed="rId2"/>
            <a:stretch>
              <a:fillRect/>
            </a:stretch>
          </p:blipFill>
          <p:spPr>
            <a:xfrm>
              <a:off x="10535914" y="4636451"/>
              <a:ext cx="1656086" cy="2221549"/>
            </a:xfrm>
            <a:prstGeom prst="rect">
              <a:avLst/>
            </a:prstGeom>
            <a:noFill/>
            <a:ln w="9525">
              <a:noFill/>
            </a:ln>
          </p:spPr>
        </p:pic>
        <p:pic>
          <p:nvPicPr>
            <p:cNvPr id="31750" name="图片 5"/>
            <p:cNvPicPr>
              <a:picLocks noChangeAspect="1"/>
            </p:cNvPicPr>
            <p:nvPr/>
          </p:nvPicPr>
          <p:blipFill>
            <a:blip r:embed="rId3"/>
            <a:stretch>
              <a:fillRect/>
            </a:stretch>
          </p:blipFill>
          <p:spPr>
            <a:xfrm>
              <a:off x="9650600" y="2527284"/>
              <a:ext cx="2974600" cy="4330716"/>
            </a:xfrm>
            <a:prstGeom prst="rect">
              <a:avLst/>
            </a:prstGeom>
            <a:noFill/>
            <a:ln w="9525">
              <a:noFill/>
            </a:ln>
          </p:spPr>
        </p:pic>
      </p:grpSp>
      <p:sp>
        <p:nvSpPr>
          <p:cNvPr id="9" name="椭圆形标注 8"/>
          <p:cNvSpPr/>
          <p:nvPr/>
        </p:nvSpPr>
        <p:spPr>
          <a:xfrm>
            <a:off x="2207895" y="3113405"/>
            <a:ext cx="3434080" cy="2092325"/>
          </a:xfrm>
          <a:prstGeom prst="wedgeEllipseCallout">
            <a:avLst>
              <a:gd name="adj1" fmla="val 51677"/>
              <a:gd name="adj2" fmla="val 30317"/>
            </a:avLst>
          </a:prstGeom>
          <a:solidFill>
            <a:schemeClr val="accent2">
              <a:lumMod val="40000"/>
              <a:lumOff val="60000"/>
            </a:schemeClr>
          </a:solidFill>
        </p:spPr>
        <p:style>
          <a:lnRef idx="1">
            <a:schemeClr val="accent1"/>
          </a:lnRef>
          <a:fillRef idx="2">
            <a:schemeClr val="accent1"/>
          </a:fillRef>
          <a:effectRef idx="1">
            <a:schemeClr val="accent1"/>
          </a:effectRef>
          <a:fontRef idx="minor">
            <a:schemeClr val="dk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800" b="0" i="0" u="none" strike="noStrike" kern="1200" cap="none" spc="0" normalizeH="0" baseline="0" noProof="0" dirty="0">
              <a:ln>
                <a:noFill/>
              </a:ln>
              <a:solidFill>
                <a:srgbClr val="FFCC00"/>
              </a:solidFill>
              <a:effectLst/>
              <a:uLnTx/>
              <a:uFillTx/>
              <a:latin typeface="+mn-lt"/>
              <a:ea typeface="+mn-ea"/>
              <a:cs typeface="+mn-cs"/>
            </a:endParaRPr>
          </a:p>
        </p:txBody>
      </p:sp>
      <p:sp>
        <p:nvSpPr>
          <p:cNvPr id="10" name="TextBox 9"/>
          <p:cNvSpPr txBox="1"/>
          <p:nvPr/>
        </p:nvSpPr>
        <p:spPr>
          <a:xfrm>
            <a:off x="2446655" y="3560445"/>
            <a:ext cx="2956560" cy="1198880"/>
          </a:xfrm>
          <a:prstGeom prst="rect">
            <a:avLst/>
          </a:prstGeom>
          <a:noFill/>
          <a:ln w="9525">
            <a:noFill/>
          </a:ln>
        </p:spPr>
        <p:txBody>
          <a:bodyPr wrap="square" anchor="t">
            <a:spAutoFit/>
          </a:bodyPr>
          <a:lstStyle/>
          <a:p>
            <a:pPr lvl="0" indent="0">
              <a:lnSpc>
                <a:spcPct val="150000"/>
              </a:lnSpc>
            </a:pPr>
            <a:r>
              <a:rPr lang="zh-CN" altLang="en-US" sz="2400" b="1" dirty="0">
                <a:latin typeface="微软雅黑" panose="020B0503020204020204" pitchFamily="34" charset="-122"/>
                <a:ea typeface="微软雅黑" panose="020B0503020204020204" pitchFamily="34" charset="-122"/>
              </a:rPr>
              <a:t>了解更多内容，请订阅</a:t>
            </a:r>
            <a:r>
              <a:rPr lang="en-US" altLang="zh-CN" sz="2400" b="1" dirty="0">
                <a:latin typeface="微软雅黑" panose="020B0503020204020204" pitchFamily="34" charset="-122"/>
                <a:ea typeface="微软雅黑" panose="020B0503020204020204" pitchFamily="34" charset="-122"/>
              </a:rPr>
              <a:t>《</a:t>
            </a:r>
            <a:r>
              <a:rPr lang="zh-CN" altLang="en-US" sz="2400" b="1" dirty="0">
                <a:latin typeface="微软雅黑" panose="020B0503020204020204" pitchFamily="34" charset="-122"/>
                <a:ea typeface="微软雅黑" panose="020B0503020204020204" pitchFamily="34" charset="-122"/>
              </a:rPr>
              <a:t>壹学作文素材</a:t>
            </a:r>
            <a:r>
              <a:rPr lang="en-US" altLang="zh-CN" sz="2400" b="1" dirty="0" smtClean="0">
                <a:latin typeface="微软雅黑" panose="020B0503020204020204" pitchFamily="34" charset="-122"/>
                <a:ea typeface="微软雅黑" panose="020B0503020204020204" pitchFamily="34" charset="-122"/>
              </a:rPr>
              <a:t>》</a:t>
            </a:r>
            <a:endParaRPr lang="zh-CN" altLang="en-US" sz="2400" b="1" dirty="0">
              <a:latin typeface="微软雅黑" panose="020B0503020204020204" pitchFamily="34" charset="-122"/>
              <a:ea typeface="微软雅黑" panose="020B0503020204020204" pitchFamily="34" charset="-122"/>
            </a:endParaRPr>
          </a:p>
        </p:txBody>
      </p:sp>
      <p:pic>
        <p:nvPicPr>
          <p:cNvPr id="11" name="图片 10"/>
          <p:cNvPicPr>
            <a:picLocks noChangeAspect="1"/>
          </p:cNvPicPr>
          <p:nvPr/>
        </p:nvPicPr>
        <p:blipFill>
          <a:blip r:embed="rId4"/>
          <a:stretch>
            <a:fillRect/>
          </a:stretch>
        </p:blipFill>
        <p:spPr>
          <a:xfrm>
            <a:off x="5904230" y="3102610"/>
            <a:ext cx="2934970" cy="2919730"/>
          </a:xfrm>
          <a:prstGeom prst="rect">
            <a:avLst/>
          </a:prstGeom>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3" name="文本框 78"/>
          <p:cNvSpPr txBox="1"/>
          <p:nvPr/>
        </p:nvSpPr>
        <p:spPr>
          <a:xfrm>
            <a:off x="948270" y="1008377"/>
            <a:ext cx="2178756" cy="646331"/>
          </a:xfrm>
          <a:prstGeom prst="rect">
            <a:avLst/>
          </a:prstGeom>
          <a:noFill/>
          <a:ln w="9525">
            <a:noFill/>
          </a:ln>
        </p:spPr>
        <p:txBody>
          <a:bodyPr wrap="square">
            <a:spAutoFit/>
          </a:bodyPr>
          <a:lstStyle/>
          <a:p>
            <a:pPr lvl="0" eaLnBrk="1" hangingPunct="1"/>
            <a:r>
              <a:rPr lang="zh-CN" altLang="en-US" sz="3600" b="1" dirty="0" smtClean="0">
                <a:solidFill>
                  <a:srgbClr val="FFCC00"/>
                </a:solidFill>
                <a:latin typeface="微软雅黑" panose="020B0503020204020204" pitchFamily="34" charset="-122"/>
                <a:ea typeface="微软雅黑" panose="020B0503020204020204" pitchFamily="34" charset="-122"/>
              </a:rPr>
              <a:t>热点总览</a:t>
            </a:r>
            <a:endParaRPr lang="zh-CN" altLang="zh-CN" sz="3600" b="1" dirty="0">
              <a:solidFill>
                <a:srgbClr val="FFCC00"/>
              </a:solidFill>
              <a:latin typeface="微软雅黑" panose="020B0503020204020204" pitchFamily="34" charset="-122"/>
              <a:ea typeface="微软雅黑" panose="020B0503020204020204" pitchFamily="34" charset="-122"/>
            </a:endParaRPr>
          </a:p>
        </p:txBody>
      </p:sp>
      <p:sp>
        <p:nvSpPr>
          <p:cNvPr id="22532" name="TextBox 13"/>
          <p:cNvSpPr txBox="1"/>
          <p:nvPr/>
        </p:nvSpPr>
        <p:spPr>
          <a:xfrm>
            <a:off x="3936998" y="2168171"/>
            <a:ext cx="7859891" cy="2585323"/>
          </a:xfrm>
          <a:prstGeom prst="rect">
            <a:avLst/>
          </a:prstGeom>
          <a:noFill/>
          <a:ln w="9525">
            <a:noFill/>
          </a:ln>
        </p:spPr>
        <p:txBody>
          <a:bodyPr wrap="square" lIns="0" tIns="0" rIns="0" bIns="0">
            <a:spAutoFit/>
          </a:bodyPr>
          <a:lstStyle/>
          <a:p>
            <a:pPr>
              <a:lnSpc>
                <a:spcPct val="150000"/>
              </a:lnSpc>
            </a:pPr>
            <a:r>
              <a:rPr lang="en-US" sz="2800" dirty="0" smtClean="0">
                <a:latin typeface="微软雅黑" pitchFamily="34" charset="-122"/>
                <a:ea typeface="微软雅黑" pitchFamily="34" charset="-122"/>
              </a:rPr>
              <a:t>12</a:t>
            </a:r>
            <a:r>
              <a:rPr lang="zh-CN" altLang="en-US" sz="2800" dirty="0" smtClean="0">
                <a:latin typeface="微软雅黑" pitchFamily="34" charset="-122"/>
                <a:ea typeface="微软雅黑" pitchFamily="34" charset="-122"/>
              </a:rPr>
              <a:t>月</a:t>
            </a:r>
            <a:r>
              <a:rPr lang="en-US" sz="2800" dirty="0" smtClean="0">
                <a:latin typeface="微软雅黑" pitchFamily="34" charset="-122"/>
                <a:ea typeface="微软雅黑" pitchFamily="34" charset="-122"/>
              </a:rPr>
              <a:t>18</a:t>
            </a:r>
            <a:r>
              <a:rPr lang="zh-CN" altLang="en-US" sz="2800" dirty="0" smtClean="0">
                <a:latin typeface="微软雅黑" pitchFamily="34" charset="-122"/>
                <a:ea typeface="微软雅黑" pitchFamily="34" charset="-122"/>
              </a:rPr>
              <a:t>日上午，中共中央、国务院召开大会，隆重庆祝改革开放</a:t>
            </a:r>
            <a:r>
              <a:rPr lang="en-US" sz="2800" dirty="0" smtClean="0">
                <a:latin typeface="微软雅黑" pitchFamily="34" charset="-122"/>
                <a:ea typeface="微软雅黑" pitchFamily="34" charset="-122"/>
              </a:rPr>
              <a:t>40</a:t>
            </a:r>
            <a:r>
              <a:rPr lang="zh-CN" altLang="en-US" sz="2800" dirty="0" smtClean="0">
                <a:latin typeface="微软雅黑" pitchFamily="34" charset="-122"/>
                <a:ea typeface="微软雅黑" pitchFamily="34" charset="-122"/>
              </a:rPr>
              <a:t>周年。</a:t>
            </a:r>
          </a:p>
          <a:p>
            <a:pPr>
              <a:lnSpc>
                <a:spcPct val="150000"/>
              </a:lnSpc>
            </a:pPr>
            <a:r>
              <a:rPr lang="en-US" sz="2800" dirty="0" smtClean="0">
                <a:latin typeface="微软雅黑" pitchFamily="34" charset="-122"/>
                <a:ea typeface="微软雅黑" pitchFamily="34" charset="-122"/>
              </a:rPr>
              <a:t>1978</a:t>
            </a:r>
            <a:r>
              <a:rPr lang="zh-CN" altLang="en-US" sz="2800" dirty="0" smtClean="0">
                <a:latin typeface="微软雅黑" pitchFamily="34" charset="-122"/>
                <a:ea typeface="微软雅黑" pitchFamily="34" charset="-122"/>
              </a:rPr>
              <a:t>年</a:t>
            </a:r>
            <a:r>
              <a:rPr lang="en-US" sz="2800" dirty="0" smtClean="0">
                <a:latin typeface="微软雅黑" pitchFamily="34" charset="-122"/>
                <a:ea typeface="微软雅黑" pitchFamily="34" charset="-122"/>
              </a:rPr>
              <a:t>12</a:t>
            </a:r>
            <a:r>
              <a:rPr lang="zh-CN" altLang="en-US" sz="2800" dirty="0" smtClean="0">
                <a:latin typeface="微软雅黑" pitchFamily="34" charset="-122"/>
                <a:ea typeface="微软雅黑" pitchFamily="34" charset="-122"/>
              </a:rPr>
              <a:t>月</a:t>
            </a:r>
            <a:r>
              <a:rPr lang="en-US" sz="2800" dirty="0" smtClean="0">
                <a:latin typeface="微软雅黑" pitchFamily="34" charset="-122"/>
                <a:ea typeface="微软雅黑" pitchFamily="34" charset="-122"/>
              </a:rPr>
              <a:t>18</a:t>
            </a:r>
            <a:r>
              <a:rPr lang="zh-CN" altLang="en-US" sz="2800" dirty="0" smtClean="0">
                <a:latin typeface="微软雅黑" pitchFamily="34" charset="-122"/>
                <a:ea typeface="微软雅黑" pitchFamily="34" charset="-122"/>
              </a:rPr>
              <a:t>日，在中华民族、中国共产党、中华人民共和国历史上都是载入史册的重要日子。</a:t>
            </a:r>
            <a:endParaRPr lang="zh-CN" altLang="en-US"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pic>
        <p:nvPicPr>
          <p:cNvPr id="12290" name="Picture 2" descr="https://timgsa.baidu.com/timg?image&amp;quality=80&amp;size=b9999_10000&amp;sec=1548149342614&amp;di=85fa698a0bd73444ec739d7725258e35&amp;imgtype=0&amp;src=http%3A%2F%2Fwww.yy.hh.gov.cn%2Fzwzx%2Fzwyw%2F201812%2FW020181219394599615758.png"/>
          <p:cNvPicPr>
            <a:picLocks noChangeAspect="1" noChangeArrowheads="1"/>
          </p:cNvPicPr>
          <p:nvPr/>
        </p:nvPicPr>
        <p:blipFill>
          <a:blip r:embed="rId2"/>
          <a:srcRect/>
          <a:stretch>
            <a:fillRect/>
          </a:stretch>
        </p:blipFill>
        <p:spPr bwMode="auto">
          <a:xfrm>
            <a:off x="303271" y="2630310"/>
            <a:ext cx="3370910" cy="176547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nodeType="click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 calcmode="lin" valueType="num">
                                      <p:cBhvr>
                                        <p:cTn id="7" dur="1000" fill="hold"/>
                                        <p:tgtEl>
                                          <p:spTgt spid="2253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253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2532">
                                            <p:txEl>
                                              <p:pRg st="0" end="0"/>
                                            </p:txEl>
                                          </p:spTgt>
                                        </p:tgtEl>
                                      </p:cBhvr>
                                    </p:animEffect>
                                  </p:childTnLst>
                                </p:cTn>
                              </p:par>
                              <p:par>
                                <p:cTn id="10" presetID="29" presetClass="entr" presetSubtype="0" fill="hold" nodeType="withEffect">
                                  <p:stCondLst>
                                    <p:cond delay="0"/>
                                  </p:stCondLst>
                                  <p:childTnLst>
                                    <p:set>
                                      <p:cBhvr>
                                        <p:cTn id="11" dur="1" fill="hold">
                                          <p:stCondLst>
                                            <p:cond delay="0"/>
                                          </p:stCondLst>
                                        </p:cTn>
                                        <p:tgtEl>
                                          <p:spTgt spid="22532">
                                            <p:txEl>
                                              <p:pRg st="1" end="1"/>
                                            </p:txEl>
                                          </p:spTgt>
                                        </p:tgtEl>
                                        <p:attrNameLst>
                                          <p:attrName>style.visibility</p:attrName>
                                        </p:attrNameLst>
                                      </p:cBhvr>
                                      <p:to>
                                        <p:strVal val="visible"/>
                                      </p:to>
                                    </p:set>
                                    <p:anim calcmode="lin" valueType="num">
                                      <p:cBhvr>
                                        <p:cTn id="12" dur="1000" fill="hold"/>
                                        <p:tgtEl>
                                          <p:spTgt spid="22532">
                                            <p:txEl>
                                              <p:pRg st="1" end="1"/>
                                            </p:txEl>
                                          </p:spTgt>
                                        </p:tgtEl>
                                        <p:attrNameLst>
                                          <p:attrName>ppt_x</p:attrName>
                                        </p:attrNameLst>
                                      </p:cBhvr>
                                      <p:tavLst>
                                        <p:tav tm="0">
                                          <p:val>
                                            <p:strVal val="#ppt_x-.2"/>
                                          </p:val>
                                        </p:tav>
                                        <p:tav tm="100000">
                                          <p:val>
                                            <p:strVal val="#ppt_x"/>
                                          </p:val>
                                        </p:tav>
                                      </p:tavLst>
                                    </p:anim>
                                    <p:anim calcmode="lin" valueType="num">
                                      <p:cBhvr>
                                        <p:cTn id="13" dur="1000" fill="hold"/>
                                        <p:tgtEl>
                                          <p:spTgt spid="22532">
                                            <p:txEl>
                                              <p:pRg st="1" end="1"/>
                                            </p:txEl>
                                          </p:spTgt>
                                        </p:tgtEl>
                                        <p:attrNameLst>
                                          <p:attrName>ppt_y</p:attrName>
                                        </p:attrNameLst>
                                      </p:cBhvr>
                                      <p:tavLst>
                                        <p:tav tm="0">
                                          <p:val>
                                            <p:strVal val="#ppt_y"/>
                                          </p:val>
                                        </p:tav>
                                        <p:tav tm="100000">
                                          <p:val>
                                            <p:strVal val="#ppt_y"/>
                                          </p:val>
                                        </p:tav>
                                      </p:tavLst>
                                    </p:anim>
                                    <p:animEffect transition="in" filter="wipe(right)" prLst="gradientSize: 0.1">
                                      <p:cBhvr>
                                        <p:cTn id="14" dur="1000"/>
                                        <p:tgtEl>
                                          <p:spTgt spid="2253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Box 13"/>
          <p:cNvSpPr txBox="1"/>
          <p:nvPr/>
        </p:nvSpPr>
        <p:spPr>
          <a:xfrm>
            <a:off x="3925711" y="2269762"/>
            <a:ext cx="7905045" cy="2409890"/>
          </a:xfrm>
          <a:prstGeom prst="rect">
            <a:avLst/>
          </a:prstGeom>
          <a:noFill/>
          <a:ln w="9525">
            <a:noFill/>
          </a:ln>
        </p:spPr>
        <p:txBody>
          <a:bodyPr wrap="square" lIns="0" tIns="0" rIns="0" bIns="0">
            <a:spAutoFit/>
          </a:bodyPr>
          <a:lstStyle/>
          <a:p>
            <a:pPr>
              <a:lnSpc>
                <a:spcPct val="150000"/>
              </a:lnSpc>
            </a:pPr>
            <a:r>
              <a:rPr lang="zh-CN" altLang="en-US" sz="2800" dirty="0" smtClean="0">
                <a:latin typeface="微软雅黑" pitchFamily="34" charset="-122"/>
                <a:ea typeface="微软雅黑" pitchFamily="34" charset="-122"/>
              </a:rPr>
              <a:t>这一天，我们党召开十一届三中全会，实现新中国成立以来党的历史上具有深远意义的伟大转折，开启了改革开放和社会主义现代化的伟大征程。</a:t>
            </a:r>
            <a:endParaRPr lang="en-US" altLang="zh-CN" sz="2800" dirty="0" smtClean="0">
              <a:latin typeface="微软雅黑" pitchFamily="34" charset="-122"/>
              <a:ea typeface="微软雅黑" pitchFamily="34" charset="-122"/>
            </a:endParaRPr>
          </a:p>
          <a:p>
            <a:pPr lvl="0" defTabSz="1216025" eaLnBrk="1" hangingPunct="1">
              <a:lnSpc>
                <a:spcPct val="150000"/>
              </a:lnSpc>
              <a:spcBef>
                <a:spcPct val="20000"/>
              </a:spcBef>
            </a:pPr>
            <a:endParaRPr lang="zh-CN" altLang="en-US" b="1"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文本框 78"/>
          <p:cNvSpPr txBox="1"/>
          <p:nvPr/>
        </p:nvSpPr>
        <p:spPr>
          <a:xfrm>
            <a:off x="948270" y="1008377"/>
            <a:ext cx="2178756" cy="646331"/>
          </a:xfrm>
          <a:prstGeom prst="rect">
            <a:avLst/>
          </a:prstGeom>
          <a:noFill/>
          <a:ln w="9525">
            <a:noFill/>
          </a:ln>
        </p:spPr>
        <p:txBody>
          <a:bodyPr wrap="square">
            <a:spAutoFit/>
          </a:bodyPr>
          <a:lstStyle/>
          <a:p>
            <a:pPr lvl="0" eaLnBrk="1" hangingPunct="1"/>
            <a:r>
              <a:rPr lang="zh-CN" altLang="en-US" sz="3600" b="1" dirty="0" smtClean="0">
                <a:solidFill>
                  <a:srgbClr val="FFCC00"/>
                </a:solidFill>
                <a:latin typeface="微软雅黑" panose="020B0503020204020204" pitchFamily="34" charset="-122"/>
                <a:ea typeface="微软雅黑" panose="020B0503020204020204" pitchFamily="34" charset="-122"/>
              </a:rPr>
              <a:t>热点总览</a:t>
            </a:r>
            <a:endParaRPr lang="zh-CN" altLang="zh-CN" sz="3600" b="1" dirty="0">
              <a:solidFill>
                <a:srgbClr val="FFCC00"/>
              </a:solidFill>
              <a:latin typeface="微软雅黑" panose="020B0503020204020204" pitchFamily="34" charset="-122"/>
              <a:ea typeface="微软雅黑" panose="020B0503020204020204" pitchFamily="34" charset="-122"/>
            </a:endParaRPr>
          </a:p>
        </p:txBody>
      </p:sp>
      <p:pic>
        <p:nvPicPr>
          <p:cNvPr id="14" name="Picture 2" descr="https://timgsa.baidu.com/timg?image&amp;quality=80&amp;size=b9999_10000&amp;sec=1548149342614&amp;di=85fa698a0bd73444ec739d7725258e35&amp;imgtype=0&amp;src=http%3A%2F%2Fwww.yy.hh.gov.cn%2Fzwzx%2Fzwyw%2F201812%2FW020181219394599615758.png"/>
          <p:cNvPicPr>
            <a:picLocks noChangeAspect="1" noChangeArrowheads="1"/>
          </p:cNvPicPr>
          <p:nvPr/>
        </p:nvPicPr>
        <p:blipFill>
          <a:blip r:embed="rId2"/>
          <a:srcRect/>
          <a:stretch>
            <a:fillRect/>
          </a:stretch>
        </p:blipFill>
        <p:spPr bwMode="auto">
          <a:xfrm>
            <a:off x="303271" y="2630310"/>
            <a:ext cx="3370910" cy="176547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 calcmode="lin" valueType="num">
                                      <p:cBhvr>
                                        <p:cTn id="7" dur="1000" fill="hold"/>
                                        <p:tgtEl>
                                          <p:spTgt spid="2253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253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25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TextBox 13"/>
          <p:cNvSpPr txBox="1"/>
          <p:nvPr/>
        </p:nvSpPr>
        <p:spPr>
          <a:xfrm>
            <a:off x="3925711" y="2043986"/>
            <a:ext cx="7543800" cy="3702552"/>
          </a:xfrm>
          <a:prstGeom prst="rect">
            <a:avLst/>
          </a:prstGeom>
          <a:noFill/>
          <a:ln w="9525">
            <a:noFill/>
          </a:ln>
        </p:spPr>
        <p:txBody>
          <a:bodyPr wrap="square" lIns="0" tIns="0" rIns="0" bIns="0">
            <a:spAutoFit/>
          </a:bodyPr>
          <a:lstStyle/>
          <a:p>
            <a:pPr>
              <a:lnSpc>
                <a:spcPct val="150000"/>
              </a:lnSpc>
            </a:pPr>
            <a:r>
              <a:rPr lang="en-US" altLang="zh-CN" sz="2800" dirty="0" smtClean="0">
                <a:latin typeface="微软雅黑" pitchFamily="34" charset="-122"/>
                <a:ea typeface="微软雅黑" pitchFamily="34" charset="-122"/>
              </a:rPr>
              <a:t>40</a:t>
            </a:r>
            <a:r>
              <a:rPr lang="zh-CN" altLang="en-US" sz="2800" dirty="0" smtClean="0">
                <a:latin typeface="微软雅黑" pitchFamily="34" charset="-122"/>
                <a:ea typeface="微软雅黑" pitchFamily="34" charset="-122"/>
              </a:rPr>
              <a:t>年的实践充分证明，党的十一届三中全会以来我们党团结带领全国各族人民开辟的中国特色社会主义道路、理论、制度、文化是完全正确的，形成的党的基本理论、基本路线、基本方略是完全正确的。</a:t>
            </a:r>
          </a:p>
          <a:p>
            <a:pPr lvl="0" defTabSz="1216025" eaLnBrk="1" hangingPunct="1">
              <a:lnSpc>
                <a:spcPct val="150000"/>
              </a:lnSpc>
              <a:spcBef>
                <a:spcPct val="20000"/>
              </a:spcBef>
            </a:pPr>
            <a:endParaRPr lang="zh-CN" altLang="en-US" b="1" dirty="0">
              <a:solidFill>
                <a:schemeClr val="tx2"/>
              </a:solidFill>
              <a:latin typeface="Arial" panose="020B0604020202020204" pitchFamily="34" charset="0"/>
              <a:ea typeface="微软雅黑" panose="020B0503020204020204" pitchFamily="34" charset="-122"/>
              <a:sym typeface="Arial" panose="020B0604020202020204" pitchFamily="34" charset="0"/>
            </a:endParaRPr>
          </a:p>
        </p:txBody>
      </p:sp>
      <p:sp>
        <p:nvSpPr>
          <p:cNvPr id="3" name="文本框 78"/>
          <p:cNvSpPr txBox="1"/>
          <p:nvPr/>
        </p:nvSpPr>
        <p:spPr>
          <a:xfrm>
            <a:off x="948270" y="1008377"/>
            <a:ext cx="2178756" cy="646331"/>
          </a:xfrm>
          <a:prstGeom prst="rect">
            <a:avLst/>
          </a:prstGeom>
          <a:noFill/>
          <a:ln w="9525">
            <a:noFill/>
          </a:ln>
        </p:spPr>
        <p:txBody>
          <a:bodyPr wrap="square">
            <a:spAutoFit/>
          </a:bodyPr>
          <a:lstStyle/>
          <a:p>
            <a:pPr lvl="0" eaLnBrk="1" hangingPunct="1"/>
            <a:r>
              <a:rPr lang="zh-CN" altLang="en-US" sz="3600" b="1" dirty="0" smtClean="0">
                <a:solidFill>
                  <a:srgbClr val="FFCC00"/>
                </a:solidFill>
                <a:latin typeface="微软雅黑" panose="020B0503020204020204" pitchFamily="34" charset="-122"/>
                <a:ea typeface="微软雅黑" panose="020B0503020204020204" pitchFamily="34" charset="-122"/>
              </a:rPr>
              <a:t>热点总览</a:t>
            </a:r>
            <a:endParaRPr lang="zh-CN" altLang="zh-CN" sz="3600" b="1" dirty="0">
              <a:solidFill>
                <a:srgbClr val="FFCC00"/>
              </a:solidFill>
              <a:latin typeface="微软雅黑" panose="020B0503020204020204" pitchFamily="34" charset="-122"/>
              <a:ea typeface="微软雅黑" panose="020B0503020204020204" pitchFamily="34" charset="-122"/>
            </a:endParaRPr>
          </a:p>
        </p:txBody>
      </p:sp>
      <p:pic>
        <p:nvPicPr>
          <p:cNvPr id="4" name="Picture 2" descr="https://timgsa.baidu.com/timg?image&amp;quality=80&amp;size=b9999_10000&amp;sec=1548149342614&amp;di=85fa698a0bd73444ec739d7725258e35&amp;imgtype=0&amp;src=http%3A%2F%2Fwww.yy.hh.gov.cn%2Fzwzx%2Fzwyw%2F201812%2FW020181219394599615758.png"/>
          <p:cNvPicPr>
            <a:picLocks noChangeAspect="1" noChangeArrowheads="1"/>
          </p:cNvPicPr>
          <p:nvPr/>
        </p:nvPicPr>
        <p:blipFill>
          <a:blip r:embed="rId2"/>
          <a:srcRect/>
          <a:stretch>
            <a:fillRect/>
          </a:stretch>
        </p:blipFill>
        <p:spPr bwMode="auto">
          <a:xfrm>
            <a:off x="303271" y="2630310"/>
            <a:ext cx="3370910" cy="1765477"/>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9" presetClass="entr" presetSubtype="0" fill="hold" nodeType="withEffect">
                                  <p:stCondLst>
                                    <p:cond delay="0"/>
                                  </p:stCondLst>
                                  <p:childTnLst>
                                    <p:set>
                                      <p:cBhvr>
                                        <p:cTn id="6" dur="1" fill="hold">
                                          <p:stCondLst>
                                            <p:cond delay="0"/>
                                          </p:stCondLst>
                                        </p:cTn>
                                        <p:tgtEl>
                                          <p:spTgt spid="22532">
                                            <p:txEl>
                                              <p:pRg st="0" end="0"/>
                                            </p:txEl>
                                          </p:spTgt>
                                        </p:tgtEl>
                                        <p:attrNameLst>
                                          <p:attrName>style.visibility</p:attrName>
                                        </p:attrNameLst>
                                      </p:cBhvr>
                                      <p:to>
                                        <p:strVal val="visible"/>
                                      </p:to>
                                    </p:set>
                                    <p:anim calcmode="lin" valueType="num">
                                      <p:cBhvr>
                                        <p:cTn id="7" dur="1000" fill="hold"/>
                                        <p:tgtEl>
                                          <p:spTgt spid="22532">
                                            <p:txEl>
                                              <p:pRg st="0" end="0"/>
                                            </p:txEl>
                                          </p:spTgt>
                                        </p:tgtEl>
                                        <p:attrNameLst>
                                          <p:attrName>ppt_x</p:attrName>
                                        </p:attrNameLst>
                                      </p:cBhvr>
                                      <p:tavLst>
                                        <p:tav tm="0">
                                          <p:val>
                                            <p:strVal val="#ppt_x-.2"/>
                                          </p:val>
                                        </p:tav>
                                        <p:tav tm="100000">
                                          <p:val>
                                            <p:strVal val="#ppt_x"/>
                                          </p:val>
                                        </p:tav>
                                      </p:tavLst>
                                    </p:anim>
                                    <p:anim calcmode="lin" valueType="num">
                                      <p:cBhvr>
                                        <p:cTn id="8" dur="1000" fill="hold"/>
                                        <p:tgtEl>
                                          <p:spTgt spid="22532">
                                            <p:txEl>
                                              <p:pRg st="0" end="0"/>
                                            </p:txEl>
                                          </p:spTgt>
                                        </p:tgtEl>
                                        <p:attrNameLst>
                                          <p:attrName>ppt_y</p:attrName>
                                        </p:attrNameLst>
                                      </p:cBhvr>
                                      <p:tavLst>
                                        <p:tav tm="0">
                                          <p:val>
                                            <p:strVal val="#ppt_y"/>
                                          </p:val>
                                        </p:tav>
                                        <p:tav tm="100000">
                                          <p:val>
                                            <p:strVal val="#ppt_y"/>
                                          </p:val>
                                        </p:tav>
                                      </p:tavLst>
                                    </p:anim>
                                    <p:animEffect transition="in" filter="wipe(right)" prLst="gradientSize: 0.1">
                                      <p:cBhvr>
                                        <p:cTn id="9" dur="1000"/>
                                        <p:tgtEl>
                                          <p:spTgt spid="2253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4226524" y="1128928"/>
            <a:ext cx="3298825" cy="553998"/>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金句赏析</a:t>
            </a:r>
            <a:endParaRPr lang="zh-CN" altLang="en-US" sz="3600" b="1" dirty="0">
              <a:solidFill>
                <a:srgbClr val="FFCC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02" name="TextBox 13@|17FFC:16777215|FBC:16777215|LFC:16777215|LBC:16777215"/>
          <p:cNvSpPr txBox="1"/>
          <p:nvPr/>
        </p:nvSpPr>
        <p:spPr>
          <a:xfrm>
            <a:off x="1591733" y="2056413"/>
            <a:ext cx="9640711" cy="646331"/>
          </a:xfrm>
          <a:prstGeom prst="rect">
            <a:avLst/>
          </a:prstGeom>
          <a:noFill/>
          <a:ln w="9525">
            <a:noFill/>
          </a:ln>
        </p:spPr>
        <p:txBody>
          <a:bodyPr wrap="square" lIns="0" tIns="0" rIns="0" bIns="0">
            <a:spAutoFit/>
          </a:bodyPr>
          <a:lstStyle/>
          <a:p>
            <a:pPr>
              <a:lnSpc>
                <a:spcPct val="150000"/>
              </a:lnSpc>
            </a:pPr>
            <a:r>
              <a:rPr lang="zh-CN" altLang="en-US" sz="2800" dirty="0" smtClean="0">
                <a:latin typeface="微软雅黑" pitchFamily="34" charset="-122"/>
                <a:ea typeface="微软雅黑" pitchFamily="34" charset="-122"/>
              </a:rPr>
              <a:t>伟大梦想不是等得来、喊得来的，而是拼出来、干出来的。</a:t>
            </a:r>
            <a:endParaRPr lang="zh-CN" altLang="en-US" sz="2800" dirty="0">
              <a:latin typeface="微软雅黑" pitchFamily="34" charset="-122"/>
              <a:ea typeface="微软雅黑" pitchFamily="34" charset="-122"/>
            </a:endParaRPr>
          </a:p>
        </p:txBody>
      </p:sp>
      <p:sp>
        <p:nvSpPr>
          <p:cNvPr id="2" name="文本框 1"/>
          <p:cNvSpPr txBox="1"/>
          <p:nvPr/>
        </p:nvSpPr>
        <p:spPr>
          <a:xfrm>
            <a:off x="1185330" y="3201106"/>
            <a:ext cx="9821333" cy="4401205"/>
          </a:xfrm>
          <a:prstGeom prst="rect">
            <a:avLst/>
          </a:prstGeom>
          <a:noFill/>
        </p:spPr>
        <p:txBody>
          <a:bodyPr wrap="square" rtlCol="0">
            <a:spAutoFit/>
          </a:bodyPr>
          <a:lstStyle/>
          <a:p>
            <a:pPr>
              <a:lnSpc>
                <a:spcPct val="150000"/>
              </a:lnSpc>
            </a:pPr>
            <a:r>
              <a:rPr lang="zh-CN" altLang="en-US" sz="2800" b="1" dirty="0" smtClean="0">
                <a:solidFill>
                  <a:srgbClr val="FFCC00"/>
                </a:solidFill>
                <a:latin typeface="微软雅黑" pitchFamily="34" charset="-122"/>
                <a:ea typeface="微软雅黑" pitchFamily="34" charset="-122"/>
              </a:rPr>
              <a:t>【赏析】</a:t>
            </a:r>
            <a:r>
              <a:rPr lang="zh-CN" altLang="en-US" sz="2800" dirty="0" smtClean="0">
                <a:latin typeface="微软雅黑" pitchFamily="34" charset="-122"/>
                <a:ea typeface="微软雅黑" pitchFamily="34" charset="-122"/>
              </a:rPr>
              <a:t>回归常识，回归实干，回归世界发展潮流，才是跨越式发展的根本，这远比打鸡血式的标语有意义的多，也是一个蒸蒸日上的国家应有的朝气。我们现在所处的，是一个船到中流浪更急、人到半山路更陡的时候，是一个愈近愈难、愈进愈险而又不进则退、非进不可的时候。</a:t>
            </a:r>
            <a:endParaRPr lang="en-US" altLang="zh-CN" sz="2800" dirty="0" smtClean="0">
              <a:latin typeface="微软雅黑" pitchFamily="34" charset="-122"/>
              <a:ea typeface="微软雅黑" pitchFamily="34" charset="-122"/>
            </a:endParaRPr>
          </a:p>
          <a:p>
            <a:r>
              <a:rPr lang="en-US" sz="2800" dirty="0" smtClean="0"/>
              <a:t> </a:t>
            </a:r>
            <a:endParaRPr lang="zh-CN" altLang="en-US" sz="2800" dirty="0" smtClean="0"/>
          </a:p>
          <a:p>
            <a:pPr>
              <a:lnSpc>
                <a:spcPct val="150000"/>
              </a:lnSpc>
            </a:pPr>
            <a:endParaRPr lang="zh-CN" altLang="en-US" sz="2800"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box(in)">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4192659" y="1205690"/>
            <a:ext cx="3298825" cy="553998"/>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smtClean="0">
                <a:solidFill>
                  <a:srgbClr val="FFCC00"/>
                </a:solidFill>
                <a:latin typeface="微软雅黑" pitchFamily="34" charset="-122"/>
                <a:ea typeface="微软雅黑" pitchFamily="34" charset="-122"/>
                <a:sym typeface="Arial" panose="020B0604020202020204" pitchFamily="34" charset="0"/>
              </a:rPr>
              <a:t>金句赏析</a:t>
            </a:r>
            <a:endParaRPr lang="zh-CN" altLang="en-US" sz="3600" b="1" dirty="0">
              <a:solidFill>
                <a:srgbClr val="FFCC00"/>
              </a:solidFill>
              <a:latin typeface="微软雅黑" pitchFamily="34" charset="-122"/>
              <a:ea typeface="微软雅黑" pitchFamily="34" charset="-122"/>
              <a:sym typeface="Arial" panose="020B0604020202020204" pitchFamily="34" charset="0"/>
            </a:endParaRPr>
          </a:p>
        </p:txBody>
      </p:sp>
      <p:sp>
        <p:nvSpPr>
          <p:cNvPr id="15402" name="TextBox 13@|17FFC:16777215|FBC:16777215|LFC:16777215|LBC:16777215"/>
          <p:cNvSpPr txBox="1"/>
          <p:nvPr/>
        </p:nvSpPr>
        <p:spPr>
          <a:xfrm>
            <a:off x="3093162" y="2191881"/>
            <a:ext cx="6389511" cy="430887"/>
          </a:xfrm>
          <a:prstGeom prst="rect">
            <a:avLst/>
          </a:prstGeom>
          <a:noFill/>
          <a:ln w="9525">
            <a:noFill/>
          </a:ln>
        </p:spPr>
        <p:txBody>
          <a:bodyPr wrap="square" lIns="0" tIns="0" rIns="0" bIns="0">
            <a:spAutoFit/>
          </a:bodyPr>
          <a:lstStyle/>
          <a:p>
            <a:r>
              <a:rPr lang="zh-CN" altLang="en-US" sz="2800" dirty="0" smtClean="0">
                <a:latin typeface="微软雅黑" pitchFamily="34" charset="-122"/>
                <a:ea typeface="微软雅黑" pitchFamily="34" charset="-122"/>
              </a:rPr>
              <a:t>行之力则知愈进，知之深则行愈达。</a:t>
            </a:r>
            <a:endParaRPr lang="zh-CN" altLang="en-US" sz="2800" dirty="0">
              <a:latin typeface="微软雅黑" pitchFamily="34" charset="-122"/>
              <a:ea typeface="微软雅黑" pitchFamily="34" charset="-122"/>
            </a:endParaRPr>
          </a:p>
        </p:txBody>
      </p:sp>
      <p:sp>
        <p:nvSpPr>
          <p:cNvPr id="2" name="文本框 1"/>
          <p:cNvSpPr txBox="1"/>
          <p:nvPr/>
        </p:nvSpPr>
        <p:spPr>
          <a:xfrm>
            <a:off x="1591733" y="2885019"/>
            <a:ext cx="9764889" cy="4401205"/>
          </a:xfrm>
          <a:prstGeom prst="rect">
            <a:avLst/>
          </a:prstGeom>
          <a:noFill/>
        </p:spPr>
        <p:txBody>
          <a:bodyPr wrap="square" rtlCol="0">
            <a:spAutoFit/>
          </a:bodyPr>
          <a:lstStyle/>
          <a:p>
            <a:pPr>
              <a:lnSpc>
                <a:spcPct val="150000"/>
              </a:lnSpc>
            </a:pPr>
            <a:r>
              <a:rPr lang="zh-CN" altLang="en-US" sz="2800" b="1" dirty="0" smtClean="0">
                <a:solidFill>
                  <a:srgbClr val="FFCC00"/>
                </a:solidFill>
                <a:latin typeface="微软雅黑" pitchFamily="34" charset="-122"/>
                <a:ea typeface="微软雅黑" pitchFamily="34" charset="-122"/>
              </a:rPr>
              <a:t>【赏析】</a:t>
            </a:r>
            <a:r>
              <a:rPr lang="zh-CN" altLang="en-US" sz="2800" dirty="0" smtClean="0">
                <a:latin typeface="微软雅黑" pitchFamily="34" charset="-122"/>
                <a:ea typeface="微软雅黑" pitchFamily="34" charset="-122"/>
              </a:rPr>
              <a:t>博学以增长道德认识，实行则将获得的道德认识转化为道德行为。 博学与实行互相促动，共同推进人们思想道德水平的不断提升。 学问与道德不是相互割裂独立存在的，博学而不知耻者屡见不鲜。只有两者相辅相成，互为表里，德才兼备者方得大成。</a:t>
            </a:r>
          </a:p>
          <a:p>
            <a:r>
              <a:rPr lang="en-US" sz="2800" dirty="0" smtClean="0">
                <a:latin typeface="微软雅黑" pitchFamily="34" charset="-122"/>
                <a:ea typeface="微软雅黑" pitchFamily="34" charset="-122"/>
              </a:rPr>
              <a:t> </a:t>
            </a:r>
            <a:endParaRPr lang="zh-CN" altLang="en-US" sz="2800" dirty="0" smtClean="0">
              <a:latin typeface="微软雅黑" pitchFamily="34" charset="-122"/>
              <a:ea typeface="微软雅黑" pitchFamily="34" charset="-122"/>
            </a:endParaRPr>
          </a:p>
          <a:p>
            <a:pPr>
              <a:lnSpc>
                <a:spcPct val="150000"/>
              </a:lnSpc>
            </a:pPr>
            <a:endParaRPr lang="zh-CN" altLang="en-US" sz="28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diamond(in)">
                                      <p:cBhvr>
                                        <p:cTn id="7" dur="20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4192652" y="1352446"/>
            <a:ext cx="3298825" cy="553998"/>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smtClean="0">
                <a:solidFill>
                  <a:srgbClr val="FFCC00"/>
                </a:solidFill>
                <a:latin typeface="微软雅黑" pitchFamily="34" charset="-122"/>
                <a:ea typeface="微软雅黑" pitchFamily="34" charset="-122"/>
                <a:sym typeface="Arial" panose="020B0604020202020204" pitchFamily="34" charset="0"/>
              </a:rPr>
              <a:t>金句赏析</a:t>
            </a:r>
            <a:endParaRPr lang="zh-CN" altLang="en-US" sz="3600" b="1" dirty="0">
              <a:solidFill>
                <a:srgbClr val="FFCC00"/>
              </a:solidFill>
              <a:latin typeface="微软雅黑" pitchFamily="34" charset="-122"/>
              <a:ea typeface="微软雅黑" pitchFamily="34" charset="-122"/>
              <a:sym typeface="Arial" panose="020B0604020202020204" pitchFamily="34" charset="0"/>
            </a:endParaRPr>
          </a:p>
        </p:txBody>
      </p:sp>
      <p:pic>
        <p:nvPicPr>
          <p:cNvPr id="15374" name="组合 20"/>
          <p:cNvPicPr/>
          <p:nvPr/>
        </p:nvPicPr>
        <p:blipFill>
          <a:blip r:embed="rId2"/>
          <a:stretch>
            <a:fillRect/>
          </a:stretch>
        </p:blipFill>
        <p:spPr>
          <a:xfrm>
            <a:off x="2036763" y="2429229"/>
            <a:ext cx="388937" cy="346075"/>
          </a:xfrm>
          <a:prstGeom prst="rect">
            <a:avLst/>
          </a:prstGeom>
          <a:noFill/>
          <a:ln w="9525">
            <a:noFill/>
          </a:ln>
        </p:spPr>
      </p:pic>
      <p:sp>
        <p:nvSpPr>
          <p:cNvPr id="15402" name="TextBox 13@|17FFC:16777215|FBC:16777215|LFC:16777215|LBC:16777215"/>
          <p:cNvSpPr txBox="1"/>
          <p:nvPr/>
        </p:nvSpPr>
        <p:spPr>
          <a:xfrm>
            <a:off x="2494849" y="2349924"/>
            <a:ext cx="7484534" cy="430887"/>
          </a:xfrm>
          <a:prstGeom prst="rect">
            <a:avLst/>
          </a:prstGeom>
          <a:noFill/>
          <a:ln w="9525">
            <a:noFill/>
          </a:ln>
        </p:spPr>
        <p:txBody>
          <a:bodyPr wrap="square" lIns="0" tIns="0" rIns="0" bIns="0">
            <a:spAutoFit/>
          </a:bodyPr>
          <a:lstStyle/>
          <a:p>
            <a:r>
              <a:rPr lang="zh-CN" altLang="en-US" sz="2800" dirty="0" smtClean="0">
                <a:latin typeface="微软雅黑" pitchFamily="34" charset="-122"/>
                <a:ea typeface="微软雅黑" pitchFamily="34" charset="-122"/>
              </a:rPr>
              <a:t>信仰、信念、信心，任何時候都至关重要。</a:t>
            </a:r>
            <a:endParaRPr lang="zh-CN" altLang="en-US" sz="2800" dirty="0">
              <a:latin typeface="微软雅黑" pitchFamily="34" charset="-122"/>
              <a:ea typeface="微软雅黑" pitchFamily="34" charset="-122"/>
            </a:endParaRPr>
          </a:p>
        </p:txBody>
      </p:sp>
      <p:sp>
        <p:nvSpPr>
          <p:cNvPr id="2" name="文本框 1"/>
          <p:cNvSpPr txBox="1"/>
          <p:nvPr/>
        </p:nvSpPr>
        <p:spPr>
          <a:xfrm>
            <a:off x="1320800" y="3280129"/>
            <a:ext cx="9572978" cy="2677656"/>
          </a:xfrm>
          <a:prstGeom prst="rect">
            <a:avLst/>
          </a:prstGeom>
          <a:noFill/>
        </p:spPr>
        <p:txBody>
          <a:bodyPr wrap="square" rtlCol="0">
            <a:spAutoFit/>
          </a:bodyPr>
          <a:lstStyle/>
          <a:p>
            <a:pPr>
              <a:lnSpc>
                <a:spcPct val="150000"/>
              </a:lnSpc>
            </a:pPr>
            <a:r>
              <a:rPr lang="zh-CN" altLang="en-US" sz="2800" dirty="0" smtClean="0">
                <a:solidFill>
                  <a:srgbClr val="FFCC00"/>
                </a:solidFill>
                <a:latin typeface="微软雅黑" pitchFamily="34" charset="-122"/>
                <a:ea typeface="微软雅黑" pitchFamily="34" charset="-122"/>
              </a:rPr>
              <a:t>【赏析】</a:t>
            </a:r>
            <a:r>
              <a:rPr lang="zh-CN" altLang="en-US" sz="2800" dirty="0" smtClean="0">
                <a:latin typeface="微软雅黑" pitchFamily="34" charset="-122"/>
                <a:ea typeface="微软雅黑" pitchFamily="34" charset="-122"/>
              </a:rPr>
              <a:t>信仰、信念、信心，任何時候都至关重要。小到一个人、一个集体，大到一个政党、一个民族、一个国家，只要有信仰、信念、信心，就会愈挫愈勇、愈战愈勇，否则就会不战自败、不打自夸</a:t>
            </a: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无论过去、现在还是将来。</a:t>
            </a:r>
            <a:endParaRPr lang="zh-CN" altLang="en-US" sz="2800" dirty="0">
              <a:latin typeface="微软雅黑" pitchFamily="34" charset="-122"/>
              <a:ea typeface="微软雅黑" pitchFamily="34"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checkerboard(across)">
                                      <p:cBhvr>
                                        <p:cTn id="7" dur="500"/>
                                        <p:tgtEl>
                                          <p:spTgt spid="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extBox 13"/>
          <p:cNvSpPr txBox="1"/>
          <p:nvPr/>
        </p:nvSpPr>
        <p:spPr>
          <a:xfrm>
            <a:off x="4079762" y="889605"/>
            <a:ext cx="3298825" cy="553998"/>
          </a:xfrm>
          <a:prstGeom prst="rect">
            <a:avLst/>
          </a:prstGeom>
          <a:noFill/>
          <a:ln w="9525">
            <a:noFill/>
          </a:ln>
        </p:spPr>
        <p:txBody>
          <a:bodyPr lIns="0" tIns="0" rIns="0" bIns="0">
            <a:spAutoFit/>
          </a:bodyPr>
          <a:lstStyle/>
          <a:p>
            <a:pPr lvl="0" algn="ctr" defTabSz="1216025" eaLnBrk="1" hangingPunct="1">
              <a:spcBef>
                <a:spcPct val="20000"/>
              </a:spcBef>
            </a:pPr>
            <a:r>
              <a:rPr lang="zh-CN" altLang="en-US" sz="3600" b="1" dirty="0" smtClean="0">
                <a:solidFill>
                  <a:srgbClr val="FFCC00"/>
                </a:solidFill>
                <a:latin typeface="Arial" panose="020B0604020202020204" pitchFamily="34" charset="0"/>
                <a:ea typeface="微软雅黑" panose="020B0503020204020204" pitchFamily="34" charset="-122"/>
                <a:sym typeface="Arial" panose="020B0604020202020204" pitchFamily="34" charset="0"/>
              </a:rPr>
              <a:t>改革先锋</a:t>
            </a:r>
            <a:endParaRPr lang="zh-CN" altLang="en-US" sz="3600" b="1" dirty="0">
              <a:solidFill>
                <a:srgbClr val="FFCC00"/>
              </a:solidFill>
              <a:latin typeface="Arial" panose="020B0604020202020204" pitchFamily="34" charset="0"/>
              <a:ea typeface="微软雅黑" panose="020B0503020204020204" pitchFamily="34" charset="-122"/>
              <a:sym typeface="Arial" panose="020B0604020202020204" pitchFamily="34" charset="0"/>
            </a:endParaRPr>
          </a:p>
        </p:txBody>
      </p:sp>
      <p:sp>
        <p:nvSpPr>
          <p:cNvPr id="15402" name="TextBox 13@|17FFC:16777215|FBC:16777215|LFC:16777215|LBC:16777215"/>
          <p:cNvSpPr txBox="1"/>
          <p:nvPr/>
        </p:nvSpPr>
        <p:spPr>
          <a:xfrm>
            <a:off x="4718758" y="3151437"/>
            <a:ext cx="6143564" cy="947952"/>
          </a:xfrm>
          <a:prstGeom prst="rect">
            <a:avLst/>
          </a:prstGeom>
          <a:noFill/>
          <a:ln w="9525">
            <a:noFill/>
          </a:ln>
        </p:spPr>
        <p:txBody>
          <a:bodyPr wrap="square" lIns="0" tIns="0" rIns="0" bIns="0">
            <a:spAutoFit/>
          </a:bodyPr>
          <a:lstStyle/>
          <a:p>
            <a:pPr lvl="0" defTabSz="1216025" eaLnBrk="1" hangingPunct="1">
              <a:spcBef>
                <a:spcPct val="20000"/>
              </a:spcBef>
            </a:pPr>
            <a:r>
              <a:rPr lang="zh-CN" altLang="en-US" sz="2800" dirty="0" smtClean="0">
                <a:latin typeface="微软雅黑" pitchFamily="34" charset="-122"/>
                <a:ea typeface="微软雅黑" pitchFamily="34" charset="-122"/>
              </a:rPr>
              <a:t>基础教育改革的优秀教师代表</a:t>
            </a:r>
            <a:endParaRPr lang="en-US" altLang="zh-CN" sz="2800" dirty="0" smtClean="0">
              <a:latin typeface="微软雅黑" pitchFamily="34" charset="-122"/>
              <a:ea typeface="微软雅黑" pitchFamily="34" charset="-122"/>
            </a:endParaRPr>
          </a:p>
          <a:p>
            <a:pPr lvl="0" algn="r" defTabSz="1216025" eaLnBrk="1" hangingPunct="1">
              <a:spcBef>
                <a:spcPct val="20000"/>
              </a:spcBef>
            </a:pPr>
            <a:r>
              <a:rPr lang="en-US" altLang="zh-CN" sz="2800" dirty="0" smtClean="0">
                <a:latin typeface="微软雅黑" pitchFamily="34" charset="-122"/>
                <a:ea typeface="微软雅黑" pitchFamily="34" charset="-122"/>
              </a:rPr>
              <a:t>——</a:t>
            </a:r>
            <a:r>
              <a:rPr lang="zh-CN" altLang="en-US" sz="2800" dirty="0" smtClean="0">
                <a:latin typeface="微软雅黑" pitchFamily="34" charset="-122"/>
                <a:ea typeface="微软雅黑" pitchFamily="34" charset="-122"/>
              </a:rPr>
              <a:t>于漪</a:t>
            </a:r>
            <a:endParaRPr lang="zh-CN" altLang="en-US" sz="2800" dirty="0">
              <a:solidFill>
                <a:srgbClr val="00B050"/>
              </a:solidFill>
              <a:latin typeface="微软雅黑" pitchFamily="34" charset="-122"/>
              <a:ea typeface="微软雅黑" pitchFamily="34" charset="-122"/>
              <a:sym typeface="Arial" panose="020B0604020202020204" pitchFamily="34" charset="0"/>
            </a:endParaRPr>
          </a:p>
        </p:txBody>
      </p:sp>
      <p:pic>
        <p:nvPicPr>
          <p:cNvPr id="1026" name="Picture 2" descr="C:\Users\Administrator\Desktop\TIM截图20181225160422.png"/>
          <p:cNvPicPr>
            <a:picLocks noChangeAspect="1" noChangeArrowheads="1"/>
          </p:cNvPicPr>
          <p:nvPr/>
        </p:nvPicPr>
        <p:blipFill>
          <a:blip r:embed="rId2"/>
          <a:srcRect/>
          <a:stretch>
            <a:fillRect/>
          </a:stretch>
        </p:blipFill>
        <p:spPr bwMode="auto">
          <a:xfrm>
            <a:off x="779452" y="2214156"/>
            <a:ext cx="3219450" cy="3181350"/>
          </a:xfrm>
          <a:prstGeom prst="rect">
            <a:avLst/>
          </a:prstGeom>
          <a:noFill/>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9" presetClass="entr" presetSubtype="0" fill="hold" grpId="0" nodeType="clickEffect">
                                  <p:stCondLst>
                                    <p:cond delay="0"/>
                                  </p:stCondLst>
                                  <p:childTnLst>
                                    <p:set>
                                      <p:cBhvr>
                                        <p:cTn id="6" dur="1" fill="hold">
                                          <p:stCondLst>
                                            <p:cond delay="0"/>
                                          </p:stCondLst>
                                        </p:cTn>
                                        <p:tgtEl>
                                          <p:spTgt spid="15402"/>
                                        </p:tgtEl>
                                        <p:attrNameLst>
                                          <p:attrName>style.visibility</p:attrName>
                                        </p:attrNameLst>
                                      </p:cBhvr>
                                      <p:to>
                                        <p:strVal val="visible"/>
                                      </p:to>
                                    </p:set>
                                    <p:anim calcmode="lin" valueType="num">
                                      <p:cBhvr>
                                        <p:cTn id="7" dur="1000" fill="hold"/>
                                        <p:tgtEl>
                                          <p:spTgt spid="15402"/>
                                        </p:tgtEl>
                                        <p:attrNameLst>
                                          <p:attrName>ppt_x</p:attrName>
                                        </p:attrNameLst>
                                      </p:cBhvr>
                                      <p:tavLst>
                                        <p:tav tm="0">
                                          <p:val>
                                            <p:strVal val="#ppt_x-.2"/>
                                          </p:val>
                                        </p:tav>
                                        <p:tav tm="100000">
                                          <p:val>
                                            <p:strVal val="#ppt_x"/>
                                          </p:val>
                                        </p:tav>
                                      </p:tavLst>
                                    </p:anim>
                                    <p:anim calcmode="lin" valueType="num">
                                      <p:cBhvr>
                                        <p:cTn id="8" dur="1000" fill="hold"/>
                                        <p:tgtEl>
                                          <p:spTgt spid="15402"/>
                                        </p:tgtEl>
                                        <p:attrNameLst>
                                          <p:attrName>ppt_y</p:attrName>
                                        </p:attrNameLst>
                                      </p:cBhvr>
                                      <p:tavLst>
                                        <p:tav tm="0">
                                          <p:val>
                                            <p:strVal val="#ppt_y"/>
                                          </p:val>
                                        </p:tav>
                                        <p:tav tm="100000">
                                          <p:val>
                                            <p:strVal val="#ppt_y"/>
                                          </p:val>
                                        </p:tav>
                                      </p:tavLst>
                                    </p:anim>
                                    <p:animEffect transition="in" filter="wipe(right)" prLst="gradientSize: 0.1">
                                      <p:cBhvr>
                                        <p:cTn id="9" dur="1000"/>
                                        <p:tgtEl>
                                          <p:spTgt spid="1540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402" grpId="0"/>
    </p:bldLst>
  </p:timing>
</p:sld>
</file>

<file path=ppt/theme/theme1.xml><?xml version="1.0" encoding="utf-8"?>
<a:theme xmlns:a="http://schemas.openxmlformats.org/drawingml/2006/main" name="Office 主题">
  <a:themeElements>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fontScheme name="Office 主题">
      <a:majorFont>
        <a:latin typeface="Calibri Light"/>
        <a:ea typeface="宋体"/>
        <a:cs typeface=""/>
      </a:majorFont>
      <a:minorFont>
        <a:latin typeface="Calibri"/>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 typeface="Arial" panose="020B0604020202020204" pitchFamily="34" charset="0"/>
          <a:buNone/>
          <a:defRPr kumimoji="0" lang="zh-CN" altLang="zh-CN" sz="1800" b="0" i="0" u="none" strike="noStrike" cap="none" normalizeH="0" baseline="0" smtClean="0">
            <a:ln>
              <a:noFill/>
            </a:ln>
            <a:solidFill>
              <a:schemeClr val="tx1"/>
            </a:solidFill>
            <a:effectLst/>
            <a:latin typeface="Calibri" panose="020F0502020204030204" pitchFamily="34" charset="0"/>
            <a:ea typeface="宋体" panose="02010600030101010101" pitchFamily="2" charset="-122"/>
          </a:defRPr>
        </a:defPPr>
      </a:lstStyle>
    </a:lnDef>
  </a:objectDefaults>
  <a:extraClrSchemeLst>
    <a:extraClrScheme>
      <a:clrScheme name="Office 主题 1">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770</TotalTime>
  <Words>1134</Words>
  <Application>Microsoft Office PowerPoint</Application>
  <PresentationFormat>自定义</PresentationFormat>
  <Paragraphs>59</Paragraphs>
  <Slides>20</Slides>
  <Notes>0</Notes>
  <HiddenSlides>0</HiddenSlides>
  <MMClips>0</MMClips>
  <ScaleCrop>false</ScaleCrop>
  <HeadingPairs>
    <vt:vector size="4" baseType="variant">
      <vt:variant>
        <vt:lpstr>主题</vt:lpstr>
      </vt:variant>
      <vt:variant>
        <vt:i4>1</vt:i4>
      </vt:variant>
      <vt:variant>
        <vt:lpstr>幻灯片标题</vt:lpstr>
      </vt:variant>
      <vt:variant>
        <vt:i4>20</vt:i4>
      </vt:variant>
    </vt:vector>
  </HeadingPairs>
  <TitlesOfParts>
    <vt:vector size="21"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Dell</cp:lastModifiedBy>
  <cp:revision>108</cp:revision>
  <dcterms:created xsi:type="dcterms:W3CDTF">2016-10-31T07:07:00Z</dcterms:created>
  <dcterms:modified xsi:type="dcterms:W3CDTF">2019-02-18T03:23:16Z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2052-11.1.0.8013</vt:lpwstr>
  </property>
</Properties>
</file>