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4" r:id="rId2"/>
    <p:sldId id="285" r:id="rId3"/>
    <p:sldId id="315" r:id="rId4"/>
    <p:sldId id="275" r:id="rId5"/>
    <p:sldId id="334" r:id="rId6"/>
    <p:sldId id="328" r:id="rId7"/>
    <p:sldId id="337" r:id="rId8"/>
    <p:sldId id="319" r:id="rId9"/>
    <p:sldId id="311" r:id="rId10"/>
    <p:sldId id="338" r:id="rId11"/>
    <p:sldId id="308" r:id="rId12"/>
    <p:sldId id="340" r:id="rId13"/>
    <p:sldId id="339" r:id="rId14"/>
    <p:sldId id="273" r:id="rId15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CE5"/>
    <a:srgbClr val="000000"/>
    <a:srgbClr val="00B050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282" y="-90"/>
      </p:cViewPr>
      <p:guideLst>
        <p:guide orient="horz" pos="2134"/>
        <p:guide pos="3849"/>
        <p:guide pos="5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5DAE4-7F04-4F03-8139-56735CC68389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3EB00-DF63-4918-96C6-C2226430D6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7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3EB00-DF63-4918-96C6-C2226430D6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43EB00-DF63-4918-96C6-C2226430D6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tif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3" cstate="print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2" descr="C:\Users\Administrator\Desktop\语文新势力LOGO2.t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3534" y="62086"/>
            <a:ext cx="1789113" cy="6985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4256405" y="2155190"/>
            <a:ext cx="7468235" cy="1763395"/>
          </a:xfrm>
          <a:prstGeom prst="rect">
            <a:avLst/>
          </a:prstGeom>
          <a:solidFill>
            <a:srgbClr val="FEFCE5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6713" y="2436664"/>
            <a:ext cx="66277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疯狂的粉丝</a:t>
            </a:r>
            <a:endParaRPr lang="en-US" altLang="zh-CN" sz="72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73892" y="4973390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《壹学作文素材》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2019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辑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P4</a:t>
            </a:r>
            <a:endParaRPr lang="en-US" altLang="zh-CN" sz="2800" u="sng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14308" y="4121835"/>
            <a:ext cx="51764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</a:rPr>
              <a:t>——</a:t>
            </a:r>
            <a:r>
              <a:rPr lang="zh-CN" altLang="en-US" sz="36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</a:rPr>
              <a:t>粉丝追星致飞机延误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5F6F7">
                  <a:alpha val="100000"/>
                </a:srgbClr>
              </a:clrFrom>
              <a:clrTo>
                <a:srgbClr val="F5F6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312" y="1096477"/>
            <a:ext cx="3417516" cy="4500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02.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追星需理智</a:t>
            </a:r>
          </a:p>
        </p:txBody>
      </p:sp>
      <p:pic>
        <p:nvPicPr>
          <p:cNvPr id="15374" name="组合 20"/>
          <p:cNvPicPr/>
          <p:nvPr/>
        </p:nvPicPr>
        <p:blipFill>
          <a:blip r:embed="rId3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767403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AutoShape 4" descr="https://mmbiz.qpic.cn/mmbiz_jpg/pJntQeSAU8q1DWyJtPMW61iaFiciciamae8rkPLqduWZ5Ghz5JqHq5YSJpBrrRPdKAnF9d7x1SqJasMcQNZwesRulA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3200" y="1942423"/>
            <a:ext cx="848360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中国长安网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这本质上和“公交车抢夺方向盘”相同，都是个别高度利己者非理性的疯狂。追星无罪，但请学会克制，别让喜爱成为罔顾他人的借口。在社会这辆大公交上，没有人能置身车外！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238" y="4271040"/>
            <a:ext cx="2755714" cy="188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22718" y="4129545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1985" y="2252345"/>
            <a:ext cx="1545590" cy="1546860"/>
            <a:chOff x="1011" y="1454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1275" y="1735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011" y="1454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4135" y="2335530"/>
            <a:ext cx="842264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追星的过程中还要保持清醒的头脑，要择善而从，不能盲目地去追逐效仿。人无完人，偶像在光环背后也有许多缺点，我们要学习的是明星们那种奋发进取、不屈不饶的精神，并把这种精神运用在学习和生活中去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04441" y="1535932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</a:rPr>
              <a:t>择善而从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22718" y="4129545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1985" y="2252345"/>
            <a:ext cx="1545590" cy="1546860"/>
            <a:chOff x="1011" y="1454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1275" y="1735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011" y="1454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4135" y="2335530"/>
            <a:ext cx="842264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诚然，每个人都会有自己欣赏的对象，青少年也不非要“两耳不闻窗外事，一心只读圣贤书。” 在价值观愈发多元的社会，追星本是无可厚非之事，但追星决不能将自己的喜好强加于人，更不能为了追星而做出破坏公共秩序、影响社会正常运转等损人利己的事情。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4441" y="1535932"/>
            <a:ext cx="1651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恪守底线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22718" y="4129545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1985" y="2252345"/>
            <a:ext cx="1545590" cy="1546860"/>
            <a:chOff x="1011" y="1454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1275" y="1735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011" y="1454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4135" y="2642870"/>
            <a:ext cx="842264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如果不能恪守底线，追星就是畸形、病态之举，不仅无法发挥偶像的正向激励作用，还会给明星招黑。为自己设下防线，守住底线，是每个人应尽的责任。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4441" y="1535932"/>
            <a:ext cx="1651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恪守底线</a:t>
            </a:r>
            <a:endParaRPr lang="zh-CN" altLang="en-US" sz="2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700338" y="111252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3380740" y="3661410"/>
            <a:ext cx="2566035" cy="1330960"/>
          </a:xfrm>
          <a:prstGeom prst="wedgeEllipseCallout">
            <a:avLst>
              <a:gd name="adj1" fmla="val 51677"/>
              <a:gd name="adj2" fmla="val 3031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TextBox 9"/>
          <p:cNvSpPr txBox="1"/>
          <p:nvPr/>
        </p:nvSpPr>
        <p:spPr>
          <a:xfrm>
            <a:off x="3547110" y="3912235"/>
            <a:ext cx="23996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了解更多内容，请订阅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壹学作文素材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630" y="3133090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/>
          <p:nvPr/>
        </p:nvSpPr>
        <p:spPr>
          <a:xfrm>
            <a:off x="4458104" y="21605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263"/>
          <p:cNvSpPr/>
          <p:nvPr/>
        </p:nvSpPr>
        <p:spPr>
          <a:xfrm>
            <a:off x="6129742" y="3216205"/>
            <a:ext cx="1300162" cy="1606550"/>
          </a:xfrm>
          <a:custGeom>
            <a:avLst/>
            <a:gdLst>
              <a:gd name="txL" fmla="*/ 0 w 311"/>
              <a:gd name="txT" fmla="*/ 0 h 385"/>
              <a:gd name="txR" fmla="*/ 311 w 311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58688199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67"/>
          <p:cNvSpPr/>
          <p:nvPr/>
        </p:nvSpPr>
        <p:spPr>
          <a:xfrm>
            <a:off x="6129742" y="1104830"/>
            <a:ext cx="1300162" cy="1611313"/>
          </a:xfrm>
          <a:custGeom>
            <a:avLst/>
            <a:gdLst>
              <a:gd name="txL" fmla="*/ 0 w 311"/>
              <a:gd name="txT" fmla="*/ 0 h 386"/>
              <a:gd name="txR" fmla="*/ 311 w 311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7739929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8"/>
          <p:cNvSpPr/>
          <p:nvPr/>
        </p:nvSpPr>
        <p:spPr>
          <a:xfrm>
            <a:off x="1390525" y="2973000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/>
          </p:cNvSpPr>
          <p:nvPr/>
        </p:nvSpPr>
        <p:spPr>
          <a:xfrm>
            <a:off x="1223837" y="2854890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2"/>
          <p:cNvSpPr>
            <a:spLocks noChangeAspect="1"/>
          </p:cNvSpPr>
          <p:nvPr/>
        </p:nvSpPr>
        <p:spPr>
          <a:xfrm>
            <a:off x="10520767" y="1633468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13"/>
          <p:cNvSpPr/>
          <p:nvPr/>
        </p:nvSpPr>
        <p:spPr>
          <a:xfrm>
            <a:off x="7380692" y="381151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/>
          </p:cNvSpPr>
          <p:nvPr/>
        </p:nvSpPr>
        <p:spPr>
          <a:xfrm>
            <a:off x="10487429" y="3714680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47"/>
          <p:cNvSpPr/>
          <p:nvPr/>
        </p:nvSpPr>
        <p:spPr>
          <a:xfrm>
            <a:off x="5632854" y="1088955"/>
            <a:ext cx="955675" cy="587375"/>
          </a:xfrm>
          <a:custGeom>
            <a:avLst/>
            <a:gdLst>
              <a:gd name="txL" fmla="*/ 0 w 956472"/>
              <a:gd name="txT" fmla="*/ 0 h 588502"/>
              <a:gd name="txR" fmla="*/ 956472 w 956472"/>
              <a:gd name="txB" fmla="*/ 588502 h 588502"/>
            </a:gdLst>
            <a:ahLst/>
            <a:cxnLst>
              <a:cxn ang="0">
                <a:pos x="366923" y="412"/>
              </a:cxn>
              <a:cxn ang="0">
                <a:pos x="497493" y="15867"/>
              </a:cxn>
              <a:cxn ang="0">
                <a:pos x="507271" y="19702"/>
              </a:cxn>
              <a:cxn ang="0">
                <a:pos x="496804" y="16915"/>
              </a:cxn>
              <a:cxn ang="0">
                <a:pos x="884558" y="347785"/>
              </a:cxn>
              <a:cxn ang="0">
                <a:pos x="954879" y="445720"/>
              </a:cxn>
              <a:cxn ang="0">
                <a:pos x="945882" y="448268"/>
              </a:cxn>
              <a:cxn ang="0">
                <a:pos x="184750" y="576925"/>
              </a:cxn>
              <a:cxn ang="0">
                <a:pos x="22123" y="186263"/>
              </a:cxn>
              <a:cxn ang="0">
                <a:pos x="366923" y="412"/>
              </a:cxn>
            </a:cxnLst>
            <a:rect l="txL" t="txT" r="txR" b="txB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37"/>
          <p:cNvSpPr/>
          <p:nvPr/>
        </p:nvSpPr>
        <p:spPr>
          <a:xfrm>
            <a:off x="5304242" y="3198743"/>
            <a:ext cx="1284287" cy="584200"/>
          </a:xfrm>
          <a:custGeom>
            <a:avLst/>
            <a:gdLst>
              <a:gd name="txL" fmla="*/ 0 w 1283353"/>
              <a:gd name="txT" fmla="*/ 0 h 584886"/>
              <a:gd name="txR" fmla="*/ 1283353 w 1283353"/>
              <a:gd name="txB" fmla="*/ 584886 h 584886"/>
            </a:gdLst>
            <a:ahLst/>
            <a:cxnLst>
              <a:cxn ang="0">
                <a:pos x="705830" y="1083"/>
              </a:cxn>
              <a:cxn ang="0">
                <a:pos x="827145" y="17721"/>
              </a:cxn>
              <a:cxn ang="0">
                <a:pos x="833085" y="19919"/>
              </a:cxn>
              <a:cxn ang="0">
                <a:pos x="826510" y="18171"/>
              </a:cxn>
              <a:cxn ang="0">
                <a:pos x="1215476" y="347434"/>
              </a:cxn>
              <a:cxn ang="0">
                <a:pos x="1285222" y="444376"/>
              </a:cxn>
              <a:cxn ang="0">
                <a:pos x="1171743" y="475302"/>
              </a:cxn>
              <a:cxn ang="0">
                <a:pos x="580332" y="583457"/>
              </a:cxn>
              <a:cxn ang="0">
                <a:pos x="459018" y="566817"/>
              </a:cxn>
              <a:cxn ang="0">
                <a:pos x="457109" y="566084"/>
              </a:cxn>
              <a:cxn ang="0">
                <a:pos x="458230" y="566369"/>
              </a:cxn>
              <a:cxn ang="0">
                <a:pos x="69665" y="237107"/>
              </a:cxn>
              <a:cxn ang="0">
                <a:pos x="0" y="140176"/>
              </a:cxn>
              <a:cxn ang="0">
                <a:pos x="113898" y="109238"/>
              </a:cxn>
              <a:cxn ang="0">
                <a:pos x="705830" y="1083"/>
              </a:cxn>
            </a:cxnLst>
            <a:rect l="txL" t="txT" r="txR" b="txB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45"/>
          <p:cNvSpPr/>
          <p:nvPr/>
        </p:nvSpPr>
        <p:spPr>
          <a:xfrm>
            <a:off x="5299479" y="21430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/>
          <p:nvPr/>
        </p:nvSpPr>
        <p:spPr>
          <a:xfrm>
            <a:off x="7380692" y="1730305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文本框 25"/>
          <p:cNvSpPr/>
          <p:nvPr/>
        </p:nvSpPr>
        <p:spPr>
          <a:xfrm>
            <a:off x="4577167" y="2690743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27"/>
          <p:cNvSpPr/>
          <p:nvPr/>
        </p:nvSpPr>
        <p:spPr>
          <a:xfrm>
            <a:off x="6782204" y="158743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2" name="文本框 28"/>
          <p:cNvSpPr/>
          <p:nvPr/>
        </p:nvSpPr>
        <p:spPr>
          <a:xfrm>
            <a:off x="6763154" y="366705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1" name="文本框 30"/>
          <p:cNvSpPr/>
          <p:nvPr/>
        </p:nvSpPr>
        <p:spPr>
          <a:xfrm>
            <a:off x="7618411" y="3940776"/>
            <a:ext cx="2677336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八方热议</a:t>
            </a:r>
          </a:p>
        </p:txBody>
      </p:sp>
      <p:sp>
        <p:nvSpPr>
          <p:cNvPr id="21532" name="文本框 31"/>
          <p:cNvSpPr/>
          <p:nvPr/>
        </p:nvSpPr>
        <p:spPr>
          <a:xfrm>
            <a:off x="7200594" y="1789043"/>
            <a:ext cx="3114955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观点大事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3" name="文本框 32"/>
          <p:cNvSpPr/>
          <p:nvPr/>
        </p:nvSpPr>
        <p:spPr>
          <a:xfrm>
            <a:off x="1628244" y="2227810"/>
            <a:ext cx="2677336" cy="95410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相关链接</a:t>
            </a: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Freeform 265"/>
          <p:cNvSpPr/>
          <p:nvPr/>
        </p:nvSpPr>
        <p:spPr>
          <a:xfrm>
            <a:off x="4497615" y="42433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 45"/>
          <p:cNvSpPr/>
          <p:nvPr/>
        </p:nvSpPr>
        <p:spPr>
          <a:xfrm>
            <a:off x="5338990" y="42258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5"/>
          <p:cNvSpPr/>
          <p:nvPr/>
        </p:nvSpPr>
        <p:spPr>
          <a:xfrm>
            <a:off x="4571522" y="4773544"/>
            <a:ext cx="5982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任意多边形 8"/>
          <p:cNvSpPr/>
          <p:nvPr/>
        </p:nvSpPr>
        <p:spPr>
          <a:xfrm>
            <a:off x="1384880" y="5112244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4" name="椭圆 9"/>
          <p:cNvSpPr>
            <a:spLocks noChangeAspect="1"/>
          </p:cNvSpPr>
          <p:nvPr/>
        </p:nvSpPr>
        <p:spPr>
          <a:xfrm>
            <a:off x="1218192" y="4994134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文本框 32"/>
          <p:cNvSpPr/>
          <p:nvPr/>
        </p:nvSpPr>
        <p:spPr>
          <a:xfrm>
            <a:off x="1746065" y="4388823"/>
            <a:ext cx="2441694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写作示例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449593" y="1076331"/>
            <a:ext cx="2158139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观点大事</a:t>
            </a:r>
            <a:endParaRPr lang="zh-CN" altLang="en-US" sz="32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/>
          <p:nvPr/>
        </p:nvSpPr>
        <p:spPr>
          <a:xfrm>
            <a:off x="26670" y="2141220"/>
            <a:ext cx="1076960" cy="2759075"/>
          </a:xfrm>
          <a:prstGeom prst="rect">
            <a:avLst/>
          </a:prstGeom>
          <a:solidFill>
            <a:srgbClr val="FEFCE5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4111988" y="1368718"/>
            <a:ext cx="7257142" cy="5094536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日，中国粉丝上演了一出“疯狂追星”。据韩媒报道，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名中国粉丝为了能与偶像近距离接触，购买了跟偶像同一班的由香港飞往首尔的机票。在成功见到偶像后，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人在飞机起飞前以有急事为由要求下飞机，并希望能够获得航空公司的全额退款。这导致机上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名乘客必须重新接受安全检查，航班为此延误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个多小时起飞。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86" b="99554" l="1786" r="96875">
                        <a14:foregroundMark x1="37054" y1="57143" x2="37054" y2="57143"/>
                        <a14:foregroundMark x1="25000" y1="49554" x2="25000" y2="49554"/>
                        <a14:foregroundMark x1="28571" y1="66518" x2="28571" y2="66518"/>
                        <a14:foregroundMark x1="26339" y1="40625" x2="26339" y2="40625"/>
                        <a14:foregroundMark x1="16518" y1="41518" x2="16518" y2="41518"/>
                        <a14:foregroundMark x1="20089" y1="48661" x2="20089" y2="48661"/>
                        <a14:foregroundMark x1="24554" y1="61161" x2="24554" y2="61161"/>
                        <a14:foregroundMark x1="29018" y1="63839" x2="29018" y2="63839"/>
                        <a14:foregroundMark x1="28571" y1="50000" x2="28571" y2="50000"/>
                        <a14:foregroundMark x1="28571" y1="47768" x2="28571" y2="47768"/>
                        <a14:foregroundMark x1="11161" y1="82589" x2="11161" y2="82589"/>
                        <a14:foregroundMark x1="11161" y1="79018" x2="11161" y2="79018"/>
                        <a14:foregroundMark x1="18304" y1="79911" x2="18304" y2="79911"/>
                        <a14:foregroundMark x1="28571" y1="80804" x2="28571" y2="80804"/>
                        <a14:foregroundMark x1="40625" y1="79911" x2="40625" y2="79911"/>
                        <a14:foregroundMark x1="48661" y1="81696" x2="48661" y2="81696"/>
                        <a14:foregroundMark x1="58482" y1="81696" x2="58482" y2="81696"/>
                        <a14:foregroundMark x1="67857" y1="81696" x2="67857" y2="81696"/>
                        <a14:foregroundMark x1="75000" y1="79911" x2="75000" y2="79911"/>
                        <a14:foregroundMark x1="87500" y1="77232" x2="87500" y2="77232"/>
                        <a14:foregroundMark x1="85268" y1="83929" x2="85268" y2="83929"/>
                        <a14:foregroundMark x1="32143" y1="44196" x2="32143" y2="44196"/>
                        <a14:foregroundMark x1="29018" y1="65625" x2="29018" y2="65625"/>
                        <a14:foregroundMark x1="33482" y1="69643" x2="33482" y2="69643"/>
                        <a14:foregroundMark x1="31696" y1="57143" x2="31696" y2="57143"/>
                        <a14:foregroundMark x1="37500" y1="52232" x2="37500" y2="52232"/>
                        <a14:foregroundMark x1="32143" y1="39286" x2="32143" y2="39286"/>
                        <a14:foregroundMark x1="27232" y1="36161" x2="27232" y2="36161"/>
                        <a14:foregroundMark x1="23214" y1="36161" x2="23214" y2="36161"/>
                        <a14:foregroundMark x1="17411" y1="37946" x2="17411" y2="37946"/>
                        <a14:foregroundMark x1="52232" y1="80804" x2="52232" y2="80804"/>
                        <a14:foregroundMark x1="58929" y1="77232" x2="58929" y2="77232"/>
                        <a14:foregroundMark x1="88839" y1="82143" x2="88839" y2="82143"/>
                        <a14:foregroundMark x1="89732" y1="83482" x2="89732" y2="83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65" y="2514600"/>
            <a:ext cx="2653824" cy="2653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Box 13"/>
          <p:cNvSpPr txBox="1"/>
          <p:nvPr/>
        </p:nvSpPr>
        <p:spPr>
          <a:xfrm>
            <a:off x="1511935" y="1812925"/>
            <a:ext cx="9369425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无独有偶，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偶像练习生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某位学员的粉丝在首都机场追星，但因为自己的偶像并没有上这架飞机，所以这些粉丝中的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名女生就不上飞机了！最后机组人员紧急和地面联系，看看有无托运行李等问题！直接导致了飞机延误高达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多分钟！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448" y="2047101"/>
            <a:ext cx="749141" cy="2946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8885" y="1301115"/>
            <a:ext cx="1006919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岁的偏瘫少年周枫在上演现实版的“寻找周杰伦”。他离家出走，从湖南追到上海、北京，直到广州，期间住过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多个救助站，再将救助站的微薄资助积攒起来购买偶像演唱会门票。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年就在周杰伦声称两年之内不再开演唱会，在广州的演唱会将成“绝唱”时，数万歌迷在周杰伦的歌声中欢呼沉醉，感觉万念俱灰的周枫却在看台上一口气服下了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粒安眠药</a:t>
            </a:r>
            <a:r>
              <a:rPr lang="zh-CN" altLang="en-US" dirty="0"/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448" y="2047101"/>
            <a:ext cx="749141" cy="2946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450215" y="1862455"/>
            <a:ext cx="2522220" cy="3850640"/>
          </a:xfrm>
          <a:prstGeom prst="rect">
            <a:avLst/>
          </a:prstGeom>
          <a:solidFill>
            <a:srgbClr val="FEFCE5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3" name="文本框 78"/>
          <p:cNvSpPr txBox="1"/>
          <p:nvPr/>
        </p:nvSpPr>
        <p:spPr>
          <a:xfrm>
            <a:off x="565150" y="969671"/>
            <a:ext cx="229164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</a:t>
            </a:r>
            <a:endParaRPr lang="zh-CN" altLang="en-US" sz="32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285067" y="1835087"/>
            <a:ext cx="8266853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狂追刘德华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年的女歌迷杨丽娟为追刘德华导致倾家荡产，其父甚至一度企图卖肾换钱。杨氏一家超理性的疯狂行为，此前在内地媒体和网络上引起广泛报道与关注，连央视新闻频道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新闻社区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亦曾报道该事，引起很大反响及争论。其父最终因刘德华未能满足女儿私下合影的要求，凌晨在香港跳海自杀。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5" b="99583" l="8500" r="84750">
                        <a14:foregroundMark x1="59313" y1="4583" x2="59313" y2="4583"/>
                        <a14:foregroundMark x1="79813" y1="24583" x2="79813" y2="24583"/>
                        <a14:foregroundMark x1="63875" y1="55104" x2="63875" y2="55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39" r="14394"/>
          <a:stretch>
            <a:fillRect/>
          </a:stretch>
        </p:blipFill>
        <p:spPr>
          <a:xfrm>
            <a:off x="544618" y="1862752"/>
            <a:ext cx="2192703" cy="385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1333912" y="4390202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八方热议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166051" y="2072244"/>
            <a:ext cx="8243993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凤凰网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学生、白领到学术精英，从零收入到高收入，追星族覆盖了社会的不同职业层次人群。为了满足自己的情感需要，他们投入更多的金钱、时间、精力和情感，为偶像制造“人气”，更有甚者将追星视为自己的信仰和精神家园。</a:t>
            </a:r>
          </a:p>
        </p:txBody>
      </p:sp>
      <p:sp>
        <p:nvSpPr>
          <p:cNvPr id="10" name="Freeform 9"/>
          <p:cNvSpPr>
            <a:spLocks noEditPoints="1"/>
          </p:cNvSpPr>
          <p:nvPr/>
        </p:nvSpPr>
        <p:spPr>
          <a:xfrm>
            <a:off x="1748895" y="2845502"/>
            <a:ext cx="791261" cy="7912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271763" y="2350767"/>
            <a:ext cx="1734389" cy="1735808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50547" y="639059"/>
            <a:ext cx="3602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疯狂追星为哪般？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1333912" y="4390202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八方热议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>
          <a:xfrm>
            <a:off x="1748895" y="2845502"/>
            <a:ext cx="791261" cy="7912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271763" y="2350767"/>
            <a:ext cx="1734389" cy="1735808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50547" y="639059"/>
            <a:ext cx="3602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疯狂追星为哪般？</a:t>
            </a:r>
          </a:p>
        </p:txBody>
      </p:sp>
      <p:sp>
        <p:nvSpPr>
          <p:cNvPr id="3" name="矩形 2"/>
          <p:cNvSpPr/>
          <p:nvPr/>
        </p:nvSpPr>
        <p:spPr>
          <a:xfrm>
            <a:off x="3094990" y="1594485"/>
            <a:ext cx="844550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咸宁新闻网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这类以牺牲公共利益为代价的粉丝追星的行为，并非无计可施。须知这绝不只是“闹着玩”，而是扰乱公共场所正常秩序的做法，甚至可能导致严重安全事故。所以很有必要用严格的法规执行与有痛感的惩处，来给粉丝的狂热降降温。板子打疼了才长记性，必须使用刚性的法律法规，引导年轻粉丝理性追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02.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追星需理智</a:t>
            </a:r>
          </a:p>
        </p:txBody>
      </p:sp>
      <p:pic>
        <p:nvPicPr>
          <p:cNvPr id="15374" name="组合 20"/>
          <p:cNvPicPr/>
          <p:nvPr/>
        </p:nvPicPr>
        <p:blipFill>
          <a:blip r:embed="rId3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767403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AutoShape 4" descr="https://mmbiz.qpic.cn/mmbiz_jpg/pJntQeSAU8q1DWyJtPMW61iaFiciciamae8rkPLqduWZ5Ghz5JqHq5YSJpBrrRPdKAnF9d7x1SqJasMcQNZwesRulA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165" y="1727835"/>
            <a:ext cx="979995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人民日报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此追星太可怕，追星本没错，但不能太离谱，更不能伤及公共利益。如果为了一己之私利，不顾他人感受，更不惜背离程序正义，那就不可接受和容忍。如此追星，除了满足私欲，只会破坏偶像形象。追星，应保持心理健康，应遵循公序良俗。致飞机延误的追星，须绝止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403" y="4595525"/>
            <a:ext cx="2755714" cy="188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938</Words>
  <Application>Microsoft Office PowerPoint</Application>
  <PresentationFormat>自定义</PresentationFormat>
  <Paragraphs>48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188</cp:revision>
  <dcterms:created xsi:type="dcterms:W3CDTF">2016-10-31T07:07:00Z</dcterms:created>
  <dcterms:modified xsi:type="dcterms:W3CDTF">2019-02-18T03:23:26Z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