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2"/>
    <p:sldId id="275" r:id="rId3"/>
    <p:sldId id="265" r:id="rId4"/>
    <p:sldId id="308" r:id="rId5"/>
    <p:sldId id="298" r:id="rId6"/>
    <p:sldId id="299" r:id="rId7"/>
    <p:sldId id="301" r:id="rId8"/>
    <p:sldId id="302" r:id="rId9"/>
    <p:sldId id="303" r:id="rId10"/>
    <p:sldId id="304" r:id="rId11"/>
    <p:sldId id="277" r:id="rId12"/>
    <p:sldId id="294" r:id="rId13"/>
    <p:sldId id="273" r:id="rId14"/>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50"/>
    <a:srgbClr val="00CCBA"/>
    <a:srgbClr val="92DDB1"/>
    <a:srgbClr val="99DFB9"/>
    <a:srgbClr val="000000"/>
    <a:srgbClr val="FEFCE5"/>
    <a:srgbClr val="4FABFF"/>
    <a:srgbClr val="4B9FFF"/>
    <a:srgbClr val="49A0FF"/>
    <a:srgbClr val="2B4D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42" y="-90"/>
      </p:cViewPr>
      <p:guideLst>
        <p:guide orient="horz" pos="2248"/>
        <p:guide pos="3840"/>
        <p:guide pos="5735"/>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5" name="矩形 4"/>
          <p:cNvSpPr/>
          <p:nvPr userDrawn="1"/>
        </p:nvSpPr>
        <p:spPr>
          <a:xfrm>
            <a:off x="259715" y="152400"/>
            <a:ext cx="2158365" cy="502285"/>
          </a:xfrm>
          <a:prstGeom prst="rect">
            <a:avLst/>
          </a:prstGeom>
          <a:blipFill rotWithShape="1">
            <a:blip r:embed="rId2">
              <a:alphaModFix amt="67000"/>
            </a:blip>
            <a:stretch>
              <a:fillRect/>
            </a:stretch>
          </a:blip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6" name="图片 5" descr="语文新势力LOGO2"/>
          <p:cNvPicPr>
            <a:picLocks noChangeAspect="1"/>
          </p:cNvPicPr>
          <p:nvPr userDrawn="1"/>
        </p:nvPicPr>
        <p:blipFill>
          <a:blip r:embed="rId3"/>
          <a:stretch>
            <a:fillRect/>
          </a:stretch>
        </p:blipFill>
        <p:spPr>
          <a:xfrm>
            <a:off x="2632710" y="152400"/>
            <a:ext cx="1447165" cy="56451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5" name="矩形 4"/>
          <p:cNvSpPr/>
          <p:nvPr userDrawn="1"/>
        </p:nvSpPr>
        <p:spPr>
          <a:xfrm>
            <a:off x="259715" y="152400"/>
            <a:ext cx="2158365" cy="502285"/>
          </a:xfrm>
          <a:prstGeom prst="rect">
            <a:avLst/>
          </a:prstGeom>
          <a:blipFill rotWithShape="1">
            <a:blip r:embed="rId2">
              <a:alphaModFix amt="67000"/>
            </a:blip>
            <a:stretch>
              <a:fillRect/>
            </a:stretch>
          </a:blip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6" name="图片 5" descr="语文新势力LOGO2"/>
          <p:cNvPicPr>
            <a:picLocks noChangeAspect="1"/>
          </p:cNvPicPr>
          <p:nvPr userDrawn="1"/>
        </p:nvPicPr>
        <p:blipFill>
          <a:blip r:embed="rId3"/>
          <a:stretch>
            <a:fillRect/>
          </a:stretch>
        </p:blipFill>
        <p:spPr>
          <a:xfrm>
            <a:off x="2632710" y="152400"/>
            <a:ext cx="1447165" cy="564515"/>
          </a:xfrm>
          <a:prstGeom prst="rect">
            <a:avLst/>
          </a:prstGeom>
        </p:spPr>
      </p:pic>
      <p:sp>
        <p:nvSpPr>
          <p:cNvPr id="7" name="矩形 8"/>
          <p:cNvSpPr/>
          <p:nvPr userDrawn="1"/>
        </p:nvSpPr>
        <p:spPr>
          <a:xfrm>
            <a:off x="4265295" y="23495"/>
            <a:ext cx="7916545" cy="631825"/>
          </a:xfrm>
          <a:prstGeom prst="rect">
            <a:avLst/>
          </a:prstGeom>
          <a:solidFill>
            <a:srgbClr val="00B050">
              <a:alpha val="20000"/>
            </a:srgbClr>
          </a:solidFill>
          <a:ln w="9525">
            <a:noFill/>
          </a:ln>
        </p:spPr>
        <p:txBody>
          <a:bodyPr anchor="ctr"/>
          <a:lstStyle/>
          <a:p>
            <a:pPr algn="ctr"/>
            <a:endParaRPr lang="zh-CN" altLang="en-US" sz="3600" dirty="0">
              <a:ln w="3175" cmpd="sng">
                <a:solidFill>
                  <a:schemeClr val="tx2">
                    <a:lumMod val="75000"/>
                  </a:schemeClr>
                </a:solidFill>
                <a:prstDash val="solid"/>
              </a:ln>
              <a:no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alphaModFix amt="2000"/>
            <a:lum/>
          </a:blip>
          <a:srcRect/>
          <a:stretch>
            <a:fillRect t="-13000" b="-13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3" name="矩形 2"/>
          <p:cNvSpPr/>
          <p:nvPr userDrawn="1"/>
        </p:nvSpPr>
        <p:spPr>
          <a:xfrm>
            <a:off x="0" y="15240"/>
            <a:ext cx="12191365" cy="6827520"/>
          </a:xfrm>
          <a:prstGeom prst="rect">
            <a:avLst/>
          </a:prstGeom>
          <a:solidFill>
            <a:srgbClr val="000000">
              <a:alpha val="0"/>
            </a:srgb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3215640" y="1994535"/>
            <a:ext cx="8616950" cy="194310"/>
          </a:xfrm>
          <a:prstGeom prst="rect">
            <a:avLst/>
          </a:prstGeom>
          <a:solidFill>
            <a:srgbClr val="00B050">
              <a:alpha val="39999"/>
            </a:srgbClr>
          </a:solidFill>
          <a:ln w="9525">
            <a:noFill/>
          </a:ln>
        </p:spPr>
        <p:txBody>
          <a:bodyPr anchor="ctr"/>
          <a:lstStyle/>
          <a:p>
            <a:pPr algn="ctr"/>
            <a:endParaRPr lang="zh-CN" altLang="en-US" sz="3600" dirty="0">
              <a:ln w="3175" cmpd="sng">
                <a:solidFill>
                  <a:schemeClr val="tx2">
                    <a:lumMod val="75000"/>
                  </a:schemeClr>
                </a:solidFill>
                <a:prstDash val="solid"/>
              </a:ln>
              <a:no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8027247" y="4636292"/>
            <a:ext cx="3261642" cy="954107"/>
          </a:xfrm>
          <a:prstGeom prst="rect">
            <a:avLst/>
          </a:prstGeom>
          <a:noFill/>
        </p:spPr>
        <p:txBody>
          <a:bodyPr wrap="square" rtlCol="0" anchor="t">
            <a:spAutoFit/>
          </a:bodyPr>
          <a:lstStyle/>
          <a:p>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u="sng" dirty="0">
                <a:latin typeface="微软雅黑" panose="020B0503020204020204" pitchFamily="34" charset="-122"/>
                <a:ea typeface="微软雅黑" panose="020B0503020204020204" pitchFamily="34" charset="-122"/>
                <a:cs typeface="微软雅黑" panose="020B0503020204020204" pitchFamily="34" charset="-122"/>
                <a:sym typeface="+mn-ea"/>
              </a:rPr>
              <a:t>壹学作文素材</a:t>
            </a:r>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a:p>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sym typeface="+mn-ea"/>
              </a:rPr>
              <a:t>辑</a:t>
            </a:r>
            <a:r>
              <a:rPr lang="en-US" altLang="zh-CN" sz="2800" u="sng" dirty="0" smtClean="0">
                <a:latin typeface="微软雅黑" panose="020B0503020204020204" pitchFamily="34" charset="-122"/>
                <a:ea typeface="微软雅黑" panose="020B0503020204020204" pitchFamily="34" charset="-122"/>
                <a:sym typeface="+mn-ea"/>
              </a:rPr>
              <a:t> P04 </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772660" y="2486025"/>
            <a:ext cx="7109460" cy="645160"/>
          </a:xfrm>
          <a:prstGeom prst="rect">
            <a:avLst/>
          </a:prstGeom>
          <a:noFill/>
        </p:spPr>
        <p:txBody>
          <a:bodyPr wrap="square" rtlCol="0">
            <a:spAutoFit/>
          </a:bodyPr>
          <a:lstStyle/>
          <a:p>
            <a:r>
              <a:rPr lang="zh-CN" altLang="zh-CN" sz="36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圆明园流失文物</a:t>
            </a:r>
            <a:r>
              <a:rPr lang="en-US" altLang="zh-CN" sz="36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虎瑩</a:t>
            </a:r>
            <a:r>
              <a:rPr lang="en-US" altLang="zh-CN" sz="36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回家</a:t>
            </a:r>
          </a:p>
        </p:txBody>
      </p:sp>
      <p:sp>
        <p:nvSpPr>
          <p:cNvPr id="5" name="矩形 8"/>
          <p:cNvSpPr/>
          <p:nvPr/>
        </p:nvSpPr>
        <p:spPr>
          <a:xfrm>
            <a:off x="3426460" y="3569335"/>
            <a:ext cx="8406130" cy="208280"/>
          </a:xfrm>
          <a:prstGeom prst="rect">
            <a:avLst/>
          </a:prstGeom>
          <a:solidFill>
            <a:srgbClr val="00B050">
              <a:alpha val="39999"/>
            </a:srgbClr>
          </a:solidFill>
          <a:ln w="9525">
            <a:noFill/>
          </a:ln>
        </p:spPr>
        <p:txBody>
          <a:bodyPr anchor="ctr"/>
          <a:lstStyle/>
          <a:p>
            <a:pPr algn="ctr"/>
            <a:endParaRPr lang="zh-CN" altLang="en-US" sz="3600" dirty="0">
              <a:ln w="3175" cmpd="sng">
                <a:solidFill>
                  <a:schemeClr val="tx2">
                    <a:lumMod val="75000"/>
                  </a:schemeClr>
                </a:solidFill>
                <a:prstDash val="solid"/>
              </a:ln>
              <a:no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nvPicPr>
        <p:blipFill>
          <a:blip r:embed="rId2"/>
          <a:stretch>
            <a:fillRect/>
          </a:stretch>
        </p:blipFill>
        <p:spPr>
          <a:xfrm>
            <a:off x="624840" y="1058545"/>
            <a:ext cx="2922905" cy="448119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5534025" y="820420"/>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观点热议</a:t>
            </a:r>
          </a:p>
        </p:txBody>
      </p:sp>
      <p:sp>
        <p:nvSpPr>
          <p:cNvPr id="15366" name="Text Placeholder 32"/>
          <p:cNvSpPr txBox="1"/>
          <p:nvPr/>
        </p:nvSpPr>
        <p:spPr>
          <a:xfrm>
            <a:off x="1748790" y="1667510"/>
            <a:ext cx="515620" cy="357505"/>
          </a:xfrm>
          <a:prstGeom prst="rect">
            <a:avLst/>
          </a:prstGeom>
          <a:noFill/>
          <a:ln w="9525">
            <a:noFill/>
          </a:ln>
        </p:spPr>
        <p:txBody>
          <a:bodyPr lIns="0" tIns="0" rIns="0" bIns="0"/>
          <a:lstStyle/>
          <a:p>
            <a:pPr lvl="0" defTabSz="685800" eaLnBrk="1" hangingPunct="1">
              <a:lnSpc>
                <a:spcPct val="90000"/>
              </a:lnSpc>
              <a:spcBef>
                <a:spcPts val="750"/>
              </a:spcBef>
            </a:pPr>
            <a:r>
              <a:rPr lang="en-US" altLang="zh-CN" sz="3400" b="1" dirty="0">
                <a:solidFill>
                  <a:srgbClr val="00B050"/>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5402" name="TextBox 13@|17FFC:16777215|FBC:16777215|LFC:16777215|LBC:16777215"/>
          <p:cNvSpPr txBox="1"/>
          <p:nvPr/>
        </p:nvSpPr>
        <p:spPr>
          <a:xfrm>
            <a:off x="2514600" y="1667510"/>
            <a:ext cx="4744085" cy="430530"/>
          </a:xfrm>
          <a:prstGeom prst="rect">
            <a:avLst/>
          </a:prstGeom>
          <a:noFill/>
          <a:ln w="9525">
            <a:noFill/>
          </a:ln>
        </p:spPr>
        <p:txBody>
          <a:bodyPr wrap="square" lIns="0" tIns="0" rIns="0" bIns="0">
            <a:spAutoFit/>
          </a:bodyPr>
          <a:lstStyle/>
          <a:p>
            <a:pPr lvl="0" defTabSz="1216025" eaLnBrk="1" hangingPunct="1">
              <a:spcBef>
                <a:spcPct val="20000"/>
              </a:spcBef>
            </a:pPr>
            <a:r>
              <a:rPr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海外流失文物归家"路在何方"?</a:t>
            </a:r>
          </a:p>
        </p:txBody>
      </p:sp>
      <p:sp>
        <p:nvSpPr>
          <p:cNvPr id="2" name="文本框 1"/>
          <p:cNvSpPr txBox="1"/>
          <p:nvPr/>
        </p:nvSpPr>
        <p:spPr>
          <a:xfrm>
            <a:off x="1478280" y="2382520"/>
            <a:ext cx="9900920" cy="3322955"/>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中国买家在海内外大手笔竞拍中国艺术珍品的消息屡见报端，已然成为促进全球收藏市场繁荣的一股强劲势力。然而，业内人士指出，大多数现身拍场的文物的价值远低于拍卖价，之所以不断拍出天价，正是外国人利用中国人的爱国心理，趁机抬高价格，让国人不惜代价回购，从中牟取暴利。</a:t>
            </a:r>
          </a:p>
        </p:txBody>
      </p:sp>
      <p:pic>
        <p:nvPicPr>
          <p:cNvPr id="32873" name="组合 383"/>
          <p:cNvPicPr/>
          <p:nvPr/>
        </p:nvPicPr>
        <p:blipFill>
          <a:blip r:embed="rId2"/>
          <a:stretch>
            <a:fillRect/>
          </a:stretch>
        </p:blipFill>
        <p:spPr>
          <a:xfrm>
            <a:off x="4710430" y="821055"/>
            <a:ext cx="699770" cy="553085"/>
          </a:xfrm>
          <a:prstGeom prst="rect">
            <a:avLst/>
          </a:prstGeom>
          <a:solidFill>
            <a:srgbClr val="92DDB1"/>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ppt_x"/>
                                          </p:val>
                                        </p:tav>
                                        <p:tav tm="100000">
                                          <p:val>
                                            <p:strVal val="#ppt_x"/>
                                          </p:val>
                                        </p:tav>
                                      </p:tavLst>
                                    </p:anim>
                                    <p:anim calcmode="lin" valueType="num">
                                      <p:cBhvr additive="base">
                                        <p:cTn id="8" dur="500" fill="hold"/>
                                        <p:tgtEl>
                                          <p:spTgt spid="153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402"/>
                                        </p:tgtEl>
                                        <p:attrNameLst>
                                          <p:attrName>style.visibility</p:attrName>
                                        </p:attrNameLst>
                                      </p:cBhvr>
                                      <p:to>
                                        <p:strVal val="visible"/>
                                      </p:to>
                                    </p:set>
                                    <p:anim calcmode="lin" valueType="num">
                                      <p:cBhvr additive="base">
                                        <p:cTn id="11" dur="500" fill="hold"/>
                                        <p:tgtEl>
                                          <p:spTgt spid="15402"/>
                                        </p:tgtEl>
                                        <p:attrNameLst>
                                          <p:attrName>ppt_x</p:attrName>
                                        </p:attrNameLst>
                                      </p:cBhvr>
                                      <p:tavLst>
                                        <p:tav tm="0">
                                          <p:val>
                                            <p:strVal val="#ppt_x"/>
                                          </p:val>
                                        </p:tav>
                                        <p:tav tm="100000">
                                          <p:val>
                                            <p:strVal val="#ppt_x"/>
                                          </p:val>
                                        </p:tav>
                                      </p:tavLst>
                                    </p:anim>
                                    <p:anim calcmode="lin" valueType="num">
                                      <p:cBhvr additive="base">
                                        <p:cTn id="12"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3"/>
          <p:cNvSpPr txBox="1"/>
          <p:nvPr/>
        </p:nvSpPr>
        <p:spPr>
          <a:xfrm>
            <a:off x="827405" y="4137025"/>
            <a:ext cx="1913255" cy="121793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写作示例</a:t>
            </a:r>
          </a:p>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（一）</a:t>
            </a:r>
          </a:p>
        </p:txBody>
      </p:sp>
      <p:sp>
        <p:nvSpPr>
          <p:cNvPr id="22532" name="TextBox 13"/>
          <p:cNvSpPr txBox="1"/>
          <p:nvPr/>
        </p:nvSpPr>
        <p:spPr>
          <a:xfrm>
            <a:off x="3460115" y="2143760"/>
            <a:ext cx="7971790" cy="3231515"/>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回望悠悠岁月，那些牵动我们视线的文物身上雕刻的不仅是艺术纹理，更是历史的沉重烙印。文物承载文明，传承历史文化，是老祖宗留给我们的宝贵遗产，是人类文明的结晶。历史给我们留下的文化遗产是有限的且不可再生，也无法替代。</a:t>
            </a:r>
          </a:p>
        </p:txBody>
      </p:sp>
      <p:grpSp>
        <p:nvGrpSpPr>
          <p:cNvPr id="22536" name="组合 1"/>
          <p:cNvGrpSpPr/>
          <p:nvPr/>
        </p:nvGrpSpPr>
        <p:grpSpPr>
          <a:xfrm>
            <a:off x="1071880" y="2578735"/>
            <a:ext cx="1402080" cy="1279525"/>
            <a:chOff x="389352" y="389305"/>
            <a:chExt cx="1056755" cy="1056618"/>
          </a:xfrm>
        </p:grpSpPr>
        <p:sp>
          <p:nvSpPr>
            <p:cNvPr id="22541" name="Text Box 11"/>
            <p:cNvSpPr txBox="1"/>
            <p:nvPr/>
          </p:nvSpPr>
          <p:spPr>
            <a:xfrm>
              <a:off x="389352" y="389305"/>
              <a:ext cx="1056755" cy="105661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sp>
          <p:nvSpPr>
            <p:cNvPr id="22539" name="AutoShape 84"/>
            <p:cNvSpPr/>
            <p:nvPr/>
          </p:nvSpPr>
          <p:spPr>
            <a:xfrm>
              <a:off x="590487" y="570783"/>
              <a:ext cx="652778" cy="639093"/>
            </a:xfrm>
            <a:custGeom>
              <a:avLst/>
              <a:gdLst/>
              <a:ahLst/>
              <a:cxnLst>
                <a:cxn ang="0">
                  <a:pos x="2147483647" y="0"/>
                </a:cxn>
                <a:cxn ang="0">
                  <a:pos x="2147483647" y="687435385"/>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977623543" y="2147483647"/>
                </a:cxn>
                <a:cxn ang="0">
                  <a:pos x="731554705" y="2147483647"/>
                </a:cxn>
                <a:cxn ang="0">
                  <a:pos x="0" y="2147483647"/>
                </a:cxn>
                <a:cxn ang="0">
                  <a:pos x="798295665" y="2147483647"/>
                </a:cxn>
                <a:cxn ang="0">
                  <a:pos x="2147483647" y="2147483647"/>
                </a:cxn>
                <a:cxn ang="0">
                  <a:pos x="2147483647" y="685906888"/>
                </a:cxn>
                <a:cxn ang="0">
                  <a:pos x="2147483647" y="0"/>
                </a:cxn>
              </a:cxnLst>
              <a:rect l="0" t="0" r="0" b="0"/>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00B050"/>
            </a:solidFill>
            <a:ln w="9525">
              <a:noFill/>
            </a:ln>
          </p:spPr>
          <p:txBody>
            <a:bodyPr/>
            <a:lstStyle/>
            <a:p>
              <a:endParaRPr lang="zh-CN" altLang="en-US"/>
            </a:p>
          </p:txBody>
        </p:sp>
      </p:grpSp>
      <p:sp>
        <p:nvSpPr>
          <p:cNvPr id="2" name="任意多边形 3"/>
          <p:cNvSpPr/>
          <p:nvPr/>
        </p:nvSpPr>
        <p:spPr>
          <a:xfrm>
            <a:off x="998855" y="2412365"/>
            <a:ext cx="1545590" cy="1546860"/>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00B050">
              <a:alpha val="54000"/>
            </a:srgbClr>
          </a:solidFill>
          <a:ln w="9525">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wipe(down)">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Box 13"/>
          <p:cNvSpPr txBox="1"/>
          <p:nvPr/>
        </p:nvSpPr>
        <p:spPr>
          <a:xfrm>
            <a:off x="3267075" y="2395855"/>
            <a:ext cx="8399780" cy="2585085"/>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当“文物回归”成为流行话题时，要当心文物操盘人把它当成一个可供炒作的“概念”，在挽救文化和爱国情感的幌子下，哄抬物价，大发其财。</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国宝回归，光靠赎买是万万不够的。</a:t>
            </a:r>
          </a:p>
        </p:txBody>
      </p:sp>
      <p:sp>
        <p:nvSpPr>
          <p:cNvPr id="3" name="TextBox 13"/>
          <p:cNvSpPr txBox="1"/>
          <p:nvPr/>
        </p:nvSpPr>
        <p:spPr>
          <a:xfrm>
            <a:off x="903605" y="3954145"/>
            <a:ext cx="1913255" cy="121793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写作示例</a:t>
            </a:r>
          </a:p>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（二）</a:t>
            </a:r>
          </a:p>
        </p:txBody>
      </p:sp>
      <p:grpSp>
        <p:nvGrpSpPr>
          <p:cNvPr id="4" name="组合 1"/>
          <p:cNvGrpSpPr/>
          <p:nvPr/>
        </p:nvGrpSpPr>
        <p:grpSpPr>
          <a:xfrm>
            <a:off x="1148080" y="2395855"/>
            <a:ext cx="1402080" cy="1279525"/>
            <a:chOff x="389352" y="389305"/>
            <a:chExt cx="1056755" cy="1056618"/>
          </a:xfrm>
        </p:grpSpPr>
        <p:sp>
          <p:nvSpPr>
            <p:cNvPr id="5" name="Text Box 11"/>
            <p:cNvSpPr txBox="1"/>
            <p:nvPr/>
          </p:nvSpPr>
          <p:spPr>
            <a:xfrm>
              <a:off x="389352" y="389305"/>
              <a:ext cx="1056755" cy="105661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sp>
          <p:nvSpPr>
            <p:cNvPr id="6" name="AutoShape 84"/>
            <p:cNvSpPr/>
            <p:nvPr/>
          </p:nvSpPr>
          <p:spPr>
            <a:xfrm>
              <a:off x="590487" y="570783"/>
              <a:ext cx="652778" cy="639093"/>
            </a:xfrm>
            <a:custGeom>
              <a:avLst/>
              <a:gdLst/>
              <a:ahLst/>
              <a:cxnLst>
                <a:cxn ang="0">
                  <a:pos x="2147483647" y="0"/>
                </a:cxn>
                <a:cxn ang="0">
                  <a:pos x="2147483647" y="687435385"/>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977623543" y="2147483647"/>
                </a:cxn>
                <a:cxn ang="0">
                  <a:pos x="731554705" y="2147483647"/>
                </a:cxn>
                <a:cxn ang="0">
                  <a:pos x="0" y="2147483647"/>
                </a:cxn>
                <a:cxn ang="0">
                  <a:pos x="798295665" y="2147483647"/>
                </a:cxn>
                <a:cxn ang="0">
                  <a:pos x="2147483647" y="2147483647"/>
                </a:cxn>
                <a:cxn ang="0">
                  <a:pos x="2147483647" y="685906888"/>
                </a:cxn>
                <a:cxn ang="0">
                  <a:pos x="2147483647" y="0"/>
                </a:cxn>
              </a:cxnLst>
              <a:rect l="0" t="0" r="0" b="0"/>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00B050"/>
            </a:solidFill>
            <a:ln w="9525">
              <a:noFill/>
            </a:ln>
          </p:spPr>
          <p:txBody>
            <a:bodyPr/>
            <a:lstStyle/>
            <a:p>
              <a:endParaRPr lang="zh-CN" altLang="en-US"/>
            </a:p>
          </p:txBody>
        </p:sp>
      </p:grpSp>
      <p:sp>
        <p:nvSpPr>
          <p:cNvPr id="7" name="任意多边形 3"/>
          <p:cNvSpPr/>
          <p:nvPr/>
        </p:nvSpPr>
        <p:spPr>
          <a:xfrm>
            <a:off x="1075055" y="2229485"/>
            <a:ext cx="1545590" cy="1546860"/>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rgbClr val="00B050">
              <a:alpha val="54000"/>
            </a:srgbClr>
          </a:solidFill>
          <a:ln w="9525">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linds(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文本框 92"/>
          <p:cNvSpPr txBox="1"/>
          <p:nvPr/>
        </p:nvSpPr>
        <p:spPr>
          <a:xfrm>
            <a:off x="2700338" y="1112520"/>
            <a:ext cx="7499350" cy="1322070"/>
          </a:xfrm>
          <a:prstGeom prst="rect">
            <a:avLst/>
          </a:prstGeom>
          <a:noFill/>
          <a:ln w="9525">
            <a:noFill/>
          </a:ln>
        </p:spPr>
        <p:txBody>
          <a:bodyPr>
            <a:spAutoFit/>
          </a:bodyPr>
          <a:lstStyle/>
          <a:p>
            <a:pPr lvl="0" eaLnBrk="1" hangingPunct="1"/>
            <a:r>
              <a:rPr lang="zh-CN" altLang="zh-CN" sz="8000" b="1" dirty="0">
                <a:solidFill>
                  <a:srgbClr val="00B050"/>
                </a:solidFill>
                <a:latin typeface="微软雅黑" panose="020B0503020204020204" pitchFamily="34" charset="-122"/>
                <a:ea typeface="微软雅黑" panose="020B0503020204020204" pitchFamily="34" charset="-122"/>
              </a:rPr>
              <a:t>感谢您的关注！</a:t>
            </a:r>
          </a:p>
        </p:txBody>
      </p:sp>
      <p:sp>
        <p:nvSpPr>
          <p:cNvPr id="31747" name="文本框 36"/>
          <p:cNvSpPr txBox="1"/>
          <p:nvPr/>
        </p:nvSpPr>
        <p:spPr>
          <a:xfrm>
            <a:off x="2786063" y="2263458"/>
            <a:ext cx="6981825" cy="521970"/>
          </a:xfrm>
          <a:prstGeom prst="rect">
            <a:avLst/>
          </a:prstGeom>
          <a:noFill/>
          <a:ln w="9525">
            <a:noFill/>
          </a:ln>
        </p:spPr>
        <p:txBody>
          <a:bodyPr>
            <a:spAutoFit/>
          </a:bodyPr>
          <a:lstStyle/>
          <a:p>
            <a:pPr lvl="0" algn="dist" eaLnBrk="1" hangingPunct="1"/>
            <a:r>
              <a:rPr lang="en-US" altLang="zh-CN" sz="2800" dirty="0">
                <a:solidFill>
                  <a:srgbClr val="00B050"/>
                </a:solidFill>
                <a:latin typeface="Arial" panose="020B0604020202020204" pitchFamily="34" charset="0"/>
                <a:ea typeface="微软雅黑" panose="020B0503020204020204" pitchFamily="34" charset="-122"/>
              </a:rPr>
              <a:t>THANKS FOR YOU ATTENTION</a:t>
            </a:r>
            <a:r>
              <a:rPr lang="zh-CN" altLang="en-US" sz="2800" dirty="0">
                <a:solidFill>
                  <a:srgbClr val="00B050"/>
                </a:solidFill>
                <a:latin typeface="Arial" panose="020B0604020202020204" pitchFamily="34" charset="0"/>
                <a:ea typeface="微软雅黑" panose="020B0503020204020204" pitchFamily="34" charset="-122"/>
              </a:rPr>
              <a:t>！</a:t>
            </a:r>
          </a:p>
        </p:txBody>
      </p:sp>
      <p:sp>
        <p:nvSpPr>
          <p:cNvPr id="7" name="椭圆形标注 6"/>
          <p:cNvSpPr/>
          <p:nvPr/>
        </p:nvSpPr>
        <p:spPr>
          <a:xfrm>
            <a:off x="2546985" y="3642360"/>
            <a:ext cx="2566035" cy="1330960"/>
          </a:xfrm>
          <a:prstGeom prst="wedgeEllipseCallout">
            <a:avLst>
              <a:gd name="adj1" fmla="val 51677"/>
              <a:gd name="adj2" fmla="val 30317"/>
            </a:avLst>
          </a:prstGeom>
          <a:solidFill>
            <a:srgbClr val="99DFB9"/>
          </a:solidFill>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438" name="TextBox 9"/>
          <p:cNvSpPr txBox="1"/>
          <p:nvPr/>
        </p:nvSpPr>
        <p:spPr>
          <a:xfrm>
            <a:off x="2713355" y="3893185"/>
            <a:ext cx="2399665" cy="829945"/>
          </a:xfrm>
          <a:prstGeom prst="rect">
            <a:avLst/>
          </a:prstGeom>
          <a:noFill/>
          <a:ln w="9525">
            <a:noFill/>
          </a:ln>
        </p:spPr>
        <p:txBody>
          <a:bodyPr wrap="square" anchor="t">
            <a:spAutoFit/>
          </a:bodyPr>
          <a:lstStyle/>
          <a:p>
            <a:pPr lvl="0" indent="0">
              <a:lnSpc>
                <a:spcPct val="150000"/>
              </a:lnSpc>
            </a:pPr>
            <a:r>
              <a:rPr lang="zh-CN" altLang="en-US" sz="1600" b="1" dirty="0">
                <a:latin typeface="微软雅黑" panose="020B0503020204020204" pitchFamily="34" charset="-122"/>
                <a:ea typeface="微软雅黑" panose="020B0503020204020204" pitchFamily="34" charset="-122"/>
              </a:rPr>
              <a:t>了解更多内容，请订阅</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壹学作文素材</a:t>
            </a:r>
            <a:r>
              <a:rPr lang="en-US" altLang="zh-CN"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657215" y="3092450"/>
            <a:ext cx="2934970" cy="291973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1232535" y="2141220"/>
            <a:ext cx="2522220" cy="3009900"/>
          </a:xfrm>
          <a:prstGeom prst="rect">
            <a:avLst/>
          </a:prstGeom>
          <a:solidFill>
            <a:srgbClr val="00B050">
              <a:alpha val="39999"/>
            </a:srgb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3" name="文本框 78"/>
          <p:cNvSpPr txBox="1"/>
          <p:nvPr/>
        </p:nvSpPr>
        <p:spPr>
          <a:xfrm>
            <a:off x="1212850" y="1020445"/>
            <a:ext cx="2455545" cy="645160"/>
          </a:xfrm>
          <a:prstGeom prst="rect">
            <a:avLst/>
          </a:prstGeom>
          <a:noFill/>
          <a:ln w="9525">
            <a:noFill/>
          </a:ln>
        </p:spPr>
        <p:txBody>
          <a:bodyPr wrap="square">
            <a:spAutoFit/>
          </a:bodyPr>
          <a:lstStyle/>
          <a:p>
            <a:pPr lvl="0" eaLnBrk="1" hangingPunct="1"/>
            <a:r>
              <a:rPr lang="zh-CN" altLang="zh-CN" sz="3600" b="1" dirty="0">
                <a:solidFill>
                  <a:srgbClr val="00B050"/>
                </a:solidFill>
                <a:latin typeface="微软雅黑" panose="020B0503020204020204" pitchFamily="34" charset="-122"/>
                <a:ea typeface="微软雅黑" panose="020B0503020204020204" pitchFamily="34" charset="-122"/>
              </a:rPr>
              <a:t>观点大事</a:t>
            </a:r>
          </a:p>
        </p:txBody>
      </p:sp>
      <p:grpSp>
        <p:nvGrpSpPr>
          <p:cNvPr id="4104" name="组合 26"/>
          <p:cNvGrpSpPr/>
          <p:nvPr/>
        </p:nvGrpSpPr>
        <p:grpSpPr>
          <a:xfrm>
            <a:off x="1309688" y="2456180"/>
            <a:ext cx="2359025" cy="2359025"/>
            <a:chOff x="0" y="0"/>
            <a:chExt cx="1834378" cy="1834144"/>
          </a:xfrm>
        </p:grpSpPr>
        <p:grpSp>
          <p:nvGrpSpPr>
            <p:cNvPr id="4105" name="Oval 5"/>
            <p:cNvGrpSpPr/>
            <p:nvPr/>
          </p:nvGrpSpPr>
          <p:grpSpPr>
            <a:xfrm>
              <a:off x="160350" y="158847"/>
              <a:ext cx="1517094" cy="1521835"/>
              <a:chOff x="0" y="0"/>
              <a:chExt cx="1950720" cy="1956816"/>
            </a:xfrm>
          </p:grpSpPr>
          <p:pic>
            <p:nvPicPr>
              <p:cNvPr id="4108" name="Oval 5"/>
              <p:cNvPicPr/>
              <p:nvPr/>
            </p:nvPicPr>
            <p:blipFill>
              <a:blip r:embed="rId2"/>
              <a:stretch>
                <a:fillRect/>
              </a:stretch>
            </p:blipFill>
            <p:spPr>
              <a:xfrm>
                <a:off x="0" y="0"/>
                <a:ext cx="1950720" cy="1956816"/>
              </a:xfrm>
              <a:prstGeom prst="rect">
                <a:avLst/>
              </a:prstGeom>
              <a:noFill/>
              <a:ln w="9525">
                <a:noFill/>
              </a:ln>
            </p:spPr>
          </p:pic>
          <p:sp>
            <p:nvSpPr>
              <p:cNvPr id="4109" name="Text Box 11"/>
              <p:cNvSpPr txBox="1"/>
              <p:nvPr/>
            </p:nvSpPr>
            <p:spPr>
              <a:xfrm>
                <a:off x="294458" y="296330"/>
                <a:ext cx="1358804" cy="135862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grpSp>
        <p:pic>
          <p:nvPicPr>
            <p:cNvPr id="4106" name="Group 48"/>
            <p:cNvPicPr/>
            <p:nvPr/>
          </p:nvPicPr>
          <p:blipFill>
            <a:blip r:embed="rId3"/>
            <a:stretch>
              <a:fillRect/>
            </a:stretch>
          </p:blipFill>
          <p:spPr>
            <a:xfrm>
              <a:off x="-841" y="-2344"/>
              <a:ext cx="1834736" cy="1834736"/>
            </a:xfrm>
            <a:prstGeom prst="rect">
              <a:avLst/>
            </a:prstGeom>
            <a:noFill/>
            <a:ln w="9525">
              <a:noFill/>
            </a:ln>
          </p:spPr>
        </p:pic>
        <p:sp>
          <p:nvSpPr>
            <p:cNvPr id="4107" name="AutoShape 134"/>
            <p:cNvSpPr/>
            <p:nvPr/>
          </p:nvSpPr>
          <p:spPr>
            <a:xfrm>
              <a:off x="542947" y="499546"/>
              <a:ext cx="773490" cy="77029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1279334269" y="2147483647"/>
                </a:cxn>
                <a:cxn ang="0">
                  <a:pos x="366717374" y="2147483647"/>
                </a:cxn>
                <a:cxn ang="0">
                  <a:pos x="0" y="2147483647"/>
                </a:cxn>
                <a:cxn ang="0">
                  <a:pos x="277907902" y="2147483647"/>
                </a:cxn>
                <a:cxn ang="0">
                  <a:pos x="1047484007" y="2147483647"/>
                </a:cxn>
                <a:cxn ang="0">
                  <a:pos x="2147483647" y="2147483647"/>
                </a:cxn>
                <a:cxn ang="0">
                  <a:pos x="2147483647" y="2147483647"/>
                </a:cxn>
                <a:cxn ang="0">
                  <a:pos x="2147483647" y="2147483647"/>
                </a:cxn>
                <a:cxn ang="0">
                  <a:pos x="2147483647" y="2147483647"/>
                </a:cxn>
                <a:cxn ang="0">
                  <a:pos x="2147483647" y="829691834"/>
                </a:cxn>
                <a:cxn ang="0">
                  <a:pos x="2147483647" y="0"/>
                </a:cxn>
                <a:cxn ang="0">
                  <a:pos x="2147483647" y="784429858"/>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alpha val="100000"/>
              </a:schemeClr>
            </a:solidFill>
            <a:ln w="9525">
              <a:noFill/>
            </a:ln>
          </p:spPr>
          <p:txBody>
            <a:bodyPr/>
            <a:lstStyle/>
            <a:p>
              <a:endParaRPr lang="zh-CN" altLang="en-US"/>
            </a:p>
          </p:txBody>
        </p:sp>
      </p:grpSp>
      <p:sp>
        <p:nvSpPr>
          <p:cNvPr id="8" name="矩形 8"/>
          <p:cNvSpPr/>
          <p:nvPr/>
        </p:nvSpPr>
        <p:spPr>
          <a:xfrm>
            <a:off x="26670" y="2141220"/>
            <a:ext cx="1076960" cy="3010535"/>
          </a:xfrm>
          <a:prstGeom prst="rect">
            <a:avLst/>
          </a:prstGeom>
          <a:solidFill>
            <a:srgbClr val="00B050">
              <a:alpha val="39999"/>
            </a:srgb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矩形 8"/>
          <p:cNvSpPr/>
          <p:nvPr/>
        </p:nvSpPr>
        <p:spPr>
          <a:xfrm>
            <a:off x="11116945" y="2141220"/>
            <a:ext cx="1076960" cy="3009900"/>
          </a:xfrm>
          <a:prstGeom prst="rect">
            <a:avLst/>
          </a:prstGeom>
          <a:solidFill>
            <a:srgbClr val="00B050">
              <a:alpha val="39999"/>
            </a:srgb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2" name="TextBox 13"/>
          <p:cNvSpPr txBox="1"/>
          <p:nvPr/>
        </p:nvSpPr>
        <p:spPr>
          <a:xfrm>
            <a:off x="3754755" y="2227580"/>
            <a:ext cx="7073265" cy="2585085"/>
          </a:xfrm>
          <a:prstGeom prst="rect">
            <a:avLst/>
          </a:prstGeom>
          <a:noFill/>
          <a:ln w="9525">
            <a:noFill/>
          </a:ln>
        </p:spPr>
        <p:txBody>
          <a:bodyPr wrap="square" lIns="0" tIns="0" rIns="0" bIns="0">
            <a:spAutoFit/>
          </a:bodyPr>
          <a:lstStyle/>
          <a:p>
            <a:pPr lvl="0" defTabSz="1216025" eaLnBrk="1" hangingPunct="1">
              <a:lnSpc>
                <a:spcPct val="150000"/>
              </a:lnSpc>
              <a:spcBef>
                <a:spcPts val="0"/>
              </a:spcBef>
            </a:pPr>
            <a:r>
              <a:rPr lang="en-US" altLang="zh-CN" sz="2800" dirty="0">
                <a:solidFill>
                  <a:schemeClr val="tx2"/>
                </a:solidFill>
                <a:latin typeface="Arial" panose="020B0604020202020204" pitchFamily="34" charset="0"/>
                <a:ea typeface="微软雅黑" panose="020B0503020204020204" pitchFamily="34" charset="-122"/>
                <a:sym typeface="Arial" panose="020B0604020202020204" pitchFamily="34" charset="0"/>
              </a:rPr>
              <a:t>        </a:t>
            </a:r>
            <a:r>
              <a:rPr lang="zh-CN" altLang="en-US" sz="2800" dirty="0">
                <a:solidFill>
                  <a:schemeClr val="tx2"/>
                </a:solidFill>
                <a:latin typeface="Arial" panose="020B0604020202020204" pitchFamily="34" charset="0"/>
                <a:ea typeface="微软雅黑" panose="020B0503020204020204" pitchFamily="34" charset="-122"/>
                <a:sym typeface="Arial" panose="020B0604020202020204" pitchFamily="34" charset="0"/>
              </a:rPr>
              <a:t>2018年12月11日，国家文物局划拨中国国家博物馆青铜“虎鎣”入藏仪式在中国国家博物馆举行。至此，流失海外百余年的青铜“虎鎣”终于重回祖国的怀抱。</a:t>
            </a:r>
          </a:p>
        </p:txBody>
      </p:sp>
      <p:pic>
        <p:nvPicPr>
          <p:cNvPr id="32814" name="组合 158"/>
          <p:cNvPicPr/>
          <p:nvPr/>
        </p:nvPicPr>
        <p:blipFill>
          <a:blip r:embed="rId4"/>
          <a:stretch>
            <a:fillRect/>
          </a:stretch>
        </p:blipFill>
        <p:spPr>
          <a:xfrm>
            <a:off x="563245" y="974725"/>
            <a:ext cx="668655" cy="690880"/>
          </a:xfrm>
          <a:prstGeom prst="rect">
            <a:avLst/>
          </a:prstGeom>
          <a:solidFill>
            <a:srgbClr val="99DFB9"/>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linds(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1267460" y="1659573"/>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素材拓展</a:t>
            </a:r>
          </a:p>
        </p:txBody>
      </p:sp>
      <p:sp>
        <p:nvSpPr>
          <p:cNvPr id="2" name="文本框 1"/>
          <p:cNvSpPr txBox="1"/>
          <p:nvPr/>
        </p:nvSpPr>
        <p:spPr>
          <a:xfrm>
            <a:off x="4130675" y="2786380"/>
            <a:ext cx="7472045" cy="3322955"/>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鎣是一种常与盘相配合的水器，作为盥洗之用，就像西周晚期盘与盉一样。青铜“虎鎣”为西周晚期文物，具有重要的历史、科学和艺术价值。</a:t>
            </a:r>
          </a:p>
          <a:p>
            <a:pPr>
              <a:lnSpc>
                <a:spcPct val="150000"/>
              </a:lnSpc>
            </a:pP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2873" name="组合 383"/>
          <p:cNvPicPr/>
          <p:nvPr/>
        </p:nvPicPr>
        <p:blipFill>
          <a:blip r:embed="rId2"/>
          <a:stretch>
            <a:fillRect/>
          </a:stretch>
        </p:blipFill>
        <p:spPr>
          <a:xfrm>
            <a:off x="520700" y="1659890"/>
            <a:ext cx="746760" cy="553085"/>
          </a:xfrm>
          <a:prstGeom prst="rect">
            <a:avLst/>
          </a:prstGeom>
          <a:solidFill>
            <a:srgbClr val="92DDB1"/>
          </a:solidFill>
          <a:ln w="9525">
            <a:noFill/>
          </a:ln>
        </p:spPr>
      </p:pic>
      <p:pic>
        <p:nvPicPr>
          <p:cNvPr id="3" name="图片 2" descr="t01f944866af00daaa4"/>
          <p:cNvPicPr>
            <a:picLocks noChangeAspect="1"/>
          </p:cNvPicPr>
          <p:nvPr/>
        </p:nvPicPr>
        <p:blipFill>
          <a:blip r:embed="rId3"/>
          <a:stretch>
            <a:fillRect/>
          </a:stretch>
        </p:blipFill>
        <p:spPr>
          <a:xfrm>
            <a:off x="302895" y="2566670"/>
            <a:ext cx="3486785" cy="33197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diamond(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1267460" y="1659573"/>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素材拓展</a:t>
            </a:r>
          </a:p>
        </p:txBody>
      </p:sp>
      <p:sp>
        <p:nvSpPr>
          <p:cNvPr id="2" name="文本框 1"/>
          <p:cNvSpPr txBox="1"/>
          <p:nvPr/>
        </p:nvSpPr>
        <p:spPr>
          <a:xfrm>
            <a:off x="4309745" y="2563495"/>
            <a:ext cx="7156450" cy="3322955"/>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“虎鎣”原为清宫皇室旧藏，1860年被英国军官哈利·埃文斯劫掠后由其家族收藏。</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2018年4月，英国坎特伯雷拍卖行对“虎鎣”进行拍卖。4月底，青铜“虎鎣”境外买家表示愿将文物捐赠给国家文物局。</a:t>
            </a:r>
          </a:p>
        </p:txBody>
      </p:sp>
      <p:pic>
        <p:nvPicPr>
          <p:cNvPr id="32873" name="组合 383"/>
          <p:cNvPicPr/>
          <p:nvPr/>
        </p:nvPicPr>
        <p:blipFill>
          <a:blip r:embed="rId2"/>
          <a:stretch>
            <a:fillRect/>
          </a:stretch>
        </p:blipFill>
        <p:spPr>
          <a:xfrm>
            <a:off x="520700" y="1659890"/>
            <a:ext cx="746760" cy="553085"/>
          </a:xfrm>
          <a:prstGeom prst="rect">
            <a:avLst/>
          </a:prstGeom>
          <a:solidFill>
            <a:srgbClr val="92DDB1"/>
          </a:solidFill>
          <a:ln w="9525">
            <a:noFill/>
          </a:ln>
        </p:spPr>
      </p:pic>
      <p:pic>
        <p:nvPicPr>
          <p:cNvPr id="3" name="图片 2" descr="t01f944866af00daaa4"/>
          <p:cNvPicPr>
            <a:picLocks noChangeAspect="1"/>
          </p:cNvPicPr>
          <p:nvPr/>
        </p:nvPicPr>
        <p:blipFill>
          <a:blip r:embed="rId3"/>
          <a:stretch>
            <a:fillRect/>
          </a:stretch>
        </p:blipFill>
        <p:spPr>
          <a:xfrm>
            <a:off x="302895" y="2566670"/>
            <a:ext cx="3486785" cy="33197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diamond(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1776095" y="1751330"/>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素材拓展</a:t>
            </a:r>
          </a:p>
        </p:txBody>
      </p:sp>
      <p:sp>
        <p:nvSpPr>
          <p:cNvPr id="15402" name="TextBox 13@|17FFC:16777215|FBC:16777215|LFC:16777215|LBC:16777215"/>
          <p:cNvSpPr txBox="1"/>
          <p:nvPr/>
        </p:nvSpPr>
        <p:spPr>
          <a:xfrm>
            <a:off x="5261610" y="1177925"/>
            <a:ext cx="5292090" cy="430530"/>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2800" b="1" dirty="0">
                <a:solidFill>
                  <a:srgbClr val="00B050"/>
                </a:solidFill>
                <a:latin typeface="Arial" panose="020B0604020202020204" pitchFamily="34" charset="0"/>
                <a:ea typeface="微软雅黑" panose="020B0503020204020204" pitchFamily="34" charset="-122"/>
                <a:sym typeface="Arial" panose="020B0604020202020204" pitchFamily="34" charset="0"/>
              </a:rPr>
              <a:t>这些辗转回国的国宝你了解多少?</a:t>
            </a:r>
          </a:p>
        </p:txBody>
      </p:sp>
      <p:sp>
        <p:nvSpPr>
          <p:cNvPr id="2" name="文本框 1"/>
          <p:cNvSpPr txBox="1"/>
          <p:nvPr/>
        </p:nvSpPr>
        <p:spPr>
          <a:xfrm>
            <a:off x="4272280" y="1724660"/>
            <a:ext cx="7408545" cy="4615815"/>
          </a:xfrm>
          <a:prstGeom prst="rect">
            <a:avLst/>
          </a:prstGeom>
          <a:noFill/>
        </p:spPr>
        <p:txBody>
          <a:bodyPr wrap="square" rtlCol="0">
            <a:spAutoFit/>
          </a:bodyPr>
          <a:lstStyle/>
          <a:p>
            <a:pPr>
              <a:lnSpc>
                <a:spcPct val="150000"/>
              </a:lnSpc>
            </a:pPr>
            <a:r>
              <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【王处直墓的彩绘石雕武士像】</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1994年，一伙盗墓人用炸药和挖竖井的方法盗开了王处直墓，洗劫了随葬品，并将镶嵌在甬道和前室四壁的十块浮雕盗走，其后贩卖到中国香港。2001年，国宝级文物“五代王处直墓彩绘浮雕武士石刻”，经历了一年多惊心动魄的跨国诉讼，最终回归，现藏于国家博物馆。</a:t>
            </a:r>
          </a:p>
        </p:txBody>
      </p:sp>
      <p:pic>
        <p:nvPicPr>
          <p:cNvPr id="32873" name="组合 383"/>
          <p:cNvPicPr/>
          <p:nvPr/>
        </p:nvPicPr>
        <p:blipFill>
          <a:blip r:embed="rId2"/>
          <a:stretch>
            <a:fillRect/>
          </a:stretch>
        </p:blipFill>
        <p:spPr>
          <a:xfrm>
            <a:off x="886460" y="1751330"/>
            <a:ext cx="767715" cy="553720"/>
          </a:xfrm>
          <a:prstGeom prst="rect">
            <a:avLst/>
          </a:prstGeom>
          <a:solidFill>
            <a:srgbClr val="92DDB1"/>
          </a:solidFill>
          <a:ln w="9525">
            <a:noFill/>
          </a:ln>
        </p:spPr>
      </p:pic>
      <p:pic>
        <p:nvPicPr>
          <p:cNvPr id="3" name="图片 2" descr="C:\Users\Administrator\Desktop\t017ac66f4eb7cc6987.jpgt017ac66f4eb7cc6987"/>
          <p:cNvPicPr>
            <a:picLocks noChangeAspect="1"/>
          </p:cNvPicPr>
          <p:nvPr/>
        </p:nvPicPr>
        <p:blipFill>
          <a:blip r:embed="rId3"/>
          <a:srcRect/>
          <a:stretch>
            <a:fillRect/>
          </a:stretch>
        </p:blipFill>
        <p:spPr>
          <a:xfrm>
            <a:off x="565468" y="2537460"/>
            <a:ext cx="3429000" cy="33197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402"/>
                                        </p:tgtEl>
                                        <p:attrNameLst>
                                          <p:attrName>style.visibility</p:attrName>
                                        </p:attrNameLst>
                                      </p:cBhvr>
                                      <p:to>
                                        <p:strVal val="visible"/>
                                      </p:to>
                                    </p:set>
                                    <p:anim calcmode="lin" valueType="num">
                                      <p:cBhvr additive="base">
                                        <p:cTn id="7" dur="500" fill="hold"/>
                                        <p:tgtEl>
                                          <p:spTgt spid="15402"/>
                                        </p:tgtEl>
                                        <p:attrNameLst>
                                          <p:attrName>ppt_x</p:attrName>
                                        </p:attrNameLst>
                                      </p:cBhvr>
                                      <p:tavLst>
                                        <p:tav tm="0">
                                          <p:val>
                                            <p:strVal val="#ppt_x"/>
                                          </p:val>
                                        </p:tav>
                                        <p:tav tm="100000">
                                          <p:val>
                                            <p:strVal val="#ppt_x"/>
                                          </p:val>
                                        </p:tav>
                                      </p:tavLst>
                                    </p:anim>
                                    <p:anim calcmode="lin" valueType="num">
                                      <p:cBhvr additive="base">
                                        <p:cTn id="8"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000" fill="hold">
                                          <p:stCondLst>
                                            <p:cond delay="0"/>
                                          </p:stCondLst>
                                        </p:cTn>
                                        <p:tgtEl>
                                          <p:spTgt spid="3"/>
                                        </p:tgtEl>
                                        <p:attrNameLst>
                                          <p:attrName>style.visibility</p:attrName>
                                        </p:attrNameLst>
                                      </p:cBhvr>
                                      <p:to>
                                        <p:strVal val="visible"/>
                                      </p:to>
                                    </p:set>
                                    <p:animEffect transition="in" filter="diamond(in)">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1415415" y="1309370"/>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素材拓展</a:t>
            </a:r>
          </a:p>
        </p:txBody>
      </p:sp>
      <p:sp>
        <p:nvSpPr>
          <p:cNvPr id="15402" name="TextBox 13@|17FFC:16777215|FBC:16777215|LFC:16777215|LBC:16777215"/>
          <p:cNvSpPr txBox="1"/>
          <p:nvPr/>
        </p:nvSpPr>
        <p:spPr>
          <a:xfrm>
            <a:off x="5169535" y="1309370"/>
            <a:ext cx="5368925" cy="430530"/>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2800" b="1" dirty="0">
                <a:solidFill>
                  <a:srgbClr val="00B050"/>
                </a:solidFill>
                <a:latin typeface="Arial" panose="020B0604020202020204" pitchFamily="34" charset="0"/>
                <a:ea typeface="微软雅黑" panose="020B0503020204020204" pitchFamily="34" charset="-122"/>
                <a:sym typeface="Arial" panose="020B0604020202020204" pitchFamily="34" charset="0"/>
              </a:rPr>
              <a:t>这些辗转回国的国宝你了解多少?</a:t>
            </a:r>
          </a:p>
        </p:txBody>
      </p:sp>
      <p:sp>
        <p:nvSpPr>
          <p:cNvPr id="2" name="文本框 1"/>
          <p:cNvSpPr txBox="1"/>
          <p:nvPr/>
        </p:nvSpPr>
        <p:spPr>
          <a:xfrm>
            <a:off x="3927475" y="1739900"/>
            <a:ext cx="7829550" cy="4615815"/>
          </a:xfrm>
          <a:prstGeom prst="rect">
            <a:avLst/>
          </a:prstGeom>
          <a:noFill/>
        </p:spPr>
        <p:txBody>
          <a:bodyPr wrap="square" rtlCol="0">
            <a:spAutoFit/>
          </a:bodyPr>
          <a:lstStyle/>
          <a:p>
            <a:pPr>
              <a:lnSpc>
                <a:spcPct val="150000"/>
              </a:lnSpc>
            </a:pPr>
            <a:r>
              <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【宋</a:t>
            </a:r>
            <a:r>
              <a:rPr lang="en-US" altLang="zh-CN"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米芾《研山铭》手卷】</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2002年，孤悬海外多年的国宝级文物，北宋大书法家米芾的行书《研山铭》被中贸圣佳国际拍卖有限公司从海外征集回国，终于结束了漂泊生涯。当年，《研山铭》由国家文物局出资2999万元收购，并由北京故宫博物院代为保管。这是国家设立重点珍贵文物征集专项经费后收购的第一件珍品。</a:t>
            </a:r>
          </a:p>
        </p:txBody>
      </p:sp>
      <p:pic>
        <p:nvPicPr>
          <p:cNvPr id="32873" name="组合 383"/>
          <p:cNvPicPr/>
          <p:nvPr/>
        </p:nvPicPr>
        <p:blipFill>
          <a:blip r:embed="rId2"/>
          <a:stretch>
            <a:fillRect/>
          </a:stretch>
        </p:blipFill>
        <p:spPr>
          <a:xfrm>
            <a:off x="581660" y="1309370"/>
            <a:ext cx="838200" cy="554355"/>
          </a:xfrm>
          <a:prstGeom prst="rect">
            <a:avLst/>
          </a:prstGeom>
          <a:solidFill>
            <a:srgbClr val="92DDB1"/>
          </a:solidFill>
          <a:ln w="9525">
            <a:noFill/>
          </a:ln>
        </p:spPr>
      </p:pic>
      <p:pic>
        <p:nvPicPr>
          <p:cNvPr id="3" name="图片 2" descr="C:\Users\Administrator\Desktop\t0106892cc6f6e5f589.jpgt0106892cc6f6e5f589"/>
          <p:cNvPicPr>
            <a:picLocks noChangeAspect="1"/>
          </p:cNvPicPr>
          <p:nvPr/>
        </p:nvPicPr>
        <p:blipFill>
          <a:blip r:embed="rId3"/>
          <a:srcRect/>
          <a:stretch>
            <a:fillRect/>
          </a:stretch>
        </p:blipFill>
        <p:spPr>
          <a:xfrm>
            <a:off x="581660" y="2166620"/>
            <a:ext cx="2924175" cy="4255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402"/>
                                        </p:tgtEl>
                                        <p:attrNameLst>
                                          <p:attrName>style.visibility</p:attrName>
                                        </p:attrNameLst>
                                      </p:cBhvr>
                                      <p:to>
                                        <p:strVal val="visible"/>
                                      </p:to>
                                    </p:set>
                                    <p:anim calcmode="lin" valueType="num">
                                      <p:cBhvr additive="base">
                                        <p:cTn id="7" dur="500" fill="hold"/>
                                        <p:tgtEl>
                                          <p:spTgt spid="15402"/>
                                        </p:tgtEl>
                                        <p:attrNameLst>
                                          <p:attrName>ppt_x</p:attrName>
                                        </p:attrNameLst>
                                      </p:cBhvr>
                                      <p:tavLst>
                                        <p:tav tm="0">
                                          <p:val>
                                            <p:strVal val="#ppt_x"/>
                                          </p:val>
                                        </p:tav>
                                        <p:tav tm="100000">
                                          <p:val>
                                            <p:strVal val="#ppt_x"/>
                                          </p:val>
                                        </p:tav>
                                      </p:tavLst>
                                    </p:anim>
                                    <p:anim calcmode="lin" valueType="num">
                                      <p:cBhvr additive="base">
                                        <p:cTn id="8"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000" fill="hold">
                                          <p:stCondLst>
                                            <p:cond delay="0"/>
                                          </p:stCondLst>
                                        </p:cTn>
                                        <p:tgtEl>
                                          <p:spTgt spid="3"/>
                                        </p:tgtEl>
                                        <p:attrNameLst>
                                          <p:attrName>style.visibility</p:attrName>
                                        </p:attrNameLst>
                                      </p:cBhvr>
                                      <p:to>
                                        <p:strVal val="visible"/>
                                      </p:to>
                                    </p:set>
                                    <p:animEffect transition="in" filter="diamond(in)">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2"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1551305" y="1872615"/>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素材拓展</a:t>
            </a:r>
          </a:p>
        </p:txBody>
      </p:sp>
      <p:sp>
        <p:nvSpPr>
          <p:cNvPr id="15402" name="TextBox 13@|17FFC:16777215|FBC:16777215|LFC:16777215|LBC:16777215"/>
          <p:cNvSpPr txBox="1"/>
          <p:nvPr/>
        </p:nvSpPr>
        <p:spPr>
          <a:xfrm>
            <a:off x="4797425" y="1503045"/>
            <a:ext cx="5490210" cy="430530"/>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2800" b="1" dirty="0">
                <a:solidFill>
                  <a:srgbClr val="00B050"/>
                </a:solidFill>
                <a:latin typeface="Arial" panose="020B0604020202020204" pitchFamily="34" charset="0"/>
                <a:ea typeface="微软雅黑" panose="020B0503020204020204" pitchFamily="34" charset="-122"/>
                <a:sym typeface="Arial" panose="020B0604020202020204" pitchFamily="34" charset="0"/>
              </a:rPr>
              <a:t>这些辗转回国的国宝你了解多少?</a:t>
            </a:r>
          </a:p>
        </p:txBody>
      </p:sp>
      <p:sp>
        <p:nvSpPr>
          <p:cNvPr id="2" name="文本框 1"/>
          <p:cNvSpPr txBox="1"/>
          <p:nvPr/>
        </p:nvSpPr>
        <p:spPr>
          <a:xfrm>
            <a:off x="3848100" y="2104390"/>
            <a:ext cx="7769860" cy="3969385"/>
          </a:xfrm>
          <a:prstGeom prst="rect">
            <a:avLst/>
          </a:prstGeom>
          <a:noFill/>
        </p:spPr>
        <p:txBody>
          <a:bodyPr wrap="square" rtlCol="0">
            <a:spAutoFit/>
          </a:bodyPr>
          <a:lstStyle/>
          <a:p>
            <a:pPr>
              <a:lnSpc>
                <a:spcPct val="150000"/>
              </a:lnSpc>
            </a:pPr>
            <a:r>
              <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a:t>
            </a:r>
            <a:r>
              <a:rPr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青铜重器“皿方罍”</a:t>
            </a:r>
            <a:r>
              <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皿方罍1919年在湖南桃源出土后不久，就因种种原因身盖分离。器盖于1956年由湖南省博物馆保存至今；器身几经辗转，流落海外，直到2014年6月才由湖南省政府部门、相关单位、文博机构和民间收藏人士通力合作，成功洽购回湘，与器盖完璧“合体”。</a:t>
            </a:r>
          </a:p>
        </p:txBody>
      </p:sp>
      <p:pic>
        <p:nvPicPr>
          <p:cNvPr id="32873" name="组合 383"/>
          <p:cNvPicPr/>
          <p:nvPr/>
        </p:nvPicPr>
        <p:blipFill>
          <a:blip r:embed="rId2"/>
          <a:stretch>
            <a:fillRect/>
          </a:stretch>
        </p:blipFill>
        <p:spPr>
          <a:xfrm>
            <a:off x="761365" y="1933575"/>
            <a:ext cx="686435" cy="431165"/>
          </a:xfrm>
          <a:prstGeom prst="rect">
            <a:avLst/>
          </a:prstGeom>
          <a:solidFill>
            <a:srgbClr val="92DDB1"/>
          </a:solidFill>
          <a:ln w="9525">
            <a:noFill/>
          </a:ln>
        </p:spPr>
      </p:pic>
      <p:pic>
        <p:nvPicPr>
          <p:cNvPr id="3" name="图片 2" descr="C:\Users\Administrator\Desktop\Img396961966.jpgImg396961966"/>
          <p:cNvPicPr>
            <a:picLocks noChangeAspect="1"/>
          </p:cNvPicPr>
          <p:nvPr/>
        </p:nvPicPr>
        <p:blipFill>
          <a:blip r:embed="rId3"/>
          <a:srcRect/>
          <a:stretch>
            <a:fillRect/>
          </a:stretch>
        </p:blipFill>
        <p:spPr>
          <a:xfrm>
            <a:off x="549910" y="2730500"/>
            <a:ext cx="2985135" cy="28835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402"/>
                                        </p:tgtEl>
                                        <p:attrNameLst>
                                          <p:attrName>style.visibility</p:attrName>
                                        </p:attrNameLst>
                                      </p:cBhvr>
                                      <p:to>
                                        <p:strVal val="visible"/>
                                      </p:to>
                                    </p:set>
                                    <p:anim calcmode="lin" valueType="num">
                                      <p:cBhvr additive="base">
                                        <p:cTn id="7" dur="500" fill="hold"/>
                                        <p:tgtEl>
                                          <p:spTgt spid="15402"/>
                                        </p:tgtEl>
                                        <p:attrNameLst>
                                          <p:attrName>ppt_x</p:attrName>
                                        </p:attrNameLst>
                                      </p:cBhvr>
                                      <p:tavLst>
                                        <p:tav tm="0">
                                          <p:val>
                                            <p:strVal val="#ppt_x"/>
                                          </p:val>
                                        </p:tav>
                                        <p:tav tm="100000">
                                          <p:val>
                                            <p:strVal val="#ppt_x"/>
                                          </p:val>
                                        </p:tav>
                                      </p:tavLst>
                                    </p:anim>
                                    <p:anim calcmode="lin" valueType="num">
                                      <p:cBhvr additive="base">
                                        <p:cTn id="8"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000" fill="hold">
                                          <p:stCondLst>
                                            <p:cond delay="0"/>
                                          </p:stCondLst>
                                        </p:cTn>
                                        <p:tgtEl>
                                          <p:spTgt spid="3"/>
                                        </p:tgtEl>
                                        <p:attrNameLst>
                                          <p:attrName>style.visibility</p:attrName>
                                        </p:attrNameLst>
                                      </p:cBhvr>
                                      <p:to>
                                        <p:strVal val="visible"/>
                                      </p:to>
                                    </p:set>
                                    <p:animEffect transition="in" filter="diamond(in)">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2"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5541010" y="1141095"/>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观点热议</a:t>
            </a:r>
          </a:p>
        </p:txBody>
      </p:sp>
      <p:sp>
        <p:nvSpPr>
          <p:cNvPr id="15366" name="Text Placeholder 32"/>
          <p:cNvSpPr txBox="1"/>
          <p:nvPr/>
        </p:nvSpPr>
        <p:spPr>
          <a:xfrm>
            <a:off x="1230630" y="2002790"/>
            <a:ext cx="515620" cy="357505"/>
          </a:xfrm>
          <a:prstGeom prst="rect">
            <a:avLst/>
          </a:prstGeom>
          <a:noFill/>
          <a:ln w="9525">
            <a:noFill/>
          </a:ln>
        </p:spPr>
        <p:txBody>
          <a:bodyPr lIns="0" tIns="0" rIns="0" bIns="0"/>
          <a:lstStyle/>
          <a:p>
            <a:pPr lvl="0" defTabSz="685800" eaLnBrk="1" hangingPunct="1">
              <a:lnSpc>
                <a:spcPct val="90000"/>
              </a:lnSpc>
              <a:spcBef>
                <a:spcPts val="750"/>
              </a:spcBef>
            </a:pPr>
            <a:r>
              <a:rPr lang="en-US" altLang="zh-CN" sz="3400" b="1" dirty="0">
                <a:solidFill>
                  <a:srgbClr val="00B050"/>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5402" name="TextBox 13@|17FFC:16777215|FBC:16777215|LFC:16777215|LBC:16777215"/>
          <p:cNvSpPr txBox="1"/>
          <p:nvPr/>
        </p:nvSpPr>
        <p:spPr>
          <a:xfrm>
            <a:off x="1996440" y="2002790"/>
            <a:ext cx="4744085" cy="430530"/>
          </a:xfrm>
          <a:prstGeom prst="rect">
            <a:avLst/>
          </a:prstGeom>
          <a:noFill/>
          <a:ln w="9525">
            <a:noFill/>
          </a:ln>
        </p:spPr>
        <p:txBody>
          <a:bodyPr wrap="square" lIns="0" tIns="0" rIns="0" bIns="0">
            <a:spAutoFit/>
          </a:bodyPr>
          <a:lstStyle/>
          <a:p>
            <a:pPr lvl="0" defTabSz="1216025" eaLnBrk="1" hangingPunct="1">
              <a:spcBef>
                <a:spcPct val="20000"/>
              </a:spcBef>
            </a:pPr>
            <a:r>
              <a:rPr lang="en-US" altLang="zh-CN"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虎鎣</a:t>
            </a:r>
            <a:r>
              <a:rPr lang="en-US" altLang="zh-CN"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回家意义重大</a:t>
            </a:r>
          </a:p>
        </p:txBody>
      </p:sp>
      <p:sp>
        <p:nvSpPr>
          <p:cNvPr id="2" name="文本框 1"/>
          <p:cNvSpPr txBox="1"/>
          <p:nvPr/>
        </p:nvSpPr>
        <p:spPr>
          <a:xfrm>
            <a:off x="1746250" y="2538730"/>
            <a:ext cx="9324340" cy="3322955"/>
          </a:xfrm>
          <a:prstGeom prst="rect">
            <a:avLst/>
          </a:prstGeom>
          <a:noFill/>
        </p:spPr>
        <p:txBody>
          <a:bodyPr wrap="square" rtlCol="0">
            <a:spAutoFit/>
          </a:bodyPr>
          <a:lstStyle/>
          <a:p>
            <a:pPr>
              <a:lnSpc>
                <a:spcPct val="150000"/>
              </a:lnSpc>
            </a:pPr>
            <a:r>
              <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【人民日报】</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近年来，国家文物局积极开展流失文物追索返还工作，成功促成多批流失文物回归祖国，青铜“虎鎣”的回归正是其中具有代表性的范例，彰显了中国政府保护文化遗产的坚定信念与负责态度，也显示了我国流失文物追索返还工作获得了社会各界广泛的理解与支持。</a:t>
            </a:r>
          </a:p>
        </p:txBody>
      </p:sp>
      <p:pic>
        <p:nvPicPr>
          <p:cNvPr id="32873" name="组合 383"/>
          <p:cNvPicPr/>
          <p:nvPr/>
        </p:nvPicPr>
        <p:blipFill>
          <a:blip r:embed="rId2"/>
          <a:stretch>
            <a:fillRect/>
          </a:stretch>
        </p:blipFill>
        <p:spPr>
          <a:xfrm>
            <a:off x="4609465" y="1141095"/>
            <a:ext cx="807720" cy="553085"/>
          </a:xfrm>
          <a:prstGeom prst="rect">
            <a:avLst/>
          </a:prstGeom>
          <a:solidFill>
            <a:srgbClr val="92DDB1"/>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ppt_x"/>
                                          </p:val>
                                        </p:tav>
                                        <p:tav tm="100000">
                                          <p:val>
                                            <p:strVal val="#ppt_x"/>
                                          </p:val>
                                        </p:tav>
                                      </p:tavLst>
                                    </p:anim>
                                    <p:anim calcmode="lin" valueType="num">
                                      <p:cBhvr additive="base">
                                        <p:cTn id="8" dur="500" fill="hold"/>
                                        <p:tgtEl>
                                          <p:spTgt spid="153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402"/>
                                        </p:tgtEl>
                                        <p:attrNameLst>
                                          <p:attrName>style.visibility</p:attrName>
                                        </p:attrNameLst>
                                      </p:cBhvr>
                                      <p:to>
                                        <p:strVal val="visible"/>
                                      </p:to>
                                    </p:set>
                                    <p:anim calcmode="lin" valueType="num">
                                      <p:cBhvr additive="base">
                                        <p:cTn id="11" dur="500" fill="hold"/>
                                        <p:tgtEl>
                                          <p:spTgt spid="15402"/>
                                        </p:tgtEl>
                                        <p:attrNameLst>
                                          <p:attrName>ppt_x</p:attrName>
                                        </p:attrNameLst>
                                      </p:cBhvr>
                                      <p:tavLst>
                                        <p:tav tm="0">
                                          <p:val>
                                            <p:strVal val="#ppt_x"/>
                                          </p:val>
                                        </p:tav>
                                        <p:tav tm="100000">
                                          <p:val>
                                            <p:strVal val="#ppt_x"/>
                                          </p:val>
                                        </p:tav>
                                      </p:tavLst>
                                    </p:anim>
                                    <p:anim calcmode="lin" valueType="num">
                                      <p:cBhvr additive="base">
                                        <p:cTn id="12"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5411470" y="897255"/>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rgbClr val="00B050"/>
                </a:solidFill>
                <a:latin typeface="Arial" panose="020B0604020202020204" pitchFamily="34" charset="0"/>
                <a:ea typeface="微软雅黑" panose="020B0503020204020204" pitchFamily="34" charset="-122"/>
                <a:sym typeface="Arial" panose="020B0604020202020204" pitchFamily="34" charset="0"/>
              </a:rPr>
              <a:t>观点热议</a:t>
            </a:r>
          </a:p>
        </p:txBody>
      </p:sp>
      <p:sp>
        <p:nvSpPr>
          <p:cNvPr id="15366" name="Text Placeholder 32"/>
          <p:cNvSpPr txBox="1"/>
          <p:nvPr/>
        </p:nvSpPr>
        <p:spPr>
          <a:xfrm>
            <a:off x="1276350" y="1697990"/>
            <a:ext cx="515620" cy="357505"/>
          </a:xfrm>
          <a:prstGeom prst="rect">
            <a:avLst/>
          </a:prstGeom>
          <a:noFill/>
          <a:ln w="9525">
            <a:noFill/>
          </a:ln>
        </p:spPr>
        <p:txBody>
          <a:bodyPr lIns="0" tIns="0" rIns="0" bIns="0"/>
          <a:lstStyle/>
          <a:p>
            <a:pPr lvl="0" defTabSz="685800" eaLnBrk="1" hangingPunct="1">
              <a:lnSpc>
                <a:spcPct val="90000"/>
              </a:lnSpc>
              <a:spcBef>
                <a:spcPts val="750"/>
              </a:spcBef>
            </a:pPr>
            <a:r>
              <a:rPr lang="en-US" altLang="zh-CN" sz="3400" b="1" dirty="0">
                <a:solidFill>
                  <a:srgbClr val="00B050"/>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5402" name="TextBox 13@|17FFC:16777215|FBC:16777215|LFC:16777215|LBC:16777215"/>
          <p:cNvSpPr txBox="1"/>
          <p:nvPr/>
        </p:nvSpPr>
        <p:spPr>
          <a:xfrm>
            <a:off x="2042160" y="1697990"/>
            <a:ext cx="4744085" cy="430530"/>
          </a:xfrm>
          <a:prstGeom prst="rect">
            <a:avLst/>
          </a:prstGeom>
          <a:noFill/>
          <a:ln w="9525">
            <a:noFill/>
          </a:ln>
        </p:spPr>
        <p:txBody>
          <a:bodyPr wrap="square" lIns="0" tIns="0" rIns="0" bIns="0">
            <a:spAutoFit/>
          </a:bodyPr>
          <a:lstStyle/>
          <a:p>
            <a:pPr lvl="0" defTabSz="1216025" eaLnBrk="1" hangingPunct="1">
              <a:spcBef>
                <a:spcPct val="20000"/>
              </a:spcBef>
            </a:pPr>
            <a:r>
              <a:rPr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还有多少</a:t>
            </a:r>
            <a:r>
              <a:rPr lang="zh-CN"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文物</a:t>
            </a:r>
            <a:r>
              <a:rPr sz="2800" b="1"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流离失所?</a:t>
            </a:r>
          </a:p>
        </p:txBody>
      </p:sp>
      <p:sp>
        <p:nvSpPr>
          <p:cNvPr id="2" name="文本框 1"/>
          <p:cNvSpPr txBox="1"/>
          <p:nvPr/>
        </p:nvSpPr>
        <p:spPr>
          <a:xfrm>
            <a:off x="1073785" y="2128520"/>
            <a:ext cx="10045065" cy="4615815"/>
          </a:xfrm>
          <a:prstGeom prst="rect">
            <a:avLst/>
          </a:prstGeom>
          <a:noFill/>
        </p:spPr>
        <p:txBody>
          <a:bodyPr wrap="square" rtlCol="0">
            <a:spAutoFit/>
          </a:bodyPr>
          <a:lstStyle/>
          <a:p>
            <a:pPr>
              <a:lnSpc>
                <a:spcPct val="150000"/>
              </a:lnSpc>
            </a:pPr>
            <a:r>
              <a:rPr lang="zh-CN" altLang="en-US" sz="28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【新华社】</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据中国文物学会统计，自1840年鸦片战争以来，因战争、不正当贸易等原因，有超过1000万件的中国文物流失到海外，几乎涵盖所有文物种类。而据联合国教科文组织不完全统计，在全世界47个国家200多家博物馆的藏品中，有164万件中国文物，民间收藏的中国文物大约是馆藏数量的10倍以上。</a:t>
            </a:r>
          </a:p>
          <a:p>
            <a:pP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        对承载灿烂文明的文物来说，回到它们的诞生之地是最好的归宿。</a:t>
            </a:r>
          </a:p>
        </p:txBody>
      </p:sp>
      <p:pic>
        <p:nvPicPr>
          <p:cNvPr id="32873" name="组合 383"/>
          <p:cNvPicPr/>
          <p:nvPr/>
        </p:nvPicPr>
        <p:blipFill>
          <a:blip r:embed="rId2"/>
          <a:stretch>
            <a:fillRect/>
          </a:stretch>
        </p:blipFill>
        <p:spPr>
          <a:xfrm>
            <a:off x="4535805" y="897255"/>
            <a:ext cx="746760" cy="553085"/>
          </a:xfrm>
          <a:prstGeom prst="rect">
            <a:avLst/>
          </a:prstGeom>
          <a:solidFill>
            <a:srgbClr val="92DDB1"/>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ppt_x"/>
                                          </p:val>
                                        </p:tav>
                                        <p:tav tm="100000">
                                          <p:val>
                                            <p:strVal val="#ppt_x"/>
                                          </p:val>
                                        </p:tav>
                                      </p:tavLst>
                                    </p:anim>
                                    <p:anim calcmode="lin" valueType="num">
                                      <p:cBhvr additive="base">
                                        <p:cTn id="8" dur="500" fill="hold"/>
                                        <p:tgtEl>
                                          <p:spTgt spid="153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402"/>
                                        </p:tgtEl>
                                        <p:attrNameLst>
                                          <p:attrName>style.visibility</p:attrName>
                                        </p:attrNameLst>
                                      </p:cBhvr>
                                      <p:to>
                                        <p:strVal val="visible"/>
                                      </p:to>
                                    </p:set>
                                    <p:anim calcmode="lin" valueType="num">
                                      <p:cBhvr additive="base">
                                        <p:cTn id="11" dur="500" fill="hold"/>
                                        <p:tgtEl>
                                          <p:spTgt spid="15402"/>
                                        </p:tgtEl>
                                        <p:attrNameLst>
                                          <p:attrName>ppt_x</p:attrName>
                                        </p:attrNameLst>
                                      </p:cBhvr>
                                      <p:tavLst>
                                        <p:tav tm="0">
                                          <p:val>
                                            <p:strVal val="#ppt_x"/>
                                          </p:val>
                                        </p:tav>
                                        <p:tav tm="100000">
                                          <p:val>
                                            <p:strVal val="#ppt_x"/>
                                          </p:val>
                                        </p:tav>
                                      </p:tavLst>
                                    </p:anim>
                                    <p:anim calcmode="lin" valueType="num">
                                      <p:cBhvr additive="base">
                                        <p:cTn id="12"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2" grpId="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827</Words>
  <Application>Microsoft Office PowerPoint</Application>
  <PresentationFormat>自定义</PresentationFormat>
  <Paragraphs>41</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30</cp:revision>
  <dcterms:created xsi:type="dcterms:W3CDTF">2016-10-31T07:07:00Z</dcterms:created>
  <dcterms:modified xsi:type="dcterms:W3CDTF">2019-02-18T03:33:24Z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