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74" r:id="rId2"/>
    <p:sldId id="275" r:id="rId3"/>
    <p:sldId id="298" r:id="rId4"/>
    <p:sldId id="265" r:id="rId5"/>
    <p:sldId id="277" r:id="rId6"/>
    <p:sldId id="292" r:id="rId7"/>
    <p:sldId id="294" r:id="rId8"/>
    <p:sldId id="295" r:id="rId9"/>
    <p:sldId id="296" r:id="rId10"/>
    <p:sldId id="273" r:id="rId11"/>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2DDB1"/>
    <a:srgbClr val="99DFB9"/>
    <a:srgbClr val="000000"/>
    <a:srgbClr val="00B050"/>
    <a:srgbClr val="FEFCE5"/>
    <a:srgbClr val="4FABFF"/>
    <a:srgbClr val="4B9FFF"/>
    <a:srgbClr val="49A0FF"/>
    <a:srgbClr val="2B4DF3"/>
    <a:srgbClr val="4C9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4" d="100"/>
          <a:sy n="84" d="100"/>
        </p:scale>
        <p:origin x="-342" y="-90"/>
      </p:cViewPr>
      <p:guideLst>
        <p:guide orient="horz" pos="2249"/>
        <p:guide pos="3843"/>
        <p:guide pos="5754"/>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4840971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tiff"/></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alphaModFix amt="45000"/>
            <a:lum/>
          </a:blip>
          <a:srcRect/>
          <a:stretch>
            <a:fillRect t="-13000" b="-13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sp>
        <p:nvSpPr>
          <p:cNvPr id="5" name="矩形 4"/>
          <p:cNvSpPr/>
          <p:nvPr userDrawn="1"/>
        </p:nvSpPr>
        <p:spPr>
          <a:xfrm>
            <a:off x="259715" y="152400"/>
            <a:ext cx="2158365" cy="502285"/>
          </a:xfrm>
          <a:prstGeom prst="rect">
            <a:avLst/>
          </a:prstGeom>
          <a:blipFill rotWithShape="1">
            <a:blip r:embed="rId3">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图片 5" descr="语文新势力LOGO2"/>
          <p:cNvPicPr>
            <a:picLocks noChangeAspect="1"/>
          </p:cNvPicPr>
          <p:nvPr userDrawn="1"/>
        </p:nvPicPr>
        <p:blipFill>
          <a:blip r:embed="rId4"/>
          <a:stretch>
            <a:fillRect/>
          </a:stretch>
        </p:blipFill>
        <p:spPr>
          <a:xfrm>
            <a:off x="2632710" y="152400"/>
            <a:ext cx="1447165" cy="56451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3">
            <a:alphaModFix amt="2000"/>
            <a:lum/>
          </a:blip>
          <a:srcRect/>
          <a:stretch>
            <a:fillRect t="-13000" b="-13000"/>
          </a:stretch>
        </a:blipFill>
        <a:effectLst/>
      </p:bgPr>
    </p:bg>
    <p:spTree>
      <p:nvGrpSpPr>
        <p:cNvPr id="1" name=""/>
        <p:cNvGrpSpPr/>
        <p:nvPr/>
      </p:nvGrpSpPr>
      <p:grpSpPr>
        <a:xfrm>
          <a:off x="0" y="0"/>
          <a:ext cx="0" cy="0"/>
          <a:chOff x="0" y="0"/>
          <a:chExt cx="0" cy="0"/>
        </a:xfrm>
      </p:grpSpPr>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t>‹#›</a:t>
            </a:fld>
            <a:endParaRPr lang="zh-CN" altLang="en-US" sz="1200" dirty="0">
              <a:solidFill>
                <a:srgbClr val="898989"/>
              </a:solidFill>
            </a:endParaRPr>
          </a:p>
        </p:txBody>
      </p:sp>
      <p:pic>
        <p:nvPicPr>
          <p:cNvPr id="3074" name="图片 6"/>
          <p:cNvPicPr>
            <a:picLocks noChangeAspect="1"/>
          </p:cNvPicPr>
          <p:nvPr userDrawn="1"/>
        </p:nvPicPr>
        <p:blipFill>
          <a:blip r:embed="rId4">
            <a:lum bright="18000"/>
          </a:blip>
          <a:stretch>
            <a:fillRect/>
          </a:stretch>
        </p:blipFill>
        <p:spPr>
          <a:xfrm>
            <a:off x="0" y="0"/>
            <a:ext cx="12192000" cy="6858000"/>
          </a:xfrm>
          <a:prstGeom prst="rect">
            <a:avLst/>
          </a:prstGeom>
          <a:solidFill>
            <a:schemeClr val="bg1"/>
          </a:solid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4511675" y="2433955"/>
            <a:ext cx="7680325" cy="1553845"/>
          </a:xfrm>
          <a:prstGeom prst="rect">
            <a:avLst/>
          </a:prstGeom>
          <a:solidFill>
            <a:schemeClr val="accent2">
              <a:lumMod val="60000"/>
              <a:lumOff val="40000"/>
            </a:scheme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矩形 2"/>
          <p:cNvSpPr/>
          <p:nvPr/>
        </p:nvSpPr>
        <p:spPr>
          <a:xfrm>
            <a:off x="5042535" y="2611755"/>
            <a:ext cx="6619240" cy="1198880"/>
          </a:xfrm>
          <a:prstGeom prst="rect">
            <a:avLst/>
          </a:prstGeom>
          <a:noFill/>
          <a:ln>
            <a:noFill/>
          </a:ln>
        </p:spPr>
        <p:txBody>
          <a:bodyPr wrap="none" rtlCol="0" anchor="t">
            <a:spAutoFit/>
            <a:scene3d>
              <a:camera prst="orthographicFront"/>
              <a:lightRig rig="threePt" dir="t"/>
            </a:scene3d>
          </a:bodyPr>
          <a:lstStyle/>
          <a:p>
            <a:pPr algn="ctr"/>
            <a:r>
              <a:rPr lang="en-US" altLang="zh-CN"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12</a:t>
            </a:r>
            <a:r>
              <a:rPr lang="zh-CN" altLang="zh-CN"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岁儿童弑母案</a:t>
            </a:r>
          </a:p>
        </p:txBody>
      </p:sp>
      <p:sp>
        <p:nvSpPr>
          <p:cNvPr id="2" name="文本框 1"/>
          <p:cNvSpPr txBox="1"/>
          <p:nvPr/>
        </p:nvSpPr>
        <p:spPr>
          <a:xfrm>
            <a:off x="8351837" y="4660854"/>
            <a:ext cx="3600666" cy="954107"/>
          </a:xfrm>
          <a:prstGeom prst="rect">
            <a:avLst/>
          </a:prstGeom>
          <a:noFill/>
        </p:spPr>
        <p:txBody>
          <a:bodyPr wrap="none" rtlCol="0" anchor="t">
            <a:spAutoFit/>
          </a:bodyPr>
          <a:lstStyle/>
          <a:p>
            <a:r>
              <a:rPr lang="en-US" altLang="zh-CN" sz="2800" u="sng" dirty="0">
                <a:latin typeface="微软雅黑" panose="020B0503020204020204" pitchFamily="34" charset="-122"/>
                <a:ea typeface="微软雅黑" panose="020B0503020204020204" pitchFamily="34" charset="-122"/>
                <a:cs typeface="华文隶书" panose="02010800040101010101" charset="-122"/>
                <a:sym typeface="+mn-ea"/>
              </a:rPr>
              <a:t>《</a:t>
            </a:r>
            <a:r>
              <a:rPr lang="zh-CN" altLang="en-US" sz="2800" u="sng" dirty="0">
                <a:latin typeface="微软雅黑" panose="020B0503020204020204" pitchFamily="34" charset="-122"/>
                <a:ea typeface="微软雅黑" panose="020B0503020204020204" pitchFamily="34" charset="-122"/>
                <a:cs typeface="华文隶书" panose="02010800040101010101" charset="-122"/>
                <a:sym typeface="+mn-ea"/>
              </a:rPr>
              <a:t>壹学作文素材</a:t>
            </a:r>
            <a:r>
              <a:rPr lang="en-US" altLang="zh-CN" sz="2800" u="sng" dirty="0" smtClean="0">
                <a:latin typeface="微软雅黑" panose="020B0503020204020204" pitchFamily="34" charset="-122"/>
                <a:ea typeface="微软雅黑" panose="020B0503020204020204" pitchFamily="34" charset="-122"/>
                <a:cs typeface="华文隶书" panose="02010800040101010101" charset="-122"/>
                <a:sym typeface="+mn-ea"/>
              </a:rPr>
              <a:t>》</a:t>
            </a:r>
          </a:p>
          <a:p>
            <a:r>
              <a:rPr lang="en-US" altLang="zh-CN" sz="2800" u="sng" dirty="0" smtClean="0">
                <a:latin typeface="微软雅黑" panose="020B0503020204020204" pitchFamily="34" charset="-122"/>
                <a:ea typeface="微软雅黑" panose="020B0503020204020204" pitchFamily="34" charset="-122"/>
                <a:cs typeface="华文隶书" panose="02010800040101010101" charset="-122"/>
                <a:sym typeface="+mn-ea"/>
              </a:rPr>
              <a:t>2019 </a:t>
            </a:r>
            <a:r>
              <a:rPr lang="zh-CN" altLang="en-US" sz="2800" u="sng" dirty="0" smtClean="0">
                <a:latin typeface="微软雅黑" panose="020B0503020204020204" pitchFamily="34" charset="-122"/>
                <a:ea typeface="微软雅黑" panose="020B0503020204020204" pitchFamily="34" charset="-122"/>
                <a:cs typeface="华文隶书" panose="02010800040101010101" charset="-122"/>
                <a:sym typeface="+mn-ea"/>
              </a:rPr>
              <a:t>第</a:t>
            </a:r>
            <a:r>
              <a:rPr lang="en-US" altLang="zh-CN" sz="2800" u="sng" dirty="0" smtClean="0">
                <a:latin typeface="微软雅黑" panose="020B0503020204020204" pitchFamily="34" charset="-122"/>
                <a:ea typeface="微软雅黑" panose="020B0503020204020204" pitchFamily="34" charset="-122"/>
                <a:cs typeface="华文隶书" panose="02010800040101010101" charset="-122"/>
                <a:sym typeface="+mn-ea"/>
              </a:rPr>
              <a:t>2</a:t>
            </a:r>
            <a:r>
              <a:rPr lang="zh-CN" altLang="en-US" sz="2800" u="sng" dirty="0" smtClean="0">
                <a:latin typeface="微软雅黑" panose="020B0503020204020204" pitchFamily="34" charset="-122"/>
                <a:ea typeface="微软雅黑" panose="020B0503020204020204" pitchFamily="34" charset="-122"/>
                <a:cs typeface="华文隶书" panose="02010800040101010101" charset="-122"/>
                <a:sym typeface="+mn-ea"/>
              </a:rPr>
              <a:t>辑拓展</a:t>
            </a:r>
            <a:r>
              <a:rPr lang="zh-CN" altLang="en-US" sz="2800" u="sng" dirty="0">
                <a:latin typeface="微软雅黑" panose="020B0503020204020204" pitchFamily="34" charset="-122"/>
                <a:ea typeface="微软雅黑" panose="020B0503020204020204" pitchFamily="34" charset="-122"/>
                <a:cs typeface="华文隶书" panose="02010800040101010101" charset="-122"/>
                <a:sym typeface="+mn-ea"/>
              </a:rPr>
              <a:t>素材</a:t>
            </a:r>
            <a:r>
              <a:rPr lang="en-US" altLang="zh-CN" sz="2800" u="sng" dirty="0" smtClean="0">
                <a:latin typeface="微软雅黑" panose="020B0503020204020204" pitchFamily="34" charset="-122"/>
                <a:ea typeface="微软雅黑" panose="020B0503020204020204" pitchFamily="34" charset="-122"/>
                <a:sym typeface="+mn-ea"/>
              </a:rPr>
              <a:t> </a:t>
            </a:r>
            <a:endParaRPr lang="zh-CN" altLang="en-US" sz="2800" u="sng" dirty="0">
              <a:latin typeface="微软雅黑" panose="020B0503020204020204" pitchFamily="34" charset="-122"/>
              <a:ea typeface="微软雅黑" panose="020B0503020204020204" pitchFamily="34" charset="-122"/>
            </a:endParaRPr>
          </a:p>
        </p:txBody>
      </p:sp>
      <p:pic>
        <p:nvPicPr>
          <p:cNvPr id="4" name="图片 3" descr="PBOOK008"/>
          <p:cNvPicPr>
            <a:picLocks noChangeAspect="1"/>
          </p:cNvPicPr>
          <p:nvPr/>
        </p:nvPicPr>
        <p:blipFill>
          <a:blip r:embed="rId2"/>
          <a:stretch>
            <a:fillRect/>
          </a:stretch>
        </p:blipFill>
        <p:spPr>
          <a:xfrm>
            <a:off x="624205" y="816610"/>
            <a:ext cx="4147185" cy="545973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文本框 92"/>
          <p:cNvSpPr txBox="1"/>
          <p:nvPr/>
        </p:nvSpPr>
        <p:spPr>
          <a:xfrm>
            <a:off x="2700338" y="1112520"/>
            <a:ext cx="7499350" cy="1323975"/>
          </a:xfrm>
          <a:prstGeom prst="rect">
            <a:avLst/>
          </a:prstGeom>
          <a:noFill/>
          <a:ln w="9525">
            <a:noFill/>
          </a:ln>
        </p:spPr>
        <p:txBody>
          <a:bodyPr>
            <a:spAutoFit/>
          </a:bodyPr>
          <a:lstStyle/>
          <a:p>
            <a:pPr lvl="0" eaLnBrk="1" hangingPunct="1"/>
            <a:r>
              <a:rPr lang="zh-CN" altLang="zh-CN" sz="8000" b="1" dirty="0">
                <a:solidFill>
                  <a:schemeClr val="accent2">
                    <a:lumMod val="60000"/>
                    <a:lumOff val="40000"/>
                  </a:schemeClr>
                </a:solidFill>
                <a:latin typeface="微软雅黑" panose="020B0503020204020204" pitchFamily="34" charset="-122"/>
                <a:ea typeface="微软雅黑" panose="020B0503020204020204" pitchFamily="34" charset="-122"/>
              </a:rPr>
              <a:t>感谢您的关注！</a:t>
            </a:r>
          </a:p>
        </p:txBody>
      </p:sp>
      <p:sp>
        <p:nvSpPr>
          <p:cNvPr id="31747" name="文本框 36"/>
          <p:cNvSpPr txBox="1"/>
          <p:nvPr/>
        </p:nvSpPr>
        <p:spPr>
          <a:xfrm>
            <a:off x="2786063" y="2263458"/>
            <a:ext cx="6981825" cy="523875"/>
          </a:xfrm>
          <a:prstGeom prst="rect">
            <a:avLst/>
          </a:prstGeom>
          <a:noFill/>
          <a:ln w="9525">
            <a:noFill/>
          </a:ln>
        </p:spPr>
        <p:txBody>
          <a:bodyPr>
            <a:spAutoFit/>
          </a:bodyPr>
          <a:lstStyle/>
          <a:p>
            <a:pPr lvl="0" algn="dist" eaLnBrk="1" hangingPunct="1"/>
            <a:r>
              <a:rPr lang="en-US" altLang="zh-CN" sz="2800" dirty="0">
                <a:solidFill>
                  <a:schemeClr val="accent2">
                    <a:lumMod val="60000"/>
                    <a:lumOff val="40000"/>
                  </a:schemeClr>
                </a:solidFill>
                <a:latin typeface="Arial" panose="020B0604020202020204" pitchFamily="34" charset="0"/>
                <a:ea typeface="微软雅黑" panose="020B0503020204020204" pitchFamily="34" charset="-122"/>
              </a:rPr>
              <a:t>THANKS FOR YOU ATTENTION</a:t>
            </a:r>
            <a:r>
              <a:rPr lang="zh-CN" altLang="en-US" sz="2800" dirty="0">
                <a:solidFill>
                  <a:schemeClr val="accent2">
                    <a:lumMod val="60000"/>
                    <a:lumOff val="40000"/>
                  </a:schemeClr>
                </a:solidFill>
                <a:latin typeface="Arial" panose="020B0604020202020204" pitchFamily="34" charset="0"/>
                <a:ea typeface="微软雅黑" panose="020B0503020204020204" pitchFamily="34" charset="-122"/>
              </a:rPr>
              <a:t>！</a:t>
            </a:r>
          </a:p>
        </p:txBody>
      </p:sp>
      <p:grpSp>
        <p:nvGrpSpPr>
          <p:cNvPr id="3" name="组合 2"/>
          <p:cNvGrpSpPr/>
          <p:nvPr/>
        </p:nvGrpSpPr>
        <p:grpSpPr>
          <a:xfrm>
            <a:off x="6678930" y="3554095"/>
            <a:ext cx="3257550" cy="1606550"/>
            <a:chOff x="3644" y="5597"/>
            <a:chExt cx="5130" cy="2530"/>
          </a:xfrm>
        </p:grpSpPr>
        <p:sp>
          <p:nvSpPr>
            <p:cNvPr id="2" name="椭圆形标注 1"/>
            <p:cNvSpPr/>
            <p:nvPr/>
          </p:nvSpPr>
          <p:spPr>
            <a:xfrm>
              <a:off x="3644" y="5597"/>
              <a:ext cx="5131" cy="2530"/>
            </a:xfrm>
            <a:prstGeom prst="wedgeEllipseCallout">
              <a:avLst/>
            </a:prstGeom>
            <a:solidFill>
              <a:schemeClr val="accent2">
                <a:lumMod val="60000"/>
                <a:lumOff val="40000"/>
              </a:schemeClr>
            </a:solidFill>
            <a:ln w="9525" cap="flat" cmpd="sng" algn="ctr">
              <a:solidFill>
                <a:schemeClr val="accent2">
                  <a:lumMod val="60000"/>
                  <a:lumOff val="40000"/>
                </a:schemeClr>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
          <p:nvSpPr>
            <p:cNvPr id="18438" name="TextBox 9"/>
            <p:cNvSpPr txBox="1"/>
            <p:nvPr/>
          </p:nvSpPr>
          <p:spPr>
            <a:xfrm>
              <a:off x="4435" y="5975"/>
              <a:ext cx="3779" cy="1452"/>
            </a:xfrm>
            <a:prstGeom prst="rect">
              <a:avLst/>
            </a:prstGeom>
            <a:noFill/>
            <a:ln w="9525">
              <a:noFill/>
            </a:ln>
          </p:spPr>
          <p:txBody>
            <a:bodyPr wrap="square" anchor="t">
              <a:spAutoFit/>
            </a:bodyPr>
            <a:lstStyle/>
            <a:p>
              <a:pPr lvl="0" indent="0">
                <a:lnSpc>
                  <a:spcPct val="150000"/>
                </a:lnSpc>
              </a:pPr>
              <a:r>
                <a:rPr lang="zh-CN" altLang="en-US" b="1" dirty="0">
                  <a:latin typeface="微软雅黑" panose="020B0503020204020204" pitchFamily="34" charset="-122"/>
                  <a:ea typeface="微软雅黑" panose="020B0503020204020204" pitchFamily="34" charset="-122"/>
                </a:rPr>
                <a:t>了解更多内容，请订阅</a:t>
              </a:r>
              <a:r>
                <a:rPr lang="en-US" altLang="zh-CN" b="1" dirty="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壹学作文素材</a:t>
              </a:r>
              <a:r>
                <a:rPr lang="en-US" altLang="zh-CN" b="1" dirty="0" smtClean="0">
                  <a:latin typeface="微软雅黑" panose="020B0503020204020204" pitchFamily="34" charset="-122"/>
                  <a:ea typeface="微软雅黑" panose="020B0503020204020204" pitchFamily="34" charset="-122"/>
                </a:rPr>
                <a:t>》</a:t>
              </a:r>
              <a:endParaRPr lang="zh-CN" altLang="en-US" b="1" dirty="0">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2"/>
          <a:stretch>
            <a:fillRect/>
          </a:stretch>
        </p:blipFill>
        <p:spPr>
          <a:xfrm>
            <a:off x="3359150" y="2897505"/>
            <a:ext cx="2934970" cy="291973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1232535" y="2141220"/>
            <a:ext cx="2522220" cy="3009900"/>
          </a:xfrm>
          <a:prstGeom prst="rect">
            <a:avLst/>
          </a:prstGeom>
          <a:solidFill>
            <a:schemeClr val="accent2">
              <a:lumMod val="60000"/>
              <a:lumOff val="40000"/>
            </a:scheme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3" name="文本框 78"/>
          <p:cNvSpPr txBox="1"/>
          <p:nvPr/>
        </p:nvSpPr>
        <p:spPr>
          <a:xfrm>
            <a:off x="1212850" y="976630"/>
            <a:ext cx="2456180" cy="645160"/>
          </a:xfrm>
          <a:prstGeom prst="rect">
            <a:avLst/>
          </a:prstGeom>
          <a:noFill/>
          <a:ln w="9525">
            <a:noFill/>
          </a:ln>
        </p:spPr>
        <p:txBody>
          <a:bodyPr wrap="square">
            <a:spAutoFit/>
          </a:bodyPr>
          <a:lstStyle/>
          <a:p>
            <a:pPr lvl="0" eaLnBrk="1" hangingPunct="1"/>
            <a:r>
              <a:rPr lang="zh-CN" altLang="zh-CN" sz="3600" b="1" dirty="0">
                <a:solidFill>
                  <a:schemeClr val="accent2">
                    <a:lumMod val="60000"/>
                    <a:lumOff val="40000"/>
                  </a:schemeClr>
                </a:solidFill>
                <a:latin typeface="微软雅黑" panose="020B0503020204020204" pitchFamily="34" charset="-122"/>
                <a:ea typeface="微软雅黑" panose="020B0503020204020204" pitchFamily="34" charset="-122"/>
              </a:rPr>
              <a:t>观点大事</a:t>
            </a:r>
          </a:p>
        </p:txBody>
      </p:sp>
      <p:grpSp>
        <p:nvGrpSpPr>
          <p:cNvPr id="4104" name="组合 26"/>
          <p:cNvGrpSpPr/>
          <p:nvPr/>
        </p:nvGrpSpPr>
        <p:grpSpPr>
          <a:xfrm>
            <a:off x="1309688" y="2456180"/>
            <a:ext cx="2359025" cy="2359025"/>
            <a:chOff x="0" y="0"/>
            <a:chExt cx="1834378" cy="1834144"/>
          </a:xfrm>
        </p:grpSpPr>
        <p:grpSp>
          <p:nvGrpSpPr>
            <p:cNvPr id="4105" name="Oval 5"/>
            <p:cNvGrpSpPr/>
            <p:nvPr/>
          </p:nvGrpSpPr>
          <p:grpSpPr>
            <a:xfrm>
              <a:off x="160350" y="158847"/>
              <a:ext cx="1517094" cy="1521835"/>
              <a:chOff x="0" y="0"/>
              <a:chExt cx="1950720" cy="1956816"/>
            </a:xfrm>
          </p:grpSpPr>
          <p:pic>
            <p:nvPicPr>
              <p:cNvPr id="4108" name="Oval 5"/>
              <p:cNvPicPr/>
              <p:nvPr/>
            </p:nvPicPr>
            <p:blipFill>
              <a:blip r:embed="rId2"/>
              <a:stretch>
                <a:fillRect/>
              </a:stretch>
            </p:blipFill>
            <p:spPr>
              <a:xfrm>
                <a:off x="0" y="0"/>
                <a:ext cx="1950720" cy="1956816"/>
              </a:xfrm>
              <a:prstGeom prst="rect">
                <a:avLst/>
              </a:prstGeom>
              <a:noFill/>
              <a:ln w="9525">
                <a:noFill/>
              </a:ln>
            </p:spPr>
          </p:pic>
          <p:sp>
            <p:nvSpPr>
              <p:cNvPr id="4109" name="Text Box 11"/>
              <p:cNvSpPr txBox="1"/>
              <p:nvPr/>
            </p:nvSpPr>
            <p:spPr>
              <a:xfrm>
                <a:off x="294458" y="296330"/>
                <a:ext cx="1358804" cy="135862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grpSp>
        <p:pic>
          <p:nvPicPr>
            <p:cNvPr id="4106" name="Group 48"/>
            <p:cNvPicPr/>
            <p:nvPr/>
          </p:nvPicPr>
          <p:blipFill>
            <a:blip r:embed="rId3"/>
            <a:stretch>
              <a:fillRect/>
            </a:stretch>
          </p:blipFill>
          <p:spPr>
            <a:xfrm>
              <a:off x="-841" y="-2344"/>
              <a:ext cx="1834736" cy="1834736"/>
            </a:xfrm>
            <a:prstGeom prst="rect">
              <a:avLst/>
            </a:prstGeom>
            <a:noFill/>
            <a:ln w="9525">
              <a:noFill/>
            </a:ln>
          </p:spPr>
        </p:pic>
        <p:sp>
          <p:nvSpPr>
            <p:cNvPr id="4107" name="AutoShape 134"/>
            <p:cNvSpPr/>
            <p:nvPr/>
          </p:nvSpPr>
          <p:spPr>
            <a:xfrm>
              <a:off x="542947" y="499546"/>
              <a:ext cx="773490" cy="77029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1279334269" y="2147483647"/>
                </a:cxn>
                <a:cxn ang="0">
                  <a:pos x="366717374" y="2147483647"/>
                </a:cxn>
                <a:cxn ang="0">
                  <a:pos x="0" y="2147483647"/>
                </a:cxn>
                <a:cxn ang="0">
                  <a:pos x="277907902" y="2147483647"/>
                </a:cxn>
                <a:cxn ang="0">
                  <a:pos x="1047484007" y="2147483647"/>
                </a:cxn>
                <a:cxn ang="0">
                  <a:pos x="2147483647" y="2147483647"/>
                </a:cxn>
                <a:cxn ang="0">
                  <a:pos x="2147483647" y="2147483647"/>
                </a:cxn>
                <a:cxn ang="0">
                  <a:pos x="2147483647" y="2147483647"/>
                </a:cxn>
                <a:cxn ang="0">
                  <a:pos x="2147483647" y="2147483647"/>
                </a:cxn>
                <a:cxn ang="0">
                  <a:pos x="2147483647" y="829691834"/>
                </a:cxn>
                <a:cxn ang="0">
                  <a:pos x="2147483647" y="0"/>
                </a:cxn>
                <a:cxn ang="0">
                  <a:pos x="2147483647" y="784429858"/>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alpha val="100000"/>
              </a:schemeClr>
            </a:solidFill>
            <a:ln w="9525">
              <a:noFill/>
            </a:ln>
          </p:spPr>
          <p:txBody>
            <a:bodyPr/>
            <a:lstStyle/>
            <a:p>
              <a:endParaRPr lang="zh-CN" altLang="en-US"/>
            </a:p>
          </p:txBody>
        </p:sp>
      </p:grpSp>
      <p:sp>
        <p:nvSpPr>
          <p:cNvPr id="8" name="矩形 8"/>
          <p:cNvSpPr/>
          <p:nvPr/>
        </p:nvSpPr>
        <p:spPr>
          <a:xfrm>
            <a:off x="26670" y="2141220"/>
            <a:ext cx="1076960" cy="3010535"/>
          </a:xfrm>
          <a:prstGeom prst="rect">
            <a:avLst/>
          </a:prstGeom>
          <a:solidFill>
            <a:schemeClr val="accent2">
              <a:lumMod val="60000"/>
              <a:lumOff val="40000"/>
            </a:scheme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TextBox 13"/>
          <p:cNvSpPr txBox="1"/>
          <p:nvPr/>
        </p:nvSpPr>
        <p:spPr>
          <a:xfrm>
            <a:off x="3930650" y="2301875"/>
            <a:ext cx="7747635" cy="258508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zh-CN" altLang="en-US" sz="2800" dirty="0">
                <a:solidFill>
                  <a:schemeClr val="tx2"/>
                </a:solidFill>
                <a:latin typeface="Arial" panose="020B0604020202020204" pitchFamily="34" charset="0"/>
                <a:ea typeface="微软雅黑" panose="020B0503020204020204" pitchFamily="34" charset="-122"/>
                <a:sym typeface="Arial" panose="020B0604020202020204" pitchFamily="34" charset="0"/>
              </a:rPr>
              <a:t>2018年12月2日晚，湖南省沅江市泗湖山镇一名12岁的小学六年级男生吴某，因自己抽烟被打，不满母亲严格管教而行凶，持刀将自己的母亲砍死在家中。</a:t>
            </a:r>
          </a:p>
        </p:txBody>
      </p:sp>
      <p:pic>
        <p:nvPicPr>
          <p:cNvPr id="32814" name="组合 158"/>
          <p:cNvPicPr/>
          <p:nvPr/>
        </p:nvPicPr>
        <p:blipFill>
          <a:blip r:embed="rId4"/>
          <a:stretch>
            <a:fillRect/>
          </a:stretch>
        </p:blipFill>
        <p:spPr>
          <a:xfrm>
            <a:off x="545465" y="1020445"/>
            <a:ext cx="558165" cy="567690"/>
          </a:xfrm>
          <a:prstGeom prst="rect">
            <a:avLst/>
          </a:prstGeom>
          <a:solidFill>
            <a:schemeClr val="accent2">
              <a:lumMod val="60000"/>
              <a:lumOff val="40000"/>
            </a:schemeClr>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linds(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1232535" y="2141220"/>
            <a:ext cx="2522220" cy="3009900"/>
          </a:xfrm>
          <a:prstGeom prst="rect">
            <a:avLst/>
          </a:prstGeom>
          <a:solidFill>
            <a:schemeClr val="accent2">
              <a:lumMod val="60000"/>
              <a:lumOff val="40000"/>
            </a:scheme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103" name="文本框 78"/>
          <p:cNvSpPr txBox="1"/>
          <p:nvPr/>
        </p:nvSpPr>
        <p:spPr>
          <a:xfrm>
            <a:off x="1212850" y="962025"/>
            <a:ext cx="2104390" cy="645160"/>
          </a:xfrm>
          <a:prstGeom prst="rect">
            <a:avLst/>
          </a:prstGeom>
          <a:noFill/>
          <a:ln w="9525">
            <a:noFill/>
          </a:ln>
        </p:spPr>
        <p:txBody>
          <a:bodyPr wrap="square">
            <a:spAutoFit/>
          </a:bodyPr>
          <a:lstStyle/>
          <a:p>
            <a:pPr lvl="0" eaLnBrk="1" hangingPunct="1"/>
            <a:r>
              <a:rPr lang="zh-CN" altLang="zh-CN" sz="3600" b="1" dirty="0">
                <a:solidFill>
                  <a:schemeClr val="accent2">
                    <a:lumMod val="60000"/>
                    <a:lumOff val="40000"/>
                  </a:schemeClr>
                </a:solidFill>
                <a:latin typeface="微软雅黑" panose="020B0503020204020204" pitchFamily="34" charset="-122"/>
                <a:ea typeface="微软雅黑" panose="020B0503020204020204" pitchFamily="34" charset="-122"/>
              </a:rPr>
              <a:t>观点大事</a:t>
            </a:r>
          </a:p>
        </p:txBody>
      </p:sp>
      <p:grpSp>
        <p:nvGrpSpPr>
          <p:cNvPr id="4104" name="组合 26"/>
          <p:cNvGrpSpPr/>
          <p:nvPr/>
        </p:nvGrpSpPr>
        <p:grpSpPr>
          <a:xfrm>
            <a:off x="1309688" y="2456180"/>
            <a:ext cx="2359025" cy="2359025"/>
            <a:chOff x="0" y="0"/>
            <a:chExt cx="1834378" cy="1834144"/>
          </a:xfrm>
        </p:grpSpPr>
        <p:grpSp>
          <p:nvGrpSpPr>
            <p:cNvPr id="4105" name="Oval 5"/>
            <p:cNvGrpSpPr/>
            <p:nvPr/>
          </p:nvGrpSpPr>
          <p:grpSpPr>
            <a:xfrm>
              <a:off x="160350" y="158847"/>
              <a:ext cx="1517094" cy="1521835"/>
              <a:chOff x="0" y="0"/>
              <a:chExt cx="1950720" cy="1956816"/>
            </a:xfrm>
          </p:grpSpPr>
          <p:pic>
            <p:nvPicPr>
              <p:cNvPr id="4108" name="Oval 5"/>
              <p:cNvPicPr/>
              <p:nvPr/>
            </p:nvPicPr>
            <p:blipFill>
              <a:blip r:embed="rId2"/>
              <a:stretch>
                <a:fillRect/>
              </a:stretch>
            </p:blipFill>
            <p:spPr>
              <a:xfrm>
                <a:off x="0" y="0"/>
                <a:ext cx="1950720" cy="1956816"/>
              </a:xfrm>
              <a:prstGeom prst="rect">
                <a:avLst/>
              </a:prstGeom>
              <a:noFill/>
              <a:ln w="9525">
                <a:noFill/>
              </a:ln>
            </p:spPr>
          </p:pic>
          <p:sp>
            <p:nvSpPr>
              <p:cNvPr id="4109" name="Text Box 11"/>
              <p:cNvSpPr txBox="1"/>
              <p:nvPr/>
            </p:nvSpPr>
            <p:spPr>
              <a:xfrm>
                <a:off x="294458" y="296330"/>
                <a:ext cx="1358804" cy="135862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grpSp>
        <p:pic>
          <p:nvPicPr>
            <p:cNvPr id="4106" name="Group 48"/>
            <p:cNvPicPr/>
            <p:nvPr/>
          </p:nvPicPr>
          <p:blipFill>
            <a:blip r:embed="rId3"/>
            <a:stretch>
              <a:fillRect/>
            </a:stretch>
          </p:blipFill>
          <p:spPr>
            <a:xfrm>
              <a:off x="-841" y="-2344"/>
              <a:ext cx="1834736" cy="1834736"/>
            </a:xfrm>
            <a:prstGeom prst="rect">
              <a:avLst/>
            </a:prstGeom>
            <a:noFill/>
            <a:ln w="9525">
              <a:noFill/>
            </a:ln>
          </p:spPr>
        </p:pic>
        <p:sp>
          <p:nvSpPr>
            <p:cNvPr id="4107" name="AutoShape 134"/>
            <p:cNvSpPr/>
            <p:nvPr/>
          </p:nvSpPr>
          <p:spPr>
            <a:xfrm>
              <a:off x="542947" y="499546"/>
              <a:ext cx="773490" cy="770294"/>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1279334269" y="2147483647"/>
                </a:cxn>
                <a:cxn ang="0">
                  <a:pos x="366717374" y="2147483647"/>
                </a:cxn>
                <a:cxn ang="0">
                  <a:pos x="0" y="2147483647"/>
                </a:cxn>
                <a:cxn ang="0">
                  <a:pos x="277907902" y="2147483647"/>
                </a:cxn>
                <a:cxn ang="0">
                  <a:pos x="1047484007" y="2147483647"/>
                </a:cxn>
                <a:cxn ang="0">
                  <a:pos x="2147483647" y="2147483647"/>
                </a:cxn>
                <a:cxn ang="0">
                  <a:pos x="2147483647" y="2147483647"/>
                </a:cxn>
                <a:cxn ang="0">
                  <a:pos x="2147483647" y="2147483647"/>
                </a:cxn>
                <a:cxn ang="0">
                  <a:pos x="2147483647" y="2147483647"/>
                </a:cxn>
                <a:cxn ang="0">
                  <a:pos x="2147483647" y="829691834"/>
                </a:cxn>
                <a:cxn ang="0">
                  <a:pos x="2147483647" y="0"/>
                </a:cxn>
                <a:cxn ang="0">
                  <a:pos x="2147483647" y="784429858"/>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1600" h="21600">
                  <a:moveTo>
                    <a:pt x="21599" y="7152"/>
                  </a:moveTo>
                  <a:cubicBezTo>
                    <a:pt x="21509" y="7979"/>
                    <a:pt x="21282" y="8750"/>
                    <a:pt x="20914" y="9461"/>
                  </a:cubicBezTo>
                  <a:cubicBezTo>
                    <a:pt x="20549" y="10173"/>
                    <a:pt x="20079" y="10791"/>
                    <a:pt x="19504" y="11311"/>
                  </a:cubicBezTo>
                  <a:cubicBezTo>
                    <a:pt x="18932" y="11836"/>
                    <a:pt x="18276" y="12245"/>
                    <a:pt x="17542" y="12545"/>
                  </a:cubicBezTo>
                  <a:cubicBezTo>
                    <a:pt x="16803" y="12838"/>
                    <a:pt x="16016" y="12988"/>
                    <a:pt x="15175" y="12988"/>
                  </a:cubicBezTo>
                  <a:cubicBezTo>
                    <a:pt x="14626" y="12988"/>
                    <a:pt x="14048" y="12914"/>
                    <a:pt x="13457" y="12759"/>
                  </a:cubicBezTo>
                  <a:lnTo>
                    <a:pt x="5243" y="20964"/>
                  </a:lnTo>
                  <a:cubicBezTo>
                    <a:pt x="4818" y="21385"/>
                    <a:pt x="4312" y="21599"/>
                    <a:pt x="3725" y="21599"/>
                  </a:cubicBezTo>
                  <a:cubicBezTo>
                    <a:pt x="3111" y="21599"/>
                    <a:pt x="2593" y="21388"/>
                    <a:pt x="2165" y="20964"/>
                  </a:cubicBezTo>
                  <a:cubicBezTo>
                    <a:pt x="1959" y="20758"/>
                    <a:pt x="1729" y="20544"/>
                    <a:pt x="1483" y="20320"/>
                  </a:cubicBezTo>
                  <a:cubicBezTo>
                    <a:pt x="1234" y="20100"/>
                    <a:pt x="999" y="19866"/>
                    <a:pt x="778" y="19617"/>
                  </a:cubicBezTo>
                  <a:cubicBezTo>
                    <a:pt x="557" y="19369"/>
                    <a:pt x="370" y="19106"/>
                    <a:pt x="223" y="18827"/>
                  </a:cubicBezTo>
                  <a:cubicBezTo>
                    <a:pt x="73" y="18547"/>
                    <a:pt x="0" y="18242"/>
                    <a:pt x="0" y="17909"/>
                  </a:cubicBezTo>
                  <a:cubicBezTo>
                    <a:pt x="0" y="17613"/>
                    <a:pt x="56" y="17330"/>
                    <a:pt x="169" y="17062"/>
                  </a:cubicBezTo>
                  <a:cubicBezTo>
                    <a:pt x="283" y="16797"/>
                    <a:pt x="438" y="16565"/>
                    <a:pt x="637" y="16367"/>
                  </a:cubicBezTo>
                  <a:lnTo>
                    <a:pt x="8893" y="8134"/>
                  </a:lnTo>
                  <a:cubicBezTo>
                    <a:pt x="8743" y="7541"/>
                    <a:pt x="8669" y="6993"/>
                    <a:pt x="8660" y="6485"/>
                  </a:cubicBezTo>
                  <a:cubicBezTo>
                    <a:pt x="8660" y="5604"/>
                    <a:pt x="8833" y="4766"/>
                    <a:pt x="9176" y="3964"/>
                  </a:cubicBezTo>
                  <a:cubicBezTo>
                    <a:pt x="9521" y="3168"/>
                    <a:pt x="9983" y="2479"/>
                    <a:pt x="10566" y="1897"/>
                  </a:cubicBezTo>
                  <a:cubicBezTo>
                    <a:pt x="11149" y="1315"/>
                    <a:pt x="11831" y="855"/>
                    <a:pt x="12621" y="513"/>
                  </a:cubicBezTo>
                  <a:cubicBezTo>
                    <a:pt x="13406" y="172"/>
                    <a:pt x="14241" y="0"/>
                    <a:pt x="15130" y="0"/>
                  </a:cubicBezTo>
                  <a:cubicBezTo>
                    <a:pt x="15979" y="0"/>
                    <a:pt x="16798" y="160"/>
                    <a:pt x="17588" y="485"/>
                  </a:cubicBezTo>
                  <a:cubicBezTo>
                    <a:pt x="18377" y="813"/>
                    <a:pt x="19077" y="1264"/>
                    <a:pt x="19683" y="1849"/>
                  </a:cubicBezTo>
                  <a:lnTo>
                    <a:pt x="13692" y="4037"/>
                  </a:lnTo>
                  <a:lnTo>
                    <a:pt x="13108" y="7228"/>
                  </a:lnTo>
                  <a:lnTo>
                    <a:pt x="15603" y="9295"/>
                  </a:lnTo>
                  <a:lnTo>
                    <a:pt x="21599" y="7152"/>
                  </a:lnTo>
                  <a:close/>
                  <a:moveTo>
                    <a:pt x="3720" y="18991"/>
                  </a:moveTo>
                  <a:cubicBezTo>
                    <a:pt x="4017" y="18991"/>
                    <a:pt x="4269" y="18886"/>
                    <a:pt x="4479" y="18674"/>
                  </a:cubicBezTo>
                  <a:cubicBezTo>
                    <a:pt x="4688" y="18462"/>
                    <a:pt x="4790" y="18208"/>
                    <a:pt x="4790" y="17909"/>
                  </a:cubicBezTo>
                  <a:cubicBezTo>
                    <a:pt x="4790" y="17593"/>
                    <a:pt x="4685" y="17333"/>
                    <a:pt x="4473" y="17133"/>
                  </a:cubicBezTo>
                  <a:cubicBezTo>
                    <a:pt x="4261" y="16929"/>
                    <a:pt x="4009" y="16830"/>
                    <a:pt x="3720" y="16830"/>
                  </a:cubicBezTo>
                  <a:cubicBezTo>
                    <a:pt x="3403" y="16830"/>
                    <a:pt x="3145" y="16935"/>
                    <a:pt x="2941" y="17138"/>
                  </a:cubicBezTo>
                  <a:cubicBezTo>
                    <a:pt x="2737" y="17347"/>
                    <a:pt x="2638" y="17604"/>
                    <a:pt x="2638" y="17909"/>
                  </a:cubicBezTo>
                  <a:cubicBezTo>
                    <a:pt x="2638" y="18206"/>
                    <a:pt x="2737" y="18460"/>
                    <a:pt x="2941" y="18674"/>
                  </a:cubicBezTo>
                  <a:cubicBezTo>
                    <a:pt x="3145" y="18889"/>
                    <a:pt x="3403" y="18991"/>
                    <a:pt x="3720" y="18991"/>
                  </a:cubicBezTo>
                </a:path>
              </a:pathLst>
            </a:custGeom>
            <a:solidFill>
              <a:schemeClr val="bg1">
                <a:alpha val="100000"/>
              </a:schemeClr>
            </a:solidFill>
            <a:ln w="9525">
              <a:noFill/>
            </a:ln>
          </p:spPr>
          <p:txBody>
            <a:bodyPr/>
            <a:lstStyle/>
            <a:p>
              <a:endParaRPr lang="zh-CN" altLang="en-US"/>
            </a:p>
          </p:txBody>
        </p:sp>
      </p:grpSp>
      <p:sp>
        <p:nvSpPr>
          <p:cNvPr id="8" name="矩形 8"/>
          <p:cNvSpPr/>
          <p:nvPr/>
        </p:nvSpPr>
        <p:spPr>
          <a:xfrm>
            <a:off x="26670" y="2141220"/>
            <a:ext cx="1076960" cy="3010535"/>
          </a:xfrm>
          <a:prstGeom prst="rect">
            <a:avLst/>
          </a:prstGeom>
          <a:solidFill>
            <a:schemeClr val="accent2">
              <a:lumMod val="60000"/>
              <a:lumOff val="40000"/>
            </a:schemeClr>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2532" name="TextBox 13"/>
          <p:cNvSpPr txBox="1"/>
          <p:nvPr/>
        </p:nvSpPr>
        <p:spPr>
          <a:xfrm>
            <a:off x="3945255" y="2150745"/>
            <a:ext cx="7747635" cy="193865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zh-CN" altLang="en-US" sz="2800" dirty="0">
                <a:solidFill>
                  <a:schemeClr val="tx2"/>
                </a:solidFill>
                <a:latin typeface="Arial" panose="020B0604020202020204" pitchFamily="34" charset="0"/>
                <a:ea typeface="微软雅黑" panose="020B0503020204020204" pitchFamily="34" charset="-122"/>
                <a:sym typeface="Arial" panose="020B0604020202020204" pitchFamily="34" charset="0"/>
              </a:rPr>
              <a:t>因其未满14周岁，未达到刑事责任年龄，回归学校阻力太大，暂时由其监护人及公安、教育、镇政府共同对吴某采取教育管束措施。</a:t>
            </a:r>
          </a:p>
        </p:txBody>
      </p:sp>
      <p:pic>
        <p:nvPicPr>
          <p:cNvPr id="32814" name="组合 158"/>
          <p:cNvPicPr/>
          <p:nvPr/>
        </p:nvPicPr>
        <p:blipFill>
          <a:blip r:embed="rId4"/>
          <a:stretch>
            <a:fillRect/>
          </a:stretch>
        </p:blipFill>
        <p:spPr>
          <a:xfrm>
            <a:off x="563245" y="974725"/>
            <a:ext cx="558165" cy="567690"/>
          </a:xfrm>
          <a:prstGeom prst="rect">
            <a:avLst/>
          </a:prstGeom>
          <a:solidFill>
            <a:schemeClr val="accent2">
              <a:lumMod val="60000"/>
              <a:lumOff val="40000"/>
            </a:schemeClr>
          </a:solidFill>
          <a:ln w="9525">
            <a:noFill/>
          </a:ln>
        </p:spPr>
      </p:pic>
      <p:pic>
        <p:nvPicPr>
          <p:cNvPr id="2" name="图片 1" descr="c97768119bf062d5d75860168b63e13a22a648817ba3d8fa_600_9999"/>
          <p:cNvPicPr>
            <a:picLocks noChangeAspect="1"/>
          </p:cNvPicPr>
          <p:nvPr/>
        </p:nvPicPr>
        <p:blipFill>
          <a:blip r:embed="rId5"/>
          <a:stretch>
            <a:fillRect/>
          </a:stretch>
        </p:blipFill>
        <p:spPr>
          <a:xfrm>
            <a:off x="8292465" y="4316095"/>
            <a:ext cx="3903980" cy="25965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linds(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1217930" y="1114425"/>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观点热议</a:t>
            </a:r>
          </a:p>
        </p:txBody>
      </p:sp>
      <p:sp>
        <p:nvSpPr>
          <p:cNvPr id="15366" name="Text Placeholder 32"/>
          <p:cNvSpPr txBox="1"/>
          <p:nvPr/>
        </p:nvSpPr>
        <p:spPr>
          <a:xfrm>
            <a:off x="1287145" y="2001520"/>
            <a:ext cx="773430" cy="415925"/>
          </a:xfrm>
          <a:prstGeom prst="rect">
            <a:avLst/>
          </a:prstGeom>
          <a:noFill/>
          <a:ln w="9525">
            <a:noFill/>
          </a:ln>
        </p:spPr>
        <p:txBody>
          <a:bodyPr lIns="0" tIns="0" rIns="0" bIns="0"/>
          <a:lstStyle/>
          <a:p>
            <a:pPr lvl="0" defTabSz="685800" eaLnBrk="1" hangingPunct="1">
              <a:lnSpc>
                <a:spcPct val="90000"/>
              </a:lnSpc>
              <a:spcBef>
                <a:spcPts val="750"/>
              </a:spcBef>
            </a:pPr>
            <a:r>
              <a:rPr lang="en-US" altLang="zh-CN" sz="3400" b="1" dirty="0">
                <a:solidFill>
                  <a:schemeClr val="accent2">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01</a:t>
            </a:r>
          </a:p>
        </p:txBody>
      </p:sp>
      <p:sp>
        <p:nvSpPr>
          <p:cNvPr id="15402" name="TextBox 13@|17FFC:16777215|FBC:16777215|LFC:16777215|LBC:16777215"/>
          <p:cNvSpPr txBox="1"/>
          <p:nvPr/>
        </p:nvSpPr>
        <p:spPr>
          <a:xfrm>
            <a:off x="1986915" y="1960880"/>
            <a:ext cx="5260340" cy="492125"/>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32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弑母儿童需要教育而非封杀</a:t>
            </a:r>
          </a:p>
        </p:txBody>
      </p:sp>
      <p:grpSp>
        <p:nvGrpSpPr>
          <p:cNvPr id="15381" name="组合 48"/>
          <p:cNvGrpSpPr/>
          <p:nvPr/>
        </p:nvGrpSpPr>
        <p:grpSpPr>
          <a:xfrm>
            <a:off x="422275" y="385763"/>
            <a:ext cx="685800" cy="431800"/>
            <a:chOff x="0" y="0"/>
            <a:chExt cx="684857" cy="432000"/>
          </a:xfrm>
        </p:grpSpPr>
        <p:grpSp>
          <p:nvGrpSpPr>
            <p:cNvPr id="15382" name="组合 49"/>
            <p:cNvGrpSpPr/>
            <p:nvPr/>
          </p:nvGrpSpPr>
          <p:grpSpPr>
            <a:xfrm rot="-1516987" flipH="1">
              <a:off x="252857" y="0"/>
              <a:ext cx="432000" cy="432000"/>
              <a:chOff x="0" y="0"/>
              <a:chExt cx="2214105" cy="1908711"/>
            </a:xfrm>
          </p:grpSpPr>
          <p:grpSp>
            <p:nvGrpSpPr>
              <p:cNvPr id="15390" name="Hexagon 26@|1FFC:16777215|FBC:16777215|LFC:16777215|LBC:16777215"/>
              <p:cNvGrpSpPr/>
              <p:nvPr/>
            </p:nvGrpSpPr>
            <p:grpSpPr>
              <a:xfrm rot="-1516987" flipH="1">
                <a:off x="-104976" y="-85420"/>
                <a:ext cx="2405748" cy="2073921"/>
                <a:chOff x="0" y="0"/>
                <a:chExt cx="469392" cy="469392"/>
              </a:xfrm>
            </p:grpSpPr>
            <p:pic>
              <p:nvPicPr>
                <p:cNvPr id="15394" name="Hexagon 26@|1FFC:16777215|FBC:16777215|LFC:16777215|LBC:16777215"/>
                <p:cNvPicPr/>
                <p:nvPr/>
              </p:nvPicPr>
              <p:blipFill>
                <a:blip r:embed="rId3"/>
                <a:stretch>
                  <a:fillRect/>
                </a:stretch>
              </p:blipFill>
              <p:spPr>
                <a:xfrm>
                  <a:off x="0" y="0"/>
                  <a:ext cx="469392" cy="469392"/>
                </a:xfrm>
                <a:prstGeom prst="rect">
                  <a:avLst/>
                </a:prstGeom>
                <a:noFill/>
                <a:ln w="9525">
                  <a:noFill/>
                </a:ln>
              </p:spPr>
            </p:pic>
            <p:sp>
              <p:nvSpPr>
                <p:cNvPr id="15395" name="Text Box 45"/>
                <p:cNvSpPr txBox="1"/>
                <p:nvPr/>
              </p:nvSpPr>
              <p:spPr>
                <a:xfrm rot="-1516989">
                  <a:off x="80618" y="83300"/>
                  <a:ext cx="305470" cy="305470"/>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391" name="Freeform 27@|5FFC:16777215|FBC:0|LFC:16777215|LBC:16777215"/>
              <p:cNvGrpSpPr/>
              <p:nvPr/>
            </p:nvGrpSpPr>
            <p:grpSpPr>
              <a:xfrm rot="-1516987" flipH="1">
                <a:off x="22570" y="-44131"/>
                <a:ext cx="2093313" cy="1508306"/>
                <a:chOff x="0" y="0"/>
                <a:chExt cx="408432" cy="341376"/>
              </a:xfrm>
            </p:grpSpPr>
            <p:pic>
              <p:nvPicPr>
                <p:cNvPr id="15392" name="Freeform 27@|5FFC:16777215|FBC:0|LFC:16777215|LBC:16777215"/>
                <p:cNvPicPr/>
                <p:nvPr/>
              </p:nvPicPr>
              <p:blipFill>
                <a:blip r:embed="rId4"/>
                <a:stretch>
                  <a:fillRect/>
                </a:stretch>
              </p:blipFill>
              <p:spPr>
                <a:xfrm>
                  <a:off x="0" y="0"/>
                  <a:ext cx="408432" cy="341376"/>
                </a:xfrm>
                <a:prstGeom prst="rect">
                  <a:avLst/>
                </a:prstGeom>
                <a:noFill/>
                <a:ln w="9525">
                  <a:noFill/>
                </a:ln>
              </p:spPr>
            </p:pic>
            <p:sp>
              <p:nvSpPr>
                <p:cNvPr id="15393" name="Text Box 48"/>
                <p:cNvSpPr txBox="1"/>
                <p:nvPr/>
              </p:nvSpPr>
              <p:spPr>
                <a:xfrm rot="-1516989">
                  <a:off x="56247" y="56823"/>
                  <a:ext cx="295004" cy="225656"/>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grpSp>
          <p:nvGrpSpPr>
            <p:cNvPr id="15383" name="组合 50"/>
            <p:cNvGrpSpPr/>
            <p:nvPr/>
          </p:nvGrpSpPr>
          <p:grpSpPr>
            <a:xfrm rot="-1516987" flipH="1">
              <a:off x="0" y="0"/>
              <a:ext cx="432000" cy="432000"/>
              <a:chOff x="0" y="0"/>
              <a:chExt cx="2214105" cy="1908711"/>
            </a:xfrm>
          </p:grpSpPr>
          <p:grpSp>
            <p:nvGrpSpPr>
              <p:cNvPr id="15384" name="Hexagon 26@|1FFC:16777215|FBC:16777215|LFC:16777215|LBC:16777215"/>
              <p:cNvGrpSpPr/>
              <p:nvPr/>
            </p:nvGrpSpPr>
            <p:grpSpPr>
              <a:xfrm rot="-1516987" flipH="1">
                <a:off x="-88766" y="-85660"/>
                <a:ext cx="2374505" cy="2073921"/>
                <a:chOff x="0" y="0"/>
                <a:chExt cx="463296" cy="469392"/>
              </a:xfrm>
            </p:grpSpPr>
            <p:pic>
              <p:nvPicPr>
                <p:cNvPr id="15388" name="Hexagon 26@|1FFC:16777215|FBC:16777215|LFC:16777215|LBC:16777215"/>
                <p:cNvPicPr/>
                <p:nvPr/>
              </p:nvPicPr>
              <p:blipFill>
                <a:blip r:embed="rId5"/>
                <a:stretch>
                  <a:fillRect/>
                </a:stretch>
              </p:blipFill>
              <p:spPr>
                <a:xfrm>
                  <a:off x="0" y="0"/>
                  <a:ext cx="463296" cy="469392"/>
                </a:xfrm>
                <a:prstGeom prst="rect">
                  <a:avLst/>
                </a:prstGeom>
                <a:noFill/>
                <a:ln w="9525">
                  <a:noFill/>
                </a:ln>
              </p:spPr>
            </p:pic>
            <p:sp>
              <p:nvSpPr>
                <p:cNvPr id="15389" name="Text Box 52"/>
                <p:cNvSpPr txBox="1"/>
                <p:nvPr/>
              </p:nvSpPr>
              <p:spPr>
                <a:xfrm rot="-1516989">
                  <a:off x="77697" y="83300"/>
                  <a:ext cx="305470" cy="305470"/>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385" name="Freeform 27@|5FFC:16777215|FBC:0|LFC:16777215|LBC:16777215"/>
              <p:cNvGrpSpPr/>
              <p:nvPr/>
            </p:nvGrpSpPr>
            <p:grpSpPr>
              <a:xfrm rot="-1516987" flipH="1">
                <a:off x="38781" y="-44371"/>
                <a:ext cx="2062070" cy="1508306"/>
                <a:chOff x="0" y="0"/>
                <a:chExt cx="402336" cy="341376"/>
              </a:xfrm>
            </p:grpSpPr>
            <p:pic>
              <p:nvPicPr>
                <p:cNvPr id="15386" name="Freeform 27@|5FFC:16777215|FBC:0|LFC:16777215|LBC:16777215"/>
                <p:cNvPicPr/>
                <p:nvPr/>
              </p:nvPicPr>
              <p:blipFill>
                <a:blip r:embed="rId6"/>
                <a:stretch>
                  <a:fillRect/>
                </a:stretch>
              </p:blipFill>
              <p:spPr>
                <a:xfrm>
                  <a:off x="0" y="0"/>
                  <a:ext cx="402336" cy="341376"/>
                </a:xfrm>
                <a:prstGeom prst="rect">
                  <a:avLst/>
                </a:prstGeom>
                <a:noFill/>
                <a:ln w="9525">
                  <a:noFill/>
                </a:ln>
              </p:spPr>
            </p:pic>
            <p:sp>
              <p:nvSpPr>
                <p:cNvPr id="15387" name="Text Box 55"/>
                <p:cNvSpPr txBox="1"/>
                <p:nvPr/>
              </p:nvSpPr>
              <p:spPr>
                <a:xfrm rot="-1516989">
                  <a:off x="53326" y="56823"/>
                  <a:ext cx="295004" cy="225656"/>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grpSp>
      <p:sp>
        <p:nvSpPr>
          <p:cNvPr id="2" name="文本框 1"/>
          <p:cNvSpPr txBox="1"/>
          <p:nvPr/>
        </p:nvSpPr>
        <p:spPr>
          <a:xfrm>
            <a:off x="1287145" y="2655570"/>
            <a:ext cx="9994900" cy="3969385"/>
          </a:xfrm>
          <a:prstGeom prst="rect">
            <a:avLst/>
          </a:prstGeom>
          <a:noFill/>
        </p:spPr>
        <p:txBody>
          <a:bodyPr wrap="square" rtlCol="0">
            <a:spAutoFit/>
          </a:bodyPr>
          <a:lstStyle/>
          <a:p>
            <a:pPr>
              <a:lnSpc>
                <a:spcPct val="150000"/>
              </a:lnSpc>
            </a:pPr>
            <a:r>
              <a:rPr lang="zh-CN" altLang="en-US" sz="2800" b="1">
                <a:solidFill>
                  <a:schemeClr val="accent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rPr>
              <a:t>【秦学教育】</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这起弑母悲剧，也暴露了不少地方相关部门在处理未成年人犯罪案件中时还欠缺妥当的处置方式。对此,需要各地相关部门能够真正重视未成年人犯罪,不是要对未成年人“严刑峻法”,而是要拿出有效的教育与惩戒手段,对犯罪的未成年人进行“制度救赎”,让他们迷途知返,这既是保护这些“误入歧途”的未成年人,也是在保护整个社会安全。</a:t>
            </a:r>
          </a:p>
        </p:txBody>
      </p:sp>
      <p:pic>
        <p:nvPicPr>
          <p:cNvPr id="32873" name="组合 383"/>
          <p:cNvPicPr/>
          <p:nvPr/>
        </p:nvPicPr>
        <p:blipFill>
          <a:blip r:embed="rId7"/>
          <a:stretch>
            <a:fillRect/>
          </a:stretch>
        </p:blipFill>
        <p:spPr>
          <a:xfrm>
            <a:off x="420370" y="1202055"/>
            <a:ext cx="686435" cy="431165"/>
          </a:xfrm>
          <a:prstGeom prst="rect">
            <a:avLst/>
          </a:prstGeom>
          <a:solidFill>
            <a:schemeClr val="accent2">
              <a:lumMod val="60000"/>
              <a:lumOff val="40000"/>
            </a:schemeClr>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ppt_x"/>
                                          </p:val>
                                        </p:tav>
                                        <p:tav tm="100000">
                                          <p:val>
                                            <p:strVal val="#ppt_x"/>
                                          </p:val>
                                        </p:tav>
                                      </p:tavLst>
                                    </p:anim>
                                    <p:anim calcmode="lin" valueType="num">
                                      <p:cBhvr additive="base">
                                        <p:cTn id="8" dur="500" fill="hold"/>
                                        <p:tgtEl>
                                          <p:spTgt spid="153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402"/>
                                        </p:tgtEl>
                                        <p:attrNameLst>
                                          <p:attrName>style.visibility</p:attrName>
                                        </p:attrNameLst>
                                      </p:cBhvr>
                                      <p:to>
                                        <p:strVal val="visible"/>
                                      </p:to>
                                    </p:set>
                                    <p:anim calcmode="lin" valueType="num">
                                      <p:cBhvr additive="base">
                                        <p:cTn id="11" dur="500" fill="hold"/>
                                        <p:tgtEl>
                                          <p:spTgt spid="15402"/>
                                        </p:tgtEl>
                                        <p:attrNameLst>
                                          <p:attrName>ppt_x</p:attrName>
                                        </p:attrNameLst>
                                      </p:cBhvr>
                                      <p:tavLst>
                                        <p:tav tm="0">
                                          <p:val>
                                            <p:strVal val="#ppt_x"/>
                                          </p:val>
                                        </p:tav>
                                        <p:tav tm="100000">
                                          <p:val>
                                            <p:strVal val="#ppt_x"/>
                                          </p:val>
                                        </p:tav>
                                      </p:tavLst>
                                    </p:anim>
                                    <p:anim calcmode="lin" valueType="num">
                                      <p:cBhvr additive="base">
                                        <p:cTn id="12" dur="500" fill="hold"/>
                                        <p:tgtEl>
                                          <p:spTgt spid="1540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p:nvPr/>
        </p:nvSpPr>
        <p:spPr>
          <a:xfrm>
            <a:off x="681990" y="4411345"/>
            <a:ext cx="188849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写作示例</a:t>
            </a:r>
          </a:p>
        </p:txBody>
      </p:sp>
      <p:sp>
        <p:nvSpPr>
          <p:cNvPr id="22532" name="TextBox 13"/>
          <p:cNvSpPr txBox="1"/>
          <p:nvPr/>
        </p:nvSpPr>
        <p:spPr>
          <a:xfrm>
            <a:off x="3170555" y="1336675"/>
            <a:ext cx="8103870" cy="452437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zh-CN" altLang="en-US" sz="2800" dirty="0">
                <a:solidFill>
                  <a:schemeClr val="tx1"/>
                </a:solidFill>
                <a:latin typeface="微软雅黑" panose="020B0503020204020204" pitchFamily="34" charset="-122"/>
                <a:ea typeface="微软雅黑" panose="020B0503020204020204" pitchFamily="34" charset="-122"/>
                <a:sym typeface="Arial" panose="020B0604020202020204" pitchFamily="34" charset="0"/>
              </a:rPr>
              <a:t>对于未成年犯罪，由于目前法律缺乏适当的惩戒和处罚，导致许多未成年犯罪几乎不用承担任何后果，这令公众极为不满，但这样的不满，不能干扰我们理性的判断。用愤怒代替思考，对于伤害他人和社会的未成年人，一味排斥歧视，把他们流放到社会边缘，不惜置之死地而后快，这既是对这些孩子的不负责，也是对社会的不负责。</a:t>
            </a:r>
          </a:p>
        </p:txBody>
      </p:sp>
      <p:grpSp>
        <p:nvGrpSpPr>
          <p:cNvPr id="22536" name="组合 1"/>
          <p:cNvGrpSpPr/>
          <p:nvPr/>
        </p:nvGrpSpPr>
        <p:grpSpPr>
          <a:xfrm>
            <a:off x="1008903" y="2712293"/>
            <a:ext cx="1233705" cy="1233702"/>
            <a:chOff x="389352" y="389305"/>
            <a:chExt cx="1056755" cy="1056618"/>
          </a:xfrm>
        </p:grpSpPr>
        <p:sp>
          <p:nvSpPr>
            <p:cNvPr id="22541" name="Text Box 11"/>
            <p:cNvSpPr txBox="1"/>
            <p:nvPr/>
          </p:nvSpPr>
          <p:spPr>
            <a:xfrm>
              <a:off x="389352" y="389305"/>
              <a:ext cx="1056755" cy="105661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sp>
          <p:nvSpPr>
            <p:cNvPr id="22539" name="AutoShape 84"/>
            <p:cNvSpPr/>
            <p:nvPr/>
          </p:nvSpPr>
          <p:spPr>
            <a:xfrm>
              <a:off x="590487" y="570783"/>
              <a:ext cx="652778" cy="639093"/>
            </a:xfrm>
            <a:custGeom>
              <a:avLst/>
              <a:gdLst/>
              <a:ahLst/>
              <a:cxnLst>
                <a:cxn ang="0">
                  <a:pos x="2147483647" y="0"/>
                </a:cxn>
                <a:cxn ang="0">
                  <a:pos x="2147483647" y="687435385"/>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77623543" y="2147483647"/>
                </a:cxn>
                <a:cxn ang="0">
                  <a:pos x="731554705" y="2147483647"/>
                </a:cxn>
                <a:cxn ang="0">
                  <a:pos x="0" y="2147483647"/>
                </a:cxn>
                <a:cxn ang="0">
                  <a:pos x="798295665" y="2147483647"/>
                </a:cxn>
                <a:cxn ang="0">
                  <a:pos x="2147483647" y="2147483647"/>
                </a:cxn>
                <a:cxn ang="0">
                  <a:pos x="2147483647" y="685906888"/>
                </a:cxn>
                <a:cxn ang="0">
                  <a:pos x="2147483647" y="0"/>
                </a:cxn>
              </a:cxnLst>
              <a:rect l="0" t="0" r="0" b="0"/>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2">
                <a:lumMod val="60000"/>
                <a:lumOff val="40000"/>
              </a:schemeClr>
            </a:solidFill>
            <a:ln w="9525">
              <a:noFill/>
            </a:ln>
          </p:spPr>
          <p:txBody>
            <a:bodyPr/>
            <a:lstStyle/>
            <a:p>
              <a:endParaRPr lang="zh-CN" altLang="en-US"/>
            </a:p>
          </p:txBody>
        </p:sp>
      </p:grpSp>
      <p:sp>
        <p:nvSpPr>
          <p:cNvPr id="2" name="任意多边形 3"/>
          <p:cNvSpPr/>
          <p:nvPr/>
        </p:nvSpPr>
        <p:spPr>
          <a:xfrm>
            <a:off x="840740" y="2534285"/>
            <a:ext cx="1545590" cy="1546860"/>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wipe(down)">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Text Placeholder 32"/>
          <p:cNvSpPr txBox="1"/>
          <p:nvPr/>
        </p:nvSpPr>
        <p:spPr>
          <a:xfrm>
            <a:off x="1241743" y="1982470"/>
            <a:ext cx="663575" cy="346075"/>
          </a:xfrm>
          <a:prstGeom prst="rect">
            <a:avLst/>
          </a:prstGeom>
          <a:noFill/>
          <a:ln w="9525">
            <a:noFill/>
          </a:ln>
        </p:spPr>
        <p:txBody>
          <a:bodyPr lIns="0" tIns="0" rIns="0" bIns="0"/>
          <a:lstStyle/>
          <a:p>
            <a:pPr lvl="0" defTabSz="685800" eaLnBrk="1" hangingPunct="1">
              <a:lnSpc>
                <a:spcPct val="90000"/>
              </a:lnSpc>
              <a:spcBef>
                <a:spcPts val="750"/>
              </a:spcBef>
            </a:pPr>
            <a:r>
              <a:rPr lang="en-US" altLang="zh-CN" sz="32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15402" name="TextBox 13@|17FFC:16777215|FBC:16777215|LFC:16777215|LBC:16777215"/>
          <p:cNvSpPr txBox="1"/>
          <p:nvPr/>
        </p:nvSpPr>
        <p:spPr>
          <a:xfrm>
            <a:off x="1930400" y="1924050"/>
            <a:ext cx="3683000" cy="492125"/>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32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别让未成年成为借口！</a:t>
            </a:r>
          </a:p>
        </p:txBody>
      </p:sp>
      <p:grpSp>
        <p:nvGrpSpPr>
          <p:cNvPr id="15381" name="组合 48"/>
          <p:cNvGrpSpPr/>
          <p:nvPr/>
        </p:nvGrpSpPr>
        <p:grpSpPr>
          <a:xfrm>
            <a:off x="422275" y="385763"/>
            <a:ext cx="685800" cy="431800"/>
            <a:chOff x="0" y="0"/>
            <a:chExt cx="684857" cy="432000"/>
          </a:xfrm>
        </p:grpSpPr>
        <p:grpSp>
          <p:nvGrpSpPr>
            <p:cNvPr id="15382" name="组合 49"/>
            <p:cNvGrpSpPr/>
            <p:nvPr/>
          </p:nvGrpSpPr>
          <p:grpSpPr>
            <a:xfrm rot="-1516987" flipH="1">
              <a:off x="252857" y="0"/>
              <a:ext cx="432000" cy="432000"/>
              <a:chOff x="0" y="0"/>
              <a:chExt cx="2214105" cy="1908711"/>
            </a:xfrm>
          </p:grpSpPr>
          <p:grpSp>
            <p:nvGrpSpPr>
              <p:cNvPr id="15390" name="Hexagon 26@|1FFC:16777215|FBC:16777215|LFC:16777215|LBC:16777215"/>
              <p:cNvGrpSpPr/>
              <p:nvPr/>
            </p:nvGrpSpPr>
            <p:grpSpPr>
              <a:xfrm rot="-1516987" flipH="1">
                <a:off x="-104976" y="-85420"/>
                <a:ext cx="2405748" cy="2073921"/>
                <a:chOff x="0" y="0"/>
                <a:chExt cx="469392" cy="469392"/>
              </a:xfrm>
            </p:grpSpPr>
            <p:pic>
              <p:nvPicPr>
                <p:cNvPr id="15394" name="Hexagon 26@|1FFC:16777215|FBC:16777215|LFC:16777215|LBC:16777215"/>
                <p:cNvPicPr/>
                <p:nvPr/>
              </p:nvPicPr>
              <p:blipFill>
                <a:blip r:embed="rId2"/>
                <a:stretch>
                  <a:fillRect/>
                </a:stretch>
              </p:blipFill>
              <p:spPr>
                <a:xfrm>
                  <a:off x="0" y="0"/>
                  <a:ext cx="469392" cy="469392"/>
                </a:xfrm>
                <a:prstGeom prst="rect">
                  <a:avLst/>
                </a:prstGeom>
                <a:noFill/>
                <a:ln w="9525">
                  <a:noFill/>
                </a:ln>
              </p:spPr>
            </p:pic>
            <p:sp>
              <p:nvSpPr>
                <p:cNvPr id="15395" name="Text Box 45"/>
                <p:cNvSpPr txBox="1"/>
                <p:nvPr/>
              </p:nvSpPr>
              <p:spPr>
                <a:xfrm rot="-1516989">
                  <a:off x="80618" y="83300"/>
                  <a:ext cx="305470" cy="305470"/>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391" name="Freeform 27@|5FFC:16777215|FBC:0|LFC:16777215|LBC:16777215"/>
              <p:cNvGrpSpPr/>
              <p:nvPr/>
            </p:nvGrpSpPr>
            <p:grpSpPr>
              <a:xfrm rot="-1516987" flipH="1">
                <a:off x="22570" y="-44131"/>
                <a:ext cx="2093313" cy="1508306"/>
                <a:chOff x="0" y="0"/>
                <a:chExt cx="408432" cy="341376"/>
              </a:xfrm>
            </p:grpSpPr>
            <p:pic>
              <p:nvPicPr>
                <p:cNvPr id="15392" name="Freeform 27@|5FFC:16777215|FBC:0|LFC:16777215|LBC:16777215"/>
                <p:cNvPicPr/>
                <p:nvPr/>
              </p:nvPicPr>
              <p:blipFill>
                <a:blip r:embed="rId3"/>
                <a:stretch>
                  <a:fillRect/>
                </a:stretch>
              </p:blipFill>
              <p:spPr>
                <a:xfrm>
                  <a:off x="0" y="0"/>
                  <a:ext cx="408432" cy="341376"/>
                </a:xfrm>
                <a:prstGeom prst="rect">
                  <a:avLst/>
                </a:prstGeom>
                <a:noFill/>
                <a:ln w="9525">
                  <a:noFill/>
                </a:ln>
              </p:spPr>
            </p:pic>
            <p:sp>
              <p:nvSpPr>
                <p:cNvPr id="15393" name="Text Box 48"/>
                <p:cNvSpPr txBox="1"/>
                <p:nvPr/>
              </p:nvSpPr>
              <p:spPr>
                <a:xfrm rot="-1516989">
                  <a:off x="56247" y="56823"/>
                  <a:ext cx="295004" cy="225656"/>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grpSp>
          <p:nvGrpSpPr>
            <p:cNvPr id="15383" name="组合 50"/>
            <p:cNvGrpSpPr/>
            <p:nvPr/>
          </p:nvGrpSpPr>
          <p:grpSpPr>
            <a:xfrm rot="-1516987" flipH="1">
              <a:off x="0" y="0"/>
              <a:ext cx="432000" cy="432000"/>
              <a:chOff x="0" y="0"/>
              <a:chExt cx="2214105" cy="1908711"/>
            </a:xfrm>
          </p:grpSpPr>
          <p:grpSp>
            <p:nvGrpSpPr>
              <p:cNvPr id="15384" name="Hexagon 26@|1FFC:16777215|FBC:16777215|LFC:16777215|LBC:16777215"/>
              <p:cNvGrpSpPr/>
              <p:nvPr/>
            </p:nvGrpSpPr>
            <p:grpSpPr>
              <a:xfrm rot="-1516987" flipH="1">
                <a:off x="-88766" y="-85660"/>
                <a:ext cx="2374505" cy="2073921"/>
                <a:chOff x="0" y="0"/>
                <a:chExt cx="463296" cy="469392"/>
              </a:xfrm>
            </p:grpSpPr>
            <p:pic>
              <p:nvPicPr>
                <p:cNvPr id="15388" name="Hexagon 26@|1FFC:16777215|FBC:16777215|LFC:16777215|LBC:16777215"/>
                <p:cNvPicPr/>
                <p:nvPr/>
              </p:nvPicPr>
              <p:blipFill>
                <a:blip r:embed="rId4"/>
                <a:stretch>
                  <a:fillRect/>
                </a:stretch>
              </p:blipFill>
              <p:spPr>
                <a:xfrm>
                  <a:off x="0" y="0"/>
                  <a:ext cx="463296" cy="469392"/>
                </a:xfrm>
                <a:prstGeom prst="rect">
                  <a:avLst/>
                </a:prstGeom>
                <a:noFill/>
                <a:ln w="9525">
                  <a:noFill/>
                </a:ln>
              </p:spPr>
            </p:pic>
            <p:sp>
              <p:nvSpPr>
                <p:cNvPr id="15389" name="Text Box 52"/>
                <p:cNvSpPr txBox="1"/>
                <p:nvPr/>
              </p:nvSpPr>
              <p:spPr>
                <a:xfrm rot="-1516989">
                  <a:off x="77697" y="83300"/>
                  <a:ext cx="305470" cy="305470"/>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385" name="Freeform 27@|5FFC:16777215|FBC:0|LFC:16777215|LBC:16777215"/>
              <p:cNvGrpSpPr/>
              <p:nvPr/>
            </p:nvGrpSpPr>
            <p:grpSpPr>
              <a:xfrm rot="-1516987" flipH="1">
                <a:off x="38781" y="-44371"/>
                <a:ext cx="2062070" cy="1508306"/>
                <a:chOff x="0" y="0"/>
                <a:chExt cx="402336" cy="341376"/>
              </a:xfrm>
            </p:grpSpPr>
            <p:pic>
              <p:nvPicPr>
                <p:cNvPr id="15386" name="Freeform 27@|5FFC:16777215|FBC:0|LFC:16777215|LBC:16777215"/>
                <p:cNvPicPr/>
                <p:nvPr/>
              </p:nvPicPr>
              <p:blipFill>
                <a:blip r:embed="rId5"/>
                <a:stretch>
                  <a:fillRect/>
                </a:stretch>
              </p:blipFill>
              <p:spPr>
                <a:xfrm>
                  <a:off x="0" y="0"/>
                  <a:ext cx="402336" cy="341376"/>
                </a:xfrm>
                <a:prstGeom prst="rect">
                  <a:avLst/>
                </a:prstGeom>
                <a:noFill/>
                <a:ln w="9525">
                  <a:noFill/>
                </a:ln>
              </p:spPr>
            </p:pic>
            <p:sp>
              <p:nvSpPr>
                <p:cNvPr id="15387" name="Text Box 55"/>
                <p:cNvSpPr txBox="1"/>
                <p:nvPr/>
              </p:nvSpPr>
              <p:spPr>
                <a:xfrm rot="-1516989">
                  <a:off x="53326" y="56823"/>
                  <a:ext cx="295004" cy="225656"/>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grpSp>
      <p:sp>
        <p:nvSpPr>
          <p:cNvPr id="2" name="文本框 1"/>
          <p:cNvSpPr txBox="1"/>
          <p:nvPr/>
        </p:nvSpPr>
        <p:spPr>
          <a:xfrm>
            <a:off x="1242060" y="2538095"/>
            <a:ext cx="9927590" cy="3969385"/>
          </a:xfrm>
          <a:prstGeom prst="rect">
            <a:avLst/>
          </a:prstGeom>
          <a:noFill/>
        </p:spPr>
        <p:txBody>
          <a:bodyPr wrap="square" rtlCol="0">
            <a:spAutoFit/>
          </a:bodyPr>
          <a:lstStyle/>
          <a:p>
            <a:pPr>
              <a:lnSpc>
                <a:spcPct val="150000"/>
              </a:lnSpc>
            </a:pPr>
            <a:r>
              <a:rPr lang="zh-CN" altLang="en-US" sz="2800" b="1">
                <a:solidFill>
                  <a:schemeClr val="accent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rPr>
              <a:t>【光明网】</a:t>
            </a:r>
            <a:r>
              <a:rPr lang="zh-CN" altLang="en-US" sz="2800">
                <a:latin typeface="微软雅黑" panose="020B0503020204020204" pitchFamily="34" charset="-122"/>
                <a:ea typeface="微软雅黑" panose="020B0503020204020204" pitchFamily="34" charset="-122"/>
                <a:cs typeface="微软雅黑" panose="020B0503020204020204" pitchFamily="34" charset="-122"/>
              </a:rPr>
              <a:t>刑事责任年龄的划分，应是对未成年人的保护，而不是对犯罪者的包庇。但目前看来，坚持既有的刑事责任年龄，给未成年人犯罪以法律“宽容”，不仅对受害人难言公平，也难以收到教育挽救的效果，甚至可能演化为对犯罪暴行的“纵容”。面对不忍直视的频发血案，降低刑事责任年龄，或许应尽早进入立法者的视野。</a:t>
            </a:r>
          </a:p>
        </p:txBody>
      </p:sp>
      <p:sp>
        <p:nvSpPr>
          <p:cNvPr id="3" name="TextBox 13"/>
          <p:cNvSpPr txBox="1"/>
          <p:nvPr/>
        </p:nvSpPr>
        <p:spPr>
          <a:xfrm>
            <a:off x="1174115" y="1114425"/>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观点热议</a:t>
            </a:r>
          </a:p>
        </p:txBody>
      </p:sp>
      <p:pic>
        <p:nvPicPr>
          <p:cNvPr id="32873" name="组合 383"/>
          <p:cNvPicPr/>
          <p:nvPr/>
        </p:nvPicPr>
        <p:blipFill>
          <a:blip r:embed="rId6"/>
          <a:stretch>
            <a:fillRect/>
          </a:stretch>
        </p:blipFill>
        <p:spPr>
          <a:xfrm>
            <a:off x="420370" y="1202055"/>
            <a:ext cx="686435" cy="431165"/>
          </a:xfrm>
          <a:prstGeom prst="rect">
            <a:avLst/>
          </a:prstGeom>
          <a:solidFill>
            <a:schemeClr val="accent2">
              <a:lumMod val="60000"/>
              <a:lumOff val="40000"/>
            </a:schemeClr>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additive="base">
                                        <p:cTn id="7" dur="500" fill="hold"/>
                                        <p:tgtEl>
                                          <p:spTgt spid="15402"/>
                                        </p:tgtEl>
                                        <p:attrNameLst>
                                          <p:attrName>ppt_x</p:attrName>
                                        </p:attrNameLst>
                                      </p:cBhvr>
                                      <p:tavLst>
                                        <p:tav tm="0">
                                          <p:val>
                                            <p:strVal val="#ppt_x"/>
                                          </p:val>
                                        </p:tav>
                                        <p:tav tm="100000">
                                          <p:val>
                                            <p:strVal val="#ppt_x"/>
                                          </p:val>
                                        </p:tav>
                                      </p:tavLst>
                                    </p:anim>
                                    <p:anim calcmode="lin" valueType="num">
                                      <p:cBhvr additive="base">
                                        <p:cTn id="8" dur="500" fill="hold"/>
                                        <p:tgtEl>
                                          <p:spTgt spid="154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366"/>
                                        </p:tgtEl>
                                        <p:attrNameLst>
                                          <p:attrName>style.visibility</p:attrName>
                                        </p:attrNameLst>
                                      </p:cBhvr>
                                      <p:to>
                                        <p:strVal val="visible"/>
                                      </p:to>
                                    </p:set>
                                    <p:anim calcmode="lin" valueType="num">
                                      <p:cBhvr additive="base">
                                        <p:cTn id="11" dur="500" fill="hold"/>
                                        <p:tgtEl>
                                          <p:spTgt spid="15366"/>
                                        </p:tgtEl>
                                        <p:attrNameLst>
                                          <p:attrName>ppt_x</p:attrName>
                                        </p:attrNameLst>
                                      </p:cBhvr>
                                      <p:tavLst>
                                        <p:tav tm="0">
                                          <p:val>
                                            <p:strVal val="#ppt_x"/>
                                          </p:val>
                                        </p:tav>
                                        <p:tav tm="100000">
                                          <p:val>
                                            <p:strVal val="#ppt_x"/>
                                          </p:val>
                                        </p:tav>
                                      </p:tavLst>
                                    </p:anim>
                                    <p:anim calcmode="lin" valueType="num">
                                      <p:cBhvr additive="base">
                                        <p:cTn id="12"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p:nvPr/>
        </p:nvSpPr>
        <p:spPr>
          <a:xfrm>
            <a:off x="616585" y="4293870"/>
            <a:ext cx="1755775" cy="492125"/>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2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写作示例</a:t>
            </a:r>
          </a:p>
        </p:txBody>
      </p:sp>
      <p:sp>
        <p:nvSpPr>
          <p:cNvPr id="22532" name="TextBox 13"/>
          <p:cNvSpPr txBox="1"/>
          <p:nvPr/>
        </p:nvSpPr>
        <p:spPr>
          <a:xfrm>
            <a:off x="2609215" y="1289685"/>
            <a:ext cx="9283065" cy="517080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虽然早在1956年，就有对“少年犯收容教养”的规定，但实践中，对这些作恶未成年人的收容教养难以落到实处。当前，很多地方已经没有工读学校等收容教养场所。加之什么样的作恶未成年人应该被收容教养，该履行什么样的法定程序，收容教养期限多长，收容教养机构有权施加何种教育惩戒措施，均不明确，导致了对作恶未成年人的收容教养存在空白，流于形式，未成年人身份成了这些人肆意妄为、为非作歹、行凶作恶的“护身符”。</a:t>
            </a:r>
          </a:p>
        </p:txBody>
      </p:sp>
      <p:grpSp>
        <p:nvGrpSpPr>
          <p:cNvPr id="22536" name="组合 1"/>
          <p:cNvGrpSpPr/>
          <p:nvPr/>
        </p:nvGrpSpPr>
        <p:grpSpPr>
          <a:xfrm>
            <a:off x="877458" y="2639268"/>
            <a:ext cx="1233705" cy="1233702"/>
            <a:chOff x="389352" y="389305"/>
            <a:chExt cx="1056755" cy="1056618"/>
          </a:xfrm>
        </p:grpSpPr>
        <p:sp>
          <p:nvSpPr>
            <p:cNvPr id="22541" name="Text Box 11"/>
            <p:cNvSpPr txBox="1"/>
            <p:nvPr/>
          </p:nvSpPr>
          <p:spPr>
            <a:xfrm>
              <a:off x="389352" y="389305"/>
              <a:ext cx="1056755" cy="105661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sp>
          <p:nvSpPr>
            <p:cNvPr id="22539" name="AutoShape 84"/>
            <p:cNvSpPr/>
            <p:nvPr/>
          </p:nvSpPr>
          <p:spPr>
            <a:xfrm>
              <a:off x="590487" y="570783"/>
              <a:ext cx="652778" cy="639093"/>
            </a:xfrm>
            <a:custGeom>
              <a:avLst/>
              <a:gdLst/>
              <a:ahLst/>
              <a:cxnLst>
                <a:cxn ang="0">
                  <a:pos x="2147483647" y="0"/>
                </a:cxn>
                <a:cxn ang="0">
                  <a:pos x="2147483647" y="687435385"/>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77623543" y="2147483647"/>
                </a:cxn>
                <a:cxn ang="0">
                  <a:pos x="731554705" y="2147483647"/>
                </a:cxn>
                <a:cxn ang="0">
                  <a:pos x="0" y="2147483647"/>
                </a:cxn>
                <a:cxn ang="0">
                  <a:pos x="798295665" y="2147483647"/>
                </a:cxn>
                <a:cxn ang="0">
                  <a:pos x="2147483647" y="2147483647"/>
                </a:cxn>
                <a:cxn ang="0">
                  <a:pos x="2147483647" y="685906888"/>
                </a:cxn>
                <a:cxn ang="0">
                  <a:pos x="2147483647" y="0"/>
                </a:cxn>
              </a:cxnLst>
              <a:rect l="0" t="0" r="0" b="0"/>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2">
                <a:lumMod val="60000"/>
                <a:lumOff val="40000"/>
              </a:schemeClr>
            </a:solidFill>
            <a:ln w="9525">
              <a:noFill/>
            </a:ln>
          </p:spPr>
          <p:txBody>
            <a:bodyPr/>
            <a:lstStyle/>
            <a:p>
              <a:endParaRPr lang="zh-CN" altLang="en-US"/>
            </a:p>
          </p:txBody>
        </p:sp>
      </p:grpSp>
      <p:sp>
        <p:nvSpPr>
          <p:cNvPr id="2" name="任意多边形 3"/>
          <p:cNvSpPr/>
          <p:nvPr/>
        </p:nvSpPr>
        <p:spPr>
          <a:xfrm>
            <a:off x="709295" y="2461260"/>
            <a:ext cx="1545590" cy="1546860"/>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blinds(horizontal)">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6" name="Text Placeholder 32"/>
          <p:cNvSpPr txBox="1"/>
          <p:nvPr/>
        </p:nvSpPr>
        <p:spPr>
          <a:xfrm>
            <a:off x="1200468" y="1892300"/>
            <a:ext cx="663575" cy="346075"/>
          </a:xfrm>
          <a:prstGeom prst="rect">
            <a:avLst/>
          </a:prstGeom>
          <a:noFill/>
          <a:ln w="9525">
            <a:noFill/>
          </a:ln>
        </p:spPr>
        <p:txBody>
          <a:bodyPr lIns="0" tIns="0" rIns="0" bIns="0"/>
          <a:lstStyle/>
          <a:p>
            <a:pPr lvl="0" defTabSz="685800" eaLnBrk="1" hangingPunct="1">
              <a:lnSpc>
                <a:spcPct val="90000"/>
              </a:lnSpc>
              <a:spcBef>
                <a:spcPts val="750"/>
              </a:spcBef>
            </a:pPr>
            <a:r>
              <a:rPr lang="en-US" altLang="zh-CN" sz="3200" b="1" dirty="0">
                <a:solidFill>
                  <a:schemeClr val="accent2">
                    <a:lumMod val="60000"/>
                    <a:lumOff val="40000"/>
                  </a:schemeClr>
                </a:solidFill>
                <a:latin typeface="微软雅黑" panose="020B0503020204020204" pitchFamily="34" charset="-122"/>
                <a:ea typeface="微软雅黑" panose="020B0503020204020204" pitchFamily="34" charset="-122"/>
                <a:sym typeface="Arial" panose="020B0604020202020204" pitchFamily="34" charset="0"/>
              </a:rPr>
              <a:t>03</a:t>
            </a:r>
          </a:p>
        </p:txBody>
      </p:sp>
      <p:sp>
        <p:nvSpPr>
          <p:cNvPr id="15402" name="TextBox 13@|17FFC:16777215|FBC:16777215|LFC:16777215|LBC:16777215"/>
          <p:cNvSpPr txBox="1"/>
          <p:nvPr/>
        </p:nvSpPr>
        <p:spPr>
          <a:xfrm>
            <a:off x="1972945" y="1833880"/>
            <a:ext cx="4521835" cy="492125"/>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32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青少年家庭教育不能缺位</a:t>
            </a:r>
          </a:p>
        </p:txBody>
      </p:sp>
      <p:grpSp>
        <p:nvGrpSpPr>
          <p:cNvPr id="15381" name="组合 48"/>
          <p:cNvGrpSpPr/>
          <p:nvPr/>
        </p:nvGrpSpPr>
        <p:grpSpPr>
          <a:xfrm>
            <a:off x="422275" y="385763"/>
            <a:ext cx="685800" cy="431800"/>
            <a:chOff x="0" y="0"/>
            <a:chExt cx="684857" cy="432000"/>
          </a:xfrm>
        </p:grpSpPr>
        <p:grpSp>
          <p:nvGrpSpPr>
            <p:cNvPr id="15382" name="组合 49"/>
            <p:cNvGrpSpPr/>
            <p:nvPr/>
          </p:nvGrpSpPr>
          <p:grpSpPr>
            <a:xfrm rot="-1516987" flipH="1">
              <a:off x="252857" y="0"/>
              <a:ext cx="432000" cy="432000"/>
              <a:chOff x="0" y="0"/>
              <a:chExt cx="2214105" cy="1908711"/>
            </a:xfrm>
          </p:grpSpPr>
          <p:grpSp>
            <p:nvGrpSpPr>
              <p:cNvPr id="15390" name="Hexagon 26@|1FFC:16777215|FBC:16777215|LFC:16777215|LBC:16777215"/>
              <p:cNvGrpSpPr/>
              <p:nvPr/>
            </p:nvGrpSpPr>
            <p:grpSpPr>
              <a:xfrm rot="-1516987" flipH="1">
                <a:off x="-104976" y="-85420"/>
                <a:ext cx="2405748" cy="2073921"/>
                <a:chOff x="0" y="0"/>
                <a:chExt cx="469392" cy="469392"/>
              </a:xfrm>
            </p:grpSpPr>
            <p:pic>
              <p:nvPicPr>
                <p:cNvPr id="15394" name="Hexagon 26@|1FFC:16777215|FBC:16777215|LFC:16777215|LBC:16777215"/>
                <p:cNvPicPr/>
                <p:nvPr/>
              </p:nvPicPr>
              <p:blipFill>
                <a:blip r:embed="rId2"/>
                <a:stretch>
                  <a:fillRect/>
                </a:stretch>
              </p:blipFill>
              <p:spPr>
                <a:xfrm>
                  <a:off x="0" y="0"/>
                  <a:ext cx="469392" cy="469392"/>
                </a:xfrm>
                <a:prstGeom prst="rect">
                  <a:avLst/>
                </a:prstGeom>
                <a:noFill/>
                <a:ln w="9525">
                  <a:noFill/>
                </a:ln>
              </p:spPr>
            </p:pic>
            <p:sp>
              <p:nvSpPr>
                <p:cNvPr id="15395" name="Text Box 45"/>
                <p:cNvSpPr txBox="1"/>
                <p:nvPr/>
              </p:nvSpPr>
              <p:spPr>
                <a:xfrm rot="-1516989">
                  <a:off x="80618" y="83300"/>
                  <a:ext cx="305470" cy="305470"/>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391" name="Freeform 27@|5FFC:16777215|FBC:0|LFC:16777215|LBC:16777215"/>
              <p:cNvGrpSpPr/>
              <p:nvPr/>
            </p:nvGrpSpPr>
            <p:grpSpPr>
              <a:xfrm rot="-1516987" flipH="1">
                <a:off x="22570" y="-44131"/>
                <a:ext cx="2093313" cy="1508306"/>
                <a:chOff x="0" y="0"/>
                <a:chExt cx="408432" cy="341376"/>
              </a:xfrm>
            </p:grpSpPr>
            <p:pic>
              <p:nvPicPr>
                <p:cNvPr id="15392" name="Freeform 27@|5FFC:16777215|FBC:0|LFC:16777215|LBC:16777215"/>
                <p:cNvPicPr/>
                <p:nvPr/>
              </p:nvPicPr>
              <p:blipFill>
                <a:blip r:embed="rId3"/>
                <a:stretch>
                  <a:fillRect/>
                </a:stretch>
              </p:blipFill>
              <p:spPr>
                <a:xfrm>
                  <a:off x="0" y="0"/>
                  <a:ext cx="408432" cy="341376"/>
                </a:xfrm>
                <a:prstGeom prst="rect">
                  <a:avLst/>
                </a:prstGeom>
                <a:noFill/>
                <a:ln w="9525">
                  <a:noFill/>
                </a:ln>
              </p:spPr>
            </p:pic>
            <p:sp>
              <p:nvSpPr>
                <p:cNvPr id="15393" name="Text Box 48"/>
                <p:cNvSpPr txBox="1"/>
                <p:nvPr/>
              </p:nvSpPr>
              <p:spPr>
                <a:xfrm rot="-1516989">
                  <a:off x="56247" y="56823"/>
                  <a:ext cx="295004" cy="225656"/>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grpSp>
          <p:nvGrpSpPr>
            <p:cNvPr id="15383" name="组合 50"/>
            <p:cNvGrpSpPr/>
            <p:nvPr/>
          </p:nvGrpSpPr>
          <p:grpSpPr>
            <a:xfrm rot="-1516987" flipH="1">
              <a:off x="0" y="0"/>
              <a:ext cx="432000" cy="432000"/>
              <a:chOff x="0" y="0"/>
              <a:chExt cx="2214105" cy="1908711"/>
            </a:xfrm>
          </p:grpSpPr>
          <p:grpSp>
            <p:nvGrpSpPr>
              <p:cNvPr id="15384" name="Hexagon 26@|1FFC:16777215|FBC:16777215|LFC:16777215|LBC:16777215"/>
              <p:cNvGrpSpPr/>
              <p:nvPr/>
            </p:nvGrpSpPr>
            <p:grpSpPr>
              <a:xfrm rot="-1516987" flipH="1">
                <a:off x="-88766" y="-85660"/>
                <a:ext cx="2374505" cy="2073921"/>
                <a:chOff x="0" y="0"/>
                <a:chExt cx="463296" cy="469392"/>
              </a:xfrm>
            </p:grpSpPr>
            <p:pic>
              <p:nvPicPr>
                <p:cNvPr id="15388" name="Hexagon 26@|1FFC:16777215|FBC:16777215|LFC:16777215|LBC:16777215"/>
                <p:cNvPicPr/>
                <p:nvPr/>
              </p:nvPicPr>
              <p:blipFill>
                <a:blip r:embed="rId4"/>
                <a:stretch>
                  <a:fillRect/>
                </a:stretch>
              </p:blipFill>
              <p:spPr>
                <a:xfrm>
                  <a:off x="0" y="0"/>
                  <a:ext cx="463296" cy="469392"/>
                </a:xfrm>
                <a:prstGeom prst="rect">
                  <a:avLst/>
                </a:prstGeom>
                <a:noFill/>
                <a:ln w="9525">
                  <a:noFill/>
                </a:ln>
              </p:spPr>
            </p:pic>
            <p:sp>
              <p:nvSpPr>
                <p:cNvPr id="15389" name="Text Box 52"/>
                <p:cNvSpPr txBox="1"/>
                <p:nvPr/>
              </p:nvSpPr>
              <p:spPr>
                <a:xfrm rot="-1516989">
                  <a:off x="77697" y="83300"/>
                  <a:ext cx="305470" cy="305470"/>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nvGrpSpPr>
              <p:cNvPr id="15385" name="Freeform 27@|5FFC:16777215|FBC:0|LFC:16777215|LBC:16777215"/>
              <p:cNvGrpSpPr/>
              <p:nvPr/>
            </p:nvGrpSpPr>
            <p:grpSpPr>
              <a:xfrm rot="-1516987" flipH="1">
                <a:off x="38781" y="-44371"/>
                <a:ext cx="2062070" cy="1508306"/>
                <a:chOff x="0" y="0"/>
                <a:chExt cx="402336" cy="341376"/>
              </a:xfrm>
            </p:grpSpPr>
            <p:pic>
              <p:nvPicPr>
                <p:cNvPr id="15386" name="Freeform 27@|5FFC:16777215|FBC:0|LFC:16777215|LBC:16777215"/>
                <p:cNvPicPr/>
                <p:nvPr/>
              </p:nvPicPr>
              <p:blipFill>
                <a:blip r:embed="rId5"/>
                <a:stretch>
                  <a:fillRect/>
                </a:stretch>
              </p:blipFill>
              <p:spPr>
                <a:xfrm>
                  <a:off x="0" y="0"/>
                  <a:ext cx="402336" cy="341376"/>
                </a:xfrm>
                <a:prstGeom prst="rect">
                  <a:avLst/>
                </a:prstGeom>
                <a:noFill/>
                <a:ln w="9525">
                  <a:noFill/>
                </a:ln>
              </p:spPr>
            </p:pic>
            <p:sp>
              <p:nvSpPr>
                <p:cNvPr id="15387" name="Text Box 55"/>
                <p:cNvSpPr txBox="1"/>
                <p:nvPr/>
              </p:nvSpPr>
              <p:spPr>
                <a:xfrm rot="-1516989">
                  <a:off x="53326" y="56823"/>
                  <a:ext cx="295004" cy="225656"/>
                </a:xfrm>
                <a:prstGeom prst="rect">
                  <a:avLst/>
                </a:prstGeom>
                <a:noFill/>
                <a:ln w="9525">
                  <a:noFill/>
                </a:ln>
              </p:spPr>
              <p:txBody>
                <a:bodyPr anchor="ctr"/>
                <a:lstStyle/>
                <a:p>
                  <a:pPr lvl="0" algn="ctr" eaLnBrk="1" hangingPunct="1"/>
                  <a:endParaRPr lang="zh-CN" altLang="en-US" dirty="0">
                    <a:solidFill>
                      <a:srgbClr val="FFFFFF"/>
                    </a:solidFill>
                    <a:latin typeface="Calibri" panose="020F0502020204030204" pitchFamily="34" charset="0"/>
                    <a:ea typeface="宋体" panose="02010600030101010101" pitchFamily="2" charset="-122"/>
                  </a:endParaRPr>
                </a:p>
              </p:txBody>
            </p:sp>
          </p:grpSp>
        </p:grpSp>
      </p:grpSp>
      <p:sp>
        <p:nvSpPr>
          <p:cNvPr id="2" name="文本框 1"/>
          <p:cNvSpPr txBox="1"/>
          <p:nvPr/>
        </p:nvSpPr>
        <p:spPr>
          <a:xfrm>
            <a:off x="1056640" y="2601595"/>
            <a:ext cx="10793095" cy="3322955"/>
          </a:xfrm>
          <a:prstGeom prst="rect">
            <a:avLst/>
          </a:prstGeom>
          <a:noFill/>
        </p:spPr>
        <p:txBody>
          <a:bodyPr wrap="square" rtlCol="0">
            <a:spAutoFit/>
          </a:bodyPr>
          <a:lstStyle/>
          <a:p>
            <a:pPr>
              <a:lnSpc>
                <a:spcPct val="150000"/>
              </a:lnSpc>
            </a:pPr>
            <a:r>
              <a:rPr lang="zh-CN" altLang="en-US" sz="2800" b="1">
                <a:solidFill>
                  <a:schemeClr val="accent2">
                    <a:lumMod val="60000"/>
                    <a:lumOff val="40000"/>
                  </a:schemeClr>
                </a:solidFill>
                <a:latin typeface="微软雅黑" panose="020B0503020204020204" pitchFamily="34" charset="-122"/>
                <a:ea typeface="微软雅黑" panose="020B0503020204020204" pitchFamily="34" charset="-122"/>
              </a:rPr>
              <a:t>【搜狐新闻】</a:t>
            </a:r>
            <a:r>
              <a:rPr lang="zh-CN" altLang="en-US" sz="2800">
                <a:latin typeface="微软雅黑" panose="020B0503020204020204" pitchFamily="34" charset="-122"/>
                <a:ea typeface="微软雅黑" panose="020B0503020204020204" pitchFamily="34" charset="-122"/>
              </a:rPr>
              <a:t>孩子和母亲缺乏沟通，爷爷奶奶娇生惯养，溺爱孩子，社会环境复杂，孩子染上了不良习惯，父母没有及早关注孩子的现状，恶习一旦养成即使打骂也无济于事。另外，孩子正处于青春期叛逆期，要多关注关爱孩子，让孩子心里感受到父母的爱，母子之间无隔夜仇。教育本身没有错，是观念和价值观方向的错误。</a:t>
            </a:r>
          </a:p>
        </p:txBody>
      </p:sp>
      <p:sp>
        <p:nvSpPr>
          <p:cNvPr id="5" name="TextBox 13"/>
          <p:cNvSpPr txBox="1"/>
          <p:nvPr/>
        </p:nvSpPr>
        <p:spPr>
          <a:xfrm>
            <a:off x="1215390" y="1111250"/>
            <a:ext cx="192278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观点热议</a:t>
            </a:r>
          </a:p>
        </p:txBody>
      </p:sp>
      <p:pic>
        <p:nvPicPr>
          <p:cNvPr id="32873" name="组合 383"/>
          <p:cNvPicPr/>
          <p:nvPr/>
        </p:nvPicPr>
        <p:blipFill>
          <a:blip r:embed="rId6"/>
          <a:stretch>
            <a:fillRect/>
          </a:stretch>
        </p:blipFill>
        <p:spPr>
          <a:xfrm>
            <a:off x="420370" y="1202055"/>
            <a:ext cx="686435" cy="431165"/>
          </a:xfrm>
          <a:prstGeom prst="rect">
            <a:avLst/>
          </a:prstGeom>
          <a:solidFill>
            <a:schemeClr val="accent2">
              <a:lumMod val="60000"/>
              <a:lumOff val="40000"/>
            </a:schemeClr>
          </a:solid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additive="base">
                                        <p:cTn id="7" dur="500" fill="hold"/>
                                        <p:tgtEl>
                                          <p:spTgt spid="15402"/>
                                        </p:tgtEl>
                                        <p:attrNameLst>
                                          <p:attrName>ppt_x</p:attrName>
                                        </p:attrNameLst>
                                      </p:cBhvr>
                                      <p:tavLst>
                                        <p:tav tm="0">
                                          <p:val>
                                            <p:strVal val="#ppt_x"/>
                                          </p:val>
                                        </p:tav>
                                        <p:tav tm="100000">
                                          <p:val>
                                            <p:strVal val="#ppt_x"/>
                                          </p:val>
                                        </p:tav>
                                      </p:tavLst>
                                    </p:anim>
                                    <p:anim calcmode="lin" valueType="num">
                                      <p:cBhvr additive="base">
                                        <p:cTn id="8" dur="500" fill="hold"/>
                                        <p:tgtEl>
                                          <p:spTgt spid="1540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366"/>
                                        </p:tgtEl>
                                        <p:attrNameLst>
                                          <p:attrName>style.visibility</p:attrName>
                                        </p:attrNameLst>
                                      </p:cBhvr>
                                      <p:to>
                                        <p:strVal val="visible"/>
                                      </p:to>
                                    </p:set>
                                    <p:anim calcmode="lin" valueType="num">
                                      <p:cBhvr additive="base">
                                        <p:cTn id="11" dur="500" fill="hold"/>
                                        <p:tgtEl>
                                          <p:spTgt spid="15366"/>
                                        </p:tgtEl>
                                        <p:attrNameLst>
                                          <p:attrName>ppt_x</p:attrName>
                                        </p:attrNameLst>
                                      </p:cBhvr>
                                      <p:tavLst>
                                        <p:tav tm="0">
                                          <p:val>
                                            <p:strVal val="#ppt_x"/>
                                          </p:val>
                                        </p:tav>
                                        <p:tav tm="100000">
                                          <p:val>
                                            <p:strVal val="#ppt_x"/>
                                          </p:val>
                                        </p:tav>
                                      </p:tavLst>
                                    </p:anim>
                                    <p:anim calcmode="lin" valueType="num">
                                      <p:cBhvr additive="base">
                                        <p:cTn id="12"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40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3"/>
          <p:cNvSpPr txBox="1"/>
          <p:nvPr/>
        </p:nvSpPr>
        <p:spPr>
          <a:xfrm>
            <a:off x="412750" y="4030980"/>
            <a:ext cx="1991360" cy="553720"/>
          </a:xfrm>
          <a:prstGeom prst="rect">
            <a:avLst/>
          </a:prstGeom>
          <a:noFill/>
          <a:ln w="9525">
            <a:noFill/>
          </a:ln>
        </p:spPr>
        <p:txBody>
          <a:bodyPr wrap="square" lIns="0" tIns="0" rIns="0" bIns="0">
            <a:spAutoFit/>
          </a:bodyPr>
          <a:lstStyle/>
          <a:p>
            <a:pPr lvl="0" algn="ctr" defTabSz="1216025" eaLnBrk="1" hangingPunct="1">
              <a:spcBef>
                <a:spcPct val="20000"/>
              </a:spcBef>
            </a:pPr>
            <a:r>
              <a:rPr lang="zh-CN" altLang="en-US" sz="3600" b="1"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写作示例</a:t>
            </a:r>
          </a:p>
        </p:txBody>
      </p:sp>
      <p:sp>
        <p:nvSpPr>
          <p:cNvPr id="22532" name="TextBox 13"/>
          <p:cNvSpPr txBox="1"/>
          <p:nvPr/>
        </p:nvSpPr>
        <p:spPr>
          <a:xfrm>
            <a:off x="2728595" y="1767205"/>
            <a:ext cx="8693150" cy="3877945"/>
          </a:xfrm>
          <a:prstGeom prst="rect">
            <a:avLst/>
          </a:prstGeom>
          <a:noFill/>
          <a:ln w="9525">
            <a:noFill/>
          </a:ln>
        </p:spPr>
        <p:txBody>
          <a:bodyPr wrap="square" lIns="0" tIns="0" rIns="0" bIns="0">
            <a:spAutoFit/>
          </a:bodyPr>
          <a:lstStyle/>
          <a:p>
            <a:pPr lvl="0" defTabSz="1216025" eaLnBrk="1" hangingPunct="1">
              <a:lnSpc>
                <a:spcPct val="150000"/>
              </a:lnSpc>
              <a:spcBef>
                <a:spcPct val="20000"/>
              </a:spcBef>
            </a:pPr>
            <a:r>
              <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而弑母男孩的父亲称，一年见孩子的次数比较少，也就一次两次。在这样家庭教育缺位的状况下，又怎么能保证孩子从小受到正当的引导和充足的爱?而父母回来后，经常因钱财等问题引发家庭冲突，轻则吵架重则打骂。在这样的环境中，他是否已经习惯了恨意的积累，对这种伤害与被伤害习以为常才最终走向不归之路?</a:t>
            </a:r>
          </a:p>
        </p:txBody>
      </p:sp>
      <p:grpSp>
        <p:nvGrpSpPr>
          <p:cNvPr id="22536" name="组合 1"/>
          <p:cNvGrpSpPr/>
          <p:nvPr/>
        </p:nvGrpSpPr>
        <p:grpSpPr>
          <a:xfrm>
            <a:off x="791098" y="2415748"/>
            <a:ext cx="1233705" cy="1233702"/>
            <a:chOff x="389352" y="389305"/>
            <a:chExt cx="1056755" cy="1056618"/>
          </a:xfrm>
        </p:grpSpPr>
        <p:sp>
          <p:nvSpPr>
            <p:cNvPr id="22541" name="Text Box 11"/>
            <p:cNvSpPr txBox="1"/>
            <p:nvPr/>
          </p:nvSpPr>
          <p:spPr>
            <a:xfrm>
              <a:off x="389352" y="389305"/>
              <a:ext cx="1056755" cy="1056618"/>
            </a:xfrm>
            <a:prstGeom prst="rect">
              <a:avLst/>
            </a:prstGeom>
            <a:noFill/>
            <a:ln w="9525">
              <a:noFill/>
            </a:ln>
          </p:spPr>
          <p:txBody>
            <a:bodyPr anchor="ctr"/>
            <a:lstStyle/>
            <a:p>
              <a:pPr lvl="0" algn="ctr" eaLnBrk="1" hangingPunct="1"/>
              <a:endParaRPr lang="id-ID" altLang="en-US" dirty="0">
                <a:solidFill>
                  <a:srgbClr val="FFFFFF"/>
                </a:solidFill>
                <a:latin typeface="Calibri" panose="020F0502020204030204" pitchFamily="34" charset="0"/>
                <a:ea typeface="宋体" panose="02010600030101010101" pitchFamily="2" charset="-122"/>
                <a:sym typeface="Arial" panose="020B0604020202020204" pitchFamily="34" charset="0"/>
              </a:endParaRPr>
            </a:p>
          </p:txBody>
        </p:sp>
        <p:sp>
          <p:nvSpPr>
            <p:cNvPr id="22539" name="AutoShape 84"/>
            <p:cNvSpPr/>
            <p:nvPr/>
          </p:nvSpPr>
          <p:spPr>
            <a:xfrm>
              <a:off x="590487" y="570783"/>
              <a:ext cx="652778" cy="639093"/>
            </a:xfrm>
            <a:custGeom>
              <a:avLst/>
              <a:gdLst/>
              <a:ahLst/>
              <a:cxnLst>
                <a:cxn ang="0">
                  <a:pos x="2147483647" y="0"/>
                </a:cxn>
                <a:cxn ang="0">
                  <a:pos x="2147483647" y="687435385"/>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977623543" y="2147483647"/>
                </a:cxn>
                <a:cxn ang="0">
                  <a:pos x="731554705" y="2147483647"/>
                </a:cxn>
                <a:cxn ang="0">
                  <a:pos x="0" y="2147483647"/>
                </a:cxn>
                <a:cxn ang="0">
                  <a:pos x="798295665" y="2147483647"/>
                </a:cxn>
                <a:cxn ang="0">
                  <a:pos x="2147483647" y="2147483647"/>
                </a:cxn>
                <a:cxn ang="0">
                  <a:pos x="2147483647" y="685906888"/>
                </a:cxn>
                <a:cxn ang="0">
                  <a:pos x="2147483647" y="0"/>
                </a:cxn>
              </a:cxnLst>
              <a:rect l="0" t="0" r="0" b="0"/>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accent2">
                <a:lumMod val="60000"/>
                <a:lumOff val="40000"/>
              </a:schemeClr>
            </a:solidFill>
            <a:ln w="9525">
              <a:noFill/>
            </a:ln>
          </p:spPr>
          <p:txBody>
            <a:bodyPr/>
            <a:lstStyle/>
            <a:p>
              <a:endParaRPr lang="zh-CN" altLang="en-US"/>
            </a:p>
          </p:txBody>
        </p:sp>
      </p:grpSp>
      <p:sp>
        <p:nvSpPr>
          <p:cNvPr id="2" name="任意多边形 3"/>
          <p:cNvSpPr/>
          <p:nvPr/>
        </p:nvSpPr>
        <p:spPr>
          <a:xfrm>
            <a:off x="621665" y="2227580"/>
            <a:ext cx="1545590" cy="1546860"/>
          </a:xfrm>
          <a:custGeom>
            <a:avLst/>
            <a:gdLst>
              <a:gd name="txL" fmla="*/ 0 w 2204265"/>
              <a:gd name="txT" fmla="*/ 0 h 2204265"/>
              <a:gd name="txR" fmla="*/ 2204265 w 2204265"/>
              <a:gd name="txB" fmla="*/ 2204265 h 2204265"/>
            </a:gdLst>
            <a:ahLst/>
            <a:cxnLst>
              <a:cxn ang="0">
                <a:pos x="259161" y="924705"/>
              </a:cxn>
              <a:cxn ang="0">
                <a:pos x="1574400" y="924705"/>
              </a:cxn>
              <a:cxn ang="0">
                <a:pos x="812728" y="0"/>
              </a:cxn>
              <a:cxn ang="0">
                <a:pos x="1061413" y="189310"/>
              </a:cxn>
              <a:cxn ang="0">
                <a:pos x="1154327" y="215490"/>
              </a:cxn>
              <a:cxn ang="0">
                <a:pos x="1465285" y="174852"/>
              </a:cxn>
              <a:cxn ang="0">
                <a:pos x="1418264" y="362101"/>
              </a:cxn>
              <a:cxn ang="0">
                <a:pos x="1482430" y="425221"/>
              </a:cxn>
              <a:cxn ang="0">
                <a:pos x="1762765" y="548505"/>
              </a:cxn>
              <a:cxn ang="0">
                <a:pos x="1642057" y="693536"/>
              </a:cxn>
              <a:cxn ang="0">
                <a:pos x="1833562" y="812728"/>
              </a:cxn>
              <a:cxn ang="0">
                <a:pos x="1673745" y="1055092"/>
              </a:cxn>
              <a:cxn ang="0">
                <a:pos x="1651369" y="1160384"/>
              </a:cxn>
              <a:cxn ang="0">
                <a:pos x="1762765" y="1285060"/>
              </a:cxn>
              <a:cxn ang="0">
                <a:pos x="1514046" y="1418555"/>
              </a:cxn>
              <a:cxn ang="0">
                <a:pos x="1440467" y="1500964"/>
              </a:cxn>
              <a:cxn ang="0">
                <a:pos x="1465285" y="1658711"/>
              </a:cxn>
              <a:cxn ang="0">
                <a:pos x="1189395" y="1656886"/>
              </a:cxn>
              <a:cxn ang="0">
                <a:pos x="1050382" y="1695716"/>
              </a:cxn>
              <a:cxn ang="0">
                <a:pos x="812728" y="1833563"/>
              </a:cxn>
              <a:cxn ang="0">
                <a:pos x="762347" y="1692258"/>
              </a:cxn>
              <a:cxn ang="0">
                <a:pos x="548504" y="1762765"/>
              </a:cxn>
              <a:cxn ang="0">
                <a:pos x="413401" y="1519021"/>
              </a:cxn>
              <a:cxn ang="0">
                <a:pos x="318487" y="1418888"/>
              </a:cxn>
              <a:cxn ang="0">
                <a:pos x="70799" y="1285060"/>
              </a:cxn>
              <a:cxn ang="0">
                <a:pos x="177030" y="1142201"/>
              </a:cxn>
              <a:cxn ang="0">
                <a:pos x="0" y="1020836"/>
              </a:cxn>
              <a:cxn ang="0">
                <a:pos x="169043" y="776493"/>
              </a:cxn>
              <a:cxn ang="0">
                <a:pos x="202524" y="667520"/>
              </a:cxn>
              <a:cxn ang="0">
                <a:pos x="174853" y="368278"/>
              </a:cxn>
              <a:cxn ang="0">
                <a:pos x="391421" y="383674"/>
              </a:cxn>
              <a:cxn ang="0">
                <a:pos x="368278" y="174852"/>
              </a:cxn>
              <a:cxn ang="0">
                <a:pos x="678186" y="214329"/>
              </a:cxn>
              <a:cxn ang="0">
                <a:pos x="772149" y="189310"/>
              </a:cxn>
            </a:cxnLst>
            <a:rect l="txL" t="txT" r="txR" b="tx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lnTo>
                  <a:pt x="977042" y="0"/>
                </a:lnTo>
                <a:close/>
              </a:path>
            </a:pathLst>
          </a:custGeom>
          <a:solidFill>
            <a:schemeClr val="accent2">
              <a:lumMod val="60000"/>
              <a:lumOff val="40000"/>
            </a:schemeClr>
          </a:solidFill>
          <a:ln w="9525">
            <a:noFill/>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000" fill="hold">
                                          <p:stCondLst>
                                            <p:cond delay="0"/>
                                          </p:stCondLst>
                                        </p:cTn>
                                        <p:tgtEl>
                                          <p:spTgt spid="22532"/>
                                        </p:tgtEl>
                                        <p:attrNameLst>
                                          <p:attrName>style.visibility</p:attrName>
                                        </p:attrNameLst>
                                      </p:cBhvr>
                                      <p:to>
                                        <p:strVal val="visible"/>
                                      </p:to>
                                    </p:set>
                                    <p:anim calcmode="lin" valueType="num">
                                      <p:cBhvr additive="base">
                                        <p:cTn id="7" dur="1000" fill="hold"/>
                                        <p:tgtEl>
                                          <p:spTgt spid="22532"/>
                                        </p:tgtEl>
                                        <p:attrNameLst>
                                          <p:attrName>ppt_x</p:attrName>
                                        </p:attrNameLst>
                                      </p:cBhvr>
                                      <p:tavLst>
                                        <p:tav tm="0">
                                          <p:val>
                                            <p:strVal val="#ppt_x"/>
                                          </p:val>
                                        </p:tav>
                                        <p:tav tm="100000">
                                          <p:val>
                                            <p:strVal val="#ppt_x"/>
                                          </p:val>
                                        </p:tav>
                                      </p:tavLst>
                                    </p:anim>
                                    <p:anim calcmode="lin" valueType="num">
                                      <p:cBhvr additive="base">
                                        <p:cTn id="8" dur="10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698</Words>
  <Application>Microsoft Office PowerPoint</Application>
  <PresentationFormat>自定义</PresentationFormat>
  <Paragraphs>28</Paragraphs>
  <Slides>10</Slides>
  <Notes>1</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31</cp:revision>
  <dcterms:created xsi:type="dcterms:W3CDTF">2016-10-31T07:07:00Z</dcterms:created>
  <dcterms:modified xsi:type="dcterms:W3CDTF">2019-02-18T03:27:50Z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