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580" r:id="rId2"/>
    <p:sldId id="630" r:id="rId3"/>
    <p:sldId id="579" r:id="rId4"/>
    <p:sldId id="631" r:id="rId5"/>
    <p:sldId id="293" r:id="rId6"/>
    <p:sldId id="632" r:id="rId7"/>
    <p:sldId id="290" r:id="rId8"/>
    <p:sldId id="288" r:id="rId9"/>
    <p:sldId id="634" r:id="rId10"/>
    <p:sldId id="624" r:id="rId11"/>
    <p:sldId id="635" r:id="rId12"/>
    <p:sldId id="355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1243A6"/>
    <a:srgbClr val="2453EC"/>
    <a:srgbClr val="5277F0"/>
    <a:srgbClr val="E8E8E8"/>
    <a:srgbClr val="EC1B24"/>
    <a:srgbClr val="DFE0E0"/>
    <a:srgbClr val="025DAE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2" autoAdjust="0"/>
    <p:restoredTop sz="91462" autoAdjust="0"/>
  </p:normalViewPr>
  <p:slideViewPr>
    <p:cSldViewPr>
      <p:cViewPr>
        <p:scale>
          <a:sx n="100" d="100"/>
          <a:sy n="100" d="100"/>
        </p:scale>
        <p:origin x="-948" y="-228"/>
      </p:cViewPr>
      <p:guideLst>
        <p:guide orient="horz" pos="1657"/>
        <p:guide pos="2802"/>
      </p:guideLst>
    </p:cSldViewPr>
  </p:slid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28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80" y="214630"/>
            <a:ext cx="1696085" cy="396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9590" y="148590"/>
            <a:ext cx="1188085" cy="46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CCEC7-3A54-47D1-BB25-17A0FDA6379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95661-81B6-46E9-A91E-889569155C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86455" y="1905635"/>
            <a:ext cx="57511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effectLst/>
              </a:rPr>
              <a:t>小学语文教材拼音出错？</a:t>
            </a:r>
          </a:p>
          <a:p>
            <a:pPr algn="ctr"/>
            <a:r>
              <a:rPr lang="en-US" altLang="zh-CN" sz="3200" b="1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/>
                </a:solidFill>
                <a:effectLst/>
              </a:rPr>
              <a:t>总主编回应</a:t>
            </a:r>
            <a:endParaRPr lang="en-US" altLang="zh-CN" sz="3200" b="1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tx1"/>
              </a:solidFill>
              <a:effectLst/>
              <a:latin typeface="华文琥珀" panose="02010800040101010101" charset="-122"/>
              <a:ea typeface="华文琥珀" panose="02010800040101010101" charset="-122"/>
              <a:cs typeface="华文琥珀" panose="020108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3923665" y="3140075"/>
            <a:ext cx="4677410" cy="76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489575" y="3799840"/>
            <a:ext cx="3111500" cy="337185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solidFill>
                  <a:schemeClr val="tx1">
                    <a:lumMod val="95000"/>
                    <a:lumOff val="5000"/>
                    <a:alpha val="77000"/>
                  </a:schemeClr>
                </a:solidFill>
                <a:sym typeface="+mn-ea"/>
              </a:rPr>
              <a:t>《壹学作文素材》2019第</a:t>
            </a:r>
            <a:r>
              <a:rPr lang="en-US" altLang="zh-CN" sz="1600" b="1">
                <a:solidFill>
                  <a:schemeClr val="tx1">
                    <a:lumMod val="95000"/>
                    <a:lumOff val="5000"/>
                    <a:alpha val="77000"/>
                  </a:schemeClr>
                </a:solidFill>
                <a:sym typeface="+mn-ea"/>
              </a:rPr>
              <a:t>1</a:t>
            </a:r>
            <a:r>
              <a:rPr lang="zh-CN" altLang="en-US" sz="1600" b="1">
                <a:solidFill>
                  <a:schemeClr val="tx1">
                    <a:lumMod val="95000"/>
                    <a:lumOff val="5000"/>
                    <a:alpha val="77000"/>
                  </a:schemeClr>
                </a:solidFill>
                <a:sym typeface="+mn-ea"/>
              </a:rPr>
              <a:t>辑</a:t>
            </a:r>
            <a:r>
              <a:rPr lang="en-US" altLang="zh-CN" sz="1600" b="1">
                <a:solidFill>
                  <a:schemeClr val="tx1">
                    <a:lumMod val="95000"/>
                    <a:lumOff val="5000"/>
                    <a:alpha val="77000"/>
                  </a:schemeClr>
                </a:solidFill>
                <a:sym typeface="+mn-ea"/>
              </a:rPr>
              <a:t>P4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  <a:alpha val="77000"/>
                  </a:schemeClr>
                </a:solidFill>
                <a:sym typeface="+mn-ea"/>
              </a:rPr>
              <a:t> </a:t>
            </a:r>
            <a:endParaRPr lang="zh-CN" altLang="en-US" sz="1600" dirty="0" smtClean="0">
              <a:solidFill>
                <a:schemeClr val="tx1">
                  <a:lumMod val="95000"/>
                  <a:lumOff val="5000"/>
                  <a:alpha val="77000"/>
                </a:schemeClr>
              </a:solidFill>
              <a:sym typeface="+mn-ea"/>
            </a:endParaRPr>
          </a:p>
        </p:txBody>
      </p:sp>
      <p:pic>
        <p:nvPicPr>
          <p:cNvPr id="2" name="图片 1" descr="微信图片_20190114135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745" y="749935"/>
            <a:ext cx="2261870" cy="338709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9"/>
          <p:cNvSpPr>
            <a:spLocks noChangeArrowheads="1"/>
          </p:cNvSpPr>
          <p:nvPr/>
        </p:nvSpPr>
        <p:spPr bwMode="auto">
          <a:xfrm>
            <a:off x="67310" y="728980"/>
            <a:ext cx="2362835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  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写作 </a:t>
            </a:r>
            <a:r>
              <a:rPr lang="zh-CN" altLang="en-US" sz="2800" dirty="0">
                <a:gradFill>
                  <a:gsLst>
                    <a:gs pos="21000">
                      <a:schemeClr val="tx1">
                        <a:lumMod val="85000"/>
                        <a:lumOff val="15000"/>
                      </a:schemeClr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20725" y="1419225"/>
            <a:ext cx="8114030" cy="33229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了解客观实际，就必须深入群众、深入实践进行调查研究，把客观存在的事实搞清楚，把事物的内部和外部联系弄明白，从中找出能够解决问题、符合群众要求的办法来。没有调查就没有发言权，没有调查也没有决策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18055" y="721360"/>
            <a:ext cx="3515360" cy="52197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文彩云" panose="02010800040101010101" charset="-122"/>
                <a:ea typeface="华文彩云" panose="02010800040101010101" charset="-122"/>
              </a:rPr>
              <a:t>调查清楚才有发言权</a:t>
            </a: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9"/>
          <p:cNvSpPr>
            <a:spLocks noChangeArrowheads="1"/>
          </p:cNvSpPr>
          <p:nvPr/>
        </p:nvSpPr>
        <p:spPr bwMode="auto">
          <a:xfrm>
            <a:off x="67310" y="728980"/>
            <a:ext cx="2362835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  </a:t>
            </a:r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写作 </a:t>
            </a:r>
            <a:r>
              <a:rPr lang="zh-CN" altLang="en-US" sz="2800" dirty="0">
                <a:gradFill>
                  <a:gsLst>
                    <a:gs pos="21000">
                      <a:schemeClr val="tx1">
                        <a:lumMod val="85000"/>
                        <a:lumOff val="15000"/>
                      </a:schemeClr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示例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42035" y="1374775"/>
            <a:ext cx="7666355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中国互联网正在向传统的单向传播过程告别，进行着一场上下之间和平行之间的双向传播的变革。这一过程中，在新媒体上自我表达已经成为人们生活中不可或缺的一个部分。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31720" y="728980"/>
            <a:ext cx="1607820" cy="521970"/>
          </a:xfrm>
          <a:prstGeom prst="rect">
            <a:avLst/>
          </a:prstGeom>
          <a:noFill/>
          <a:ln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华文彩云" panose="02010800040101010101" charset="-122"/>
                <a:ea typeface="华文彩云" panose="02010800040101010101" charset="-122"/>
              </a:rPr>
              <a:t>全民网络</a:t>
            </a: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9"/>
          <p:cNvSpPr>
            <a:spLocks noChangeArrowheads="1"/>
          </p:cNvSpPr>
          <p:nvPr/>
        </p:nvSpPr>
        <p:spPr bwMode="auto">
          <a:xfrm>
            <a:off x="468313" y="1700361"/>
            <a:ext cx="2193925" cy="3895725"/>
          </a:xfrm>
          <a:prstGeom prst="roundRect">
            <a:avLst>
              <a:gd name="adj" fmla="val 2375"/>
            </a:avLst>
          </a:prstGeom>
          <a:noFill/>
          <a:ln>
            <a:noFill/>
          </a:ln>
          <a:effectLst>
            <a:prstShdw prst="shdw17" dist="17961" dir="2700000">
              <a:srgbClr val="FFFFFF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  <p:sp>
        <p:nvSpPr>
          <p:cNvPr id="31746" name="文本框 92"/>
          <p:cNvSpPr txBox="1"/>
          <p:nvPr/>
        </p:nvSpPr>
        <p:spPr>
          <a:xfrm>
            <a:off x="1516698" y="1156970"/>
            <a:ext cx="749935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lvl="0" eaLnBrk="1" hangingPunct="1"/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感谢您的关注！</a:t>
            </a:r>
          </a:p>
        </p:txBody>
      </p:sp>
      <p:sp>
        <p:nvSpPr>
          <p:cNvPr id="31747" name="文本框 36"/>
          <p:cNvSpPr txBox="1"/>
          <p:nvPr/>
        </p:nvSpPr>
        <p:spPr>
          <a:xfrm>
            <a:off x="1063943" y="2263458"/>
            <a:ext cx="698182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lvl="0" algn="dist" eaLnBrk="1" hangingPunct="1"/>
            <a:r>
              <a:rPr lang="en-US" altLang="zh-CN" sz="28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THANKS FOR YOU ATTENTION</a:t>
            </a:r>
            <a:r>
              <a:rPr lang="zh-CN" altLang="en-US" sz="2800" dirty="0">
                <a:ln>
                  <a:solidFill>
                    <a:schemeClr val="accent2">
                      <a:lumMod val="7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8" name="椭圆形标注 7"/>
          <p:cNvSpPr/>
          <p:nvPr/>
        </p:nvSpPr>
        <p:spPr>
          <a:xfrm>
            <a:off x="1517015" y="2983230"/>
            <a:ext cx="2566035" cy="1330960"/>
          </a:xfrm>
          <a:prstGeom prst="wedgeEllipseCallout">
            <a:avLst>
              <a:gd name="adj1" fmla="val 51677"/>
              <a:gd name="adj2" fmla="val 30317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38" name="TextBox 9"/>
          <p:cNvSpPr txBox="1"/>
          <p:nvPr/>
        </p:nvSpPr>
        <p:spPr>
          <a:xfrm>
            <a:off x="1755140" y="3234055"/>
            <a:ext cx="239966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50000"/>
              </a:lnSpc>
            </a:pP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了解更多内容，请订阅</a:t>
            </a:r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壹学作文素材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9915" y="2787650"/>
            <a:ext cx="2070100" cy="205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3415" y="2672953"/>
            <a:ext cx="8229600" cy="857250"/>
          </a:xfrm>
        </p:spPr>
        <p:txBody>
          <a:bodyPr>
            <a:norm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altLang="zh-CN" sz="2000">
                <a:solidFill>
                  <a:schemeClr val="bg2">
                    <a:lumMod val="75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endParaRPr lang="zh-CN" altLang="en-US" sz="2000">
              <a:solidFill>
                <a:schemeClr val="bg2">
                  <a:lumMod val="75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4095" y="726440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观点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大事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" y="160020"/>
            <a:ext cx="1432560" cy="334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5605" y="126365"/>
            <a:ext cx="1031875" cy="401320"/>
          </a:xfrm>
          <a:prstGeom prst="rect">
            <a:avLst/>
          </a:prstGeom>
        </p:spPr>
      </p:pic>
      <p:sp>
        <p:nvSpPr>
          <p:cNvPr id="34945" name="Freeform 258"/>
          <p:cNvSpPr>
            <a:spLocks noEditPoints="1"/>
          </p:cNvSpPr>
          <p:nvPr/>
        </p:nvSpPr>
        <p:spPr>
          <a:xfrm>
            <a:off x="193675" y="726440"/>
            <a:ext cx="643255" cy="597535"/>
          </a:xfrm>
          <a:custGeom>
            <a:avLst/>
            <a:gdLst/>
            <a:ahLst/>
            <a:cxnLst>
              <a:cxn ang="0">
                <a:pos x="209508310" y="72017643"/>
              </a:cxn>
              <a:cxn ang="0">
                <a:pos x="209508310" y="72017643"/>
              </a:cxn>
              <a:cxn ang="0">
                <a:pos x="164613477" y="90024303"/>
              </a:cxn>
              <a:cxn ang="0">
                <a:pos x="119718643" y="126031625"/>
              </a:cxn>
              <a:cxn ang="0">
                <a:pos x="89789667" y="180045607"/>
              </a:cxn>
              <a:cxn ang="0">
                <a:pos x="89789667" y="234059589"/>
              </a:cxn>
              <a:cxn ang="0">
                <a:pos x="89789667" y="234059589"/>
              </a:cxn>
              <a:cxn ang="0">
                <a:pos x="89789667" y="288076569"/>
              </a:cxn>
              <a:cxn ang="0">
                <a:pos x="119718643" y="342090551"/>
              </a:cxn>
              <a:cxn ang="0">
                <a:pos x="164613477" y="378097874"/>
              </a:cxn>
              <a:cxn ang="0">
                <a:pos x="209508310" y="396104533"/>
              </a:cxn>
              <a:cxn ang="0">
                <a:pos x="209508310" y="396104533"/>
              </a:cxn>
              <a:cxn ang="0">
                <a:pos x="269366262" y="378097874"/>
              </a:cxn>
              <a:cxn ang="0">
                <a:pos x="299295238" y="342090551"/>
              </a:cxn>
              <a:cxn ang="0">
                <a:pos x="329226954" y="288076569"/>
              </a:cxn>
              <a:cxn ang="0">
                <a:pos x="344190072" y="234059589"/>
              </a:cxn>
              <a:cxn ang="0">
                <a:pos x="344190072" y="234059589"/>
              </a:cxn>
              <a:cxn ang="0">
                <a:pos x="329226954" y="180045607"/>
              </a:cxn>
              <a:cxn ang="0">
                <a:pos x="299295238" y="126031625"/>
              </a:cxn>
              <a:cxn ang="0">
                <a:pos x="269366262" y="90024303"/>
              </a:cxn>
              <a:cxn ang="0">
                <a:pos x="209508310" y="72017643"/>
              </a:cxn>
              <a:cxn ang="0">
                <a:pos x="209508310" y="72017643"/>
              </a:cxn>
              <a:cxn ang="0">
                <a:pos x="598593216" y="414108194"/>
              </a:cxn>
              <a:cxn ang="0">
                <a:pos x="613556334" y="540139819"/>
              </a:cxn>
              <a:cxn ang="0">
                <a:pos x="673417026" y="558146479"/>
              </a:cxn>
              <a:cxn ang="0">
                <a:pos x="718311859" y="450118515"/>
              </a:cxn>
              <a:cxn ang="0">
                <a:pos x="598593216" y="414108194"/>
              </a:cxn>
              <a:cxn ang="0">
                <a:pos x="598593216" y="414108194"/>
              </a:cxn>
              <a:cxn ang="0">
                <a:pos x="793135669" y="468122176"/>
              </a:cxn>
              <a:cxn ang="0">
                <a:pos x="718311859" y="630164122"/>
              </a:cxn>
              <a:cxn ang="0">
                <a:pos x="718311859" y="666174443"/>
              </a:cxn>
              <a:cxn ang="0">
                <a:pos x="688382883" y="648167783"/>
              </a:cxn>
              <a:cxn ang="0">
                <a:pos x="628522192" y="630164122"/>
              </a:cxn>
              <a:cxn ang="0">
                <a:pos x="463908715" y="774202407"/>
              </a:cxn>
              <a:cxn ang="0">
                <a:pos x="359155930" y="648167783"/>
              </a:cxn>
              <a:cxn ang="0">
                <a:pos x="359155930" y="918240692"/>
              </a:cxn>
              <a:cxn ang="0">
                <a:pos x="374119048" y="1458380511"/>
              </a:cxn>
              <a:cxn ang="0">
                <a:pos x="269366262" y="1458380511"/>
              </a:cxn>
              <a:cxn ang="0">
                <a:pos x="239437286" y="990258335"/>
              </a:cxn>
              <a:cxn ang="0">
                <a:pos x="194542453" y="990258335"/>
              </a:cxn>
              <a:cxn ang="0">
                <a:pos x="179576595" y="1458380511"/>
              </a:cxn>
              <a:cxn ang="0">
                <a:pos x="59857952" y="1458380511"/>
              </a:cxn>
              <a:cxn ang="0">
                <a:pos x="74823810" y="918240692"/>
              </a:cxn>
              <a:cxn ang="0">
                <a:pos x="74823810" y="918240692"/>
              </a:cxn>
              <a:cxn ang="0">
                <a:pos x="0" y="828216389"/>
              </a:cxn>
              <a:cxn ang="0">
                <a:pos x="59857952" y="432111856"/>
              </a:cxn>
              <a:cxn ang="0">
                <a:pos x="59857952" y="432111856"/>
              </a:cxn>
              <a:cxn ang="0">
                <a:pos x="374119048" y="432111856"/>
              </a:cxn>
              <a:cxn ang="0">
                <a:pos x="478874573" y="612160461"/>
              </a:cxn>
              <a:cxn ang="0">
                <a:pos x="553698382" y="594153801"/>
              </a:cxn>
              <a:cxn ang="0">
                <a:pos x="553698382" y="594153801"/>
              </a:cxn>
              <a:cxn ang="0">
                <a:pos x="523769406" y="396104533"/>
              </a:cxn>
              <a:cxn ang="0">
                <a:pos x="419013882" y="360094213"/>
              </a:cxn>
              <a:cxn ang="0">
                <a:pos x="419013882" y="180045607"/>
              </a:cxn>
              <a:cxn ang="0">
                <a:pos x="1062501931" y="0"/>
              </a:cxn>
              <a:cxn ang="0">
                <a:pos x="1062501931" y="540139819"/>
              </a:cxn>
              <a:cxn ang="0">
                <a:pos x="793135669" y="468122176"/>
              </a:cxn>
              <a:cxn ang="0">
                <a:pos x="793135669" y="468122176"/>
              </a:cxn>
              <a:cxn ang="0">
                <a:pos x="463908715" y="216055928"/>
              </a:cxn>
              <a:cxn ang="0">
                <a:pos x="463908715" y="252066249"/>
              </a:cxn>
              <a:cxn ang="0">
                <a:pos x="1002643979" y="216055928"/>
              </a:cxn>
              <a:cxn ang="0">
                <a:pos x="1002643979" y="90024303"/>
              </a:cxn>
              <a:cxn ang="0">
                <a:pos x="463908715" y="216055928"/>
              </a:cxn>
            </a:cxnLst>
            <a:rect l="0" t="0" r="0" b="0"/>
            <a:pathLst>
              <a:path w="142" h="162">
                <a:moveTo>
                  <a:pt x="28" y="8"/>
                </a:moveTo>
                <a:lnTo>
                  <a:pt x="28" y="8"/>
                </a:lnTo>
                <a:lnTo>
                  <a:pt x="22" y="10"/>
                </a:lnTo>
                <a:lnTo>
                  <a:pt x="16" y="14"/>
                </a:lnTo>
                <a:lnTo>
                  <a:pt x="12" y="20"/>
                </a:lnTo>
                <a:lnTo>
                  <a:pt x="12" y="26"/>
                </a:lnTo>
                <a:lnTo>
                  <a:pt x="12" y="32"/>
                </a:lnTo>
                <a:lnTo>
                  <a:pt x="16" y="38"/>
                </a:lnTo>
                <a:lnTo>
                  <a:pt x="22" y="42"/>
                </a:lnTo>
                <a:lnTo>
                  <a:pt x="28" y="44"/>
                </a:lnTo>
                <a:lnTo>
                  <a:pt x="36" y="42"/>
                </a:lnTo>
                <a:lnTo>
                  <a:pt x="40" y="38"/>
                </a:lnTo>
                <a:lnTo>
                  <a:pt x="44" y="32"/>
                </a:lnTo>
                <a:lnTo>
                  <a:pt x="46" y="26"/>
                </a:lnTo>
                <a:lnTo>
                  <a:pt x="44" y="20"/>
                </a:lnTo>
                <a:lnTo>
                  <a:pt x="40" y="14"/>
                </a:lnTo>
                <a:lnTo>
                  <a:pt x="36" y="10"/>
                </a:lnTo>
                <a:lnTo>
                  <a:pt x="28" y="8"/>
                </a:lnTo>
                <a:close/>
                <a:moveTo>
                  <a:pt x="80" y="46"/>
                </a:moveTo>
                <a:lnTo>
                  <a:pt x="82" y="60"/>
                </a:lnTo>
                <a:lnTo>
                  <a:pt x="90" y="62"/>
                </a:lnTo>
                <a:lnTo>
                  <a:pt x="96" y="50"/>
                </a:lnTo>
                <a:lnTo>
                  <a:pt x="80" y="46"/>
                </a:lnTo>
                <a:close/>
                <a:moveTo>
                  <a:pt x="106" y="52"/>
                </a:moveTo>
                <a:lnTo>
                  <a:pt x="96" y="70"/>
                </a:lnTo>
                <a:lnTo>
                  <a:pt x="96" y="74"/>
                </a:lnTo>
                <a:lnTo>
                  <a:pt x="92" y="72"/>
                </a:lnTo>
                <a:lnTo>
                  <a:pt x="84" y="70"/>
                </a:lnTo>
                <a:lnTo>
                  <a:pt x="62" y="86"/>
                </a:lnTo>
                <a:lnTo>
                  <a:pt x="48" y="72"/>
                </a:lnTo>
                <a:lnTo>
                  <a:pt x="48" y="102"/>
                </a:lnTo>
                <a:lnTo>
                  <a:pt x="50" y="162"/>
                </a:lnTo>
                <a:lnTo>
                  <a:pt x="36" y="162"/>
                </a:lnTo>
                <a:lnTo>
                  <a:pt x="32" y="110"/>
                </a:lnTo>
                <a:lnTo>
                  <a:pt x="26" y="110"/>
                </a:lnTo>
                <a:lnTo>
                  <a:pt x="24" y="162"/>
                </a:lnTo>
                <a:lnTo>
                  <a:pt x="8" y="162"/>
                </a:lnTo>
                <a:lnTo>
                  <a:pt x="10" y="102"/>
                </a:lnTo>
                <a:lnTo>
                  <a:pt x="0" y="92"/>
                </a:lnTo>
                <a:lnTo>
                  <a:pt x="8" y="48"/>
                </a:lnTo>
                <a:lnTo>
                  <a:pt x="50" y="48"/>
                </a:lnTo>
                <a:lnTo>
                  <a:pt x="64" y="68"/>
                </a:lnTo>
                <a:lnTo>
                  <a:pt x="74" y="66"/>
                </a:lnTo>
                <a:lnTo>
                  <a:pt x="70" y="44"/>
                </a:lnTo>
                <a:lnTo>
                  <a:pt x="56" y="40"/>
                </a:lnTo>
                <a:lnTo>
                  <a:pt x="56" y="20"/>
                </a:lnTo>
                <a:lnTo>
                  <a:pt x="142" y="0"/>
                </a:lnTo>
                <a:lnTo>
                  <a:pt x="142" y="60"/>
                </a:lnTo>
                <a:lnTo>
                  <a:pt x="106" y="52"/>
                </a:lnTo>
                <a:close/>
                <a:moveTo>
                  <a:pt x="62" y="24"/>
                </a:moveTo>
                <a:lnTo>
                  <a:pt x="62" y="28"/>
                </a:lnTo>
                <a:lnTo>
                  <a:pt x="134" y="24"/>
                </a:lnTo>
                <a:lnTo>
                  <a:pt x="134" y="10"/>
                </a:lnTo>
                <a:lnTo>
                  <a:pt x="62" y="2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36930" y="2279015"/>
            <a:ext cx="817181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</a:pP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 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月，有网友发视频指责部编版小学语文教材一年级上册的汉语拼音出错，</a:t>
            </a:r>
            <a:r>
              <a:rPr lang="en-US" sz="2800" b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chua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拼不出对应的字，是“误人子弟”。</a:t>
            </a:r>
            <a:endParaRPr lang="en-US" sz="2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00000"/>
              </a:lnSpc>
            </a:pP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 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日，温儒敏教授发布博文，回应短视频关于语文的炒作。</a:t>
            </a:r>
            <a:endParaRPr lang="zh-CN" altLang="en-US" sz="2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3205" y="2540"/>
            <a:ext cx="5142865" cy="2276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34945" grpId="1" bldLvl="0" animBg="1"/>
      <p:bldP spid="10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3415" y="2672953"/>
            <a:ext cx="8229600" cy="857250"/>
          </a:xfrm>
        </p:spPr>
        <p:txBody>
          <a:bodyPr>
            <a:norm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altLang="zh-CN" sz="2000">
                <a:solidFill>
                  <a:schemeClr val="bg2">
                    <a:lumMod val="75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endParaRPr lang="zh-CN" altLang="en-US" sz="2000">
              <a:solidFill>
                <a:schemeClr val="bg2">
                  <a:lumMod val="75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1885" y="630555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观点</a:t>
            </a:r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大事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" y="160020"/>
            <a:ext cx="1432560" cy="334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5605" y="126365"/>
            <a:ext cx="1031875" cy="401320"/>
          </a:xfrm>
          <a:prstGeom prst="rect">
            <a:avLst/>
          </a:prstGeom>
        </p:spPr>
      </p:pic>
      <p:sp>
        <p:nvSpPr>
          <p:cNvPr id="34945" name="Freeform 258"/>
          <p:cNvSpPr>
            <a:spLocks noEditPoints="1"/>
          </p:cNvSpPr>
          <p:nvPr/>
        </p:nvSpPr>
        <p:spPr>
          <a:xfrm>
            <a:off x="468630" y="630555"/>
            <a:ext cx="643255" cy="597535"/>
          </a:xfrm>
          <a:custGeom>
            <a:avLst/>
            <a:gdLst/>
            <a:ahLst/>
            <a:cxnLst>
              <a:cxn ang="0">
                <a:pos x="209508310" y="72017643"/>
              </a:cxn>
              <a:cxn ang="0">
                <a:pos x="209508310" y="72017643"/>
              </a:cxn>
              <a:cxn ang="0">
                <a:pos x="164613477" y="90024303"/>
              </a:cxn>
              <a:cxn ang="0">
                <a:pos x="119718643" y="126031625"/>
              </a:cxn>
              <a:cxn ang="0">
                <a:pos x="89789667" y="180045607"/>
              </a:cxn>
              <a:cxn ang="0">
                <a:pos x="89789667" y="234059589"/>
              </a:cxn>
              <a:cxn ang="0">
                <a:pos x="89789667" y="234059589"/>
              </a:cxn>
              <a:cxn ang="0">
                <a:pos x="89789667" y="288076569"/>
              </a:cxn>
              <a:cxn ang="0">
                <a:pos x="119718643" y="342090551"/>
              </a:cxn>
              <a:cxn ang="0">
                <a:pos x="164613477" y="378097874"/>
              </a:cxn>
              <a:cxn ang="0">
                <a:pos x="209508310" y="396104533"/>
              </a:cxn>
              <a:cxn ang="0">
                <a:pos x="209508310" y="396104533"/>
              </a:cxn>
              <a:cxn ang="0">
                <a:pos x="269366262" y="378097874"/>
              </a:cxn>
              <a:cxn ang="0">
                <a:pos x="299295238" y="342090551"/>
              </a:cxn>
              <a:cxn ang="0">
                <a:pos x="329226954" y="288076569"/>
              </a:cxn>
              <a:cxn ang="0">
                <a:pos x="344190072" y="234059589"/>
              </a:cxn>
              <a:cxn ang="0">
                <a:pos x="344190072" y="234059589"/>
              </a:cxn>
              <a:cxn ang="0">
                <a:pos x="329226954" y="180045607"/>
              </a:cxn>
              <a:cxn ang="0">
                <a:pos x="299295238" y="126031625"/>
              </a:cxn>
              <a:cxn ang="0">
                <a:pos x="269366262" y="90024303"/>
              </a:cxn>
              <a:cxn ang="0">
                <a:pos x="209508310" y="72017643"/>
              </a:cxn>
              <a:cxn ang="0">
                <a:pos x="209508310" y="72017643"/>
              </a:cxn>
              <a:cxn ang="0">
                <a:pos x="598593216" y="414108194"/>
              </a:cxn>
              <a:cxn ang="0">
                <a:pos x="613556334" y="540139819"/>
              </a:cxn>
              <a:cxn ang="0">
                <a:pos x="673417026" y="558146479"/>
              </a:cxn>
              <a:cxn ang="0">
                <a:pos x="718311859" y="450118515"/>
              </a:cxn>
              <a:cxn ang="0">
                <a:pos x="598593216" y="414108194"/>
              </a:cxn>
              <a:cxn ang="0">
                <a:pos x="598593216" y="414108194"/>
              </a:cxn>
              <a:cxn ang="0">
                <a:pos x="793135669" y="468122176"/>
              </a:cxn>
              <a:cxn ang="0">
                <a:pos x="718311859" y="630164122"/>
              </a:cxn>
              <a:cxn ang="0">
                <a:pos x="718311859" y="666174443"/>
              </a:cxn>
              <a:cxn ang="0">
                <a:pos x="688382883" y="648167783"/>
              </a:cxn>
              <a:cxn ang="0">
                <a:pos x="628522192" y="630164122"/>
              </a:cxn>
              <a:cxn ang="0">
                <a:pos x="463908715" y="774202407"/>
              </a:cxn>
              <a:cxn ang="0">
                <a:pos x="359155930" y="648167783"/>
              </a:cxn>
              <a:cxn ang="0">
                <a:pos x="359155930" y="918240692"/>
              </a:cxn>
              <a:cxn ang="0">
                <a:pos x="374119048" y="1458380511"/>
              </a:cxn>
              <a:cxn ang="0">
                <a:pos x="269366262" y="1458380511"/>
              </a:cxn>
              <a:cxn ang="0">
                <a:pos x="239437286" y="990258335"/>
              </a:cxn>
              <a:cxn ang="0">
                <a:pos x="194542453" y="990258335"/>
              </a:cxn>
              <a:cxn ang="0">
                <a:pos x="179576595" y="1458380511"/>
              </a:cxn>
              <a:cxn ang="0">
                <a:pos x="59857952" y="1458380511"/>
              </a:cxn>
              <a:cxn ang="0">
                <a:pos x="74823810" y="918240692"/>
              </a:cxn>
              <a:cxn ang="0">
                <a:pos x="74823810" y="918240692"/>
              </a:cxn>
              <a:cxn ang="0">
                <a:pos x="0" y="828216389"/>
              </a:cxn>
              <a:cxn ang="0">
                <a:pos x="59857952" y="432111856"/>
              </a:cxn>
              <a:cxn ang="0">
                <a:pos x="59857952" y="432111856"/>
              </a:cxn>
              <a:cxn ang="0">
                <a:pos x="374119048" y="432111856"/>
              </a:cxn>
              <a:cxn ang="0">
                <a:pos x="478874573" y="612160461"/>
              </a:cxn>
              <a:cxn ang="0">
                <a:pos x="553698382" y="594153801"/>
              </a:cxn>
              <a:cxn ang="0">
                <a:pos x="553698382" y="594153801"/>
              </a:cxn>
              <a:cxn ang="0">
                <a:pos x="523769406" y="396104533"/>
              </a:cxn>
              <a:cxn ang="0">
                <a:pos x="419013882" y="360094213"/>
              </a:cxn>
              <a:cxn ang="0">
                <a:pos x="419013882" y="180045607"/>
              </a:cxn>
              <a:cxn ang="0">
                <a:pos x="1062501931" y="0"/>
              </a:cxn>
              <a:cxn ang="0">
                <a:pos x="1062501931" y="540139819"/>
              </a:cxn>
              <a:cxn ang="0">
                <a:pos x="793135669" y="468122176"/>
              </a:cxn>
              <a:cxn ang="0">
                <a:pos x="793135669" y="468122176"/>
              </a:cxn>
              <a:cxn ang="0">
                <a:pos x="463908715" y="216055928"/>
              </a:cxn>
              <a:cxn ang="0">
                <a:pos x="463908715" y="252066249"/>
              </a:cxn>
              <a:cxn ang="0">
                <a:pos x="1002643979" y="216055928"/>
              </a:cxn>
              <a:cxn ang="0">
                <a:pos x="1002643979" y="90024303"/>
              </a:cxn>
              <a:cxn ang="0">
                <a:pos x="463908715" y="216055928"/>
              </a:cxn>
            </a:cxnLst>
            <a:rect l="0" t="0" r="0" b="0"/>
            <a:pathLst>
              <a:path w="142" h="162">
                <a:moveTo>
                  <a:pt x="28" y="8"/>
                </a:moveTo>
                <a:lnTo>
                  <a:pt x="28" y="8"/>
                </a:lnTo>
                <a:lnTo>
                  <a:pt x="22" y="10"/>
                </a:lnTo>
                <a:lnTo>
                  <a:pt x="16" y="14"/>
                </a:lnTo>
                <a:lnTo>
                  <a:pt x="12" y="20"/>
                </a:lnTo>
                <a:lnTo>
                  <a:pt x="12" y="26"/>
                </a:lnTo>
                <a:lnTo>
                  <a:pt x="12" y="32"/>
                </a:lnTo>
                <a:lnTo>
                  <a:pt x="16" y="38"/>
                </a:lnTo>
                <a:lnTo>
                  <a:pt x="22" y="42"/>
                </a:lnTo>
                <a:lnTo>
                  <a:pt x="28" y="44"/>
                </a:lnTo>
                <a:lnTo>
                  <a:pt x="36" y="42"/>
                </a:lnTo>
                <a:lnTo>
                  <a:pt x="40" y="38"/>
                </a:lnTo>
                <a:lnTo>
                  <a:pt x="44" y="32"/>
                </a:lnTo>
                <a:lnTo>
                  <a:pt x="46" y="26"/>
                </a:lnTo>
                <a:lnTo>
                  <a:pt x="44" y="20"/>
                </a:lnTo>
                <a:lnTo>
                  <a:pt x="40" y="14"/>
                </a:lnTo>
                <a:lnTo>
                  <a:pt x="36" y="10"/>
                </a:lnTo>
                <a:lnTo>
                  <a:pt x="28" y="8"/>
                </a:lnTo>
                <a:close/>
                <a:moveTo>
                  <a:pt x="80" y="46"/>
                </a:moveTo>
                <a:lnTo>
                  <a:pt x="82" y="60"/>
                </a:lnTo>
                <a:lnTo>
                  <a:pt x="90" y="62"/>
                </a:lnTo>
                <a:lnTo>
                  <a:pt x="96" y="50"/>
                </a:lnTo>
                <a:lnTo>
                  <a:pt x="80" y="46"/>
                </a:lnTo>
                <a:close/>
                <a:moveTo>
                  <a:pt x="106" y="52"/>
                </a:moveTo>
                <a:lnTo>
                  <a:pt x="96" y="70"/>
                </a:lnTo>
                <a:lnTo>
                  <a:pt x="96" y="74"/>
                </a:lnTo>
                <a:lnTo>
                  <a:pt x="92" y="72"/>
                </a:lnTo>
                <a:lnTo>
                  <a:pt x="84" y="70"/>
                </a:lnTo>
                <a:lnTo>
                  <a:pt x="62" y="86"/>
                </a:lnTo>
                <a:lnTo>
                  <a:pt x="48" y="72"/>
                </a:lnTo>
                <a:lnTo>
                  <a:pt x="48" y="102"/>
                </a:lnTo>
                <a:lnTo>
                  <a:pt x="50" y="162"/>
                </a:lnTo>
                <a:lnTo>
                  <a:pt x="36" y="162"/>
                </a:lnTo>
                <a:lnTo>
                  <a:pt x="32" y="110"/>
                </a:lnTo>
                <a:lnTo>
                  <a:pt x="26" y="110"/>
                </a:lnTo>
                <a:lnTo>
                  <a:pt x="24" y="162"/>
                </a:lnTo>
                <a:lnTo>
                  <a:pt x="8" y="162"/>
                </a:lnTo>
                <a:lnTo>
                  <a:pt x="10" y="102"/>
                </a:lnTo>
                <a:lnTo>
                  <a:pt x="0" y="92"/>
                </a:lnTo>
                <a:lnTo>
                  <a:pt x="8" y="48"/>
                </a:lnTo>
                <a:lnTo>
                  <a:pt x="50" y="48"/>
                </a:lnTo>
                <a:lnTo>
                  <a:pt x="64" y="68"/>
                </a:lnTo>
                <a:lnTo>
                  <a:pt x="74" y="66"/>
                </a:lnTo>
                <a:lnTo>
                  <a:pt x="70" y="44"/>
                </a:lnTo>
                <a:lnTo>
                  <a:pt x="56" y="40"/>
                </a:lnTo>
                <a:lnTo>
                  <a:pt x="56" y="20"/>
                </a:lnTo>
                <a:lnTo>
                  <a:pt x="142" y="0"/>
                </a:lnTo>
                <a:lnTo>
                  <a:pt x="142" y="60"/>
                </a:lnTo>
                <a:lnTo>
                  <a:pt x="106" y="52"/>
                </a:lnTo>
                <a:close/>
                <a:moveTo>
                  <a:pt x="62" y="24"/>
                </a:moveTo>
                <a:lnTo>
                  <a:pt x="62" y="28"/>
                </a:lnTo>
                <a:lnTo>
                  <a:pt x="134" y="24"/>
                </a:lnTo>
                <a:lnTo>
                  <a:pt x="134" y="10"/>
                </a:lnTo>
                <a:lnTo>
                  <a:pt x="62" y="2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54050" y="1299210"/>
            <a:ext cx="814641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文中写道：“现回应如下：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( 1) 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这两课是学音节，会拼就行，不必一一对应字词。学生此时认字还少，也不能要求一一对应。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(2) 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但是</a:t>
            </a:r>
            <a:r>
              <a:rPr lang="en-US" sz="2800" b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chua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还是有对应的字词的。</a:t>
            </a:r>
            <a:r>
              <a:rPr lang="en-US" sz="2800" b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chua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的对应有‘欻’，拟声词，形容动作迅捷。如‘欻的一下就把那张纸撕了’‘那辆车在他身边欻就过去了’。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则对应‘哪吒’的‘哪’。这些顺手就可以从网上查到。</a:t>
            </a:r>
            <a:endParaRPr lang="zh-CN" altLang="en-US" sz="2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34945" grpId="1" bldLvl="0" animBg="1"/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3415" y="2672953"/>
            <a:ext cx="8229600" cy="857250"/>
          </a:xfrm>
        </p:spPr>
        <p:txBody>
          <a:bodyPr>
            <a:norm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altLang="zh-CN" sz="2000">
                <a:solidFill>
                  <a:schemeClr val="bg2">
                    <a:lumMod val="75000"/>
                  </a:schemeClr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</a:t>
            </a:r>
            <a:endParaRPr lang="zh-CN" altLang="en-US" sz="2000">
              <a:solidFill>
                <a:schemeClr val="bg2">
                  <a:lumMod val="75000"/>
                </a:schemeClr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1885" y="630555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观点</a:t>
            </a:r>
            <a:r>
              <a:rPr lang="zh-CN" altLang="en-US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大事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875" y="160020"/>
            <a:ext cx="1432560" cy="3346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5605" y="126365"/>
            <a:ext cx="1031875" cy="401320"/>
          </a:xfrm>
          <a:prstGeom prst="rect">
            <a:avLst/>
          </a:prstGeom>
        </p:spPr>
      </p:pic>
      <p:sp>
        <p:nvSpPr>
          <p:cNvPr id="34945" name="Freeform 258"/>
          <p:cNvSpPr>
            <a:spLocks noEditPoints="1"/>
          </p:cNvSpPr>
          <p:nvPr/>
        </p:nvSpPr>
        <p:spPr>
          <a:xfrm>
            <a:off x="468630" y="630555"/>
            <a:ext cx="643255" cy="597535"/>
          </a:xfrm>
          <a:custGeom>
            <a:avLst/>
            <a:gdLst/>
            <a:ahLst/>
            <a:cxnLst>
              <a:cxn ang="0">
                <a:pos x="209508310" y="72017643"/>
              </a:cxn>
              <a:cxn ang="0">
                <a:pos x="209508310" y="72017643"/>
              </a:cxn>
              <a:cxn ang="0">
                <a:pos x="164613477" y="90024303"/>
              </a:cxn>
              <a:cxn ang="0">
                <a:pos x="119718643" y="126031625"/>
              </a:cxn>
              <a:cxn ang="0">
                <a:pos x="89789667" y="180045607"/>
              </a:cxn>
              <a:cxn ang="0">
                <a:pos x="89789667" y="234059589"/>
              </a:cxn>
              <a:cxn ang="0">
                <a:pos x="89789667" y="234059589"/>
              </a:cxn>
              <a:cxn ang="0">
                <a:pos x="89789667" y="288076569"/>
              </a:cxn>
              <a:cxn ang="0">
                <a:pos x="119718643" y="342090551"/>
              </a:cxn>
              <a:cxn ang="0">
                <a:pos x="164613477" y="378097874"/>
              </a:cxn>
              <a:cxn ang="0">
                <a:pos x="209508310" y="396104533"/>
              </a:cxn>
              <a:cxn ang="0">
                <a:pos x="209508310" y="396104533"/>
              </a:cxn>
              <a:cxn ang="0">
                <a:pos x="269366262" y="378097874"/>
              </a:cxn>
              <a:cxn ang="0">
                <a:pos x="299295238" y="342090551"/>
              </a:cxn>
              <a:cxn ang="0">
                <a:pos x="329226954" y="288076569"/>
              </a:cxn>
              <a:cxn ang="0">
                <a:pos x="344190072" y="234059589"/>
              </a:cxn>
              <a:cxn ang="0">
                <a:pos x="344190072" y="234059589"/>
              </a:cxn>
              <a:cxn ang="0">
                <a:pos x="329226954" y="180045607"/>
              </a:cxn>
              <a:cxn ang="0">
                <a:pos x="299295238" y="126031625"/>
              </a:cxn>
              <a:cxn ang="0">
                <a:pos x="269366262" y="90024303"/>
              </a:cxn>
              <a:cxn ang="0">
                <a:pos x="209508310" y="72017643"/>
              </a:cxn>
              <a:cxn ang="0">
                <a:pos x="209508310" y="72017643"/>
              </a:cxn>
              <a:cxn ang="0">
                <a:pos x="598593216" y="414108194"/>
              </a:cxn>
              <a:cxn ang="0">
                <a:pos x="613556334" y="540139819"/>
              </a:cxn>
              <a:cxn ang="0">
                <a:pos x="673417026" y="558146479"/>
              </a:cxn>
              <a:cxn ang="0">
                <a:pos x="718311859" y="450118515"/>
              </a:cxn>
              <a:cxn ang="0">
                <a:pos x="598593216" y="414108194"/>
              </a:cxn>
              <a:cxn ang="0">
                <a:pos x="598593216" y="414108194"/>
              </a:cxn>
              <a:cxn ang="0">
                <a:pos x="793135669" y="468122176"/>
              </a:cxn>
              <a:cxn ang="0">
                <a:pos x="718311859" y="630164122"/>
              </a:cxn>
              <a:cxn ang="0">
                <a:pos x="718311859" y="666174443"/>
              </a:cxn>
              <a:cxn ang="0">
                <a:pos x="688382883" y="648167783"/>
              </a:cxn>
              <a:cxn ang="0">
                <a:pos x="628522192" y="630164122"/>
              </a:cxn>
              <a:cxn ang="0">
                <a:pos x="463908715" y="774202407"/>
              </a:cxn>
              <a:cxn ang="0">
                <a:pos x="359155930" y="648167783"/>
              </a:cxn>
              <a:cxn ang="0">
                <a:pos x="359155930" y="918240692"/>
              </a:cxn>
              <a:cxn ang="0">
                <a:pos x="374119048" y="1458380511"/>
              </a:cxn>
              <a:cxn ang="0">
                <a:pos x="269366262" y="1458380511"/>
              </a:cxn>
              <a:cxn ang="0">
                <a:pos x="239437286" y="990258335"/>
              </a:cxn>
              <a:cxn ang="0">
                <a:pos x="194542453" y="990258335"/>
              </a:cxn>
              <a:cxn ang="0">
                <a:pos x="179576595" y="1458380511"/>
              </a:cxn>
              <a:cxn ang="0">
                <a:pos x="59857952" y="1458380511"/>
              </a:cxn>
              <a:cxn ang="0">
                <a:pos x="74823810" y="918240692"/>
              </a:cxn>
              <a:cxn ang="0">
                <a:pos x="74823810" y="918240692"/>
              </a:cxn>
              <a:cxn ang="0">
                <a:pos x="0" y="828216389"/>
              </a:cxn>
              <a:cxn ang="0">
                <a:pos x="59857952" y="432111856"/>
              </a:cxn>
              <a:cxn ang="0">
                <a:pos x="59857952" y="432111856"/>
              </a:cxn>
              <a:cxn ang="0">
                <a:pos x="374119048" y="432111856"/>
              </a:cxn>
              <a:cxn ang="0">
                <a:pos x="478874573" y="612160461"/>
              </a:cxn>
              <a:cxn ang="0">
                <a:pos x="553698382" y="594153801"/>
              </a:cxn>
              <a:cxn ang="0">
                <a:pos x="553698382" y="594153801"/>
              </a:cxn>
              <a:cxn ang="0">
                <a:pos x="523769406" y="396104533"/>
              </a:cxn>
              <a:cxn ang="0">
                <a:pos x="419013882" y="360094213"/>
              </a:cxn>
              <a:cxn ang="0">
                <a:pos x="419013882" y="180045607"/>
              </a:cxn>
              <a:cxn ang="0">
                <a:pos x="1062501931" y="0"/>
              </a:cxn>
              <a:cxn ang="0">
                <a:pos x="1062501931" y="540139819"/>
              </a:cxn>
              <a:cxn ang="0">
                <a:pos x="793135669" y="468122176"/>
              </a:cxn>
              <a:cxn ang="0">
                <a:pos x="793135669" y="468122176"/>
              </a:cxn>
              <a:cxn ang="0">
                <a:pos x="463908715" y="216055928"/>
              </a:cxn>
              <a:cxn ang="0">
                <a:pos x="463908715" y="252066249"/>
              </a:cxn>
              <a:cxn ang="0">
                <a:pos x="1002643979" y="216055928"/>
              </a:cxn>
              <a:cxn ang="0">
                <a:pos x="1002643979" y="90024303"/>
              </a:cxn>
              <a:cxn ang="0">
                <a:pos x="463908715" y="216055928"/>
              </a:cxn>
            </a:cxnLst>
            <a:rect l="0" t="0" r="0" b="0"/>
            <a:pathLst>
              <a:path w="142" h="162">
                <a:moveTo>
                  <a:pt x="28" y="8"/>
                </a:moveTo>
                <a:lnTo>
                  <a:pt x="28" y="8"/>
                </a:lnTo>
                <a:lnTo>
                  <a:pt x="22" y="10"/>
                </a:lnTo>
                <a:lnTo>
                  <a:pt x="16" y="14"/>
                </a:lnTo>
                <a:lnTo>
                  <a:pt x="12" y="20"/>
                </a:lnTo>
                <a:lnTo>
                  <a:pt x="12" y="26"/>
                </a:lnTo>
                <a:lnTo>
                  <a:pt x="12" y="32"/>
                </a:lnTo>
                <a:lnTo>
                  <a:pt x="16" y="38"/>
                </a:lnTo>
                <a:lnTo>
                  <a:pt x="22" y="42"/>
                </a:lnTo>
                <a:lnTo>
                  <a:pt x="28" y="44"/>
                </a:lnTo>
                <a:lnTo>
                  <a:pt x="36" y="42"/>
                </a:lnTo>
                <a:lnTo>
                  <a:pt x="40" y="38"/>
                </a:lnTo>
                <a:lnTo>
                  <a:pt x="44" y="32"/>
                </a:lnTo>
                <a:lnTo>
                  <a:pt x="46" y="26"/>
                </a:lnTo>
                <a:lnTo>
                  <a:pt x="44" y="20"/>
                </a:lnTo>
                <a:lnTo>
                  <a:pt x="40" y="14"/>
                </a:lnTo>
                <a:lnTo>
                  <a:pt x="36" y="10"/>
                </a:lnTo>
                <a:lnTo>
                  <a:pt x="28" y="8"/>
                </a:lnTo>
                <a:close/>
                <a:moveTo>
                  <a:pt x="80" y="46"/>
                </a:moveTo>
                <a:lnTo>
                  <a:pt x="82" y="60"/>
                </a:lnTo>
                <a:lnTo>
                  <a:pt x="90" y="62"/>
                </a:lnTo>
                <a:lnTo>
                  <a:pt x="96" y="50"/>
                </a:lnTo>
                <a:lnTo>
                  <a:pt x="80" y="46"/>
                </a:lnTo>
                <a:close/>
                <a:moveTo>
                  <a:pt x="106" y="52"/>
                </a:moveTo>
                <a:lnTo>
                  <a:pt x="96" y="70"/>
                </a:lnTo>
                <a:lnTo>
                  <a:pt x="96" y="74"/>
                </a:lnTo>
                <a:lnTo>
                  <a:pt x="92" y="72"/>
                </a:lnTo>
                <a:lnTo>
                  <a:pt x="84" y="70"/>
                </a:lnTo>
                <a:lnTo>
                  <a:pt x="62" y="86"/>
                </a:lnTo>
                <a:lnTo>
                  <a:pt x="48" y="72"/>
                </a:lnTo>
                <a:lnTo>
                  <a:pt x="48" y="102"/>
                </a:lnTo>
                <a:lnTo>
                  <a:pt x="50" y="162"/>
                </a:lnTo>
                <a:lnTo>
                  <a:pt x="36" y="162"/>
                </a:lnTo>
                <a:lnTo>
                  <a:pt x="32" y="110"/>
                </a:lnTo>
                <a:lnTo>
                  <a:pt x="26" y="110"/>
                </a:lnTo>
                <a:lnTo>
                  <a:pt x="24" y="162"/>
                </a:lnTo>
                <a:lnTo>
                  <a:pt x="8" y="162"/>
                </a:lnTo>
                <a:lnTo>
                  <a:pt x="10" y="102"/>
                </a:lnTo>
                <a:lnTo>
                  <a:pt x="0" y="92"/>
                </a:lnTo>
                <a:lnTo>
                  <a:pt x="8" y="48"/>
                </a:lnTo>
                <a:lnTo>
                  <a:pt x="50" y="48"/>
                </a:lnTo>
                <a:lnTo>
                  <a:pt x="64" y="68"/>
                </a:lnTo>
                <a:lnTo>
                  <a:pt x="74" y="66"/>
                </a:lnTo>
                <a:lnTo>
                  <a:pt x="70" y="44"/>
                </a:lnTo>
                <a:lnTo>
                  <a:pt x="56" y="40"/>
                </a:lnTo>
                <a:lnTo>
                  <a:pt x="56" y="20"/>
                </a:lnTo>
                <a:lnTo>
                  <a:pt x="142" y="0"/>
                </a:lnTo>
                <a:lnTo>
                  <a:pt x="142" y="60"/>
                </a:lnTo>
                <a:lnTo>
                  <a:pt x="106" y="52"/>
                </a:lnTo>
                <a:close/>
                <a:moveTo>
                  <a:pt x="62" y="24"/>
                </a:moveTo>
                <a:lnTo>
                  <a:pt x="62" y="28"/>
                </a:lnTo>
                <a:lnTo>
                  <a:pt x="134" y="24"/>
                </a:lnTo>
                <a:lnTo>
                  <a:pt x="134" y="10"/>
                </a:lnTo>
                <a:lnTo>
                  <a:pt x="62" y="2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96925" y="1388745"/>
            <a:ext cx="7942580" cy="31076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( 3) 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有些方言地区的口语没有</a:t>
            </a:r>
            <a:r>
              <a:rPr lang="en-US" sz="2800" b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chua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这个音，读起来会有些拗口，因此误认为没有对应的字词，断定是教科书错了。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( 4) 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教材的音节教学采用的是‘穷尽式’，拼出的读音比较全，也比较多，修订时可以考虑精简一些，更适合学生学习。</a:t>
            </a:r>
            <a:r>
              <a:rPr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( 5) </a:t>
            </a:r>
            <a:r>
              <a:rPr lang="zh-CN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教材是公共知识产品，大家都可以批评指正。但最好不要炒作，甚至进行无端的人身攻击。”</a:t>
            </a:r>
            <a:endParaRPr lang="zh-CN" altLang="en-US" sz="2800" b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4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uild="p"/>
      <p:bldP spid="34945" grpId="1" bldLvl="0" animBg="1"/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657225" y="1461135"/>
            <a:ext cx="782955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这次的教材指错之所以受到广泛的关注，是因为时下流行的短视频文化。短视频文化将大家的所见所感事无巨细地展露到每个人眼前，主观的感受与评论致使这个小事件迅速蹿红，温教授也跟着火了一把。</a:t>
            </a:r>
            <a:endParaRPr lang="zh-CN" altLang="en-US" sz="2800" dirty="0">
              <a:solidFill>
                <a:srgbClr val="1243A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897" name="Freeform 207"/>
          <p:cNvSpPr>
            <a:spLocks noEditPoints="1"/>
          </p:cNvSpPr>
          <p:nvPr/>
        </p:nvSpPr>
        <p:spPr>
          <a:xfrm>
            <a:off x="328295" y="792480"/>
            <a:ext cx="491490" cy="528955"/>
          </a:xfrm>
          <a:custGeom>
            <a:avLst/>
            <a:gdLst/>
            <a:ahLst/>
            <a:cxnLst>
              <a:cxn ang="0">
                <a:pos x="760705072" y="0"/>
              </a:cxn>
              <a:cxn ang="0">
                <a:pos x="805452750" y="54093489"/>
              </a:cxn>
              <a:cxn ang="0">
                <a:pos x="730871466" y="306530774"/>
              </a:cxn>
              <a:cxn ang="0">
                <a:pos x="178987983" y="90156817"/>
              </a:cxn>
              <a:cxn ang="0">
                <a:pos x="223735662" y="144250306"/>
              </a:cxn>
              <a:cxn ang="0">
                <a:pos x="283400143" y="198343795"/>
              </a:cxn>
              <a:cxn ang="0">
                <a:pos x="178987983" y="252437285"/>
              </a:cxn>
              <a:cxn ang="0">
                <a:pos x="223735662" y="288497609"/>
              </a:cxn>
              <a:cxn ang="0">
                <a:pos x="283400143" y="360624263"/>
              </a:cxn>
              <a:cxn ang="0">
                <a:pos x="178987983" y="414717753"/>
              </a:cxn>
              <a:cxn ang="0">
                <a:pos x="223735662" y="450778077"/>
              </a:cxn>
              <a:cxn ang="0">
                <a:pos x="283400143" y="504871566"/>
              </a:cxn>
              <a:cxn ang="0">
                <a:pos x="178987983" y="558965055"/>
              </a:cxn>
              <a:cxn ang="0">
                <a:pos x="223735662" y="595028383"/>
              </a:cxn>
              <a:cxn ang="0">
                <a:pos x="283400143" y="667152034"/>
              </a:cxn>
              <a:cxn ang="0">
                <a:pos x="178987983" y="721245523"/>
              </a:cxn>
              <a:cxn ang="0">
                <a:pos x="223735662" y="757308851"/>
              </a:cxn>
              <a:cxn ang="0">
                <a:pos x="283400143" y="829432502"/>
              </a:cxn>
              <a:cxn ang="0">
                <a:pos x="178987983" y="883525991"/>
              </a:cxn>
              <a:cxn ang="0">
                <a:pos x="178987983" y="991712970"/>
              </a:cxn>
              <a:cxn ang="0">
                <a:pos x="730871466" y="775339013"/>
              </a:cxn>
              <a:cxn ang="0">
                <a:pos x="805452750" y="1027776297"/>
              </a:cxn>
              <a:cxn ang="0">
                <a:pos x="760705072" y="1081869787"/>
              </a:cxn>
              <a:cxn ang="0">
                <a:pos x="104409429" y="1081869787"/>
              </a:cxn>
              <a:cxn ang="0">
                <a:pos x="104409429" y="955652646"/>
              </a:cxn>
              <a:cxn ang="0">
                <a:pos x="0" y="865495829"/>
              </a:cxn>
              <a:cxn ang="0">
                <a:pos x="104409429" y="793372178"/>
              </a:cxn>
              <a:cxn ang="0">
                <a:pos x="0" y="703215361"/>
              </a:cxn>
              <a:cxn ang="0">
                <a:pos x="104409429" y="649121872"/>
              </a:cxn>
              <a:cxn ang="0">
                <a:pos x="0" y="558965055"/>
              </a:cxn>
              <a:cxn ang="0">
                <a:pos x="104409429" y="486841404"/>
              </a:cxn>
              <a:cxn ang="0">
                <a:pos x="0" y="396684587"/>
              </a:cxn>
              <a:cxn ang="0">
                <a:pos x="104409429" y="342591098"/>
              </a:cxn>
              <a:cxn ang="0">
                <a:pos x="0" y="252437285"/>
              </a:cxn>
              <a:cxn ang="0">
                <a:pos x="104409429" y="54093489"/>
              </a:cxn>
              <a:cxn ang="0">
                <a:pos x="149157108" y="0"/>
              </a:cxn>
              <a:cxn ang="0">
                <a:pos x="357978697" y="522904731"/>
              </a:cxn>
              <a:cxn ang="0">
                <a:pos x="462388126" y="576998220"/>
              </a:cxn>
              <a:cxn ang="0">
                <a:pos x="357978697" y="522904731"/>
              </a:cxn>
              <a:cxn ang="0">
                <a:pos x="357978697" y="414717753"/>
              </a:cxn>
              <a:cxn ang="0">
                <a:pos x="536966680" y="450778077"/>
              </a:cxn>
              <a:cxn ang="0">
                <a:pos x="357978697" y="414717753"/>
              </a:cxn>
              <a:cxn ang="0">
                <a:pos x="357978697" y="288497609"/>
              </a:cxn>
              <a:cxn ang="0">
                <a:pos x="626462037" y="342591098"/>
              </a:cxn>
              <a:cxn ang="0">
                <a:pos x="357978697" y="288497609"/>
              </a:cxn>
              <a:cxn ang="0">
                <a:pos x="357978697" y="180310630"/>
              </a:cxn>
              <a:cxn ang="0">
                <a:pos x="626462037" y="234404119"/>
              </a:cxn>
              <a:cxn ang="0">
                <a:pos x="357978697" y="180310630"/>
              </a:cxn>
              <a:cxn ang="0">
                <a:pos x="462388126" y="865495829"/>
              </a:cxn>
              <a:cxn ang="0">
                <a:pos x="581714359" y="847465667"/>
              </a:cxn>
              <a:cxn ang="0">
                <a:pos x="477304929" y="721245523"/>
              </a:cxn>
              <a:cxn ang="0">
                <a:pos x="462388126" y="865495829"/>
              </a:cxn>
              <a:cxn ang="0">
                <a:pos x="880031304" y="234404119"/>
              </a:cxn>
              <a:cxn ang="0">
                <a:pos x="626462037" y="793372178"/>
              </a:cxn>
              <a:cxn ang="0">
                <a:pos x="880031304" y="234404119"/>
              </a:cxn>
            </a:cxnLst>
            <a:rect l="0" t="0" r="0" b="0"/>
            <a:pathLst>
              <a:path w="132" h="120">
                <a:moveTo>
                  <a:pt x="20" y="0"/>
                </a:moveTo>
                <a:lnTo>
                  <a:pt x="102" y="0"/>
                </a:lnTo>
                <a:lnTo>
                  <a:pt x="108" y="0"/>
                </a:lnTo>
                <a:lnTo>
                  <a:pt x="108" y="6"/>
                </a:lnTo>
                <a:lnTo>
                  <a:pt x="108" y="24"/>
                </a:lnTo>
                <a:lnTo>
                  <a:pt x="98" y="34"/>
                </a:lnTo>
                <a:lnTo>
                  <a:pt x="98" y="10"/>
                </a:lnTo>
                <a:lnTo>
                  <a:pt x="24" y="10"/>
                </a:lnTo>
                <a:lnTo>
                  <a:pt x="24" y="18"/>
                </a:lnTo>
                <a:lnTo>
                  <a:pt x="30" y="16"/>
                </a:lnTo>
                <a:lnTo>
                  <a:pt x="34" y="14"/>
                </a:lnTo>
                <a:lnTo>
                  <a:pt x="38" y="22"/>
                </a:lnTo>
                <a:lnTo>
                  <a:pt x="34" y="24"/>
                </a:lnTo>
                <a:lnTo>
                  <a:pt x="24" y="28"/>
                </a:lnTo>
                <a:lnTo>
                  <a:pt x="24" y="34"/>
                </a:lnTo>
                <a:lnTo>
                  <a:pt x="30" y="32"/>
                </a:lnTo>
                <a:lnTo>
                  <a:pt x="34" y="30"/>
                </a:lnTo>
                <a:lnTo>
                  <a:pt x="38" y="40"/>
                </a:lnTo>
                <a:lnTo>
                  <a:pt x="34" y="42"/>
                </a:lnTo>
                <a:lnTo>
                  <a:pt x="24" y="46"/>
                </a:lnTo>
                <a:lnTo>
                  <a:pt x="24" y="52"/>
                </a:lnTo>
                <a:lnTo>
                  <a:pt x="30" y="50"/>
                </a:lnTo>
                <a:lnTo>
                  <a:pt x="34" y="48"/>
                </a:lnTo>
                <a:lnTo>
                  <a:pt x="38" y="56"/>
                </a:lnTo>
                <a:lnTo>
                  <a:pt x="34" y="58"/>
                </a:lnTo>
                <a:lnTo>
                  <a:pt x="24" y="62"/>
                </a:lnTo>
                <a:lnTo>
                  <a:pt x="24" y="68"/>
                </a:lnTo>
                <a:lnTo>
                  <a:pt x="30" y="66"/>
                </a:lnTo>
                <a:lnTo>
                  <a:pt x="34" y="64"/>
                </a:lnTo>
                <a:lnTo>
                  <a:pt x="38" y="74"/>
                </a:lnTo>
                <a:lnTo>
                  <a:pt x="34" y="76"/>
                </a:lnTo>
                <a:lnTo>
                  <a:pt x="24" y="80"/>
                </a:lnTo>
                <a:lnTo>
                  <a:pt x="24" y="86"/>
                </a:lnTo>
                <a:lnTo>
                  <a:pt x="30" y="84"/>
                </a:lnTo>
                <a:lnTo>
                  <a:pt x="34" y="82"/>
                </a:lnTo>
                <a:lnTo>
                  <a:pt x="38" y="92"/>
                </a:lnTo>
                <a:lnTo>
                  <a:pt x="34" y="94"/>
                </a:lnTo>
                <a:lnTo>
                  <a:pt x="24" y="98"/>
                </a:lnTo>
                <a:lnTo>
                  <a:pt x="24" y="106"/>
                </a:lnTo>
                <a:lnTo>
                  <a:pt x="24" y="110"/>
                </a:lnTo>
                <a:lnTo>
                  <a:pt x="98" y="110"/>
                </a:lnTo>
                <a:lnTo>
                  <a:pt x="98" y="86"/>
                </a:lnTo>
                <a:lnTo>
                  <a:pt x="108" y="76"/>
                </a:lnTo>
                <a:lnTo>
                  <a:pt x="108" y="114"/>
                </a:lnTo>
                <a:lnTo>
                  <a:pt x="108" y="120"/>
                </a:lnTo>
                <a:lnTo>
                  <a:pt x="102" y="120"/>
                </a:lnTo>
                <a:lnTo>
                  <a:pt x="20" y="120"/>
                </a:lnTo>
                <a:lnTo>
                  <a:pt x="14" y="120"/>
                </a:lnTo>
                <a:lnTo>
                  <a:pt x="14" y="114"/>
                </a:lnTo>
                <a:lnTo>
                  <a:pt x="14" y="106"/>
                </a:lnTo>
                <a:lnTo>
                  <a:pt x="2" y="106"/>
                </a:lnTo>
                <a:lnTo>
                  <a:pt x="0" y="96"/>
                </a:lnTo>
                <a:lnTo>
                  <a:pt x="14" y="92"/>
                </a:lnTo>
                <a:lnTo>
                  <a:pt x="14" y="88"/>
                </a:lnTo>
                <a:lnTo>
                  <a:pt x="2" y="88"/>
                </a:lnTo>
                <a:lnTo>
                  <a:pt x="0" y="78"/>
                </a:lnTo>
                <a:lnTo>
                  <a:pt x="14" y="72"/>
                </a:lnTo>
                <a:lnTo>
                  <a:pt x="2" y="72"/>
                </a:lnTo>
                <a:lnTo>
                  <a:pt x="0" y="62"/>
                </a:lnTo>
                <a:lnTo>
                  <a:pt x="14" y="56"/>
                </a:lnTo>
                <a:lnTo>
                  <a:pt x="14" y="54"/>
                </a:lnTo>
                <a:lnTo>
                  <a:pt x="2" y="54"/>
                </a:lnTo>
                <a:lnTo>
                  <a:pt x="0" y="44"/>
                </a:lnTo>
                <a:lnTo>
                  <a:pt x="14" y="38"/>
                </a:lnTo>
                <a:lnTo>
                  <a:pt x="2" y="38"/>
                </a:lnTo>
                <a:lnTo>
                  <a:pt x="0" y="28"/>
                </a:lnTo>
                <a:lnTo>
                  <a:pt x="14" y="22"/>
                </a:lnTo>
                <a:lnTo>
                  <a:pt x="14" y="6"/>
                </a:lnTo>
                <a:lnTo>
                  <a:pt x="14" y="0"/>
                </a:lnTo>
                <a:lnTo>
                  <a:pt x="20" y="0"/>
                </a:lnTo>
                <a:close/>
                <a:moveTo>
                  <a:pt x="48" y="58"/>
                </a:moveTo>
                <a:lnTo>
                  <a:pt x="48" y="64"/>
                </a:lnTo>
                <a:lnTo>
                  <a:pt x="62" y="64"/>
                </a:lnTo>
                <a:lnTo>
                  <a:pt x="62" y="58"/>
                </a:lnTo>
                <a:lnTo>
                  <a:pt x="48" y="58"/>
                </a:lnTo>
                <a:close/>
                <a:moveTo>
                  <a:pt x="48" y="46"/>
                </a:moveTo>
                <a:lnTo>
                  <a:pt x="48" y="50"/>
                </a:lnTo>
                <a:lnTo>
                  <a:pt x="72" y="50"/>
                </a:lnTo>
                <a:lnTo>
                  <a:pt x="72" y="46"/>
                </a:lnTo>
                <a:lnTo>
                  <a:pt x="48" y="46"/>
                </a:lnTo>
                <a:close/>
                <a:moveTo>
                  <a:pt x="48" y="32"/>
                </a:moveTo>
                <a:lnTo>
                  <a:pt x="48" y="38"/>
                </a:lnTo>
                <a:lnTo>
                  <a:pt x="84" y="38"/>
                </a:lnTo>
                <a:lnTo>
                  <a:pt x="84" y="32"/>
                </a:lnTo>
                <a:lnTo>
                  <a:pt x="48" y="32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84" y="26"/>
                </a:lnTo>
                <a:lnTo>
                  <a:pt x="84" y="20"/>
                </a:lnTo>
                <a:lnTo>
                  <a:pt x="48" y="20"/>
                </a:lnTo>
                <a:close/>
                <a:moveTo>
                  <a:pt x="62" y="96"/>
                </a:moveTo>
                <a:lnTo>
                  <a:pt x="70" y="96"/>
                </a:lnTo>
                <a:lnTo>
                  <a:pt x="78" y="94"/>
                </a:lnTo>
                <a:lnTo>
                  <a:pt x="70" y="86"/>
                </a:lnTo>
                <a:lnTo>
                  <a:pt x="64" y="80"/>
                </a:lnTo>
                <a:lnTo>
                  <a:pt x="62" y="88"/>
                </a:lnTo>
                <a:lnTo>
                  <a:pt x="62" y="96"/>
                </a:lnTo>
                <a:close/>
                <a:moveTo>
                  <a:pt x="118" y="26"/>
                </a:moveTo>
                <a:lnTo>
                  <a:pt x="70" y="72"/>
                </a:lnTo>
                <a:lnTo>
                  <a:pt x="84" y="88"/>
                </a:lnTo>
                <a:lnTo>
                  <a:pt x="132" y="42"/>
                </a:lnTo>
                <a:lnTo>
                  <a:pt x="118" y="26"/>
                </a:lnTo>
                <a:close/>
              </a:path>
            </a:pathLst>
          </a:custGeom>
          <a:solidFill>
            <a:schemeClr val="bg2">
              <a:alpha val="52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960120" y="792480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  <a:alpha val="97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素材</a:t>
            </a:r>
            <a:r>
              <a:rPr lang="zh-CN" altLang="en-US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2">
                    <a:alpha val="72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速用</a:t>
            </a: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4897" grpId="0" bldLvl="0" animBg="1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31"/>
          <p:cNvSpPr txBox="1">
            <a:spLocks noChangeArrowheads="1"/>
          </p:cNvSpPr>
          <p:nvPr/>
        </p:nvSpPr>
        <p:spPr bwMode="auto">
          <a:xfrm>
            <a:off x="657225" y="1461135"/>
            <a:ext cx="782955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bg2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当然了主编亲自来向大家科普的时候，我们应该认识到“学无止境”，哪怕是小学一年级的语文，也是值得考究与探讨的。毕竟，中华文化是那么博大精深。</a:t>
            </a:r>
            <a:endParaRPr lang="zh-CN" altLang="en-US" sz="2800" dirty="0">
              <a:solidFill>
                <a:srgbClr val="1243A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800" dirty="0">
              <a:solidFill>
                <a:srgbClr val="1243A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4897" name="Freeform 207"/>
          <p:cNvSpPr>
            <a:spLocks noEditPoints="1"/>
          </p:cNvSpPr>
          <p:nvPr/>
        </p:nvSpPr>
        <p:spPr>
          <a:xfrm>
            <a:off x="328295" y="792480"/>
            <a:ext cx="491490" cy="528955"/>
          </a:xfrm>
          <a:custGeom>
            <a:avLst/>
            <a:gdLst/>
            <a:ahLst/>
            <a:cxnLst>
              <a:cxn ang="0">
                <a:pos x="760705072" y="0"/>
              </a:cxn>
              <a:cxn ang="0">
                <a:pos x="805452750" y="54093489"/>
              </a:cxn>
              <a:cxn ang="0">
                <a:pos x="730871466" y="306530774"/>
              </a:cxn>
              <a:cxn ang="0">
                <a:pos x="178987983" y="90156817"/>
              </a:cxn>
              <a:cxn ang="0">
                <a:pos x="223735662" y="144250306"/>
              </a:cxn>
              <a:cxn ang="0">
                <a:pos x="283400143" y="198343795"/>
              </a:cxn>
              <a:cxn ang="0">
                <a:pos x="178987983" y="252437285"/>
              </a:cxn>
              <a:cxn ang="0">
                <a:pos x="223735662" y="288497609"/>
              </a:cxn>
              <a:cxn ang="0">
                <a:pos x="283400143" y="360624263"/>
              </a:cxn>
              <a:cxn ang="0">
                <a:pos x="178987983" y="414717753"/>
              </a:cxn>
              <a:cxn ang="0">
                <a:pos x="223735662" y="450778077"/>
              </a:cxn>
              <a:cxn ang="0">
                <a:pos x="283400143" y="504871566"/>
              </a:cxn>
              <a:cxn ang="0">
                <a:pos x="178987983" y="558965055"/>
              </a:cxn>
              <a:cxn ang="0">
                <a:pos x="223735662" y="595028383"/>
              </a:cxn>
              <a:cxn ang="0">
                <a:pos x="283400143" y="667152034"/>
              </a:cxn>
              <a:cxn ang="0">
                <a:pos x="178987983" y="721245523"/>
              </a:cxn>
              <a:cxn ang="0">
                <a:pos x="223735662" y="757308851"/>
              </a:cxn>
              <a:cxn ang="0">
                <a:pos x="283400143" y="829432502"/>
              </a:cxn>
              <a:cxn ang="0">
                <a:pos x="178987983" y="883525991"/>
              </a:cxn>
              <a:cxn ang="0">
                <a:pos x="178987983" y="991712970"/>
              </a:cxn>
              <a:cxn ang="0">
                <a:pos x="730871466" y="775339013"/>
              </a:cxn>
              <a:cxn ang="0">
                <a:pos x="805452750" y="1027776297"/>
              </a:cxn>
              <a:cxn ang="0">
                <a:pos x="760705072" y="1081869787"/>
              </a:cxn>
              <a:cxn ang="0">
                <a:pos x="104409429" y="1081869787"/>
              </a:cxn>
              <a:cxn ang="0">
                <a:pos x="104409429" y="955652646"/>
              </a:cxn>
              <a:cxn ang="0">
                <a:pos x="0" y="865495829"/>
              </a:cxn>
              <a:cxn ang="0">
                <a:pos x="104409429" y="793372178"/>
              </a:cxn>
              <a:cxn ang="0">
                <a:pos x="0" y="703215361"/>
              </a:cxn>
              <a:cxn ang="0">
                <a:pos x="104409429" y="649121872"/>
              </a:cxn>
              <a:cxn ang="0">
                <a:pos x="0" y="558965055"/>
              </a:cxn>
              <a:cxn ang="0">
                <a:pos x="104409429" y="486841404"/>
              </a:cxn>
              <a:cxn ang="0">
                <a:pos x="0" y="396684587"/>
              </a:cxn>
              <a:cxn ang="0">
                <a:pos x="104409429" y="342591098"/>
              </a:cxn>
              <a:cxn ang="0">
                <a:pos x="0" y="252437285"/>
              </a:cxn>
              <a:cxn ang="0">
                <a:pos x="104409429" y="54093489"/>
              </a:cxn>
              <a:cxn ang="0">
                <a:pos x="149157108" y="0"/>
              </a:cxn>
              <a:cxn ang="0">
                <a:pos x="357978697" y="522904731"/>
              </a:cxn>
              <a:cxn ang="0">
                <a:pos x="462388126" y="576998220"/>
              </a:cxn>
              <a:cxn ang="0">
                <a:pos x="357978697" y="522904731"/>
              </a:cxn>
              <a:cxn ang="0">
                <a:pos x="357978697" y="414717753"/>
              </a:cxn>
              <a:cxn ang="0">
                <a:pos x="536966680" y="450778077"/>
              </a:cxn>
              <a:cxn ang="0">
                <a:pos x="357978697" y="414717753"/>
              </a:cxn>
              <a:cxn ang="0">
                <a:pos x="357978697" y="288497609"/>
              </a:cxn>
              <a:cxn ang="0">
                <a:pos x="626462037" y="342591098"/>
              </a:cxn>
              <a:cxn ang="0">
                <a:pos x="357978697" y="288497609"/>
              </a:cxn>
              <a:cxn ang="0">
                <a:pos x="357978697" y="180310630"/>
              </a:cxn>
              <a:cxn ang="0">
                <a:pos x="626462037" y="234404119"/>
              </a:cxn>
              <a:cxn ang="0">
                <a:pos x="357978697" y="180310630"/>
              </a:cxn>
              <a:cxn ang="0">
                <a:pos x="462388126" y="865495829"/>
              </a:cxn>
              <a:cxn ang="0">
                <a:pos x="581714359" y="847465667"/>
              </a:cxn>
              <a:cxn ang="0">
                <a:pos x="477304929" y="721245523"/>
              </a:cxn>
              <a:cxn ang="0">
                <a:pos x="462388126" y="865495829"/>
              </a:cxn>
              <a:cxn ang="0">
                <a:pos x="880031304" y="234404119"/>
              </a:cxn>
              <a:cxn ang="0">
                <a:pos x="626462037" y="793372178"/>
              </a:cxn>
              <a:cxn ang="0">
                <a:pos x="880031304" y="234404119"/>
              </a:cxn>
            </a:cxnLst>
            <a:rect l="0" t="0" r="0" b="0"/>
            <a:pathLst>
              <a:path w="132" h="120">
                <a:moveTo>
                  <a:pt x="20" y="0"/>
                </a:moveTo>
                <a:lnTo>
                  <a:pt x="102" y="0"/>
                </a:lnTo>
                <a:lnTo>
                  <a:pt x="108" y="0"/>
                </a:lnTo>
                <a:lnTo>
                  <a:pt x="108" y="6"/>
                </a:lnTo>
                <a:lnTo>
                  <a:pt x="108" y="24"/>
                </a:lnTo>
                <a:lnTo>
                  <a:pt x="98" y="34"/>
                </a:lnTo>
                <a:lnTo>
                  <a:pt x="98" y="10"/>
                </a:lnTo>
                <a:lnTo>
                  <a:pt x="24" y="10"/>
                </a:lnTo>
                <a:lnTo>
                  <a:pt x="24" y="18"/>
                </a:lnTo>
                <a:lnTo>
                  <a:pt x="30" y="16"/>
                </a:lnTo>
                <a:lnTo>
                  <a:pt x="34" y="14"/>
                </a:lnTo>
                <a:lnTo>
                  <a:pt x="38" y="22"/>
                </a:lnTo>
                <a:lnTo>
                  <a:pt x="34" y="24"/>
                </a:lnTo>
                <a:lnTo>
                  <a:pt x="24" y="28"/>
                </a:lnTo>
                <a:lnTo>
                  <a:pt x="24" y="34"/>
                </a:lnTo>
                <a:lnTo>
                  <a:pt x="30" y="32"/>
                </a:lnTo>
                <a:lnTo>
                  <a:pt x="34" y="30"/>
                </a:lnTo>
                <a:lnTo>
                  <a:pt x="38" y="40"/>
                </a:lnTo>
                <a:lnTo>
                  <a:pt x="34" y="42"/>
                </a:lnTo>
                <a:lnTo>
                  <a:pt x="24" y="46"/>
                </a:lnTo>
                <a:lnTo>
                  <a:pt x="24" y="52"/>
                </a:lnTo>
                <a:lnTo>
                  <a:pt x="30" y="50"/>
                </a:lnTo>
                <a:lnTo>
                  <a:pt x="34" y="48"/>
                </a:lnTo>
                <a:lnTo>
                  <a:pt x="38" y="56"/>
                </a:lnTo>
                <a:lnTo>
                  <a:pt x="34" y="58"/>
                </a:lnTo>
                <a:lnTo>
                  <a:pt x="24" y="62"/>
                </a:lnTo>
                <a:lnTo>
                  <a:pt x="24" y="68"/>
                </a:lnTo>
                <a:lnTo>
                  <a:pt x="30" y="66"/>
                </a:lnTo>
                <a:lnTo>
                  <a:pt x="34" y="64"/>
                </a:lnTo>
                <a:lnTo>
                  <a:pt x="38" y="74"/>
                </a:lnTo>
                <a:lnTo>
                  <a:pt x="34" y="76"/>
                </a:lnTo>
                <a:lnTo>
                  <a:pt x="24" y="80"/>
                </a:lnTo>
                <a:lnTo>
                  <a:pt x="24" y="86"/>
                </a:lnTo>
                <a:lnTo>
                  <a:pt x="30" y="84"/>
                </a:lnTo>
                <a:lnTo>
                  <a:pt x="34" y="82"/>
                </a:lnTo>
                <a:lnTo>
                  <a:pt x="38" y="92"/>
                </a:lnTo>
                <a:lnTo>
                  <a:pt x="34" y="94"/>
                </a:lnTo>
                <a:lnTo>
                  <a:pt x="24" y="98"/>
                </a:lnTo>
                <a:lnTo>
                  <a:pt x="24" y="106"/>
                </a:lnTo>
                <a:lnTo>
                  <a:pt x="24" y="110"/>
                </a:lnTo>
                <a:lnTo>
                  <a:pt x="98" y="110"/>
                </a:lnTo>
                <a:lnTo>
                  <a:pt x="98" y="86"/>
                </a:lnTo>
                <a:lnTo>
                  <a:pt x="108" y="76"/>
                </a:lnTo>
                <a:lnTo>
                  <a:pt x="108" y="114"/>
                </a:lnTo>
                <a:lnTo>
                  <a:pt x="108" y="120"/>
                </a:lnTo>
                <a:lnTo>
                  <a:pt x="102" y="120"/>
                </a:lnTo>
                <a:lnTo>
                  <a:pt x="20" y="120"/>
                </a:lnTo>
                <a:lnTo>
                  <a:pt x="14" y="120"/>
                </a:lnTo>
                <a:lnTo>
                  <a:pt x="14" y="114"/>
                </a:lnTo>
                <a:lnTo>
                  <a:pt x="14" y="106"/>
                </a:lnTo>
                <a:lnTo>
                  <a:pt x="2" y="106"/>
                </a:lnTo>
                <a:lnTo>
                  <a:pt x="0" y="96"/>
                </a:lnTo>
                <a:lnTo>
                  <a:pt x="14" y="92"/>
                </a:lnTo>
                <a:lnTo>
                  <a:pt x="14" y="88"/>
                </a:lnTo>
                <a:lnTo>
                  <a:pt x="2" y="88"/>
                </a:lnTo>
                <a:lnTo>
                  <a:pt x="0" y="78"/>
                </a:lnTo>
                <a:lnTo>
                  <a:pt x="14" y="72"/>
                </a:lnTo>
                <a:lnTo>
                  <a:pt x="2" y="72"/>
                </a:lnTo>
                <a:lnTo>
                  <a:pt x="0" y="62"/>
                </a:lnTo>
                <a:lnTo>
                  <a:pt x="14" y="56"/>
                </a:lnTo>
                <a:lnTo>
                  <a:pt x="14" y="54"/>
                </a:lnTo>
                <a:lnTo>
                  <a:pt x="2" y="54"/>
                </a:lnTo>
                <a:lnTo>
                  <a:pt x="0" y="44"/>
                </a:lnTo>
                <a:lnTo>
                  <a:pt x="14" y="38"/>
                </a:lnTo>
                <a:lnTo>
                  <a:pt x="2" y="38"/>
                </a:lnTo>
                <a:lnTo>
                  <a:pt x="0" y="28"/>
                </a:lnTo>
                <a:lnTo>
                  <a:pt x="14" y="22"/>
                </a:lnTo>
                <a:lnTo>
                  <a:pt x="14" y="6"/>
                </a:lnTo>
                <a:lnTo>
                  <a:pt x="14" y="0"/>
                </a:lnTo>
                <a:lnTo>
                  <a:pt x="20" y="0"/>
                </a:lnTo>
                <a:close/>
                <a:moveTo>
                  <a:pt x="48" y="58"/>
                </a:moveTo>
                <a:lnTo>
                  <a:pt x="48" y="64"/>
                </a:lnTo>
                <a:lnTo>
                  <a:pt x="62" y="64"/>
                </a:lnTo>
                <a:lnTo>
                  <a:pt x="62" y="58"/>
                </a:lnTo>
                <a:lnTo>
                  <a:pt x="48" y="58"/>
                </a:lnTo>
                <a:close/>
                <a:moveTo>
                  <a:pt x="48" y="46"/>
                </a:moveTo>
                <a:lnTo>
                  <a:pt x="48" y="50"/>
                </a:lnTo>
                <a:lnTo>
                  <a:pt x="72" y="50"/>
                </a:lnTo>
                <a:lnTo>
                  <a:pt x="72" y="46"/>
                </a:lnTo>
                <a:lnTo>
                  <a:pt x="48" y="46"/>
                </a:lnTo>
                <a:close/>
                <a:moveTo>
                  <a:pt x="48" y="32"/>
                </a:moveTo>
                <a:lnTo>
                  <a:pt x="48" y="38"/>
                </a:lnTo>
                <a:lnTo>
                  <a:pt x="84" y="38"/>
                </a:lnTo>
                <a:lnTo>
                  <a:pt x="84" y="32"/>
                </a:lnTo>
                <a:lnTo>
                  <a:pt x="48" y="32"/>
                </a:lnTo>
                <a:close/>
                <a:moveTo>
                  <a:pt x="48" y="20"/>
                </a:moveTo>
                <a:lnTo>
                  <a:pt x="48" y="26"/>
                </a:lnTo>
                <a:lnTo>
                  <a:pt x="84" y="26"/>
                </a:lnTo>
                <a:lnTo>
                  <a:pt x="84" y="20"/>
                </a:lnTo>
                <a:lnTo>
                  <a:pt x="48" y="20"/>
                </a:lnTo>
                <a:close/>
                <a:moveTo>
                  <a:pt x="62" y="96"/>
                </a:moveTo>
                <a:lnTo>
                  <a:pt x="70" y="96"/>
                </a:lnTo>
                <a:lnTo>
                  <a:pt x="78" y="94"/>
                </a:lnTo>
                <a:lnTo>
                  <a:pt x="70" y="86"/>
                </a:lnTo>
                <a:lnTo>
                  <a:pt x="64" y="80"/>
                </a:lnTo>
                <a:lnTo>
                  <a:pt x="62" y="88"/>
                </a:lnTo>
                <a:lnTo>
                  <a:pt x="62" y="96"/>
                </a:lnTo>
                <a:close/>
                <a:moveTo>
                  <a:pt x="118" y="26"/>
                </a:moveTo>
                <a:lnTo>
                  <a:pt x="70" y="72"/>
                </a:lnTo>
                <a:lnTo>
                  <a:pt x="84" y="88"/>
                </a:lnTo>
                <a:lnTo>
                  <a:pt x="132" y="42"/>
                </a:lnTo>
                <a:lnTo>
                  <a:pt x="118" y="26"/>
                </a:lnTo>
                <a:close/>
              </a:path>
            </a:pathLst>
          </a:custGeom>
          <a:solidFill>
            <a:schemeClr val="bg2">
              <a:alpha val="52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960120" y="792480"/>
            <a:ext cx="2170430" cy="668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  <a:alpha val="97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素材</a:t>
            </a:r>
            <a:r>
              <a:rPr lang="zh-CN" altLang="en-US">
                <a:ln w="10160">
                  <a:solidFill>
                    <a:schemeClr val="tx1"/>
                  </a:solidFill>
                  <a:prstDash val="solid"/>
                </a:ln>
                <a:solidFill>
                  <a:schemeClr val="bg2">
                    <a:alpha val="72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速用</a:t>
            </a: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4897" grpId="0" bldLvl="0" animBg="1"/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099945" y="1418590"/>
            <a:ext cx="3916045" cy="2416810"/>
            <a:chOff x="1478134" y="1253776"/>
            <a:chExt cx="5246704" cy="3352627"/>
          </a:xfrm>
        </p:grpSpPr>
        <p:sp>
          <p:nvSpPr>
            <p:cNvPr id="2" name="Line 11"/>
            <p:cNvSpPr>
              <a:spLocks noChangeShapeType="1"/>
            </p:cNvSpPr>
            <p:nvPr/>
          </p:nvSpPr>
          <p:spPr bwMode="auto">
            <a:xfrm flipV="1">
              <a:off x="1478134" y="2709870"/>
              <a:ext cx="3364799" cy="15855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80808"/>
                </a:solidFill>
              </a:endParaRPr>
            </a:p>
          </p:txBody>
        </p:sp>
        <p:sp>
          <p:nvSpPr>
            <p:cNvPr id="3" name="Line 12"/>
            <p:cNvSpPr>
              <a:spLocks noChangeShapeType="1"/>
            </p:cNvSpPr>
            <p:nvPr/>
          </p:nvSpPr>
          <p:spPr bwMode="auto">
            <a:xfrm>
              <a:off x="3055602" y="2087123"/>
              <a:ext cx="1710247" cy="10270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80808"/>
                </a:solidFill>
              </a:endParaRPr>
            </a:p>
          </p:txBody>
        </p:sp>
        <p:sp>
          <p:nvSpPr>
            <p:cNvPr id="4" name="Line 13"/>
            <p:cNvSpPr>
              <a:spLocks noChangeShapeType="1"/>
            </p:cNvSpPr>
            <p:nvPr/>
          </p:nvSpPr>
          <p:spPr bwMode="auto">
            <a:xfrm flipV="1">
              <a:off x="5150325" y="1253776"/>
              <a:ext cx="1574513" cy="17796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80808"/>
                </a:solidFill>
              </a:endParaRPr>
            </a:p>
          </p:txBody>
        </p:sp>
        <p:sp>
          <p:nvSpPr>
            <p:cNvPr id="5" name="Line 14"/>
            <p:cNvSpPr>
              <a:spLocks noChangeShapeType="1"/>
            </p:cNvSpPr>
            <p:nvPr/>
          </p:nvSpPr>
          <p:spPr bwMode="auto">
            <a:xfrm>
              <a:off x="4611454" y="3033398"/>
              <a:ext cx="1710247" cy="15730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80808"/>
                </a:solidFill>
              </a:endParaRPr>
            </a:p>
          </p:txBody>
        </p:sp>
      </p:grp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3967480" y="2052320"/>
            <a:ext cx="1266190" cy="123063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观点</a:t>
            </a:r>
          </a:p>
          <a:p>
            <a:r>
              <a:rPr lang="zh-CN" altLang="en-US" sz="2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热议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116013" y="904651"/>
            <a:ext cx="7386939" cy="807900"/>
            <a:chOff x="1116013" y="1048667"/>
            <a:chExt cx="7386939" cy="807900"/>
          </a:xfrm>
        </p:grpSpPr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1116013" y="1446349"/>
              <a:ext cx="1367895" cy="410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altLang="zh-CN" sz="1600" dirty="0">
                <a:solidFill>
                  <a:srgbClr val="080808"/>
                </a:solidFill>
              </a:endParaRPr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7135056" y="1048667"/>
              <a:ext cx="1367896" cy="410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altLang="zh-CN" sz="1600" dirty="0">
                <a:solidFill>
                  <a:srgbClr val="080808"/>
                </a:solidFill>
              </a:endParaRPr>
            </a:p>
          </p:txBody>
        </p:sp>
      </p:grp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1243013" y="1716353"/>
            <a:ext cx="1367895" cy="41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zh-CN" sz="1600" dirty="0">
              <a:solidFill>
                <a:srgbClr val="080808"/>
              </a:solidFill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1404063" y="2366805"/>
            <a:ext cx="1367895" cy="41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600" dirty="0">
              <a:solidFill>
                <a:srgbClr val="080808"/>
              </a:solidFill>
              <a:latin typeface="华文琥珀" panose="02010800040101010101" charset="-122"/>
              <a:ea typeface="华文琥珀" panose="02010800040101010101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76094" y="1274445"/>
            <a:ext cx="1978026" cy="1253490"/>
            <a:chOff x="1776094" y="1274445"/>
            <a:chExt cx="1978026" cy="1253490"/>
          </a:xfrm>
        </p:grpSpPr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1776094" y="1274445"/>
              <a:ext cx="1849120" cy="125349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altLang="zh-CN" dirty="0">
                <a:solidFill>
                  <a:srgbClr val="FFFFFF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47215" y="1468755"/>
              <a:ext cx="1906905" cy="8299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言论自由不是自由言论</a:t>
              </a:r>
              <a:endParaRPr lang="en-US" altLang="zh-CN" sz="2400" b="1" dirty="0" smtClean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14364" y="662305"/>
            <a:ext cx="2033906" cy="1310640"/>
            <a:chOff x="5714364" y="662305"/>
            <a:chExt cx="2033906" cy="1310640"/>
          </a:xfrm>
        </p:grpSpPr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5714364" y="662305"/>
              <a:ext cx="2033905" cy="131064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rgbClr val="FFFFFF"/>
                  </a:solidFill>
                </a:rPr>
                <a:t>  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876290" y="814705"/>
              <a:ext cx="1871980" cy="10147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调查清楚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才有发言权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641974" y="3519805"/>
            <a:ext cx="1492886" cy="1036320"/>
            <a:chOff x="5641974" y="3519805"/>
            <a:chExt cx="1492886" cy="1036320"/>
          </a:xfrm>
        </p:grpSpPr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5641974" y="3519805"/>
              <a:ext cx="1492250" cy="103632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rgbClr val="FFFFFF"/>
                  </a:solidFill>
                </a:rPr>
                <a:t> 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642610" y="3814445"/>
              <a:ext cx="149225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全民网络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0744" y="3330574"/>
            <a:ext cx="1603376" cy="1085850"/>
            <a:chOff x="880744" y="3330574"/>
            <a:chExt cx="1603376" cy="1085850"/>
          </a:xfrm>
        </p:grpSpPr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880744" y="3330574"/>
              <a:ext cx="1391920" cy="10858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altLang="zh-CN" dirty="0">
                  <a:solidFill>
                    <a:srgbClr val="FFFFFF"/>
                  </a:solidFill>
                </a:rPr>
                <a:t>  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16330" y="3526790"/>
              <a:ext cx="1367790" cy="8299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solidFill>
                    <a:schemeClr val="bg1"/>
                  </a:solidFill>
                </a:rPr>
                <a:t>指责与尊重</a:t>
              </a:r>
            </a:p>
          </p:txBody>
        </p:sp>
      </p:grp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9"/>
          <p:cNvSpPr>
            <a:spLocks noChangeArrowheads="1"/>
          </p:cNvSpPr>
          <p:nvPr/>
        </p:nvSpPr>
        <p:spPr bwMode="auto">
          <a:xfrm>
            <a:off x="170815" y="724535"/>
            <a:ext cx="2362835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写作 </a:t>
            </a:r>
            <a:r>
              <a:rPr lang="zh-CN" altLang="en-US" sz="2800" dirty="0">
                <a:gradFill>
                  <a:gsLst>
                    <a:gs pos="21000">
                      <a:schemeClr val="tx1">
                        <a:lumMod val="85000"/>
                        <a:lumOff val="15000"/>
                      </a:schemeClr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示例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2175" y="1456055"/>
            <a:ext cx="7653020" cy="33229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新媒体创造了快捷的“发声”条件，使人人都有了“麦克风”，人人都有机会成为言论的“主角”、舆论的“中央”。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在享受言论自由的同时，我们要注意网络用语文明，不能对他人进行人身攻击。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72995" y="716915"/>
            <a:ext cx="4074160" cy="52197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彩云" panose="02010800040101010101" charset="-122"/>
                <a:ea typeface="华文彩云" panose="02010800040101010101" charset="-122"/>
                <a:sym typeface="+mn-ea"/>
              </a:rPr>
              <a:t>言论自由不是</a:t>
            </a: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自由言论</a:t>
            </a: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9"/>
          <p:cNvSpPr>
            <a:spLocks noChangeArrowheads="1"/>
          </p:cNvSpPr>
          <p:nvPr/>
        </p:nvSpPr>
        <p:spPr bwMode="auto">
          <a:xfrm>
            <a:off x="170815" y="724535"/>
            <a:ext cx="2362835" cy="514350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2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华文琥珀" panose="02010800040101010101" charset="-122"/>
                <a:ea typeface="华文琥珀" panose="02010800040101010101" charset="-122"/>
              </a:rPr>
              <a:t>写作 </a:t>
            </a:r>
            <a:r>
              <a:rPr lang="zh-CN" altLang="en-US" sz="2800" dirty="0">
                <a:gradFill>
                  <a:gsLst>
                    <a:gs pos="21000">
                      <a:schemeClr val="tx1">
                        <a:lumMod val="85000"/>
                        <a:lumOff val="15000"/>
                      </a:schemeClr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华文琥珀" panose="02010800040101010101" charset="-122"/>
                <a:ea typeface="华文琥珀" panose="02010800040101010101" charset="-122"/>
              </a:rPr>
              <a:t>示例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50265" y="1351915"/>
            <a:ext cx="7713345" cy="332295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发现别人有错时，勇于指出，帮别人改正错误，是好事。但犯错的人不是有罪的人，不是犯了错就成为不值得尊重的人。指责不是否定，是携手共同进步的途径。在指责的同时保持尊重，是基本的文明礼貌。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72995" y="716915"/>
            <a:ext cx="4074160" cy="521970"/>
          </a:xfrm>
          <a:prstGeom prst="rect">
            <a:avLst/>
          </a:prstGeom>
          <a:noFill/>
          <a:ln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指责与尊重</a:t>
            </a:r>
          </a:p>
        </p:txBody>
      </p:sp>
    </p:spTree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wrap="none" anchor="ctr"/>
      <a:lstStyle>
        <a:defPPr>
          <a:defRPr lang="zh-CN" altLang="en-US" dirty="0" smtClean="0">
            <a:solidFill>
              <a:srgbClr val="FFFFFF"/>
            </a:solidFill>
          </a:defRPr>
        </a:defPPr>
      </a:lstStyle>
    </a:spDef>
    <a:txDef>
      <a:spPr>
        <a:noFill/>
        <a:ln>
          <a:noFill/>
        </a:ln>
      </a:spPr>
      <a:bodyPr>
        <a:spAutoFit/>
      </a:bodyPr>
      <a:lstStyle>
        <a:defPPr>
          <a:spcBef>
            <a:spcPct val="50000"/>
          </a:spcBef>
          <a:defRPr lang="zh-CN" altLang="en-US" sz="1600" dirty="0" smtClean="0">
            <a:solidFill>
              <a:schemeClr val="accent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597</Words>
  <Application>Microsoft Office PowerPoint</Application>
  <PresentationFormat>全屏显示(16:9)</PresentationFormat>
  <Paragraphs>50</Paragraphs>
  <Slides>12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PowerPoint 演示文稿</vt:lpstr>
      <vt:lpstr>        </vt:lpstr>
      <vt:lpstr>        </vt:lpstr>
      <vt:lpstr>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Dell</cp:lastModifiedBy>
  <cp:revision>818</cp:revision>
  <dcterms:created xsi:type="dcterms:W3CDTF">2014-06-06T07:22:00Z</dcterms:created>
  <dcterms:modified xsi:type="dcterms:W3CDTF">2019-02-18T02:21:36Z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