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4" r:id="rId3"/>
    <p:sldId id="275" r:id="rId4"/>
    <p:sldId id="311" r:id="rId5"/>
    <p:sldId id="312" r:id="rId6"/>
    <p:sldId id="256" r:id="rId7"/>
    <p:sldId id="313" r:id="rId8"/>
    <p:sldId id="314" r:id="rId9"/>
    <p:sldId id="315" r:id="rId10"/>
    <p:sldId id="276" r:id="rId11"/>
    <p:sldId id="271" r:id="rId12"/>
    <p:sldId id="318" r:id="rId13"/>
    <p:sldId id="273" r:id="rId14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4FABFF"/>
    <a:srgbClr val="4B9FFF"/>
    <a:srgbClr val="49A0FF"/>
    <a:srgbClr val="2B4DF3"/>
    <a:srgbClr val="4C9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74" d="100"/>
          <a:sy n="74" d="100"/>
        </p:scale>
        <p:origin x="732" y="60"/>
      </p:cViewPr>
      <p:guideLst>
        <p:guide orient="horz" pos="2160"/>
        <p:guide pos="3840"/>
        <p:guide pos="57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.tiff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.tiff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"/>
          <p:cNvPicPr>
            <a:picLocks noChangeAspect="1"/>
          </p:cNvPicPr>
          <p:nvPr userDrawn="1"/>
        </p:nvPicPr>
        <p:blipFill>
          <a:blip r:embed="rId2">
            <a:lum bright="18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pic>
        <p:nvPicPr>
          <p:cNvPr id="7" name="图片 6" descr="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8753" y="141605"/>
            <a:ext cx="2152650" cy="50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8" descr="语文新势力LOGO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550478" y="141605"/>
            <a:ext cx="1389062" cy="542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  <p:pic>
        <p:nvPicPr>
          <p:cNvPr id="3074" name="图片 6"/>
          <p:cNvPicPr>
            <a:picLocks noChangeAspect="1"/>
          </p:cNvPicPr>
          <p:nvPr userDrawn="1"/>
        </p:nvPicPr>
        <p:blipFill>
          <a:blip r:embed="rId2">
            <a:lum bright="18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pic>
        <p:nvPicPr>
          <p:cNvPr id="2051" name="图片 6" descr="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78753" y="141605"/>
            <a:ext cx="2152650" cy="50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8" descr="语文新势力LOGO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550478" y="141605"/>
            <a:ext cx="1389062" cy="542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3">
            <a:alphaModFix amt="2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22860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 indent="-228600"/>
            <a:r>
              <a:rPr lang="zh-CN" altLang="zh-CN" dirty="0"/>
              <a:t>第二级</a:t>
            </a:r>
            <a:endParaRPr lang="zh-CN" altLang="zh-CN" dirty="0"/>
          </a:p>
          <a:p>
            <a:pPr lvl="2" indent="-228600"/>
            <a:r>
              <a:rPr lang="zh-CN" altLang="zh-CN" dirty="0"/>
              <a:t>第三级</a:t>
            </a:r>
            <a:endParaRPr lang="zh-CN" altLang="zh-CN" dirty="0"/>
          </a:p>
          <a:p>
            <a:pPr lvl="3" indent="-228600"/>
            <a:r>
              <a:rPr lang="zh-CN" altLang="zh-CN" dirty="0"/>
              <a:t>第四级</a:t>
            </a:r>
            <a:endParaRPr lang="zh-CN" altLang="zh-CN" dirty="0"/>
          </a:p>
          <a:p>
            <a:pPr lvl="4" indent="-228600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  <p:sp>
        <p:nvSpPr>
          <p:cNvPr id="1031" name="矩形 2"/>
          <p:cNvSpPr/>
          <p:nvPr userDrawn="1"/>
        </p:nvSpPr>
        <p:spPr>
          <a:xfrm>
            <a:off x="0" y="15875"/>
            <a:ext cx="12192000" cy="6826250"/>
          </a:xfrm>
          <a:prstGeom prst="rect">
            <a:avLst/>
          </a:prstGeom>
          <a:solidFill>
            <a:srgbClr val="000000">
              <a:alpha val="0"/>
            </a:srgb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p>
            <a:pPr lvl="0" indent="0" defTabSz="914400" eaLnBrk="0" hangingPunct="0"/>
            <a:endParaRPr lang="zh-CN" altLang="zh-CN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矩形 8"/>
          <p:cNvSpPr/>
          <p:nvPr/>
        </p:nvSpPr>
        <p:spPr>
          <a:xfrm>
            <a:off x="4272915" y="2790190"/>
            <a:ext cx="7893050" cy="16478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26915" y="3152775"/>
            <a:ext cx="7385685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4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charset="-122"/>
                <a:sym typeface="+mn-ea"/>
              </a:rPr>
              <a:t>天窗兜风</a:t>
            </a:r>
            <a:r>
              <a:rPr lang="zh-CN" altLang="en-US" sz="54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charset="-122"/>
                <a:sym typeface="+mn-ea"/>
              </a:rPr>
              <a:t>男孩</a:t>
            </a:r>
            <a:r>
              <a:rPr lang="zh-CN" altLang="en-US" sz="54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charset="-122"/>
                <a:sym typeface="+mn-ea"/>
              </a:rPr>
              <a:t>撞杆死亡</a:t>
            </a:r>
            <a:endParaRPr kumimoji="0" lang="zh-CN" altLang="en-US" sz="5400" b="1" i="0" u="none" strike="noStrike" kern="1200" cap="none" spc="0" normalizeH="0" baseline="0" noProof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幼圆" panose="02010509060101010101" charset="-122"/>
              <a:sym typeface="+mn-ea"/>
            </a:endParaRPr>
          </a:p>
        </p:txBody>
      </p:sp>
      <p:pic>
        <p:nvPicPr>
          <p:cNvPr id="5" name="图片 4" descr="微信图片_201901141352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275" y="1142365"/>
            <a:ext cx="3167380" cy="47428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424420" y="5043805"/>
            <a:ext cx="44881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2400" i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《壹学作文素材》</a:t>
            </a:r>
            <a:r>
              <a:rPr lang="en-US" altLang="zh-CN" sz="2400" i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2019</a:t>
            </a:r>
            <a:r>
              <a:rPr lang="zh-CN" altLang="en-US" sz="2400" i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</a:t>
            </a:r>
            <a:r>
              <a:rPr lang="en-US" altLang="zh-CN" sz="2400" i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400" i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辑</a:t>
            </a:r>
            <a:r>
              <a:rPr lang="en-US" altLang="zh-CN" sz="2400" i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</a:t>
            </a:r>
            <a:r>
              <a:rPr lang="en-US" sz="2400" i="1" u="sng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</a:t>
            </a: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Freeform 188"/>
          <p:cNvSpPr/>
          <p:nvPr/>
        </p:nvSpPr>
        <p:spPr>
          <a:xfrm>
            <a:off x="7237413" y="1619250"/>
            <a:ext cx="363537" cy="31750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288" h="252">
                <a:moveTo>
                  <a:pt x="217" y="0"/>
                </a:moveTo>
                <a:cubicBezTo>
                  <a:pt x="180" y="0"/>
                  <a:pt x="144" y="44"/>
                  <a:pt x="144" y="44"/>
                </a:cubicBezTo>
                <a:cubicBezTo>
                  <a:pt x="144" y="44"/>
                  <a:pt x="108" y="0"/>
                  <a:pt x="72" y="0"/>
                </a:cubicBezTo>
                <a:cubicBezTo>
                  <a:pt x="35" y="0"/>
                  <a:pt x="0" y="18"/>
                  <a:pt x="0" y="72"/>
                </a:cubicBezTo>
                <a:cubicBezTo>
                  <a:pt x="0" y="111"/>
                  <a:pt x="36" y="144"/>
                  <a:pt x="36" y="144"/>
                </a:cubicBezTo>
                <a:cubicBezTo>
                  <a:pt x="144" y="252"/>
                  <a:pt x="144" y="252"/>
                  <a:pt x="144" y="252"/>
                </a:cubicBezTo>
                <a:cubicBezTo>
                  <a:pt x="252" y="144"/>
                  <a:pt x="252" y="144"/>
                  <a:pt x="252" y="144"/>
                </a:cubicBezTo>
                <a:cubicBezTo>
                  <a:pt x="252" y="144"/>
                  <a:pt x="288" y="111"/>
                  <a:pt x="288" y="72"/>
                </a:cubicBezTo>
                <a:cubicBezTo>
                  <a:pt x="288" y="18"/>
                  <a:pt x="253" y="0"/>
                  <a:pt x="217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6146" name="组合 14"/>
          <p:cNvPicPr/>
          <p:nvPr/>
        </p:nvPicPr>
        <p:blipFill>
          <a:blip r:embed="rId1"/>
          <a:stretch>
            <a:fillRect/>
          </a:stretch>
        </p:blipFill>
        <p:spPr>
          <a:xfrm>
            <a:off x="4718050" y="1590675"/>
            <a:ext cx="317500" cy="31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Freeform 659"/>
          <p:cNvSpPr/>
          <p:nvPr/>
        </p:nvSpPr>
        <p:spPr>
          <a:xfrm>
            <a:off x="6005513" y="1597025"/>
            <a:ext cx="284162" cy="282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91" h="290">
                <a:moveTo>
                  <a:pt x="280" y="31"/>
                </a:moveTo>
                <a:cubicBezTo>
                  <a:pt x="260" y="11"/>
                  <a:pt x="260" y="11"/>
                  <a:pt x="260" y="11"/>
                </a:cubicBezTo>
                <a:cubicBezTo>
                  <a:pt x="250" y="0"/>
                  <a:pt x="232" y="0"/>
                  <a:pt x="222" y="11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139" y="101"/>
                  <a:pt x="137" y="109"/>
                  <a:pt x="133" y="113"/>
                </a:cubicBezTo>
                <a:cubicBezTo>
                  <a:pt x="129" y="117"/>
                  <a:pt x="122" y="119"/>
                  <a:pt x="116" y="116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98" y="134"/>
                  <a:pt x="98" y="152"/>
                  <a:pt x="109" y="162"/>
                </a:cubicBezTo>
                <a:cubicBezTo>
                  <a:pt x="110" y="164"/>
                  <a:pt x="110" y="164"/>
                  <a:pt x="110" y="164"/>
                </a:cubicBezTo>
                <a:cubicBezTo>
                  <a:pt x="44" y="230"/>
                  <a:pt x="44" y="230"/>
                  <a:pt x="44" y="230"/>
                </a:cubicBezTo>
                <a:cubicBezTo>
                  <a:pt x="26" y="237"/>
                  <a:pt x="26" y="237"/>
                  <a:pt x="26" y="237"/>
                </a:cubicBezTo>
                <a:cubicBezTo>
                  <a:pt x="0" y="274"/>
                  <a:pt x="0" y="274"/>
                  <a:pt x="0" y="274"/>
                </a:cubicBezTo>
                <a:cubicBezTo>
                  <a:pt x="17" y="290"/>
                  <a:pt x="17" y="290"/>
                  <a:pt x="17" y="290"/>
                </a:cubicBezTo>
                <a:cubicBezTo>
                  <a:pt x="54" y="264"/>
                  <a:pt x="54" y="264"/>
                  <a:pt x="54" y="264"/>
                </a:cubicBezTo>
                <a:cubicBezTo>
                  <a:pt x="61" y="247"/>
                  <a:pt x="61" y="247"/>
                  <a:pt x="61" y="247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9" y="182"/>
                  <a:pt x="129" y="182"/>
                  <a:pt x="129" y="182"/>
                </a:cubicBezTo>
                <a:cubicBezTo>
                  <a:pt x="139" y="193"/>
                  <a:pt x="157" y="193"/>
                  <a:pt x="167" y="182"/>
                </a:cubicBezTo>
                <a:cubicBezTo>
                  <a:pt x="175" y="175"/>
                  <a:pt x="175" y="175"/>
                  <a:pt x="175" y="175"/>
                </a:cubicBezTo>
                <a:cubicBezTo>
                  <a:pt x="172" y="170"/>
                  <a:pt x="174" y="162"/>
                  <a:pt x="178" y="158"/>
                </a:cubicBezTo>
                <a:cubicBezTo>
                  <a:pt x="182" y="154"/>
                  <a:pt x="190" y="152"/>
                  <a:pt x="195" y="155"/>
                </a:cubicBezTo>
                <a:cubicBezTo>
                  <a:pt x="280" y="69"/>
                  <a:pt x="280" y="69"/>
                  <a:pt x="280" y="69"/>
                </a:cubicBezTo>
                <a:cubicBezTo>
                  <a:pt x="291" y="59"/>
                  <a:pt x="291" y="42"/>
                  <a:pt x="280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183" name="TextBox 13"/>
          <p:cNvSpPr txBox="1"/>
          <p:nvPr/>
        </p:nvSpPr>
        <p:spPr>
          <a:xfrm>
            <a:off x="1308100" y="1640840"/>
            <a:ext cx="9791700" cy="387794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marR="0" algn="just" defTabSz="1216025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kumimoji="0" lang="en-US" altLang="zh-CN" sz="2800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13岁已经有一定的风险判断能力了。时速70公里，屁股坐在天窗上，不用撞栏杆。就算来一个急刹车，他也会飞出去的。悲剧是怎么产生的？一个熊大人加上一个熊孩子。一个无视风险的熊大人碰上胆大妄为的熊孩子所以悲剧就出现了。万州公交坠江事件也不如此吗！一个承受家庭压力脾气暴躁的中年男人碰上一个目无法纪的</a:t>
            </a:r>
            <a:r>
              <a:rPr kumimoji="0" lang="zh-CN" altLang="en-US" sz="2800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女子，</a:t>
            </a:r>
            <a:r>
              <a:rPr kumimoji="0" lang="en-US" altLang="zh-CN" sz="2800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这场悲剧就出现了。</a:t>
            </a:r>
            <a:endParaRPr kumimoji="0" lang="zh-CN" altLang="en-US" sz="2800" kern="1200" cap="none" spc="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9" name="TextBox 13"/>
          <p:cNvSpPr txBox="1"/>
          <p:nvPr/>
        </p:nvSpPr>
        <p:spPr>
          <a:xfrm>
            <a:off x="1384300" y="946150"/>
            <a:ext cx="1774825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p>
            <a:pPr algn="ctr" defTabSz="1216025">
              <a:spcBef>
                <a:spcPct val="20000"/>
              </a:spcBef>
            </a:pPr>
            <a:r>
              <a:rPr lang="zh-CN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写作示例</a:t>
            </a:r>
            <a:endParaRPr lang="zh-CN" altLang="en-US" sz="3200" b="1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0" name="Freeform 247"/>
          <p:cNvSpPr>
            <a:spLocks noEditPoints="1"/>
          </p:cNvSpPr>
          <p:nvPr/>
        </p:nvSpPr>
        <p:spPr>
          <a:xfrm>
            <a:off x="740410" y="906780"/>
            <a:ext cx="416560" cy="57023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53" h="152">
                <a:moveTo>
                  <a:pt x="45" y="125"/>
                </a:moveTo>
                <a:lnTo>
                  <a:pt x="38" y="118"/>
                </a:lnTo>
                <a:lnTo>
                  <a:pt x="139" y="17"/>
                </a:lnTo>
                <a:lnTo>
                  <a:pt x="136" y="14"/>
                </a:lnTo>
                <a:lnTo>
                  <a:pt x="35" y="114"/>
                </a:lnTo>
                <a:lnTo>
                  <a:pt x="28" y="108"/>
                </a:lnTo>
                <a:lnTo>
                  <a:pt x="128" y="6"/>
                </a:lnTo>
                <a:lnTo>
                  <a:pt x="122" y="0"/>
                </a:lnTo>
                <a:lnTo>
                  <a:pt x="16" y="106"/>
                </a:lnTo>
                <a:lnTo>
                  <a:pt x="0" y="152"/>
                </a:lnTo>
                <a:lnTo>
                  <a:pt x="47" y="137"/>
                </a:lnTo>
                <a:lnTo>
                  <a:pt x="153" y="31"/>
                </a:lnTo>
                <a:lnTo>
                  <a:pt x="146" y="24"/>
                </a:lnTo>
                <a:lnTo>
                  <a:pt x="45" y="125"/>
                </a:lnTo>
                <a:close/>
                <a:moveTo>
                  <a:pt x="22" y="119"/>
                </a:moveTo>
                <a:lnTo>
                  <a:pt x="34" y="131"/>
                </a:lnTo>
                <a:lnTo>
                  <a:pt x="16" y="137"/>
                </a:lnTo>
                <a:lnTo>
                  <a:pt x="22" y="11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3" grpId="0"/>
      <p:bldP spid="6149" grpId="0"/>
      <p:bldP spid="615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Freeform 188"/>
          <p:cNvSpPr/>
          <p:nvPr/>
        </p:nvSpPr>
        <p:spPr>
          <a:xfrm>
            <a:off x="7237413" y="1619250"/>
            <a:ext cx="363537" cy="31750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pathLst>
              <a:path w="288" h="252">
                <a:moveTo>
                  <a:pt x="217" y="0"/>
                </a:moveTo>
                <a:cubicBezTo>
                  <a:pt x="180" y="0"/>
                  <a:pt x="144" y="44"/>
                  <a:pt x="144" y="44"/>
                </a:cubicBezTo>
                <a:cubicBezTo>
                  <a:pt x="144" y="44"/>
                  <a:pt x="108" y="0"/>
                  <a:pt x="72" y="0"/>
                </a:cubicBezTo>
                <a:cubicBezTo>
                  <a:pt x="35" y="0"/>
                  <a:pt x="0" y="18"/>
                  <a:pt x="0" y="72"/>
                </a:cubicBezTo>
                <a:cubicBezTo>
                  <a:pt x="0" y="111"/>
                  <a:pt x="36" y="144"/>
                  <a:pt x="36" y="144"/>
                </a:cubicBezTo>
                <a:cubicBezTo>
                  <a:pt x="144" y="252"/>
                  <a:pt x="144" y="252"/>
                  <a:pt x="144" y="252"/>
                </a:cubicBezTo>
                <a:cubicBezTo>
                  <a:pt x="252" y="144"/>
                  <a:pt x="252" y="144"/>
                  <a:pt x="252" y="144"/>
                </a:cubicBezTo>
                <a:cubicBezTo>
                  <a:pt x="252" y="144"/>
                  <a:pt x="288" y="111"/>
                  <a:pt x="288" y="72"/>
                </a:cubicBezTo>
                <a:cubicBezTo>
                  <a:pt x="288" y="18"/>
                  <a:pt x="253" y="0"/>
                  <a:pt x="217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6146" name="组合 14"/>
          <p:cNvPicPr/>
          <p:nvPr/>
        </p:nvPicPr>
        <p:blipFill>
          <a:blip r:embed="rId1"/>
          <a:stretch>
            <a:fillRect/>
          </a:stretch>
        </p:blipFill>
        <p:spPr>
          <a:xfrm>
            <a:off x="4718050" y="1590675"/>
            <a:ext cx="317500" cy="31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Freeform 659"/>
          <p:cNvSpPr/>
          <p:nvPr/>
        </p:nvSpPr>
        <p:spPr>
          <a:xfrm>
            <a:off x="6005513" y="1597025"/>
            <a:ext cx="284162" cy="282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291" h="290">
                <a:moveTo>
                  <a:pt x="280" y="31"/>
                </a:moveTo>
                <a:cubicBezTo>
                  <a:pt x="260" y="11"/>
                  <a:pt x="260" y="11"/>
                  <a:pt x="260" y="11"/>
                </a:cubicBezTo>
                <a:cubicBezTo>
                  <a:pt x="250" y="0"/>
                  <a:pt x="232" y="0"/>
                  <a:pt x="222" y="11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139" y="101"/>
                  <a:pt x="137" y="109"/>
                  <a:pt x="133" y="113"/>
                </a:cubicBezTo>
                <a:cubicBezTo>
                  <a:pt x="129" y="117"/>
                  <a:pt x="122" y="119"/>
                  <a:pt x="116" y="116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98" y="134"/>
                  <a:pt x="98" y="152"/>
                  <a:pt x="109" y="162"/>
                </a:cubicBezTo>
                <a:cubicBezTo>
                  <a:pt x="110" y="164"/>
                  <a:pt x="110" y="164"/>
                  <a:pt x="110" y="164"/>
                </a:cubicBezTo>
                <a:cubicBezTo>
                  <a:pt x="44" y="230"/>
                  <a:pt x="44" y="230"/>
                  <a:pt x="44" y="230"/>
                </a:cubicBezTo>
                <a:cubicBezTo>
                  <a:pt x="26" y="237"/>
                  <a:pt x="26" y="237"/>
                  <a:pt x="26" y="237"/>
                </a:cubicBezTo>
                <a:cubicBezTo>
                  <a:pt x="0" y="274"/>
                  <a:pt x="0" y="274"/>
                  <a:pt x="0" y="274"/>
                </a:cubicBezTo>
                <a:cubicBezTo>
                  <a:pt x="17" y="290"/>
                  <a:pt x="17" y="290"/>
                  <a:pt x="17" y="290"/>
                </a:cubicBezTo>
                <a:cubicBezTo>
                  <a:pt x="54" y="264"/>
                  <a:pt x="54" y="264"/>
                  <a:pt x="54" y="264"/>
                </a:cubicBezTo>
                <a:cubicBezTo>
                  <a:pt x="61" y="247"/>
                  <a:pt x="61" y="247"/>
                  <a:pt x="61" y="247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9" y="182"/>
                  <a:pt x="129" y="182"/>
                  <a:pt x="129" y="182"/>
                </a:cubicBezTo>
                <a:cubicBezTo>
                  <a:pt x="139" y="193"/>
                  <a:pt x="157" y="193"/>
                  <a:pt x="167" y="182"/>
                </a:cubicBezTo>
                <a:cubicBezTo>
                  <a:pt x="175" y="175"/>
                  <a:pt x="175" y="175"/>
                  <a:pt x="175" y="175"/>
                </a:cubicBezTo>
                <a:cubicBezTo>
                  <a:pt x="172" y="170"/>
                  <a:pt x="174" y="162"/>
                  <a:pt x="178" y="158"/>
                </a:cubicBezTo>
                <a:cubicBezTo>
                  <a:pt x="182" y="154"/>
                  <a:pt x="190" y="152"/>
                  <a:pt x="195" y="155"/>
                </a:cubicBezTo>
                <a:cubicBezTo>
                  <a:pt x="280" y="69"/>
                  <a:pt x="280" y="69"/>
                  <a:pt x="280" y="69"/>
                </a:cubicBezTo>
                <a:cubicBezTo>
                  <a:pt x="291" y="59"/>
                  <a:pt x="291" y="42"/>
                  <a:pt x="280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183" name="TextBox 13"/>
          <p:cNvSpPr txBox="1"/>
          <p:nvPr/>
        </p:nvSpPr>
        <p:spPr>
          <a:xfrm>
            <a:off x="1308100" y="1640840"/>
            <a:ext cx="9791700" cy="452437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marR="0" algn="just" defTabSz="1216025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kumimoji="0" lang="en-US" altLang="zh-CN" sz="2800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世界上的事就怕“赶巧”，就怕“事赶事”。这个熊孩子如果碰上一个好大人，这个悲剧就不会发生。这个熊大人如果碰上一个好孩子，这个悲剧也不会发生。这个熊司机如果碰上一个通情达理的妇女，这个悲剧可以避免。这</a:t>
            </a:r>
            <a:r>
              <a:rPr kumimoji="0" lang="zh-CN" altLang="en-US" sz="2800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位不讲理的</a:t>
            </a:r>
            <a:r>
              <a:rPr kumimoji="0" lang="en-US" altLang="zh-CN" sz="2800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妇</a:t>
            </a:r>
            <a:r>
              <a:rPr kumimoji="0" lang="zh-CN" altLang="en-US" sz="2800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女</a:t>
            </a:r>
            <a:r>
              <a:rPr kumimoji="0" lang="en-US" altLang="zh-CN" sz="2800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如果碰上一个心情舒畅处理得当的司机，这个悲剧也可以避免。</a:t>
            </a:r>
            <a:endParaRPr kumimoji="0" lang="en-US" altLang="zh-CN" sz="2800" kern="1200" cap="none" spc="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marR="0" algn="just" defTabSz="1216025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kumimoji="0" lang="zh-CN" altLang="en-US" sz="2800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少一点冲动和暴躁，多一点热心肠和"管闲事"，那就是最平常的一天。</a:t>
            </a:r>
            <a:endParaRPr kumimoji="0" lang="zh-CN" altLang="en-US" sz="2800" kern="1200" cap="none" spc="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9" name="TextBox 13"/>
          <p:cNvSpPr txBox="1"/>
          <p:nvPr/>
        </p:nvSpPr>
        <p:spPr>
          <a:xfrm>
            <a:off x="1384300" y="946150"/>
            <a:ext cx="1774825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p>
            <a:pPr algn="ctr" defTabSz="1216025">
              <a:spcBef>
                <a:spcPct val="20000"/>
              </a:spcBef>
            </a:pPr>
            <a:r>
              <a:rPr lang="zh-CN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写作示例</a:t>
            </a:r>
            <a:endParaRPr lang="zh-CN" altLang="en-US" sz="3200" b="1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0" name="Freeform 247"/>
          <p:cNvSpPr>
            <a:spLocks noEditPoints="1"/>
          </p:cNvSpPr>
          <p:nvPr/>
        </p:nvSpPr>
        <p:spPr>
          <a:xfrm>
            <a:off x="740410" y="906780"/>
            <a:ext cx="416560" cy="57023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153" h="152">
                <a:moveTo>
                  <a:pt x="45" y="125"/>
                </a:moveTo>
                <a:lnTo>
                  <a:pt x="38" y="118"/>
                </a:lnTo>
                <a:lnTo>
                  <a:pt x="139" y="17"/>
                </a:lnTo>
                <a:lnTo>
                  <a:pt x="136" y="14"/>
                </a:lnTo>
                <a:lnTo>
                  <a:pt x="35" y="114"/>
                </a:lnTo>
                <a:lnTo>
                  <a:pt x="28" y="108"/>
                </a:lnTo>
                <a:lnTo>
                  <a:pt x="128" y="6"/>
                </a:lnTo>
                <a:lnTo>
                  <a:pt x="122" y="0"/>
                </a:lnTo>
                <a:lnTo>
                  <a:pt x="16" y="106"/>
                </a:lnTo>
                <a:lnTo>
                  <a:pt x="0" y="152"/>
                </a:lnTo>
                <a:lnTo>
                  <a:pt x="47" y="137"/>
                </a:lnTo>
                <a:lnTo>
                  <a:pt x="153" y="31"/>
                </a:lnTo>
                <a:lnTo>
                  <a:pt x="146" y="24"/>
                </a:lnTo>
                <a:lnTo>
                  <a:pt x="45" y="125"/>
                </a:lnTo>
                <a:close/>
                <a:moveTo>
                  <a:pt x="22" y="119"/>
                </a:moveTo>
                <a:lnTo>
                  <a:pt x="34" y="131"/>
                </a:lnTo>
                <a:lnTo>
                  <a:pt x="16" y="137"/>
                </a:lnTo>
                <a:lnTo>
                  <a:pt x="22" y="11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290" name="文本框 92"/>
          <p:cNvSpPr txBox="1"/>
          <p:nvPr/>
        </p:nvSpPr>
        <p:spPr>
          <a:xfrm>
            <a:off x="2700338" y="1433830"/>
            <a:ext cx="7499350" cy="1323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8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感谢您的关注！</a:t>
            </a:r>
            <a:endParaRPr lang="zh-CN" altLang="zh-CN" sz="8000" b="1" dirty="0">
              <a:solidFill>
                <a:schemeClr val="accent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1" name="文本框 36"/>
          <p:cNvSpPr txBox="1"/>
          <p:nvPr/>
        </p:nvSpPr>
        <p:spPr>
          <a:xfrm>
            <a:off x="2786063" y="2584768"/>
            <a:ext cx="6981825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dist"/>
            <a:r>
              <a:rPr lang="en-US" altLang="zh-CN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THANKS FOR YOU ATTENTION</a:t>
            </a:r>
            <a:r>
              <a:rPr lang="zh-CN" altLang="en-US" sz="28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！</a:t>
            </a:r>
            <a:endParaRPr lang="zh-CN" altLang="en-US" sz="2800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86380" y="4116070"/>
            <a:ext cx="2599055" cy="1329690"/>
            <a:chOff x="10305" y="7093"/>
            <a:chExt cx="4093" cy="2094"/>
          </a:xfrm>
        </p:grpSpPr>
        <p:sp>
          <p:nvSpPr>
            <p:cNvPr id="7" name="椭圆形标注 6"/>
            <p:cNvSpPr/>
            <p:nvPr/>
          </p:nvSpPr>
          <p:spPr>
            <a:xfrm>
              <a:off x="10305" y="7093"/>
              <a:ext cx="4040" cy="2095"/>
            </a:xfrm>
            <a:prstGeom prst="wedgeEllipseCallout">
              <a:avLst>
                <a:gd name="adj1" fmla="val 51677"/>
                <a:gd name="adj2" fmla="val 30317"/>
              </a:avLst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438" name="TextBox 9"/>
            <p:cNvSpPr txBox="1"/>
            <p:nvPr/>
          </p:nvSpPr>
          <p:spPr>
            <a:xfrm>
              <a:off x="10622" y="7380"/>
              <a:ext cx="3777" cy="14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eaLnBrk="0" hangingPunct="0">
                <a:lnSpc>
                  <a:spcPct val="150000"/>
                </a:lnSpc>
              </a:pPr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了解更多内容，请订阅</a:t>
              </a:r>
              <a:r>
                <a:rPr lang="en-US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壹学作文素材</a:t>
              </a:r>
              <a:r>
                <a:rPr lang="en-US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91910" y="3299460"/>
            <a:ext cx="2934970" cy="2919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矩形 6"/>
          <p:cNvSpPr/>
          <p:nvPr/>
        </p:nvSpPr>
        <p:spPr>
          <a:xfrm>
            <a:off x="878840" y="1783715"/>
            <a:ext cx="10434320" cy="387794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marL="0" marR="0" lvl="0" indent="0" algn="l" defTabSz="1216025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kumimoji="0" lang="zh-CN" altLang="en-US" sz="280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2018年10月29日，一段“13岁少年将身体伸出轿车天窗撞限高杠身亡”的视频引发网友关注。视频显示，在一条单向两车道的公路上，一辆银灰色轿车行驶在内侧车道，车内一名少年通过车顶天窗，将上半身伸出车外。接下来的一幕让人头皮发麻，这位少年径直撞到了限高柱，瞬间倒了下去。随后，新余市公安局发布通报称，上述事件发生于10月28日下午，当事人撞到限高横杠后当场死亡。</a:t>
            </a:r>
            <a:endParaRPr kumimoji="0" lang="zh-CN" altLang="en-US" sz="2800" i="0" u="none" strike="noStrike" kern="1200" cap="none" spc="0" normalizeH="0" baseline="0" noProof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00" name="TextBox 13"/>
          <p:cNvSpPr txBox="1"/>
          <p:nvPr/>
        </p:nvSpPr>
        <p:spPr>
          <a:xfrm>
            <a:off x="1473200" y="1033145"/>
            <a:ext cx="2508250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marR="0"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kumimoji="0" lang="zh-CN" altLang="zh-CN" sz="3200" b="1" kern="1200" cap="none" spc="0" normalizeH="0" baseline="0" noProof="1" dirty="0">
                <a:solidFill>
                  <a:schemeClr val="bg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观  点</a:t>
            </a:r>
            <a:r>
              <a:rPr kumimoji="0" lang="zh-CN" altLang="zh-CN" sz="3200" b="1" kern="1200" cap="none" spc="0" normalizeH="0" baseline="0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 大  事</a:t>
            </a:r>
            <a:endParaRPr kumimoji="0" lang="zh-CN" altLang="zh-CN" sz="3200" b="1" kern="1200" cap="none" spc="0" normalizeH="0" baseline="0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pic>
        <p:nvPicPr>
          <p:cNvPr id="32814" name="组合 158"/>
          <p:cNvPicPr/>
          <p:nvPr/>
        </p:nvPicPr>
        <p:blipFill>
          <a:blip r:embed="rId1"/>
          <a:stretch>
            <a:fillRect/>
          </a:stretch>
        </p:blipFill>
        <p:spPr>
          <a:xfrm>
            <a:off x="614363" y="944880"/>
            <a:ext cx="558800" cy="5683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09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1" name="组合 53"/>
          <p:cNvGrpSpPr/>
          <p:nvPr/>
        </p:nvGrpSpPr>
        <p:grpSpPr>
          <a:xfrm>
            <a:off x="3810000" y="709613"/>
            <a:ext cx="4340225" cy="4241800"/>
            <a:chOff x="0" y="0"/>
            <a:chExt cx="3665546" cy="3581917"/>
          </a:xfrm>
        </p:grpSpPr>
        <p:sp>
          <p:nvSpPr>
            <p:cNvPr id="5122" name="弧形 45"/>
            <p:cNvSpPr/>
            <p:nvPr/>
          </p:nvSpPr>
          <p:spPr>
            <a:xfrm rot="-1514469">
              <a:off x="0" y="0"/>
              <a:ext cx="3665546" cy="3581917"/>
            </a:xfrm>
            <a:custGeom>
              <a:avLst/>
              <a:gdLst/>
              <a:ahLst/>
              <a:cxnLst>
                <a:cxn ang="0">
                  <a:pos x="832361" y="290340"/>
                </a:cxn>
                <a:cxn ang="0">
                  <a:pos x="2548697" y="142290"/>
                </a:cxn>
                <a:cxn ang="0">
                  <a:pos x="3639990" y="1492918"/>
                </a:cxn>
                <a:cxn ang="0">
                  <a:pos x="1832773" y="1790959"/>
                </a:cxn>
                <a:cxn ang="0">
                  <a:pos x="832361" y="290340"/>
                </a:cxn>
                <a:cxn ang="0">
                  <a:pos x="832361" y="290340"/>
                </a:cxn>
                <a:cxn ang="0">
                  <a:pos x="2548697" y="142290"/>
                </a:cxn>
                <a:cxn ang="0">
                  <a:pos x="3639990" y="1492918"/>
                </a:cxn>
              </a:cxnLst>
              <a:pathLst>
                <a:path w="3665546" h="3581917" stroke="0">
                  <a:moveTo>
                    <a:pt x="832361" y="290340"/>
                  </a:moveTo>
                  <a:cubicBezTo>
                    <a:pt x="1343589" y="-35105"/>
                    <a:pt x="1987032" y="-90608"/>
                    <a:pt x="2548697" y="142290"/>
                  </a:cubicBezTo>
                  <a:cubicBezTo>
                    <a:pt x="3124476" y="381040"/>
                    <a:pt x="3535903" y="890238"/>
                    <a:pt x="3639990" y="1492918"/>
                  </a:cubicBezTo>
                  <a:lnTo>
                    <a:pt x="1832773" y="1790959"/>
                  </a:lnTo>
                  <a:lnTo>
                    <a:pt x="832361" y="290340"/>
                  </a:lnTo>
                  <a:close/>
                </a:path>
                <a:path w="3665546" h="3581917" fill="none">
                  <a:moveTo>
                    <a:pt x="832361" y="290340"/>
                  </a:moveTo>
                  <a:cubicBezTo>
                    <a:pt x="1343589" y="-35105"/>
                    <a:pt x="1987032" y="-90608"/>
                    <a:pt x="2548697" y="142290"/>
                  </a:cubicBezTo>
                  <a:cubicBezTo>
                    <a:pt x="3124476" y="381040"/>
                    <a:pt x="3535903" y="890238"/>
                    <a:pt x="3639990" y="1492918"/>
                  </a:cubicBezTo>
                </a:path>
              </a:pathLst>
            </a:custGeom>
            <a:noFill/>
            <a:ln w="28575" cap="flat" cmpd="sng">
              <a:solidFill>
                <a:schemeClr val="bg1">
                  <a:alpha val="65096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23" name="任意多边形 47"/>
            <p:cNvSpPr/>
            <p:nvPr/>
          </p:nvSpPr>
          <p:spPr>
            <a:xfrm rot="-516691">
              <a:off x="328764" y="114530"/>
              <a:ext cx="2082121" cy="582557"/>
            </a:xfrm>
            <a:custGeom>
              <a:avLst/>
              <a:gdLst/>
              <a:ahLst/>
              <a:cxnLst>
                <a:cxn ang="0">
                  <a:pos x="895454" y="2645698"/>
                </a:cxn>
                <a:cxn ang="0">
                  <a:pos x="0" y="2466602"/>
                </a:cxn>
                <a:cxn ang="0">
                  <a:pos x="9455992" y="729418"/>
                </a:cxn>
                <a:cxn ang="0">
                  <a:pos x="8193397" y="1104563"/>
                </a:cxn>
                <a:cxn ang="0">
                  <a:pos x="895454" y="2645698"/>
                </a:cxn>
              </a:cxnLst>
              <a:pathLst>
                <a:path w="1257300" h="351780">
                  <a:moveTo>
                    <a:pt x="119063" y="351780"/>
                  </a:moveTo>
                  <a:lnTo>
                    <a:pt x="0" y="327967"/>
                  </a:lnTo>
                  <a:cubicBezTo>
                    <a:pt x="545307" y="-115739"/>
                    <a:pt x="887087" y="-17680"/>
                    <a:pt x="1257300" y="96986"/>
                  </a:cubicBezTo>
                  <a:lnTo>
                    <a:pt x="1089421" y="146866"/>
                  </a:lnTo>
                  <a:cubicBezTo>
                    <a:pt x="669815" y="-40707"/>
                    <a:pt x="264319" y="217636"/>
                    <a:pt x="119063" y="351780"/>
                  </a:cubicBezTo>
                  <a:close/>
                </a:path>
              </a:pathLst>
            </a:custGeom>
            <a:solidFill>
              <a:schemeClr val="bg1">
                <a:alpha val="549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5124" name="组合 383"/>
          <p:cNvPicPr/>
          <p:nvPr/>
        </p:nvPicPr>
        <p:blipFill>
          <a:blip r:embed="rId1"/>
          <a:stretch>
            <a:fillRect/>
          </a:stretch>
        </p:blipFill>
        <p:spPr>
          <a:xfrm>
            <a:off x="502920" y="966470"/>
            <a:ext cx="879475" cy="52641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</p:pic>
      <p:sp>
        <p:nvSpPr>
          <p:cNvPr id="15362" name="TextBox 13"/>
          <p:cNvSpPr txBox="1"/>
          <p:nvPr/>
        </p:nvSpPr>
        <p:spPr>
          <a:xfrm>
            <a:off x="1584325" y="966470"/>
            <a:ext cx="2218055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p>
            <a:pPr marR="0" algn="ctr"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kumimoji="0" lang="zh-CN" altLang="en-US" sz="3200" b="1" kern="1200" cap="none" spc="0" normalizeH="0" baseline="0" noProof="1" dirty="0">
                <a:solidFill>
                  <a:schemeClr val="bg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观 点</a:t>
            </a:r>
            <a:r>
              <a:rPr kumimoji="0" lang="zh-CN" altLang="en-US" sz="3200" b="1" kern="1200" cap="none" spc="0" normalizeH="0" baseline="0" noProof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3200" b="1" kern="1200" cap="none" spc="0" normalizeH="0" baseline="0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热 议</a:t>
            </a:r>
            <a:endParaRPr kumimoji="0" lang="zh-CN" altLang="en-US" sz="3200" b="1" kern="1200" cap="none" spc="0" normalizeH="0" baseline="0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366" name="Text Placeholder 32"/>
          <p:cNvSpPr txBox="1"/>
          <p:nvPr/>
        </p:nvSpPr>
        <p:spPr>
          <a:xfrm>
            <a:off x="1046480" y="1779270"/>
            <a:ext cx="537845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altLang="zh-CN" sz="3400" b="1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02" name="TextBox 13@|17FFC:16777215|FBC:16777215|LFC:16777215|LBC:16777215"/>
          <p:cNvSpPr txBox="1"/>
          <p:nvPr/>
        </p:nvSpPr>
        <p:spPr>
          <a:xfrm>
            <a:off x="1497965" y="1790700"/>
            <a:ext cx="6344920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en-US" altLang="zh-CN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驾驶员为什么未加阻止？   </a:t>
            </a:r>
            <a:endParaRPr lang="en-US" altLang="zh-CN" sz="2800" b="1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5510" y="2457450"/>
            <a:ext cx="720344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defTabSz="914400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kumimoji="0" lang="zh-CN" altLang="en-US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在驾乘车辆时，切勿将身体伸出车外，这本应是个常识。可不少人对此不以为然，总是抱有某种侥幸心理。许多“老司机”一手握方向盘，一手搭在车门外。动作固然潇洒，但其中所包含的安全隐患，不可小觑。</a:t>
            </a:r>
            <a:endParaRPr kumimoji="0" lang="zh-CN" altLang="en-US" sz="28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 descr="10819373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9847" t="16791" r="12232" b="16187"/>
          <a:stretch>
            <a:fillRect/>
          </a:stretch>
        </p:blipFill>
        <p:spPr>
          <a:xfrm>
            <a:off x="8361680" y="2457450"/>
            <a:ext cx="3527425" cy="3034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402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1" name="组合 53"/>
          <p:cNvGrpSpPr/>
          <p:nvPr/>
        </p:nvGrpSpPr>
        <p:grpSpPr>
          <a:xfrm>
            <a:off x="3810000" y="709613"/>
            <a:ext cx="4340225" cy="4241800"/>
            <a:chOff x="0" y="0"/>
            <a:chExt cx="3665546" cy="3581917"/>
          </a:xfrm>
        </p:grpSpPr>
        <p:sp>
          <p:nvSpPr>
            <p:cNvPr id="5122" name="弧形 45"/>
            <p:cNvSpPr/>
            <p:nvPr/>
          </p:nvSpPr>
          <p:spPr>
            <a:xfrm rot="-1514469">
              <a:off x="0" y="0"/>
              <a:ext cx="3665546" cy="3581917"/>
            </a:xfrm>
            <a:custGeom>
              <a:avLst/>
              <a:gdLst/>
              <a:ahLst/>
              <a:cxnLst>
                <a:cxn ang="0">
                  <a:pos x="832361" y="290340"/>
                </a:cxn>
                <a:cxn ang="0">
                  <a:pos x="2548697" y="142290"/>
                </a:cxn>
                <a:cxn ang="0">
                  <a:pos x="3639990" y="1492918"/>
                </a:cxn>
                <a:cxn ang="0">
                  <a:pos x="1832773" y="1790959"/>
                </a:cxn>
                <a:cxn ang="0">
                  <a:pos x="832361" y="290340"/>
                </a:cxn>
                <a:cxn ang="0">
                  <a:pos x="832361" y="290340"/>
                </a:cxn>
                <a:cxn ang="0">
                  <a:pos x="2548697" y="142290"/>
                </a:cxn>
                <a:cxn ang="0">
                  <a:pos x="3639990" y="1492918"/>
                </a:cxn>
              </a:cxnLst>
              <a:pathLst>
                <a:path w="3665546" h="3581917" stroke="0">
                  <a:moveTo>
                    <a:pt x="832361" y="290340"/>
                  </a:moveTo>
                  <a:cubicBezTo>
                    <a:pt x="1343589" y="-35105"/>
                    <a:pt x="1987032" y="-90608"/>
                    <a:pt x="2548697" y="142290"/>
                  </a:cubicBezTo>
                  <a:cubicBezTo>
                    <a:pt x="3124476" y="381040"/>
                    <a:pt x="3535903" y="890238"/>
                    <a:pt x="3639990" y="1492918"/>
                  </a:cubicBezTo>
                  <a:lnTo>
                    <a:pt x="1832773" y="1790959"/>
                  </a:lnTo>
                  <a:lnTo>
                    <a:pt x="832361" y="290340"/>
                  </a:lnTo>
                  <a:close/>
                </a:path>
                <a:path w="3665546" h="3581917" fill="none">
                  <a:moveTo>
                    <a:pt x="832361" y="290340"/>
                  </a:moveTo>
                  <a:cubicBezTo>
                    <a:pt x="1343589" y="-35105"/>
                    <a:pt x="1987032" y="-90608"/>
                    <a:pt x="2548697" y="142290"/>
                  </a:cubicBezTo>
                  <a:cubicBezTo>
                    <a:pt x="3124476" y="381040"/>
                    <a:pt x="3535903" y="890238"/>
                    <a:pt x="3639990" y="1492918"/>
                  </a:cubicBezTo>
                </a:path>
              </a:pathLst>
            </a:custGeom>
            <a:noFill/>
            <a:ln w="28575" cap="flat" cmpd="sng">
              <a:solidFill>
                <a:schemeClr val="bg1">
                  <a:alpha val="65096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23" name="任意多边形 47"/>
            <p:cNvSpPr/>
            <p:nvPr/>
          </p:nvSpPr>
          <p:spPr>
            <a:xfrm rot="-516691">
              <a:off x="328764" y="114530"/>
              <a:ext cx="2082121" cy="582557"/>
            </a:xfrm>
            <a:custGeom>
              <a:avLst/>
              <a:gdLst/>
              <a:ahLst/>
              <a:cxnLst>
                <a:cxn ang="0">
                  <a:pos x="895454" y="2645698"/>
                </a:cxn>
                <a:cxn ang="0">
                  <a:pos x="0" y="2466602"/>
                </a:cxn>
                <a:cxn ang="0">
                  <a:pos x="9455992" y="729418"/>
                </a:cxn>
                <a:cxn ang="0">
                  <a:pos x="8193397" y="1104563"/>
                </a:cxn>
                <a:cxn ang="0">
                  <a:pos x="895454" y="2645698"/>
                </a:cxn>
              </a:cxnLst>
              <a:pathLst>
                <a:path w="1257300" h="351780">
                  <a:moveTo>
                    <a:pt x="119063" y="351780"/>
                  </a:moveTo>
                  <a:lnTo>
                    <a:pt x="0" y="327967"/>
                  </a:lnTo>
                  <a:cubicBezTo>
                    <a:pt x="545307" y="-115739"/>
                    <a:pt x="887087" y="-17680"/>
                    <a:pt x="1257300" y="96986"/>
                  </a:cubicBezTo>
                  <a:lnTo>
                    <a:pt x="1089421" y="146866"/>
                  </a:lnTo>
                  <a:cubicBezTo>
                    <a:pt x="669815" y="-40707"/>
                    <a:pt x="264319" y="217636"/>
                    <a:pt x="119063" y="351780"/>
                  </a:cubicBezTo>
                  <a:close/>
                </a:path>
              </a:pathLst>
            </a:custGeom>
            <a:solidFill>
              <a:schemeClr val="bg1">
                <a:alpha val="549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5124" name="组合 383"/>
          <p:cNvPicPr/>
          <p:nvPr/>
        </p:nvPicPr>
        <p:blipFill>
          <a:blip r:embed="rId1"/>
          <a:stretch>
            <a:fillRect/>
          </a:stretch>
        </p:blipFill>
        <p:spPr>
          <a:xfrm>
            <a:off x="502920" y="966470"/>
            <a:ext cx="879475" cy="52641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</p:pic>
      <p:sp>
        <p:nvSpPr>
          <p:cNvPr id="15362" name="TextBox 13"/>
          <p:cNvSpPr txBox="1"/>
          <p:nvPr/>
        </p:nvSpPr>
        <p:spPr>
          <a:xfrm>
            <a:off x="1584325" y="966470"/>
            <a:ext cx="2218055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p>
            <a:pPr marR="0" algn="ctr"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kumimoji="0" lang="zh-CN" altLang="en-US" sz="3200" b="1" kern="1200" cap="none" spc="0" normalizeH="0" baseline="0" noProof="1" dirty="0">
                <a:solidFill>
                  <a:schemeClr val="bg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观 点</a:t>
            </a:r>
            <a:r>
              <a:rPr kumimoji="0" lang="zh-CN" altLang="en-US" sz="3200" b="1" kern="1200" cap="none" spc="0" normalizeH="0" baseline="0" noProof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3200" b="1" kern="1200" cap="none" spc="0" normalizeH="0" baseline="0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热 议</a:t>
            </a:r>
            <a:endParaRPr kumimoji="0" lang="zh-CN" altLang="en-US" sz="3200" b="1" kern="1200" cap="none" spc="0" normalizeH="0" baseline="0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366" name="Text Placeholder 32"/>
          <p:cNvSpPr txBox="1"/>
          <p:nvPr/>
        </p:nvSpPr>
        <p:spPr>
          <a:xfrm>
            <a:off x="1046480" y="1779270"/>
            <a:ext cx="537845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altLang="zh-CN" sz="3400" b="1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02" name="TextBox 13@|17FFC:16777215|FBC:16777215|LFC:16777215|LBC:16777215"/>
          <p:cNvSpPr txBox="1"/>
          <p:nvPr/>
        </p:nvSpPr>
        <p:spPr>
          <a:xfrm>
            <a:off x="1497965" y="1790700"/>
            <a:ext cx="7349490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en-US" altLang="zh-CN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后车及视频拍摄者是否应当尽到提醒义务？ </a:t>
            </a:r>
            <a:endParaRPr lang="en-US" altLang="zh-CN" sz="2800" b="1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5510" y="2457450"/>
            <a:ext cx="720344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defTabSz="914400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多位法学家认为，这不是一起交通事故，后车在法律上没有责任，但有道德义务要提醒前车。主要责任在13岁乘车人及其监护人。此外，司机应尽到提醒乘车人不能将身体伸出窗外的义务。</a:t>
            </a:r>
            <a:r>
              <a:rPr lang="zh-CN" altLang="en-US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kumimoji="0" lang="zh-CN" altLang="en-US" sz="28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 descr="620x0_1_q87_autohomedealer__wKjBy1feQquAGDifAAHX9K8_iEk013"/>
          <p:cNvPicPr>
            <a:picLocks noChangeAspect="1"/>
          </p:cNvPicPr>
          <p:nvPr/>
        </p:nvPicPr>
        <p:blipFill>
          <a:blip r:embed="rId2">
            <a:clrChange>
              <a:clrFrom>
                <a:srgbClr val="F9FFFB">
                  <a:alpha val="100000"/>
                </a:srgbClr>
              </a:clrFrom>
              <a:clrTo>
                <a:srgbClr val="F9FFF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19770" y="2799715"/>
            <a:ext cx="4146550" cy="2637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402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1" name="组合 53"/>
          <p:cNvGrpSpPr/>
          <p:nvPr/>
        </p:nvGrpSpPr>
        <p:grpSpPr>
          <a:xfrm>
            <a:off x="3810000" y="709613"/>
            <a:ext cx="4340225" cy="4241800"/>
            <a:chOff x="0" y="0"/>
            <a:chExt cx="3665546" cy="3581917"/>
          </a:xfrm>
        </p:grpSpPr>
        <p:sp>
          <p:nvSpPr>
            <p:cNvPr id="5122" name="弧形 45"/>
            <p:cNvSpPr/>
            <p:nvPr/>
          </p:nvSpPr>
          <p:spPr>
            <a:xfrm rot="-1514469">
              <a:off x="0" y="0"/>
              <a:ext cx="3665546" cy="3581917"/>
            </a:xfrm>
            <a:custGeom>
              <a:avLst/>
              <a:gdLst/>
              <a:ahLst/>
              <a:cxnLst>
                <a:cxn ang="0">
                  <a:pos x="832361" y="290340"/>
                </a:cxn>
                <a:cxn ang="0">
                  <a:pos x="2548697" y="142290"/>
                </a:cxn>
                <a:cxn ang="0">
                  <a:pos x="3639990" y="1492918"/>
                </a:cxn>
                <a:cxn ang="0">
                  <a:pos x="1832773" y="1790959"/>
                </a:cxn>
                <a:cxn ang="0">
                  <a:pos x="832361" y="290340"/>
                </a:cxn>
                <a:cxn ang="0">
                  <a:pos x="832361" y="290340"/>
                </a:cxn>
                <a:cxn ang="0">
                  <a:pos x="2548697" y="142290"/>
                </a:cxn>
                <a:cxn ang="0">
                  <a:pos x="3639990" y="1492918"/>
                </a:cxn>
              </a:cxnLst>
              <a:pathLst>
                <a:path w="3665546" h="3581917" stroke="0">
                  <a:moveTo>
                    <a:pt x="832361" y="290340"/>
                  </a:moveTo>
                  <a:cubicBezTo>
                    <a:pt x="1343589" y="-35105"/>
                    <a:pt x="1987032" y="-90608"/>
                    <a:pt x="2548697" y="142290"/>
                  </a:cubicBezTo>
                  <a:cubicBezTo>
                    <a:pt x="3124476" y="381040"/>
                    <a:pt x="3535903" y="890238"/>
                    <a:pt x="3639990" y="1492918"/>
                  </a:cubicBezTo>
                  <a:lnTo>
                    <a:pt x="1832773" y="1790959"/>
                  </a:lnTo>
                  <a:lnTo>
                    <a:pt x="832361" y="290340"/>
                  </a:lnTo>
                  <a:close/>
                </a:path>
                <a:path w="3665546" h="3581917" fill="none">
                  <a:moveTo>
                    <a:pt x="832361" y="290340"/>
                  </a:moveTo>
                  <a:cubicBezTo>
                    <a:pt x="1343589" y="-35105"/>
                    <a:pt x="1987032" y="-90608"/>
                    <a:pt x="2548697" y="142290"/>
                  </a:cubicBezTo>
                  <a:cubicBezTo>
                    <a:pt x="3124476" y="381040"/>
                    <a:pt x="3535903" y="890238"/>
                    <a:pt x="3639990" y="1492918"/>
                  </a:cubicBezTo>
                </a:path>
              </a:pathLst>
            </a:custGeom>
            <a:noFill/>
            <a:ln w="28575" cap="flat" cmpd="sng">
              <a:solidFill>
                <a:schemeClr val="bg1">
                  <a:alpha val="65096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23" name="任意多边形 47"/>
            <p:cNvSpPr/>
            <p:nvPr/>
          </p:nvSpPr>
          <p:spPr>
            <a:xfrm rot="-516691">
              <a:off x="328764" y="114530"/>
              <a:ext cx="2082121" cy="582557"/>
            </a:xfrm>
            <a:custGeom>
              <a:avLst/>
              <a:gdLst/>
              <a:ahLst/>
              <a:cxnLst>
                <a:cxn ang="0">
                  <a:pos x="895454" y="2645698"/>
                </a:cxn>
                <a:cxn ang="0">
                  <a:pos x="0" y="2466602"/>
                </a:cxn>
                <a:cxn ang="0">
                  <a:pos x="9455992" y="729418"/>
                </a:cxn>
                <a:cxn ang="0">
                  <a:pos x="8193397" y="1104563"/>
                </a:cxn>
                <a:cxn ang="0">
                  <a:pos x="895454" y="2645698"/>
                </a:cxn>
              </a:cxnLst>
              <a:pathLst>
                <a:path w="1257300" h="351780">
                  <a:moveTo>
                    <a:pt x="119063" y="351780"/>
                  </a:moveTo>
                  <a:lnTo>
                    <a:pt x="0" y="327967"/>
                  </a:lnTo>
                  <a:cubicBezTo>
                    <a:pt x="545307" y="-115739"/>
                    <a:pt x="887087" y="-17680"/>
                    <a:pt x="1257300" y="96986"/>
                  </a:cubicBezTo>
                  <a:lnTo>
                    <a:pt x="1089421" y="146866"/>
                  </a:lnTo>
                  <a:cubicBezTo>
                    <a:pt x="669815" y="-40707"/>
                    <a:pt x="264319" y="217636"/>
                    <a:pt x="119063" y="351780"/>
                  </a:cubicBezTo>
                  <a:close/>
                </a:path>
              </a:pathLst>
            </a:custGeom>
            <a:solidFill>
              <a:schemeClr val="bg1">
                <a:alpha val="549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5124" name="组合 383"/>
          <p:cNvPicPr/>
          <p:nvPr/>
        </p:nvPicPr>
        <p:blipFill>
          <a:blip r:embed="rId1"/>
          <a:stretch>
            <a:fillRect/>
          </a:stretch>
        </p:blipFill>
        <p:spPr>
          <a:xfrm>
            <a:off x="502920" y="966470"/>
            <a:ext cx="879475" cy="52641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</p:pic>
      <p:sp>
        <p:nvSpPr>
          <p:cNvPr id="15362" name="TextBox 13"/>
          <p:cNvSpPr txBox="1"/>
          <p:nvPr/>
        </p:nvSpPr>
        <p:spPr>
          <a:xfrm>
            <a:off x="1584325" y="966470"/>
            <a:ext cx="2218055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p>
            <a:pPr marR="0" algn="ctr"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kumimoji="0" lang="zh-CN" altLang="en-US" sz="3200" b="1" kern="1200" cap="none" spc="0" normalizeH="0" baseline="0" noProof="1" dirty="0">
                <a:solidFill>
                  <a:schemeClr val="bg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观 点</a:t>
            </a:r>
            <a:r>
              <a:rPr kumimoji="0" lang="zh-CN" altLang="en-US" sz="3200" b="1" kern="1200" cap="none" spc="0" normalizeH="0" baseline="0" noProof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3200" b="1" kern="1200" cap="none" spc="0" normalizeH="0" baseline="0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热 议</a:t>
            </a:r>
            <a:endParaRPr kumimoji="0" lang="zh-CN" altLang="en-US" sz="3200" b="1" kern="1200" cap="none" spc="0" normalizeH="0" baseline="0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366" name="Text Placeholder 32"/>
          <p:cNvSpPr txBox="1"/>
          <p:nvPr/>
        </p:nvSpPr>
        <p:spPr>
          <a:xfrm>
            <a:off x="1046480" y="1779270"/>
            <a:ext cx="537845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altLang="zh-CN" sz="3400" b="1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02" name="TextBox 13@|17FFC:16777215|FBC:16777215|LFC:16777215|LBC:16777215"/>
          <p:cNvSpPr txBox="1"/>
          <p:nvPr/>
        </p:nvSpPr>
        <p:spPr>
          <a:xfrm>
            <a:off x="1497965" y="1790700"/>
            <a:ext cx="7349490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en-US" altLang="zh-CN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</a:t>
            </a:r>
            <a:r>
              <a:rPr lang="en-US" altLang="zh-CN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后车及视频拍摄者是否应当尽到提醒义务？ </a:t>
            </a:r>
            <a:endParaRPr lang="en-US" altLang="zh-CN" sz="2800" b="1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5510" y="2457450"/>
            <a:ext cx="1083691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defTabSz="914400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从后车拍摄视频对话中可以看出，后方人员对这条路况相当熟悉，知道前方有限高杆，很清楚孩子面临危险，不但没有任何预警，反而笑着拍摄，甚至预测其 " 撞上必死无疑 "，冷漠到可怕！我们不能要求所有人都成为拯救世界的蝙蝠侠，至少不该放纵自己在别人的伤口上撒盐，以别人的死亡为乐，戏谑般看热闹。这是最低限度的要求！每个人都该尊重生命，对这个世界心怀善意。</a:t>
            </a:r>
            <a:endParaRPr kumimoji="0" lang="zh-CN" altLang="en-US" sz="28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402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1" name="组合 53"/>
          <p:cNvGrpSpPr/>
          <p:nvPr/>
        </p:nvGrpSpPr>
        <p:grpSpPr>
          <a:xfrm>
            <a:off x="3810000" y="709613"/>
            <a:ext cx="4340225" cy="4241800"/>
            <a:chOff x="0" y="0"/>
            <a:chExt cx="3665546" cy="3581917"/>
          </a:xfrm>
        </p:grpSpPr>
        <p:sp>
          <p:nvSpPr>
            <p:cNvPr id="5122" name="弧形 45"/>
            <p:cNvSpPr/>
            <p:nvPr/>
          </p:nvSpPr>
          <p:spPr>
            <a:xfrm rot="-1514469">
              <a:off x="0" y="0"/>
              <a:ext cx="3665546" cy="3581917"/>
            </a:xfrm>
            <a:custGeom>
              <a:avLst/>
              <a:gdLst/>
              <a:ahLst/>
              <a:cxnLst>
                <a:cxn ang="0">
                  <a:pos x="832361" y="290340"/>
                </a:cxn>
                <a:cxn ang="0">
                  <a:pos x="2548697" y="142290"/>
                </a:cxn>
                <a:cxn ang="0">
                  <a:pos x="3639990" y="1492918"/>
                </a:cxn>
                <a:cxn ang="0">
                  <a:pos x="1832773" y="1790959"/>
                </a:cxn>
                <a:cxn ang="0">
                  <a:pos x="832361" y="290340"/>
                </a:cxn>
                <a:cxn ang="0">
                  <a:pos x="832361" y="290340"/>
                </a:cxn>
                <a:cxn ang="0">
                  <a:pos x="2548697" y="142290"/>
                </a:cxn>
                <a:cxn ang="0">
                  <a:pos x="3639990" y="1492918"/>
                </a:cxn>
              </a:cxnLst>
              <a:pathLst>
                <a:path w="3665546" h="3581917" stroke="0">
                  <a:moveTo>
                    <a:pt x="832361" y="290340"/>
                  </a:moveTo>
                  <a:cubicBezTo>
                    <a:pt x="1343589" y="-35105"/>
                    <a:pt x="1987032" y="-90608"/>
                    <a:pt x="2548697" y="142290"/>
                  </a:cubicBezTo>
                  <a:cubicBezTo>
                    <a:pt x="3124476" y="381040"/>
                    <a:pt x="3535903" y="890238"/>
                    <a:pt x="3639990" y="1492918"/>
                  </a:cubicBezTo>
                  <a:lnTo>
                    <a:pt x="1832773" y="1790959"/>
                  </a:lnTo>
                  <a:lnTo>
                    <a:pt x="832361" y="290340"/>
                  </a:lnTo>
                  <a:close/>
                </a:path>
                <a:path w="3665546" h="3581917" fill="none">
                  <a:moveTo>
                    <a:pt x="832361" y="290340"/>
                  </a:moveTo>
                  <a:cubicBezTo>
                    <a:pt x="1343589" y="-35105"/>
                    <a:pt x="1987032" y="-90608"/>
                    <a:pt x="2548697" y="142290"/>
                  </a:cubicBezTo>
                  <a:cubicBezTo>
                    <a:pt x="3124476" y="381040"/>
                    <a:pt x="3535903" y="890238"/>
                    <a:pt x="3639990" y="1492918"/>
                  </a:cubicBezTo>
                </a:path>
              </a:pathLst>
            </a:custGeom>
            <a:noFill/>
            <a:ln w="28575" cap="flat" cmpd="sng">
              <a:solidFill>
                <a:schemeClr val="bg1">
                  <a:alpha val="65096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23" name="任意多边形 47"/>
            <p:cNvSpPr/>
            <p:nvPr/>
          </p:nvSpPr>
          <p:spPr>
            <a:xfrm rot="-516691">
              <a:off x="328764" y="114530"/>
              <a:ext cx="2082121" cy="582557"/>
            </a:xfrm>
            <a:custGeom>
              <a:avLst/>
              <a:gdLst/>
              <a:ahLst/>
              <a:cxnLst>
                <a:cxn ang="0">
                  <a:pos x="895454" y="2645698"/>
                </a:cxn>
                <a:cxn ang="0">
                  <a:pos x="0" y="2466602"/>
                </a:cxn>
                <a:cxn ang="0">
                  <a:pos x="9455992" y="729418"/>
                </a:cxn>
                <a:cxn ang="0">
                  <a:pos x="8193397" y="1104563"/>
                </a:cxn>
                <a:cxn ang="0">
                  <a:pos x="895454" y="2645698"/>
                </a:cxn>
              </a:cxnLst>
              <a:pathLst>
                <a:path w="1257300" h="351780">
                  <a:moveTo>
                    <a:pt x="119063" y="351780"/>
                  </a:moveTo>
                  <a:lnTo>
                    <a:pt x="0" y="327967"/>
                  </a:lnTo>
                  <a:cubicBezTo>
                    <a:pt x="545307" y="-115739"/>
                    <a:pt x="887087" y="-17680"/>
                    <a:pt x="1257300" y="96986"/>
                  </a:cubicBezTo>
                  <a:lnTo>
                    <a:pt x="1089421" y="146866"/>
                  </a:lnTo>
                  <a:cubicBezTo>
                    <a:pt x="669815" y="-40707"/>
                    <a:pt x="264319" y="217636"/>
                    <a:pt x="119063" y="351780"/>
                  </a:cubicBezTo>
                  <a:close/>
                </a:path>
              </a:pathLst>
            </a:custGeom>
            <a:solidFill>
              <a:schemeClr val="bg1">
                <a:alpha val="549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5124" name="组合 383"/>
          <p:cNvPicPr/>
          <p:nvPr/>
        </p:nvPicPr>
        <p:blipFill>
          <a:blip r:embed="rId1"/>
          <a:stretch>
            <a:fillRect/>
          </a:stretch>
        </p:blipFill>
        <p:spPr>
          <a:xfrm>
            <a:off x="502920" y="966470"/>
            <a:ext cx="879475" cy="52641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</p:pic>
      <p:sp>
        <p:nvSpPr>
          <p:cNvPr id="15362" name="TextBox 13"/>
          <p:cNvSpPr txBox="1"/>
          <p:nvPr/>
        </p:nvSpPr>
        <p:spPr>
          <a:xfrm>
            <a:off x="1584325" y="966470"/>
            <a:ext cx="2218055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p>
            <a:pPr marR="0" algn="ctr"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kumimoji="0" lang="zh-CN" altLang="en-US" sz="3200" b="1" kern="1200" cap="none" spc="0" normalizeH="0" baseline="0" noProof="1" dirty="0">
                <a:solidFill>
                  <a:schemeClr val="bg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观 点</a:t>
            </a:r>
            <a:r>
              <a:rPr kumimoji="0" lang="zh-CN" altLang="en-US" sz="3200" b="1" kern="1200" cap="none" spc="0" normalizeH="0" baseline="0" noProof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3200" b="1" kern="1200" cap="none" spc="0" normalizeH="0" baseline="0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热 议</a:t>
            </a:r>
            <a:endParaRPr kumimoji="0" lang="zh-CN" altLang="en-US" sz="3200" b="1" kern="1200" cap="none" spc="0" normalizeH="0" baseline="0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366" name="Text Placeholder 32"/>
          <p:cNvSpPr txBox="1"/>
          <p:nvPr/>
        </p:nvSpPr>
        <p:spPr>
          <a:xfrm>
            <a:off x="3339465" y="1782445"/>
            <a:ext cx="537845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altLang="zh-CN" sz="3400" b="1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02" name="TextBox 13@|17FFC:16777215|FBC:16777215|LFC:16777215|LBC:16777215"/>
          <p:cNvSpPr txBox="1"/>
          <p:nvPr/>
        </p:nvSpPr>
        <p:spPr>
          <a:xfrm>
            <a:off x="4050030" y="1782445"/>
            <a:ext cx="7349490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防祸患积于忽微、起于忽微</a:t>
            </a:r>
            <a:endParaRPr lang="zh-CN" altLang="en-US" sz="2800" b="1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19450" y="2457450"/>
            <a:ext cx="863219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algn="just" defTabSz="914400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位少年悲剧的惨痛性与避免这起惨剧的轻易性，两相比较，形成了极致落差，才更让人痛心。让人痛心的，还有我们可以归责于一堆人，但又很难去归咎于谁——怪孩子太“作”，怪陪同人员疏失，还是怪家长平时安全教育不到位？都只能是事后诸葛。</a:t>
            </a:r>
            <a:endParaRPr kumimoji="0" lang="zh-CN" altLang="en-US" sz="28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 descr="5868516_481830"/>
          <p:cNvPicPr>
            <a:picLocks noChangeAspect="1"/>
          </p:cNvPicPr>
          <p:nvPr/>
        </p:nvPicPr>
        <p:blipFill>
          <a:blip r:embed="rId2">
            <a:clrChange>
              <a:clrFrom>
                <a:srgbClr val="FCFEFD">
                  <a:alpha val="100000"/>
                </a:srgbClr>
              </a:clrFrom>
              <a:clrTo>
                <a:srgbClr val="FCFE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05" y="2212975"/>
            <a:ext cx="3085465" cy="381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402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121" name="组合 53"/>
          <p:cNvGrpSpPr/>
          <p:nvPr/>
        </p:nvGrpSpPr>
        <p:grpSpPr>
          <a:xfrm>
            <a:off x="3810000" y="709613"/>
            <a:ext cx="4340225" cy="4241800"/>
            <a:chOff x="0" y="0"/>
            <a:chExt cx="3665546" cy="3581917"/>
          </a:xfrm>
        </p:grpSpPr>
        <p:sp>
          <p:nvSpPr>
            <p:cNvPr id="5122" name="弧形 45"/>
            <p:cNvSpPr/>
            <p:nvPr/>
          </p:nvSpPr>
          <p:spPr>
            <a:xfrm rot="-1514469">
              <a:off x="0" y="0"/>
              <a:ext cx="3665546" cy="3581917"/>
            </a:xfrm>
            <a:custGeom>
              <a:avLst/>
              <a:gdLst/>
              <a:ahLst/>
              <a:cxnLst>
                <a:cxn ang="0">
                  <a:pos x="832361" y="290340"/>
                </a:cxn>
                <a:cxn ang="0">
                  <a:pos x="2548697" y="142290"/>
                </a:cxn>
                <a:cxn ang="0">
                  <a:pos x="3639990" y="1492918"/>
                </a:cxn>
                <a:cxn ang="0">
                  <a:pos x="1832773" y="1790959"/>
                </a:cxn>
                <a:cxn ang="0">
                  <a:pos x="832361" y="290340"/>
                </a:cxn>
                <a:cxn ang="0">
                  <a:pos x="832361" y="290340"/>
                </a:cxn>
                <a:cxn ang="0">
                  <a:pos x="2548697" y="142290"/>
                </a:cxn>
                <a:cxn ang="0">
                  <a:pos x="3639990" y="1492918"/>
                </a:cxn>
              </a:cxnLst>
              <a:pathLst>
                <a:path w="3665546" h="3581917" stroke="0">
                  <a:moveTo>
                    <a:pt x="832361" y="290340"/>
                  </a:moveTo>
                  <a:cubicBezTo>
                    <a:pt x="1343589" y="-35105"/>
                    <a:pt x="1987032" y="-90608"/>
                    <a:pt x="2548697" y="142290"/>
                  </a:cubicBezTo>
                  <a:cubicBezTo>
                    <a:pt x="3124476" y="381040"/>
                    <a:pt x="3535903" y="890238"/>
                    <a:pt x="3639990" y="1492918"/>
                  </a:cubicBezTo>
                  <a:lnTo>
                    <a:pt x="1832773" y="1790959"/>
                  </a:lnTo>
                  <a:lnTo>
                    <a:pt x="832361" y="290340"/>
                  </a:lnTo>
                  <a:close/>
                </a:path>
                <a:path w="3665546" h="3581917" fill="none">
                  <a:moveTo>
                    <a:pt x="832361" y="290340"/>
                  </a:moveTo>
                  <a:cubicBezTo>
                    <a:pt x="1343589" y="-35105"/>
                    <a:pt x="1987032" y="-90608"/>
                    <a:pt x="2548697" y="142290"/>
                  </a:cubicBezTo>
                  <a:cubicBezTo>
                    <a:pt x="3124476" y="381040"/>
                    <a:pt x="3535903" y="890238"/>
                    <a:pt x="3639990" y="1492918"/>
                  </a:cubicBezTo>
                </a:path>
              </a:pathLst>
            </a:custGeom>
            <a:noFill/>
            <a:ln w="28575" cap="flat" cmpd="sng">
              <a:solidFill>
                <a:schemeClr val="bg1">
                  <a:alpha val="65096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123" name="任意多边形 47"/>
            <p:cNvSpPr/>
            <p:nvPr/>
          </p:nvSpPr>
          <p:spPr>
            <a:xfrm rot="-516691">
              <a:off x="328764" y="114530"/>
              <a:ext cx="2082121" cy="582557"/>
            </a:xfrm>
            <a:custGeom>
              <a:avLst/>
              <a:gdLst/>
              <a:ahLst/>
              <a:cxnLst>
                <a:cxn ang="0">
                  <a:pos x="895454" y="2645698"/>
                </a:cxn>
                <a:cxn ang="0">
                  <a:pos x="0" y="2466602"/>
                </a:cxn>
                <a:cxn ang="0">
                  <a:pos x="9455992" y="729418"/>
                </a:cxn>
                <a:cxn ang="0">
                  <a:pos x="8193397" y="1104563"/>
                </a:cxn>
                <a:cxn ang="0">
                  <a:pos x="895454" y="2645698"/>
                </a:cxn>
              </a:cxnLst>
              <a:pathLst>
                <a:path w="1257300" h="351780">
                  <a:moveTo>
                    <a:pt x="119063" y="351780"/>
                  </a:moveTo>
                  <a:lnTo>
                    <a:pt x="0" y="327967"/>
                  </a:lnTo>
                  <a:cubicBezTo>
                    <a:pt x="545307" y="-115739"/>
                    <a:pt x="887087" y="-17680"/>
                    <a:pt x="1257300" y="96986"/>
                  </a:cubicBezTo>
                  <a:lnTo>
                    <a:pt x="1089421" y="146866"/>
                  </a:lnTo>
                  <a:cubicBezTo>
                    <a:pt x="669815" y="-40707"/>
                    <a:pt x="264319" y="217636"/>
                    <a:pt x="119063" y="351780"/>
                  </a:cubicBezTo>
                  <a:close/>
                </a:path>
              </a:pathLst>
            </a:custGeom>
            <a:solidFill>
              <a:schemeClr val="bg1">
                <a:alpha val="549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pic>
        <p:nvPicPr>
          <p:cNvPr id="5124" name="组合 383"/>
          <p:cNvPicPr/>
          <p:nvPr/>
        </p:nvPicPr>
        <p:blipFill>
          <a:blip r:embed="rId1"/>
          <a:stretch>
            <a:fillRect/>
          </a:stretch>
        </p:blipFill>
        <p:spPr>
          <a:xfrm>
            <a:off x="502920" y="966470"/>
            <a:ext cx="879475" cy="52641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</p:pic>
      <p:sp>
        <p:nvSpPr>
          <p:cNvPr id="15362" name="TextBox 13"/>
          <p:cNvSpPr txBox="1"/>
          <p:nvPr/>
        </p:nvSpPr>
        <p:spPr>
          <a:xfrm>
            <a:off x="1584325" y="966470"/>
            <a:ext cx="2218055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p>
            <a:pPr marR="0" algn="ctr" defTabSz="1216025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kumimoji="0" lang="zh-CN" altLang="en-US" sz="3200" b="1" kern="1200" cap="none" spc="0" normalizeH="0" baseline="0" noProof="1" dirty="0">
                <a:solidFill>
                  <a:schemeClr val="bg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观 点</a:t>
            </a:r>
            <a:r>
              <a:rPr kumimoji="0" lang="zh-CN" altLang="en-US" sz="3200" b="1" kern="1200" cap="none" spc="0" normalizeH="0" baseline="0" noProof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kumimoji="0" lang="zh-CN" altLang="en-US" sz="3200" b="1" kern="1200" cap="none" spc="0" normalizeH="0" baseline="0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热 议</a:t>
            </a:r>
            <a:endParaRPr kumimoji="0" lang="zh-CN" altLang="en-US" sz="3200" b="1" kern="1200" cap="none" spc="0" normalizeH="0" baseline="0" noProof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366" name="Text Placeholder 32"/>
          <p:cNvSpPr txBox="1"/>
          <p:nvPr/>
        </p:nvSpPr>
        <p:spPr>
          <a:xfrm>
            <a:off x="3242310" y="1716405"/>
            <a:ext cx="537845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altLang="zh-CN" sz="3400" b="1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402" name="TextBox 13@|17FFC:16777215|FBC:16777215|LFC:16777215|LBC:16777215"/>
          <p:cNvSpPr txBox="1"/>
          <p:nvPr/>
        </p:nvSpPr>
        <p:spPr>
          <a:xfrm>
            <a:off x="3952875" y="1716405"/>
            <a:ext cx="7349490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p>
            <a:pPr defTabSz="1216025">
              <a:spcBef>
                <a:spcPct val="20000"/>
              </a:spcBef>
            </a:pPr>
            <a:r>
              <a:rPr lang="zh-CN" altLang="en-US" sz="2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防祸患积于忽微、起于忽微</a:t>
            </a:r>
            <a:endParaRPr lang="zh-CN" altLang="en-US" sz="2800" b="1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21685" y="2475230"/>
            <a:ext cx="836803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R="0" defTabSz="914400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生活中，孩子不坐安全座椅、嬉笑打闹、钻出车窗的现象并不少见，无论家长还是孩子，都该防祸患积于忽微、起于忽微。生命里有太多或明或暗的bug等着我们，生活已然是最大的反派，不要因为一时大意再酿惨剧才是硬道理。</a:t>
            </a:r>
            <a:endParaRPr kumimoji="0" lang="zh-CN" altLang="en-US" sz="28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 descr="5868516_481830"/>
          <p:cNvPicPr>
            <a:picLocks noChangeAspect="1"/>
          </p:cNvPicPr>
          <p:nvPr/>
        </p:nvPicPr>
        <p:blipFill>
          <a:blip r:embed="rId2">
            <a:clrChange>
              <a:clrFrom>
                <a:srgbClr val="FCFEFD">
                  <a:alpha val="100000"/>
                </a:srgbClr>
              </a:clrFrom>
              <a:clrTo>
                <a:srgbClr val="FCFE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05" y="2351405"/>
            <a:ext cx="3085465" cy="381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Box 13"/>
          <p:cNvSpPr txBox="1"/>
          <p:nvPr/>
        </p:nvSpPr>
        <p:spPr>
          <a:xfrm>
            <a:off x="1261745" y="1027430"/>
            <a:ext cx="1744345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p>
            <a:pPr algn="ctr" defTabSz="1216025">
              <a:spcBef>
                <a:spcPct val="20000"/>
              </a:spcBef>
            </a:pPr>
            <a:r>
              <a:rPr lang="zh-CN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资料链接</a:t>
            </a:r>
            <a:endParaRPr lang="zh-CN" altLang="en-US" sz="3200" b="1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83" name="TextBox 13"/>
          <p:cNvSpPr txBox="1"/>
          <p:nvPr/>
        </p:nvSpPr>
        <p:spPr>
          <a:xfrm>
            <a:off x="890905" y="1893570"/>
            <a:ext cx="7406005" cy="323151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p>
            <a:pPr marR="0" algn="just" defTabSz="1216025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kumimoji="0" lang="en-US" sz="2800" kern="1200" cap="none" spc="0" normalizeH="0" baseline="0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2018</a:t>
            </a:r>
            <a:r>
              <a:rPr kumimoji="0" lang="zh-CN" altLang="en-US" sz="2800" kern="1200" cap="none" spc="0" normalizeH="0" baseline="0" noProof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kumimoji="0" sz="2800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10月28日上午10时许，重庆万州22路公交车从长江二桥冲下坠江，公交车坠江前与一辆轿车发生碰撞。经过长达4天的救援和打捞，10月31日23时28分，坠江公交车被打捞出水，现场鸣笛致哀……</a:t>
            </a:r>
            <a:endParaRPr kumimoji="0" sz="2800" kern="1200" cap="none" spc="0" normalizeH="0" baseline="0" noProof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344" name="Picture 272" descr="400个常用ppt图标(288)_ppt宝藏_www.pptbz.co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" y="964565"/>
            <a:ext cx="616585" cy="6178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20120626144043970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7880" y="2065020"/>
            <a:ext cx="3691890" cy="2888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3" grpId="0"/>
      <p:bldP spid="92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Box 13"/>
          <p:cNvSpPr txBox="1"/>
          <p:nvPr/>
        </p:nvSpPr>
        <p:spPr>
          <a:xfrm>
            <a:off x="1261745" y="1027430"/>
            <a:ext cx="1744345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p>
            <a:pPr algn="ctr" defTabSz="1216025">
              <a:spcBef>
                <a:spcPct val="20000"/>
              </a:spcBef>
            </a:pPr>
            <a:r>
              <a:rPr lang="zh-CN" altLang="en-US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资料链接</a:t>
            </a:r>
            <a:endParaRPr lang="zh-CN" altLang="en-US" sz="3200" b="1" dirty="0">
              <a:solidFill>
                <a:schemeClr val="accent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83" name="TextBox 13"/>
          <p:cNvSpPr txBox="1"/>
          <p:nvPr/>
        </p:nvSpPr>
        <p:spPr>
          <a:xfrm>
            <a:off x="908685" y="1893570"/>
            <a:ext cx="7406005" cy="323151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p>
            <a:pPr marR="0" algn="just" defTabSz="1216025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kumimoji="0" sz="2800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根据调查事实，乘客刘某在乘坐公交车过程中，因错过下车地点与正在驾车行驶中的公交车驾驶员冉某发生争吵，两次持手机攻击正在驾驶公交车的驾驶员冉某，实施危害车辆行驶安全的行为，严重危害车辆行驶安全。　</a:t>
            </a:r>
            <a:endParaRPr kumimoji="0" sz="2800" kern="1200" cap="none" spc="0" normalizeH="0" baseline="0" noProof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344" name="Picture 272" descr="400个常用ppt图标(288)_ppt宝藏_www.pptbz.co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" y="964565"/>
            <a:ext cx="616585" cy="6178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20120626144043970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7880" y="2065020"/>
            <a:ext cx="3691890" cy="2888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3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1498</Words>
  <Application>WPS 演示</Application>
  <PresentationFormat>宽屏</PresentationFormat>
  <Paragraphs>71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Calibri Light</vt:lpstr>
      <vt:lpstr>幼圆</vt:lpstr>
      <vt:lpstr>微软雅黑</vt:lpstr>
      <vt:lpstr>华文新魏</vt:lpstr>
      <vt:lpstr>Arial Unicode MS</vt:lpstr>
      <vt:lpstr>方正北魏楷书简体</vt:lpstr>
      <vt:lpstr>华文隶书</vt:lpstr>
      <vt:lpstr>华文行楷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sangv</cp:lastModifiedBy>
  <cp:revision>34</cp:revision>
  <dcterms:created xsi:type="dcterms:W3CDTF">2016-10-31T07:07:00Z</dcterms:created>
  <dcterms:modified xsi:type="dcterms:W3CDTF">2019-01-21T05:30:27Z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