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4" r:id="rId3"/>
    <p:sldId id="285" r:id="rId4"/>
    <p:sldId id="315" r:id="rId5"/>
    <p:sldId id="325" r:id="rId6"/>
    <p:sldId id="275" r:id="rId7"/>
    <p:sldId id="326" r:id="rId8"/>
    <p:sldId id="319" r:id="rId9"/>
    <p:sldId id="327" r:id="rId10"/>
    <p:sldId id="311" r:id="rId11"/>
    <p:sldId id="308" r:id="rId12"/>
    <p:sldId id="328" r:id="rId13"/>
    <p:sldId id="312" r:id="rId14"/>
    <p:sldId id="317" r:id="rId15"/>
    <p:sldId id="329" r:id="rId16"/>
    <p:sldId id="273" r:id="rId17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B050"/>
    <a:srgbClr val="FEFCE5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3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044" y="-282"/>
      </p:cViewPr>
      <p:guideLst>
        <p:guide orient="horz" pos="2179"/>
        <p:guide pos="3895"/>
        <p:guide pos="5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5DAE4-7F04-4F03-8139-56735CC683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EB00-DF63-4918-96C6-C2226430D6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tif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3" cstate="print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2" descr="C:\Users\Administrator\Desktop\语文新势力LOGO2.t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3534" y="62086"/>
            <a:ext cx="1789113" cy="698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 cstate="print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hyperlink" Target="http://stock.finance.sina.com.cn/usstock/quotes/WB.htm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4665345" y="2287905"/>
            <a:ext cx="7526655" cy="1699895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540" y="2566839"/>
            <a:ext cx="688620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马蜂窝点评造假</a:t>
            </a:r>
            <a:endParaRPr lang="en-US" altLang="zh-CN" sz="72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81670" y="4497705"/>
            <a:ext cx="3412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《壹学作文素材》</a:t>
            </a:r>
            <a:r>
              <a:rPr lang="en-US" altLang="zh-CN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2019</a:t>
            </a:r>
            <a:r>
              <a:rPr lang="zh-CN" altLang="en-US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辑</a:t>
            </a:r>
            <a:r>
              <a:rPr lang="en-US" altLang="zh-CN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endParaRPr lang="en-US"/>
          </a:p>
        </p:txBody>
      </p:sp>
      <p:pic>
        <p:nvPicPr>
          <p:cNvPr id="5" name="图片 4" descr="微信图片_20190114135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1009650"/>
            <a:ext cx="34290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582713" y="3980955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769926" y="2281903"/>
            <a:ext cx="1233705" cy="1233702"/>
            <a:chOff x="389352" y="389305"/>
            <a:chExt cx="1056755" cy="1056618"/>
          </a:xfrm>
        </p:grpSpPr>
        <p:sp>
          <p:nvSpPr>
            <p:cNvPr id="22541" name="Text Box 11"/>
            <p:cNvSpPr txBox="1"/>
            <p:nvPr/>
          </p:nvSpPr>
          <p:spPr>
            <a:xfrm>
              <a:off x="389352" y="389305"/>
              <a:ext cx="1056755" cy="10566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539" name="AutoShape 84"/>
            <p:cNvSpPr/>
            <p:nvPr/>
          </p:nvSpPr>
          <p:spPr>
            <a:xfrm>
              <a:off x="590487" y="570783"/>
              <a:ext cx="652778" cy="63909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68743538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77623543" y="2147483647"/>
                </a:cxn>
                <a:cxn ang="0">
                  <a:pos x="731554705" y="2147483647"/>
                </a:cxn>
                <a:cxn ang="0">
                  <a:pos x="0" y="2147483647"/>
                </a:cxn>
                <a:cxn ang="0">
                  <a:pos x="798295665" y="2147483647"/>
                </a:cxn>
                <a:cxn ang="0">
                  <a:pos x="2147483647" y="2147483647"/>
                </a:cxn>
                <a:cxn ang="0">
                  <a:pos x="2147483647" y="685906888"/>
                </a:cxn>
                <a:cxn ang="0">
                  <a:pos x="2147483647" y="0"/>
                </a:cxn>
              </a:cxnLst>
              <a:rect l="0" t="0" r="0" b="0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任意多边形 3"/>
          <p:cNvSpPr/>
          <p:nvPr/>
        </p:nvSpPr>
        <p:spPr>
          <a:xfrm>
            <a:off x="601763" y="2103895"/>
            <a:ext cx="1545590" cy="154686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54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13@|17FFC:16777215|FBC:16777215|LFC:16777215|LBC:16777215"/>
          <p:cNvSpPr txBox="1"/>
          <p:nvPr/>
        </p:nvSpPr>
        <p:spPr>
          <a:xfrm>
            <a:off x="2618304" y="1137141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运用角度：造假与利益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8105" y="1735455"/>
            <a:ext cx="837184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那些浮华的光焰一个个被真相击穿的时候，当那金光闪闪的形象崩塌与人们眼前的时候，我们需要怒火，需要批判的怒火，拨乱反正的怒火。但比怒火更重要的是反思，重拾清醒、冷静与理智的反思。怒火只能烧却表层的杂草，而远远毁不掉在“利益”腐土之下的种子。只有扛起反思与决意的鹤嘴镐，才能铲除造假的恶根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760730" y="1153160"/>
            <a:ext cx="303720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社会观点：较真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8585" y="1936115"/>
            <a:ext cx="93599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网友“花总”曝光了国内十数家品牌酒店的清洁卫生乱象，轰动一时。多家酒店随后也公开道歉。吊诡的是，涉事酒店几乎未受任何查处，倒是“花总”的护照信息在酒店微信群中传开。网上甚至传出对“花总”个人的死亡威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760730" y="1153160"/>
            <a:ext cx="303720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社会观点：较真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9056" y="2060147"/>
            <a:ext cx="9113704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一个社会不能没有敢于“挑刺”者，更离不开主持公道的正义者。面对假恶丑，“花总”不应该是一个人孤立作战。否则，“花总”眼下的“自危”就可能扩散成许多人的“自危”。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羊城晚报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88123" y="393079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7390" y="2053590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4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931992" y="134859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运用角度：较真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1795" y="2232025"/>
            <a:ext cx="84080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一生应是辛劳的、探索的、较真的，不应是懒惰的、停滞的、妥协的。蚌病成珠，那是与沙砾的较真；破茧成蝶，那是与过去的较真；鹰击长空，那是与尊严与恐惧的较真。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88123" y="393079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7390" y="2053590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4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931992" y="134859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运用角度：较真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4955" y="2053590"/>
            <a:ext cx="83731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楼一梦，古往今来多少名人骚客醉心于大观园中的恩怨情仇。曹雪芹，一位文坛巨匠，增减五次，批阅十载，化毕生心血为一捧胭脂泪、一束湘妃竹。若不是他秉着“举家食粥著红楼”的精神，这大观园还会在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111252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altLang="zh-CN" sz="8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文本框 36"/>
          <p:cNvSpPr txBox="1"/>
          <p:nvPr/>
        </p:nvSpPr>
        <p:spPr>
          <a:xfrm>
            <a:off x="2786063" y="226345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8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6380" y="3843020"/>
            <a:ext cx="2566035" cy="1330960"/>
            <a:chOff x="4388" y="6052"/>
            <a:chExt cx="4041" cy="2096"/>
          </a:xfrm>
        </p:grpSpPr>
        <p:sp>
          <p:nvSpPr>
            <p:cNvPr id="7" name="椭圆形标注 6"/>
            <p:cNvSpPr/>
            <p:nvPr/>
          </p:nvSpPr>
          <p:spPr>
            <a:xfrm>
              <a:off x="4388" y="6052"/>
              <a:ext cx="4041" cy="2096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8" name="TextBox 9"/>
            <p:cNvSpPr txBox="1"/>
            <p:nvPr/>
          </p:nvSpPr>
          <p:spPr>
            <a:xfrm>
              <a:off x="4569" y="6374"/>
              <a:ext cx="3779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了解更多内容，请订阅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壹学作文素材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3570" y="3151505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/>
          <p:nvPr/>
        </p:nvSpPr>
        <p:spPr>
          <a:xfrm>
            <a:off x="4458104" y="25923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129742" y="3644830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129742" y="153663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390525" y="340480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223837" y="3286690"/>
            <a:ext cx="215900" cy="215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520767" y="2065268"/>
            <a:ext cx="215900" cy="215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380692" y="42433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487429" y="4146480"/>
            <a:ext cx="215900" cy="215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632854" y="152075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304242" y="363054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299479" y="25748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380692" y="216210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577167" y="312254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782204" y="20192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763154" y="409885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1" name="文本框 30"/>
          <p:cNvSpPr/>
          <p:nvPr/>
        </p:nvSpPr>
        <p:spPr>
          <a:xfrm>
            <a:off x="7880930" y="3630261"/>
            <a:ext cx="21520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写作示例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21532" name="文本框 31"/>
          <p:cNvSpPr/>
          <p:nvPr/>
        </p:nvSpPr>
        <p:spPr>
          <a:xfrm>
            <a:off x="7698016" y="1622038"/>
            <a:ext cx="202946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热点总览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21533" name="文本框 32"/>
          <p:cNvSpPr/>
          <p:nvPr/>
        </p:nvSpPr>
        <p:spPr>
          <a:xfrm>
            <a:off x="2221184" y="2748078"/>
            <a:ext cx="215201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方正姚体" panose="02010601030101010101" pitchFamily="2" charset="-122"/>
              </a:rPr>
              <a:t>社会观点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367030" y="1101725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  <a:endParaRPr lang="zh-CN" altLang="en-US" sz="3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2973070" y="1539875"/>
            <a:ext cx="750824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日，微信公众号“小声比比”发布了一篇题为“估值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175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亿的旅游独角兽，是一座僵尸和水军构成的鬼城？ ”的文章，直指旅游社交分享网站马蜂窝的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万条“真实点评”中，有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万条都是“通过机器人和从点评和携程等竞争对手那里抄袭过来的”。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2" name="Picture 2" descr="http://www.egouz.com/uploadfile/2018/0320/201803201206176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639" y="2366363"/>
            <a:ext cx="1924756" cy="1924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367030" y="1101725"/>
            <a:ext cx="2178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  <a:endParaRPr lang="zh-CN" altLang="en-US" sz="3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120390" y="1812925"/>
            <a:ext cx="762571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一石激起千层浪。马蜂窝平台上究竟有多少真实评价成为了关注热点。随着舆论发酵，马蜂窝于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日上午发布官方公开声明：针对该文中歪曲事实的言论和已被查证的有组织攻击行为，马蜂窝将采取法律手段维护自身权益。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2" name="Picture 2" descr="http://www.egouz.com/uploadfile/2018/0320/201803201206176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639" y="2366363"/>
            <a:ext cx="1924756" cy="1924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304717" y="961697"/>
            <a:ext cx="6703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相关新闻：捅了“马蜂窝” 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3110" y="1602105"/>
            <a:ext cx="866013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视剧导演郭靖宇实名举报其执导的电视剧遭遇收视率“黑幕”，他的公开发言又一次掀起了行业对收视率旧疾的激愤。被收视率造假雾霾笼罩已并非朝夕之事，这场旷日持久的消耗甚至已经成为行业里半公开的秘密。收视率造假背后往往伴随着片方与电视台的“收视率对赌”，不同档次的收视率意味着天差地别的收购价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每日经济新闻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6@|5FFC:16777215|FBC:16777215|LFC:16777215|LBC:16777215"/>
          <p:cNvSpPr>
            <a:spLocks noEditPoints="1"/>
          </p:cNvSpPr>
          <p:nvPr/>
        </p:nvSpPr>
        <p:spPr>
          <a:xfrm>
            <a:off x="12840366" y="-364422"/>
            <a:ext cx="664056" cy="72884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3"/>
          <p:cNvSpPr/>
          <p:nvPr/>
        </p:nvSpPr>
        <p:spPr>
          <a:xfrm>
            <a:off x="12378192" y="-747237"/>
            <a:ext cx="1583374" cy="158467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198" name="Picture 6" descr="http://i2.sinaimg.cn/cj/roll/20120820/1345452020_SYbHKV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13240" y="3113405"/>
            <a:ext cx="2718435" cy="173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304717" y="961697"/>
            <a:ext cx="6703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相关新闻：捅了“马蜂窝” 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6@|5FFC:16777215|FBC:16777215|LFC:16777215|LBC:16777215"/>
          <p:cNvSpPr>
            <a:spLocks noEditPoints="1"/>
          </p:cNvSpPr>
          <p:nvPr/>
        </p:nvSpPr>
        <p:spPr>
          <a:xfrm>
            <a:off x="12840366" y="-364422"/>
            <a:ext cx="664056" cy="72884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3"/>
          <p:cNvSpPr/>
          <p:nvPr/>
        </p:nvSpPr>
        <p:spPr>
          <a:xfrm>
            <a:off x="12378192" y="-747237"/>
            <a:ext cx="1583374" cy="158467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730" y="1684020"/>
            <a:ext cx="990854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月，生活社区小红书通过官方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微博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指责大众点评大量抄袭其用户的内容。一些用户专门为小红书平台创作的内容被“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后，依然留着原本内容的影子。小红书用户“詹小猪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Coco”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日发视频庆祝小红书创立纪念日，“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后，文案竟变成了“祝点评生日快乐”，但视频中用户说的仍然是“小红书”，而且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日也不是大众点评的“生日”。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                                 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中国青年报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Picture 4" descr="http://krplus-pic.b0.upaiyun.com/201511/18/afdda39ad1f4492baf327005ca1d45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4216" y="63591"/>
            <a:ext cx="1764846" cy="1764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610647" y="3948877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素材分析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2952750" y="1543685"/>
            <a:ext cx="8820785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对许多内容平台来说，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数据就是生命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平台整体保持足够多、足够优质的评价，消费者才会形成一种使用习惯，真实消费者打开次数多了、消费次数多了，就会带来更多的消费与评价。另一方面是融资的需要，拿给投资人一份好看的数据，是每个初创公司的共同追求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短期内提升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数据很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数据造假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可能是一条“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捷径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640" y="1909445"/>
            <a:ext cx="1733550" cy="1736090"/>
            <a:chOff x="2003" y="3702"/>
            <a:chExt cx="2730" cy="2734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>
            <a:xfrm>
              <a:off x="2772" y="4458"/>
              <a:ext cx="1246" cy="1246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22" h="2822">
                  <a:moveTo>
                    <a:pt x="1411" y="0"/>
                  </a:moveTo>
                  <a:cubicBezTo>
                    <a:pt x="632" y="0"/>
                    <a:pt x="0" y="632"/>
                    <a:pt x="0" y="1411"/>
                  </a:cubicBezTo>
                  <a:cubicBezTo>
                    <a:pt x="0" y="2190"/>
                    <a:pt x="632" y="2822"/>
                    <a:pt x="1411" y="2822"/>
                  </a:cubicBezTo>
                  <a:cubicBezTo>
                    <a:pt x="2190" y="2822"/>
                    <a:pt x="2822" y="2190"/>
                    <a:pt x="2822" y="1411"/>
                  </a:cubicBezTo>
                  <a:cubicBezTo>
                    <a:pt x="2822" y="632"/>
                    <a:pt x="2190" y="0"/>
                    <a:pt x="1411" y="0"/>
                  </a:cubicBezTo>
                  <a:close/>
                  <a:moveTo>
                    <a:pt x="1411" y="399"/>
                  </a:moveTo>
                  <a:cubicBezTo>
                    <a:pt x="1970" y="399"/>
                    <a:pt x="2423" y="852"/>
                    <a:pt x="2423" y="1411"/>
                  </a:cubicBezTo>
                  <a:cubicBezTo>
                    <a:pt x="2423" y="1970"/>
                    <a:pt x="1970" y="2422"/>
                    <a:pt x="1411" y="2422"/>
                  </a:cubicBezTo>
                  <a:cubicBezTo>
                    <a:pt x="852" y="2422"/>
                    <a:pt x="400" y="1970"/>
                    <a:pt x="400" y="1411"/>
                  </a:cubicBezTo>
                  <a:cubicBezTo>
                    <a:pt x="400" y="852"/>
                    <a:pt x="852" y="399"/>
                    <a:pt x="1411" y="399"/>
                  </a:cubicBezTo>
                  <a:close/>
                  <a:moveTo>
                    <a:pt x="1411" y="568"/>
                  </a:moveTo>
                  <a:cubicBezTo>
                    <a:pt x="945" y="568"/>
                    <a:pt x="568" y="945"/>
                    <a:pt x="568" y="1411"/>
                  </a:cubicBezTo>
                  <a:cubicBezTo>
                    <a:pt x="568" y="1877"/>
                    <a:pt x="945" y="2254"/>
                    <a:pt x="1411" y="2254"/>
                  </a:cubicBezTo>
                  <a:cubicBezTo>
                    <a:pt x="1877" y="2254"/>
                    <a:pt x="2254" y="1877"/>
                    <a:pt x="2254" y="1411"/>
                  </a:cubicBezTo>
                  <a:cubicBezTo>
                    <a:pt x="2254" y="945"/>
                    <a:pt x="1877" y="568"/>
                    <a:pt x="1411" y="568"/>
                  </a:cubicBezTo>
                  <a:close/>
                  <a:moveTo>
                    <a:pt x="1411" y="839"/>
                  </a:moveTo>
                  <a:cubicBezTo>
                    <a:pt x="1727" y="839"/>
                    <a:pt x="1983" y="1095"/>
                    <a:pt x="1983" y="1411"/>
                  </a:cubicBezTo>
                  <a:cubicBezTo>
                    <a:pt x="1983" y="1726"/>
                    <a:pt x="1727" y="1982"/>
                    <a:pt x="1411" y="1982"/>
                  </a:cubicBezTo>
                  <a:cubicBezTo>
                    <a:pt x="1096" y="1982"/>
                    <a:pt x="840" y="1726"/>
                    <a:pt x="840" y="1411"/>
                  </a:cubicBezTo>
                  <a:cubicBezTo>
                    <a:pt x="840" y="1095"/>
                    <a:pt x="1096" y="839"/>
                    <a:pt x="1411" y="839"/>
                  </a:cubicBezTo>
                  <a:close/>
                  <a:moveTo>
                    <a:pt x="1411" y="1073"/>
                  </a:moveTo>
                  <a:cubicBezTo>
                    <a:pt x="1224" y="1073"/>
                    <a:pt x="1073" y="1224"/>
                    <a:pt x="1073" y="1411"/>
                  </a:cubicBezTo>
                  <a:cubicBezTo>
                    <a:pt x="1073" y="1598"/>
                    <a:pt x="1224" y="1749"/>
                    <a:pt x="1411" y="1749"/>
                  </a:cubicBezTo>
                  <a:cubicBezTo>
                    <a:pt x="1598" y="1749"/>
                    <a:pt x="1749" y="1598"/>
                    <a:pt x="1749" y="1411"/>
                  </a:cubicBezTo>
                  <a:cubicBezTo>
                    <a:pt x="1749" y="1224"/>
                    <a:pt x="1598" y="1073"/>
                    <a:pt x="1411" y="1073"/>
                  </a:cubicBezTo>
                  <a:close/>
                  <a:moveTo>
                    <a:pt x="1411" y="1223"/>
                  </a:moveTo>
                  <a:cubicBezTo>
                    <a:pt x="1515" y="1223"/>
                    <a:pt x="1599" y="1307"/>
                    <a:pt x="1599" y="1411"/>
                  </a:cubicBezTo>
                  <a:cubicBezTo>
                    <a:pt x="1599" y="1514"/>
                    <a:pt x="1515" y="1599"/>
                    <a:pt x="1411" y="1599"/>
                  </a:cubicBezTo>
                  <a:cubicBezTo>
                    <a:pt x="1308" y="1599"/>
                    <a:pt x="1223" y="1514"/>
                    <a:pt x="1223" y="1411"/>
                  </a:cubicBezTo>
                  <a:cubicBezTo>
                    <a:pt x="1223" y="1307"/>
                    <a:pt x="1308" y="1223"/>
                    <a:pt x="1411" y="122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003" y="3702"/>
              <a:ext cx="2731" cy="2734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4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610647" y="3948877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素材分析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2988310" y="1401445"/>
            <a:ext cx="8627745" cy="51708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在现代社会信息化浪潮中，信息、数据成为推动社会进步的重要力量，大数据以及相应的应用技术尤为重要，已成为市场经营者掌握竞争优势的重要因素。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法律制度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对于大数据信息中蕴藏的巨大商业价值应采取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保护与规制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，应遵循保障交易安全、促进技术发展、尊重诚实信用以及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商业道德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的基本思路。刷量的行为会损害视频网站的商业利益，也会损害消费者的合法权益，刷单方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应承担相应侵权责任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640" y="1909445"/>
            <a:ext cx="1733550" cy="1736090"/>
            <a:chOff x="2003" y="3702"/>
            <a:chExt cx="2730" cy="2734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>
            <a:xfrm>
              <a:off x="2772" y="4458"/>
              <a:ext cx="1246" cy="1246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22" h="2822">
                  <a:moveTo>
                    <a:pt x="1411" y="0"/>
                  </a:moveTo>
                  <a:cubicBezTo>
                    <a:pt x="632" y="0"/>
                    <a:pt x="0" y="632"/>
                    <a:pt x="0" y="1411"/>
                  </a:cubicBezTo>
                  <a:cubicBezTo>
                    <a:pt x="0" y="2190"/>
                    <a:pt x="632" y="2822"/>
                    <a:pt x="1411" y="2822"/>
                  </a:cubicBezTo>
                  <a:cubicBezTo>
                    <a:pt x="2190" y="2822"/>
                    <a:pt x="2822" y="2190"/>
                    <a:pt x="2822" y="1411"/>
                  </a:cubicBezTo>
                  <a:cubicBezTo>
                    <a:pt x="2822" y="632"/>
                    <a:pt x="2190" y="0"/>
                    <a:pt x="1411" y="0"/>
                  </a:cubicBezTo>
                  <a:close/>
                  <a:moveTo>
                    <a:pt x="1411" y="399"/>
                  </a:moveTo>
                  <a:cubicBezTo>
                    <a:pt x="1970" y="399"/>
                    <a:pt x="2423" y="852"/>
                    <a:pt x="2423" y="1411"/>
                  </a:cubicBezTo>
                  <a:cubicBezTo>
                    <a:pt x="2423" y="1970"/>
                    <a:pt x="1970" y="2422"/>
                    <a:pt x="1411" y="2422"/>
                  </a:cubicBezTo>
                  <a:cubicBezTo>
                    <a:pt x="852" y="2422"/>
                    <a:pt x="400" y="1970"/>
                    <a:pt x="400" y="1411"/>
                  </a:cubicBezTo>
                  <a:cubicBezTo>
                    <a:pt x="400" y="852"/>
                    <a:pt x="852" y="399"/>
                    <a:pt x="1411" y="399"/>
                  </a:cubicBezTo>
                  <a:close/>
                  <a:moveTo>
                    <a:pt x="1411" y="568"/>
                  </a:moveTo>
                  <a:cubicBezTo>
                    <a:pt x="945" y="568"/>
                    <a:pt x="568" y="945"/>
                    <a:pt x="568" y="1411"/>
                  </a:cubicBezTo>
                  <a:cubicBezTo>
                    <a:pt x="568" y="1877"/>
                    <a:pt x="945" y="2254"/>
                    <a:pt x="1411" y="2254"/>
                  </a:cubicBezTo>
                  <a:cubicBezTo>
                    <a:pt x="1877" y="2254"/>
                    <a:pt x="2254" y="1877"/>
                    <a:pt x="2254" y="1411"/>
                  </a:cubicBezTo>
                  <a:cubicBezTo>
                    <a:pt x="2254" y="945"/>
                    <a:pt x="1877" y="568"/>
                    <a:pt x="1411" y="568"/>
                  </a:cubicBezTo>
                  <a:close/>
                  <a:moveTo>
                    <a:pt x="1411" y="839"/>
                  </a:moveTo>
                  <a:cubicBezTo>
                    <a:pt x="1727" y="839"/>
                    <a:pt x="1983" y="1095"/>
                    <a:pt x="1983" y="1411"/>
                  </a:cubicBezTo>
                  <a:cubicBezTo>
                    <a:pt x="1983" y="1726"/>
                    <a:pt x="1727" y="1982"/>
                    <a:pt x="1411" y="1982"/>
                  </a:cubicBezTo>
                  <a:cubicBezTo>
                    <a:pt x="1096" y="1982"/>
                    <a:pt x="840" y="1726"/>
                    <a:pt x="840" y="1411"/>
                  </a:cubicBezTo>
                  <a:cubicBezTo>
                    <a:pt x="840" y="1095"/>
                    <a:pt x="1096" y="839"/>
                    <a:pt x="1411" y="839"/>
                  </a:cubicBezTo>
                  <a:close/>
                  <a:moveTo>
                    <a:pt x="1411" y="1073"/>
                  </a:moveTo>
                  <a:cubicBezTo>
                    <a:pt x="1224" y="1073"/>
                    <a:pt x="1073" y="1224"/>
                    <a:pt x="1073" y="1411"/>
                  </a:cubicBezTo>
                  <a:cubicBezTo>
                    <a:pt x="1073" y="1598"/>
                    <a:pt x="1224" y="1749"/>
                    <a:pt x="1411" y="1749"/>
                  </a:cubicBezTo>
                  <a:cubicBezTo>
                    <a:pt x="1598" y="1749"/>
                    <a:pt x="1749" y="1598"/>
                    <a:pt x="1749" y="1411"/>
                  </a:cubicBezTo>
                  <a:cubicBezTo>
                    <a:pt x="1749" y="1224"/>
                    <a:pt x="1598" y="1073"/>
                    <a:pt x="1411" y="1073"/>
                  </a:cubicBezTo>
                  <a:close/>
                  <a:moveTo>
                    <a:pt x="1411" y="1223"/>
                  </a:moveTo>
                  <a:cubicBezTo>
                    <a:pt x="1515" y="1223"/>
                    <a:pt x="1599" y="1307"/>
                    <a:pt x="1599" y="1411"/>
                  </a:cubicBezTo>
                  <a:cubicBezTo>
                    <a:pt x="1599" y="1514"/>
                    <a:pt x="1515" y="1599"/>
                    <a:pt x="1411" y="1599"/>
                  </a:cubicBezTo>
                  <a:cubicBezTo>
                    <a:pt x="1308" y="1599"/>
                    <a:pt x="1223" y="1514"/>
                    <a:pt x="1223" y="1411"/>
                  </a:cubicBezTo>
                  <a:cubicBezTo>
                    <a:pt x="1223" y="1307"/>
                    <a:pt x="1308" y="1223"/>
                    <a:pt x="1411" y="122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003" y="3702"/>
              <a:ext cx="2731" cy="2734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4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818623" y="1046519"/>
            <a:ext cx="3833740" cy="430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社会观点：造假与利益</a:t>
            </a:r>
            <a:endParaRPr lang="zh-CN" alt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3590" y="1767255"/>
            <a:ext cx="972424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假是一种价值观污染，不仅污染了网络行业的价值观，也对整个社会的价值观产生了侵蚀和污染。现在，有关方面不仅下定了决心，而且拿出了技术防范办法，希望新系统能够真正发挥作用。除此之外，对于一些恶意造假，还应该加大曝光和惩处力度，让其“偷鸡不成反蚀一把米”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北京青年报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4" descr="https://mmbiz.qpic.cn/mmbiz_jpg/pJntQeSAU8q1DWyJtPMW61iaFiciciamae8rkPLqduWZ5Ghz5JqHq5YSJpBrrRPdKAnF9d7x1SqJasMcQNZwesRulA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5" grpId="1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WPS 演示</Application>
  <PresentationFormat>自定义</PresentationFormat>
  <Paragraphs>99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 Light</vt:lpstr>
      <vt:lpstr>方正姚体</vt:lpstr>
      <vt:lpstr>微软雅黑</vt:lpstr>
      <vt:lpstr>Arial Unicode MS</vt:lpstr>
      <vt:lpstr>Franklin Gothic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sangv</cp:lastModifiedBy>
  <cp:revision>204</cp:revision>
  <dcterms:created xsi:type="dcterms:W3CDTF">2016-10-31T07:07:00Z</dcterms:created>
  <dcterms:modified xsi:type="dcterms:W3CDTF">2019-01-21T03:30:43Z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