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4" r:id="rId3"/>
    <p:sldId id="275" r:id="rId4"/>
    <p:sldId id="298" r:id="rId5"/>
    <p:sldId id="325" r:id="rId6"/>
    <p:sldId id="308" r:id="rId7"/>
    <p:sldId id="265" r:id="rId8"/>
    <p:sldId id="326" r:id="rId9"/>
    <p:sldId id="309" r:id="rId10"/>
    <p:sldId id="317" r:id="rId11"/>
    <p:sldId id="327" r:id="rId12"/>
    <p:sldId id="302" r:id="rId13"/>
    <p:sldId id="304" r:id="rId14"/>
    <p:sldId id="277" r:id="rId15"/>
    <p:sldId id="328" r:id="rId16"/>
    <p:sldId id="329" r:id="rId17"/>
    <p:sldId id="273" r:id="rId18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92DDB1"/>
    <a:srgbClr val="99DFB9"/>
    <a:srgbClr val="000000"/>
    <a:srgbClr val="FEFCE5"/>
    <a:srgbClr val="4FABFF"/>
    <a:srgbClr val="4B9FFF"/>
    <a:srgbClr val="49A0FF"/>
    <a:srgbClr val="2B4DF3"/>
    <a:srgbClr val="4C9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4" d="100"/>
          <a:sy n="74" d="100"/>
        </p:scale>
        <p:origin x="732" y="60"/>
      </p:cViewPr>
      <p:guideLst>
        <p:guide orient="horz" pos="2271"/>
        <p:guide pos="3843"/>
        <p:guide pos="5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tiff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alphaModFix amt="45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3">
            <a:lum bright="1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259715" y="152400"/>
            <a:ext cx="2158365" cy="502285"/>
          </a:xfrm>
          <a:prstGeom prst="rect">
            <a:avLst/>
          </a:prstGeom>
          <a:blipFill rotWithShape="1">
            <a:blip r:embed="rId4">
              <a:alphaModFix amt="67000"/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语文新势力LOGO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32710" y="152400"/>
            <a:ext cx="1447165" cy="5645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>
            <a:alphaModFix amt="2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15240"/>
            <a:ext cx="12191365" cy="6827520"/>
          </a:xfrm>
          <a:prstGeom prst="rect">
            <a:avLst/>
          </a:prstGeom>
          <a:solidFill>
            <a:srgbClr val="000000">
              <a:alpha val="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63745" y="2473960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港珠澳大桥通车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8720" y="3931920"/>
            <a:ext cx="46520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 u="sng" dirty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2019《</a:t>
            </a:r>
            <a:r>
              <a:rPr lang="zh-CN" altLang="en-US" sz="2400" b="1" u="sng" dirty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壹学作文素材</a:t>
            </a:r>
            <a:r>
              <a:rPr lang="en-US" altLang="zh-CN" sz="2400" b="1" u="sng" dirty="0" smtClean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》</a:t>
            </a:r>
            <a:r>
              <a:rPr lang="zh-CN" altLang="en-US" sz="2400" b="1" u="sng" dirty="0" smtClean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第</a:t>
            </a:r>
            <a:r>
              <a:rPr lang="en-US" altLang="zh-CN" sz="2400" b="1" u="sng" dirty="0" smtClean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1</a:t>
            </a:r>
            <a:r>
              <a:rPr lang="zh-CN" altLang="en-US" sz="2400" b="1" u="sng" dirty="0" smtClean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辑</a:t>
            </a:r>
            <a:r>
              <a:rPr lang="en-US" altLang="zh-CN" sz="2400" b="1" u="sng" dirty="0" smtClean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P16</a:t>
            </a:r>
            <a:r>
              <a:rPr lang="en-US" altLang="zh-CN" sz="2400" b="1" u="sng" dirty="0" smtClean="0">
                <a:latin typeface="仿宋" panose="02010609060101010101" charset="-122"/>
                <a:ea typeface="仿宋" panose="02010609060101010101" charset="-122"/>
                <a:sym typeface="+mn-ea"/>
              </a:rPr>
              <a:t>  </a:t>
            </a:r>
            <a:endParaRPr lang="zh-CN" altLang="en-US" sz="2400"/>
          </a:p>
        </p:txBody>
      </p:sp>
      <p:pic>
        <p:nvPicPr>
          <p:cNvPr id="4" name="图片 3" descr="微信图片_201901141352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570" y="1025525"/>
            <a:ext cx="3329940" cy="4986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395095" y="1140460"/>
            <a:ext cx="192278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素材链接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1230630" y="2002790"/>
            <a:ext cx="515620" cy="357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3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1969135" y="1935480"/>
            <a:ext cx="705993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交通互联促进湾区经济一体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381" name="组合 48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2" name="组合 49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0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4" name="Hexagon 26@|1FFC:16777215|FBC:16777215|LFC:16777215|LBC:16777215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5" name="Text Box 45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1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2" name="Freeform 27@|5FFC:16777215|FBC:0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3" name="Text Box 48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5383" name="组合 50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4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88" name="Hexagon 26@|1FFC:16777215|FBC:16777215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9" name="Text Box 52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85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6" name="Freeform 27@|5FFC:16777215|FBC:0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7" name="Text Box 55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1651000" y="2715260"/>
            <a:ext cx="93179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年来，受制于伶仃洋天堑相隔，香港与珠三角西翼交通难题一直无解，正因为此，珠江口西岸城市的经济发展略逊于东岸城市。广珠城轨、广珠铁路双轨通车，已让广珠澳纳入1小时生活圈。随着港珠澳大桥的建成和广深港高铁香港段通车，广州以及珠江口西岸城市与香港空间距离进一步拉近,大湾区城市群基本实现“一小时经济圈”目标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873" name="组合 383"/>
          <p:cNvPicPr/>
          <p:nvPr/>
        </p:nvPicPr>
        <p:blipFill>
          <a:blip r:embed="rId5"/>
          <a:stretch>
            <a:fillRect/>
          </a:stretch>
        </p:blipFill>
        <p:spPr>
          <a:xfrm>
            <a:off x="420370" y="1202055"/>
            <a:ext cx="686435" cy="43116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402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399540" y="1140460"/>
            <a:ext cx="192278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观点热议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1230630" y="2002790"/>
            <a:ext cx="515620" cy="357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3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1955165" y="1935480"/>
            <a:ext cx="624205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我国迈向桥梁强国的里程碑之作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381" name="组合 48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2" name="组合 49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0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4" name="Hexagon 26@|1FFC:16777215|FBC:16777215|LFC:16777215|LBC:16777215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5" name="Text Box 45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1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2" name="Freeform 27@|5FFC:16777215|FBC:0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3" name="Text Box 48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5383" name="组合 50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4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88" name="Hexagon 26@|1FFC:16777215|FBC:16777215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9" name="Text Box 52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85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6" name="Freeform 27@|5FFC:16777215|FBC:0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7" name="Text Box 55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1746250" y="2738120"/>
            <a:ext cx="862393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【辉煌中国】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超级工程，“堪称世界桥梁建设史上的巅峰之作”，“是一次中国实力的集中展示”，“在它身上，凝结着过去数十年中国桥梁设计、施工、材料研发、工程装备等各项成果”，“数万名工程师与工人，将人类桥隧技术推向了新的高度”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873" name="组合 383"/>
          <p:cNvPicPr/>
          <p:nvPr/>
        </p:nvPicPr>
        <p:blipFill>
          <a:blip r:embed="rId5"/>
          <a:stretch>
            <a:fillRect/>
          </a:stretch>
        </p:blipFill>
        <p:spPr>
          <a:xfrm>
            <a:off x="420370" y="1202055"/>
            <a:ext cx="686435" cy="43116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402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330960" y="1140460"/>
            <a:ext cx="192278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观点热议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1268730" y="2002790"/>
            <a:ext cx="515620" cy="357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3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1996440" y="2002790"/>
            <a:ext cx="540385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“超级工程背后是超级创新”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381" name="组合 48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2" name="组合 49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0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4" name="Hexagon 26@|1FFC:16777215|FBC:16777215|LFC:16777215|LBC:16777215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5" name="Text Box 45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1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2" name="Freeform 27@|5FFC:16777215|FBC:0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3" name="Text Box 48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5383" name="组合 50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4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88" name="Hexagon 26@|1FFC:16777215|FBC:16777215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9" name="Text Box 52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85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6" name="Freeform 27@|5FFC:16777215|FBC:0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7" name="Text Box 55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1715135" y="2834640"/>
            <a:ext cx="87610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“中国要强盛、要复兴，就一定要大力发展科学技术，努力成为世界主要科学中心和创新高地。”如果说港珠澳大桥是伶仃洋上的“最美地标”，那么这一超级工程则是我们建设创新型国家的创新“坐标”。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873" name="组合 383"/>
          <p:cNvPicPr/>
          <p:nvPr/>
        </p:nvPicPr>
        <p:blipFill>
          <a:blip r:embed="rId5"/>
          <a:stretch>
            <a:fillRect/>
          </a:stretch>
        </p:blipFill>
        <p:spPr>
          <a:xfrm>
            <a:off x="420370" y="1202055"/>
            <a:ext cx="686435" cy="43116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402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675005" y="3380740"/>
            <a:ext cx="160845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3606800" y="2529840"/>
            <a:ext cx="7072630" cy="258508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一定程度上说，港珠澳大桥从无到有、再到惊艳世界的发展史，就是中国人矢志于创新的心灵史，也是中国人一次次突破创新瓶颈的奋进史。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5005" y="1517015"/>
            <a:ext cx="1545590" cy="1546860"/>
            <a:chOff x="2773" y="3991"/>
            <a:chExt cx="2434" cy="2436"/>
          </a:xfrm>
        </p:grpSpPr>
        <p:grpSp>
          <p:nvGrpSpPr>
            <p:cNvPr id="22536" name="组合 1"/>
            <p:cNvGrpSpPr/>
            <p:nvPr/>
          </p:nvGrpSpPr>
          <p:grpSpPr>
            <a:xfrm>
              <a:off x="3038" y="4271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rgbClr val="FFC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2773" y="3991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675005" y="3380740"/>
            <a:ext cx="160845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3648710" y="1320800"/>
            <a:ext cx="7072630" cy="534225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媒体曾报道一个耐人寻味的细节：工程开始前，外国团队曾索要上亿欧元的天价咨询费，还断言“中国人不行”，因为要建成港珠澳大桥，需要解决多项世界性难题。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lvl="0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如今，天堑变通途，当惊世界殊，中国人不仅用事实证明了自己“行”，更留下了一个个创新奇迹。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defTabSz="1216025" eaLnBrk="1" hangingPunct="1">
              <a:lnSpc>
                <a:spcPct val="150000"/>
              </a:lnSpc>
              <a:spcBef>
                <a:spcPct val="20000"/>
              </a:spcBef>
            </a:pP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5005" y="1517015"/>
            <a:ext cx="1545590" cy="1546860"/>
            <a:chOff x="2773" y="3991"/>
            <a:chExt cx="2434" cy="2436"/>
          </a:xfrm>
        </p:grpSpPr>
        <p:grpSp>
          <p:nvGrpSpPr>
            <p:cNvPr id="22536" name="组合 1"/>
            <p:cNvGrpSpPr/>
            <p:nvPr/>
          </p:nvGrpSpPr>
          <p:grpSpPr>
            <a:xfrm>
              <a:off x="3038" y="4271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rgbClr val="FFC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2773" y="3991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675005" y="3380740"/>
            <a:ext cx="160845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3717925" y="2430145"/>
            <a:ext cx="7072630" cy="32315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积跬步，至千里；积小流，成江海。一个个具体的工程，铺就着自主创新的通途；一项项巨大的突破，铺陈着科技强国的梦想。港珠澳大桥是我们自主创新的范本，也是我们自主创新的新起点，路正长，求索不会停止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5005" y="1517015"/>
            <a:ext cx="1545590" cy="1546860"/>
            <a:chOff x="2773" y="3991"/>
            <a:chExt cx="2434" cy="2436"/>
          </a:xfrm>
        </p:grpSpPr>
        <p:grpSp>
          <p:nvGrpSpPr>
            <p:cNvPr id="22536" name="组合 1"/>
            <p:cNvGrpSpPr/>
            <p:nvPr/>
          </p:nvGrpSpPr>
          <p:grpSpPr>
            <a:xfrm>
              <a:off x="3038" y="4271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rgbClr val="FFC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2773" y="3991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92"/>
          <p:cNvSpPr txBox="1"/>
          <p:nvPr/>
        </p:nvSpPr>
        <p:spPr>
          <a:xfrm>
            <a:off x="2590483" y="1085215"/>
            <a:ext cx="74993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80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  <a:endParaRPr lang="zh-CN" altLang="zh-CN" sz="8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065145" y="3564890"/>
            <a:ext cx="2566035" cy="1330960"/>
          </a:xfrm>
          <a:prstGeom prst="wedgeEllipseCallout">
            <a:avLst>
              <a:gd name="adj1" fmla="val 51677"/>
              <a:gd name="adj2" fmla="val 3031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8" name="TextBox 9"/>
          <p:cNvSpPr txBox="1"/>
          <p:nvPr/>
        </p:nvSpPr>
        <p:spPr>
          <a:xfrm>
            <a:off x="3231515" y="3815715"/>
            <a:ext cx="23996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了解更多内容，请订阅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壹学作文素材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9475" y="2872740"/>
            <a:ext cx="2934970" cy="291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矩形 8"/>
          <p:cNvSpPr/>
          <p:nvPr/>
        </p:nvSpPr>
        <p:spPr>
          <a:xfrm>
            <a:off x="160655" y="2223135"/>
            <a:ext cx="2522220" cy="30099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FEFCE5"/>
            </a:solidFill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3" name="文本框 78"/>
          <p:cNvSpPr txBox="1"/>
          <p:nvPr/>
        </p:nvSpPr>
        <p:spPr>
          <a:xfrm>
            <a:off x="1267460" y="997585"/>
            <a:ext cx="1662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zh-CN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观点大事</a:t>
            </a:r>
            <a:endParaRPr lang="zh-CN" altLang="zh-CN" sz="28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04" name="组合 26"/>
          <p:cNvGrpSpPr/>
          <p:nvPr/>
        </p:nvGrpSpPr>
        <p:grpSpPr>
          <a:xfrm>
            <a:off x="237808" y="2538095"/>
            <a:ext cx="2359025" cy="2359025"/>
            <a:chOff x="0" y="0"/>
            <a:chExt cx="1834378" cy="1834144"/>
          </a:xfrm>
        </p:grpSpPr>
        <p:grpSp>
          <p:nvGrpSpPr>
            <p:cNvPr id="4105" name="Oval 5"/>
            <p:cNvGrpSpPr/>
            <p:nvPr/>
          </p:nvGrpSpPr>
          <p:grpSpPr>
            <a:xfrm>
              <a:off x="160350" y="158847"/>
              <a:ext cx="1517094" cy="1521835"/>
              <a:chOff x="0" y="0"/>
              <a:chExt cx="1950720" cy="1956816"/>
            </a:xfrm>
          </p:grpSpPr>
          <p:pic>
            <p:nvPicPr>
              <p:cNvPr id="4108" name="Oval 5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950720" cy="19568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09" name="Text Box 11"/>
              <p:cNvSpPr txBox="1"/>
              <p:nvPr/>
            </p:nvSpPr>
            <p:spPr>
              <a:xfrm>
                <a:off x="294458" y="296330"/>
                <a:ext cx="1358804" cy="1358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4106" name="Group 4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841" y="-2344"/>
              <a:ext cx="1834736" cy="1834736"/>
            </a:xfrm>
            <a:prstGeom prst="rect">
              <a:avLst/>
            </a:prstGeom>
            <a:noFill/>
            <a:ln w="9525">
              <a:solidFill>
                <a:srgbClr val="FEFCE5"/>
              </a:solidFill>
            </a:ln>
          </p:spPr>
        </p:pic>
        <p:sp>
          <p:nvSpPr>
            <p:cNvPr id="4107" name="AutoShape 134"/>
            <p:cNvSpPr/>
            <p:nvPr/>
          </p:nvSpPr>
          <p:spPr>
            <a:xfrm>
              <a:off x="542947" y="499546"/>
              <a:ext cx="773490" cy="770294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279334269" y="2147483647"/>
                </a:cxn>
                <a:cxn ang="0">
                  <a:pos x="366717374" y="2147483647"/>
                </a:cxn>
                <a:cxn ang="0">
                  <a:pos x="0" y="2147483647"/>
                </a:cxn>
                <a:cxn ang="0">
                  <a:pos x="277907902" y="2147483647"/>
                </a:cxn>
                <a:cxn ang="0">
                  <a:pos x="104748400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829691834"/>
                </a:cxn>
                <a:cxn ang="0">
                  <a:pos x="2147483647" y="0"/>
                </a:cxn>
                <a:cxn ang="0">
                  <a:pos x="2147483647" y="784429858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1600" h="21600">
                  <a:moveTo>
                    <a:pt x="21599" y="7152"/>
                  </a:moveTo>
                  <a:cubicBezTo>
                    <a:pt x="21509" y="7979"/>
                    <a:pt x="21282" y="8750"/>
                    <a:pt x="20914" y="9461"/>
                  </a:cubicBezTo>
                  <a:cubicBezTo>
                    <a:pt x="20549" y="10173"/>
                    <a:pt x="20079" y="10791"/>
                    <a:pt x="19504" y="11311"/>
                  </a:cubicBezTo>
                  <a:cubicBezTo>
                    <a:pt x="18932" y="11836"/>
                    <a:pt x="18276" y="12245"/>
                    <a:pt x="17542" y="12545"/>
                  </a:cubicBezTo>
                  <a:cubicBezTo>
                    <a:pt x="16803" y="12838"/>
                    <a:pt x="16016" y="12988"/>
                    <a:pt x="15175" y="12988"/>
                  </a:cubicBezTo>
                  <a:cubicBezTo>
                    <a:pt x="14626" y="12988"/>
                    <a:pt x="14048" y="12914"/>
                    <a:pt x="13457" y="12759"/>
                  </a:cubicBezTo>
                  <a:lnTo>
                    <a:pt x="5243" y="20964"/>
                  </a:lnTo>
                  <a:cubicBezTo>
                    <a:pt x="4818" y="21385"/>
                    <a:pt x="4312" y="21599"/>
                    <a:pt x="3725" y="21599"/>
                  </a:cubicBezTo>
                  <a:cubicBezTo>
                    <a:pt x="3111" y="21599"/>
                    <a:pt x="2593" y="21388"/>
                    <a:pt x="2165" y="20964"/>
                  </a:cubicBezTo>
                  <a:cubicBezTo>
                    <a:pt x="1959" y="20758"/>
                    <a:pt x="1729" y="20544"/>
                    <a:pt x="1483" y="20320"/>
                  </a:cubicBezTo>
                  <a:cubicBezTo>
                    <a:pt x="1234" y="20100"/>
                    <a:pt x="999" y="19866"/>
                    <a:pt x="778" y="19617"/>
                  </a:cubicBezTo>
                  <a:cubicBezTo>
                    <a:pt x="557" y="19369"/>
                    <a:pt x="370" y="19106"/>
                    <a:pt x="223" y="18827"/>
                  </a:cubicBezTo>
                  <a:cubicBezTo>
                    <a:pt x="73" y="18547"/>
                    <a:pt x="0" y="18242"/>
                    <a:pt x="0" y="17909"/>
                  </a:cubicBezTo>
                  <a:cubicBezTo>
                    <a:pt x="0" y="17613"/>
                    <a:pt x="56" y="17330"/>
                    <a:pt x="169" y="17062"/>
                  </a:cubicBezTo>
                  <a:cubicBezTo>
                    <a:pt x="283" y="16797"/>
                    <a:pt x="438" y="16565"/>
                    <a:pt x="637" y="16367"/>
                  </a:cubicBezTo>
                  <a:lnTo>
                    <a:pt x="8893" y="8134"/>
                  </a:lnTo>
                  <a:cubicBezTo>
                    <a:pt x="8743" y="7541"/>
                    <a:pt x="8669" y="6993"/>
                    <a:pt x="8660" y="6485"/>
                  </a:cubicBezTo>
                  <a:cubicBezTo>
                    <a:pt x="8660" y="5604"/>
                    <a:pt x="8833" y="4766"/>
                    <a:pt x="9176" y="3964"/>
                  </a:cubicBezTo>
                  <a:cubicBezTo>
                    <a:pt x="9521" y="3168"/>
                    <a:pt x="9983" y="2479"/>
                    <a:pt x="10566" y="1897"/>
                  </a:cubicBezTo>
                  <a:cubicBezTo>
                    <a:pt x="11149" y="1315"/>
                    <a:pt x="11831" y="855"/>
                    <a:pt x="12621" y="513"/>
                  </a:cubicBezTo>
                  <a:cubicBezTo>
                    <a:pt x="13406" y="172"/>
                    <a:pt x="14241" y="0"/>
                    <a:pt x="15130" y="0"/>
                  </a:cubicBezTo>
                  <a:cubicBezTo>
                    <a:pt x="15979" y="0"/>
                    <a:pt x="16798" y="160"/>
                    <a:pt x="17588" y="485"/>
                  </a:cubicBezTo>
                  <a:cubicBezTo>
                    <a:pt x="18377" y="813"/>
                    <a:pt x="19077" y="1264"/>
                    <a:pt x="19683" y="1849"/>
                  </a:cubicBezTo>
                  <a:lnTo>
                    <a:pt x="13692" y="4037"/>
                  </a:lnTo>
                  <a:lnTo>
                    <a:pt x="13108" y="7228"/>
                  </a:lnTo>
                  <a:lnTo>
                    <a:pt x="15603" y="9295"/>
                  </a:lnTo>
                  <a:lnTo>
                    <a:pt x="21599" y="7152"/>
                  </a:lnTo>
                  <a:close/>
                  <a:moveTo>
                    <a:pt x="3720" y="18991"/>
                  </a:moveTo>
                  <a:cubicBezTo>
                    <a:pt x="4017" y="18991"/>
                    <a:pt x="4269" y="18886"/>
                    <a:pt x="4479" y="18674"/>
                  </a:cubicBezTo>
                  <a:cubicBezTo>
                    <a:pt x="4688" y="18462"/>
                    <a:pt x="4790" y="18208"/>
                    <a:pt x="4790" y="17909"/>
                  </a:cubicBezTo>
                  <a:cubicBezTo>
                    <a:pt x="4790" y="17593"/>
                    <a:pt x="4685" y="17333"/>
                    <a:pt x="4473" y="17133"/>
                  </a:cubicBezTo>
                  <a:cubicBezTo>
                    <a:pt x="4261" y="16929"/>
                    <a:pt x="4009" y="16830"/>
                    <a:pt x="3720" y="16830"/>
                  </a:cubicBezTo>
                  <a:cubicBezTo>
                    <a:pt x="3403" y="16830"/>
                    <a:pt x="3145" y="16935"/>
                    <a:pt x="2941" y="17138"/>
                  </a:cubicBezTo>
                  <a:cubicBezTo>
                    <a:pt x="2737" y="17347"/>
                    <a:pt x="2638" y="17604"/>
                    <a:pt x="2638" y="17909"/>
                  </a:cubicBezTo>
                  <a:cubicBezTo>
                    <a:pt x="2638" y="18206"/>
                    <a:pt x="2737" y="18460"/>
                    <a:pt x="2941" y="18674"/>
                  </a:cubicBezTo>
                  <a:cubicBezTo>
                    <a:pt x="3145" y="18889"/>
                    <a:pt x="3403" y="18991"/>
                    <a:pt x="3720" y="18991"/>
                  </a:cubicBezTo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2" name="TextBox 13"/>
          <p:cNvSpPr txBox="1"/>
          <p:nvPr/>
        </p:nvSpPr>
        <p:spPr>
          <a:xfrm>
            <a:off x="3140075" y="2114550"/>
            <a:ext cx="7560310" cy="258508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lvl="0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一桥连三地，天堑变通途。2018年10月24日上午9时，港珠澳大桥正式通车。这座凝聚着中国实力与中国智慧的“超级工程”，霎时吸引了全球的目光。</a:t>
            </a:r>
            <a:endParaRPr lang="zh-CN" altLang="en-US" sz="2800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2814" name="组合 158"/>
          <p:cNvPicPr/>
          <p:nvPr/>
        </p:nvPicPr>
        <p:blipFill>
          <a:blip r:embed="rId3"/>
          <a:stretch>
            <a:fillRect/>
          </a:stretch>
        </p:blipFill>
        <p:spPr>
          <a:xfrm>
            <a:off x="563245" y="974725"/>
            <a:ext cx="558165" cy="5676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FEFCE5"/>
            </a:solidFill>
          </a:ln>
        </p:spPr>
      </p:pic>
      <p:pic>
        <p:nvPicPr>
          <p:cNvPr id="2" name="图片 1" descr="15399979971546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5015" y="4584700"/>
            <a:ext cx="3307080" cy="1871980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230630" y="1141095"/>
            <a:ext cx="192278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素材链接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1313180" y="2070100"/>
            <a:ext cx="515620" cy="357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32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1996440" y="2002790"/>
            <a:ext cx="644652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为什么要建港珠澳大桥？有何意义？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381" name="组合 48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2" name="组合 49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0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4" name="Hexagon 26@|1FFC:16777215|FBC:16777215|LFC:16777215|LBC:16777215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5" name="Text Box 45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1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2" name="Freeform 27@|5FFC:16777215|FBC:0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3" name="Text Box 48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5383" name="组合 50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4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88" name="Hexagon 26@|1FFC:16777215|FBC:16777215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9" name="Text Box 52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85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6" name="Freeform 27@|5FFC:16777215|FBC:0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7" name="Text Box 55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1746250" y="2976245"/>
            <a:ext cx="89052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港珠澳大桥，跨越伶仃洋，东接香港特别行政区，西接珠海市和澳门特别行政区，首次实现了珠海、澳门与香港的陆路连接，极大地缩短了三地间的距离。通车后，驾车从香港到珠海、澳门从3个小时缩短至约45分钟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873" name="组合 383"/>
          <p:cNvPicPr/>
          <p:nvPr/>
        </p:nvPicPr>
        <p:blipFill>
          <a:blip r:embed="rId5"/>
          <a:stretch>
            <a:fillRect/>
          </a:stretch>
        </p:blipFill>
        <p:spPr>
          <a:xfrm>
            <a:off x="420370" y="1202055"/>
            <a:ext cx="686435" cy="43116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40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230630" y="1141095"/>
            <a:ext cx="192278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素材链接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1313180" y="2070100"/>
            <a:ext cx="515620" cy="357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32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1996440" y="2002790"/>
            <a:ext cx="644652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为什么要建港珠澳大桥？有何意义？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381" name="组合 48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2" name="组合 49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0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4" name="Hexagon 26@|1FFC:16777215|FBC:16777215|LFC:16777215|LBC:16777215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5" name="Text Box 45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1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2" name="Freeform 27@|5FFC:16777215|FBC:0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3" name="Text Box 48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5383" name="组合 50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4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88" name="Hexagon 26@|1FFC:16777215|FBC:16777215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9" name="Text Box 52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85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6" name="Freeform 27@|5FFC:16777215|FBC:0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7" name="Text Box 55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1746250" y="2976245"/>
            <a:ext cx="890524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这对提升珠江三角洲地区的综合竞争力，保持港澳的长期繁荣稳定，打造粤港澳大湾区具有重要战略意义。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特别是在“一国两制”框架下，三地成功创立的完整的大桥工程决策体系，对未来大湾区整体基础设施建设是极为宝贵的财富。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873" name="组合 383"/>
          <p:cNvPicPr/>
          <p:nvPr/>
        </p:nvPicPr>
        <p:blipFill>
          <a:blip r:embed="rId5"/>
          <a:stretch>
            <a:fillRect/>
          </a:stretch>
        </p:blipFill>
        <p:spPr>
          <a:xfrm>
            <a:off x="420370" y="1202055"/>
            <a:ext cx="686435" cy="43116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402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372235" y="1140460"/>
            <a:ext cx="192278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素材链接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1230630" y="2002790"/>
            <a:ext cx="515620" cy="357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3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1886585" y="1935480"/>
            <a:ext cx="497014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港珠澳大桥有何特别之处？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381" name="组合 48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2" name="组合 49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0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4" name="Hexagon 26@|1FFC:16777215|FBC:16777215|LFC:16777215|LBC:16777215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5" name="Text Box 45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1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2" name="Freeform 27@|5FFC:16777215|FBC:0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3" name="Text Box 48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5383" name="组合 50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4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88" name="Hexagon 26@|1FFC:16777215|FBC:16777215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9" name="Text Box 52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85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6" name="Freeform 27@|5FFC:16777215|FBC:0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7" name="Text Box 55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1986915" y="2701290"/>
            <a:ext cx="821817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大桥的建设过程中，科学家和工程师们创造了400多项新专利、多项世界之最。截至2018年10月，港珠澳大桥是世界上里程最长、寿命最长、钢结构最大、施工难度最大、沉管隧道最长、技术含量最高、科学专利和投资金额最多的跨海大桥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873" name="组合 383"/>
          <p:cNvPicPr/>
          <p:nvPr/>
        </p:nvPicPr>
        <p:blipFill>
          <a:blip r:embed="rId5"/>
          <a:stretch>
            <a:fillRect/>
          </a:stretch>
        </p:blipFill>
        <p:spPr>
          <a:xfrm>
            <a:off x="420370" y="1202055"/>
            <a:ext cx="686435" cy="43116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66" grpId="0"/>
      <p:bldP spid="154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284605" y="1140460"/>
            <a:ext cx="192278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素材拓展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381" name="组合 48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2" name="组合 49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0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4" name="Hexagon 26@|1FFC:16777215|FBC:16777215|LFC:16777215|LBC:16777215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5" name="Text Box 45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1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2" name="Freeform 27@|5FFC:16777215|FBC:0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3" name="Text Box 48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5383" name="组合 50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4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88" name="Hexagon 26@|1FFC:16777215|FBC:16777215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9" name="Text Box 52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85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6" name="Freeform 27@|5FFC:16777215|FBC:0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7" name="Text Box 55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pic>
        <p:nvPicPr>
          <p:cNvPr id="32873" name="组合 383"/>
          <p:cNvPicPr/>
          <p:nvPr/>
        </p:nvPicPr>
        <p:blipFill>
          <a:blip r:embed="rId5"/>
          <a:stretch>
            <a:fillRect/>
          </a:stretch>
        </p:blipFill>
        <p:spPr>
          <a:xfrm>
            <a:off x="420370" y="1202055"/>
            <a:ext cx="686435" cy="43116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692275" y="2152015"/>
            <a:ext cx="964311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最长跨海大桥：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港珠澳大桥全长55公里，包括海中桥隧主体工程、三地连接线及口岸，是目前世界最长的跨海大桥。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最长钢铁大桥：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港珠澳大桥有15公里为全钢结构钢箱梁，是目前世界最长的钢铁大桥。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最长海底隧道：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港珠澳大桥海底沉管隧道全长6.7公里。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340" y="2259965"/>
            <a:ext cx="373380" cy="310769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6项世界之最！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284605" y="1140460"/>
            <a:ext cx="192278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素材拓展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381" name="组合 48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2" name="组合 49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0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4" name="Hexagon 26@|1FFC:16777215|FBC:16777215|LFC:16777215|LBC:16777215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5" name="Text Box 45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1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2" name="Freeform 27@|5FFC:16777215|FBC:0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3" name="Text Box 48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5383" name="组合 50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4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88" name="Hexagon 26@|1FFC:16777215|FBC:16777215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9" name="Text Box 52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85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6" name="Freeform 27@|5FFC:16777215|FBC:0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7" name="Text Box 55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pic>
        <p:nvPicPr>
          <p:cNvPr id="32873" name="组合 383"/>
          <p:cNvPicPr/>
          <p:nvPr/>
        </p:nvPicPr>
        <p:blipFill>
          <a:blip r:embed="rId5"/>
          <a:stretch>
            <a:fillRect/>
          </a:stretch>
        </p:blipFill>
        <p:spPr>
          <a:xfrm>
            <a:off x="420370" y="1202055"/>
            <a:ext cx="686435" cy="43116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692910" y="1975485"/>
            <a:ext cx="96431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最大沉管隧道：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沉管隧道标准管节，每一节长180米，排水量超过75000吨。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最精准深海之吻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：沉管在海平面以下13米至48米不等的深度进行海底无人对接，对接误差控制在2厘米以内。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最深隧道：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港珠澳大桥海底隧道最深处在海底48米，而目前世界沉管隧道最深很少有超过45米的。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340" y="2259965"/>
            <a:ext cx="373380" cy="310769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6项世界之最！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230630" y="1140460"/>
            <a:ext cx="192278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素材链接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1230630" y="1976120"/>
            <a:ext cx="515620" cy="357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3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1996440" y="2002790"/>
            <a:ext cx="6812280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为什么要建海底隧道？一桥到底不行吗？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381" name="组合 48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2" name="组合 49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0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4" name="Hexagon 26@|1FFC:16777215|FBC:16777215|LFC:16777215|LBC:16777215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5" name="Text Box 45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1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2" name="Freeform 27@|5FFC:16777215|FBC:0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3" name="Text Box 48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5383" name="组合 50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4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88" name="Hexagon 26@|1FFC:16777215|FBC:16777215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9" name="Text Box 52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85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6" name="Freeform 27@|5FFC:16777215|FBC:0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7" name="Text Box 55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1746250" y="2728595"/>
            <a:ext cx="92348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港珠澳大桥的路线经过了伶仃洋海域中最繁忙的主航道，目前达到10万吨级通航等级，远期30万吨油轮可以通行。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如果建造桥梁，必然是跨径很大，净空很高、桥塔耸立的悬索桥梁。但同时该处临近香港国际机场，航空领域的建筑物高度限定使得该区域无法实现大跨径、高塔结构物。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873" name="组合 383"/>
          <p:cNvPicPr/>
          <p:nvPr/>
        </p:nvPicPr>
        <p:blipFill>
          <a:blip r:embed="rId5"/>
          <a:stretch>
            <a:fillRect/>
          </a:stretch>
        </p:blipFill>
        <p:spPr>
          <a:xfrm>
            <a:off x="420370" y="1202055"/>
            <a:ext cx="686435" cy="43116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40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395095" y="1140460"/>
            <a:ext cx="192278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素材链接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1230630" y="2002790"/>
            <a:ext cx="515620" cy="357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3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1996440" y="2002790"/>
            <a:ext cx="705993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为什么要建海底隧道？一桥到底不行吗？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381" name="组合 48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2" name="组合 49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0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4" name="Hexagon 26@|1FFC:16777215|FBC:16777215|LFC:16777215|LBC:16777215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5" name="Text Box 45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1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2" name="Freeform 27@|5FFC:16777215|FBC:0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3" name="Text Box 48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5383" name="组合 50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4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88" name="Hexagon 26@|1FFC:16777215|FBC:16777215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9" name="Text Box 52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85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6" name="Freeform 27@|5FFC:16777215|FBC:0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7" name="Text Box 55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1651000" y="2715260"/>
            <a:ext cx="93179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港珠澳大桥的路线经过了伶仃洋海域中最繁忙的主航道，目前达到10万吨级通航等级，远期30万吨油轮可以通行。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如果建造桥梁，必然是跨径很大，净空很高、桥塔耸立的悬索桥梁。但同时该处临近香港国际机场，航空领域的建筑物高度限定使得该区域无法实现大跨径、高塔结构物。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873" name="组合 383"/>
          <p:cNvPicPr/>
          <p:nvPr/>
        </p:nvPicPr>
        <p:blipFill>
          <a:blip r:embed="rId5"/>
          <a:stretch>
            <a:fillRect/>
          </a:stretch>
        </p:blipFill>
        <p:spPr>
          <a:xfrm>
            <a:off x="420370" y="1202055"/>
            <a:ext cx="686435" cy="43116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402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1773</Words>
  <Application>WPS 演示</Application>
  <PresentationFormat>宽屏</PresentationFormat>
  <Paragraphs>110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 Light</vt:lpstr>
      <vt:lpstr>华文隶书</vt:lpstr>
      <vt:lpstr>仿宋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sangv</cp:lastModifiedBy>
  <cp:revision>32</cp:revision>
  <dcterms:created xsi:type="dcterms:W3CDTF">2016-10-31T07:07:00Z</dcterms:created>
  <dcterms:modified xsi:type="dcterms:W3CDTF">2019-01-21T01:52:02Z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