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8" r:id="rId3"/>
    <p:sldId id="257" r:id="rId4"/>
    <p:sldId id="282" r:id="rId5"/>
    <p:sldId id="283" r:id="rId6"/>
    <p:sldId id="261" r:id="rId7"/>
    <p:sldId id="271" r:id="rId8"/>
    <p:sldId id="262" r:id="rId9"/>
    <p:sldId id="264" r:id="rId10"/>
    <p:sldId id="284" r:id="rId11"/>
    <p:sldId id="285" r:id="rId12"/>
    <p:sldId id="286" r:id="rId13"/>
    <p:sldId id="287" r:id="rId14"/>
    <p:sldId id="259" r:id="rId15"/>
    <p:sldId id="265" r:id="rId16"/>
    <p:sldId id="288" r:id="rId17"/>
    <p:sldId id="289" r:id="rId18"/>
    <p:sldId id="267" r:id="rId19"/>
    <p:sldId id="290" r:id="rId20"/>
    <p:sldId id="270" r:id="rId21"/>
    <p:sldId id="291" r:id="rId22"/>
    <p:sldId id="268" r:id="rId23"/>
    <p:sldId id="269" r:id="rId24"/>
    <p:sldId id="303" r:id="rId25"/>
    <p:sldId id="272"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342" y="-90"/>
      </p:cViewPr>
      <p:guideLst>
        <p:guide orient="horz" pos="1620"/>
        <p:guide pos="285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EA7B7B-8D3B-44D9-B026-4BCC3DFE98B6}"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CF850C-AFAA-4DE8-BF0C-F1D6BCB6C157}" type="slidenum">
              <a:rPr lang="zh-CN" altLang="en-US" smtClean="0"/>
              <a:t>‹#›</a:t>
            </a:fld>
            <a:endParaRPr lang="zh-CN" altLang="en-US"/>
          </a:p>
        </p:txBody>
      </p:sp>
    </p:spTree>
    <p:extLst>
      <p:ext uri="{BB962C8B-B14F-4D97-AF65-F5344CB8AC3E}">
        <p14:creationId xmlns:p14="http://schemas.microsoft.com/office/powerpoint/2010/main" val="3137609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7544" y="248916"/>
            <a:ext cx="2162176" cy="378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771800" y="237622"/>
            <a:ext cx="1377652" cy="401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2019/2/18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12368" y="2895786"/>
            <a:ext cx="5868144" cy="864096"/>
          </a:xfrm>
          <a:prstGeom prst="rect">
            <a:avLst/>
          </a:prstGeom>
          <a:solidFill>
            <a:schemeClr val="bg1">
              <a:lumMod val="5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打给孩子的</a:t>
            </a:r>
            <a:r>
              <a:rPr lang="en-US" altLang="zh-CN" sz="3200" dirty="0">
                <a:latin typeface="+mj-ea"/>
                <a:ea typeface="+mj-ea"/>
              </a:rPr>
              <a:t>65</a:t>
            </a:r>
            <a:r>
              <a:rPr lang="zh-CN" altLang="en-US" sz="3200" dirty="0">
                <a:latin typeface="+mj-ea"/>
                <a:ea typeface="+mj-ea"/>
              </a:rPr>
              <a:t>万支不合格疫苗</a:t>
            </a:r>
          </a:p>
        </p:txBody>
      </p:sp>
      <p:grpSp>
        <p:nvGrpSpPr>
          <p:cNvPr id="8" name="组合 7"/>
          <p:cNvGrpSpPr/>
          <p:nvPr/>
        </p:nvGrpSpPr>
        <p:grpSpPr>
          <a:xfrm>
            <a:off x="5004048" y="740227"/>
            <a:ext cx="3960440" cy="1105458"/>
            <a:chOff x="2267744" y="1628800"/>
            <a:chExt cx="3960440" cy="1473944"/>
          </a:xfrm>
        </p:grpSpPr>
        <p:sp>
          <p:nvSpPr>
            <p:cNvPr id="4" name="六边形 3"/>
            <p:cNvSpPr/>
            <p:nvPr/>
          </p:nvSpPr>
          <p:spPr>
            <a:xfrm>
              <a:off x="2267744" y="1651933"/>
              <a:ext cx="936104" cy="864096"/>
            </a:xfrm>
            <a:prstGeom prst="hexagon">
              <a:avLst/>
            </a:prstGeom>
            <a:solidFill>
              <a:schemeClr val="bg1">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彩云" panose="02010800040101010101" pitchFamily="2" charset="-122"/>
                  <a:ea typeface="华文彩云" panose="02010800040101010101" pitchFamily="2" charset="-122"/>
                </a:rPr>
                <a:t>长</a:t>
              </a:r>
              <a:endParaRPr lang="zh-CN" altLang="en-US" sz="3200" dirty="0">
                <a:latin typeface="华文彩云" panose="02010800040101010101" pitchFamily="2" charset="-122"/>
                <a:ea typeface="华文彩云" panose="02010800040101010101" pitchFamily="2" charset="-122"/>
              </a:endParaRPr>
            </a:p>
          </p:txBody>
        </p:sp>
        <p:sp>
          <p:nvSpPr>
            <p:cNvPr id="5" name="六边形 4"/>
            <p:cNvSpPr/>
            <p:nvPr/>
          </p:nvSpPr>
          <p:spPr>
            <a:xfrm>
              <a:off x="3275856" y="2238648"/>
              <a:ext cx="936104" cy="864096"/>
            </a:xfrm>
            <a:prstGeom prst="hexagon">
              <a:avLst/>
            </a:prstGeom>
            <a:solidFill>
              <a:schemeClr val="bg1">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彩云" panose="02010800040101010101" pitchFamily="2" charset="-122"/>
                  <a:ea typeface="华文彩云" panose="02010800040101010101" pitchFamily="2" charset="-122"/>
                </a:rPr>
                <a:t>春</a:t>
              </a:r>
            </a:p>
          </p:txBody>
        </p:sp>
        <p:sp>
          <p:nvSpPr>
            <p:cNvPr id="6" name="六边形 5"/>
            <p:cNvSpPr/>
            <p:nvPr/>
          </p:nvSpPr>
          <p:spPr>
            <a:xfrm>
              <a:off x="5292080" y="2238648"/>
              <a:ext cx="936104" cy="864096"/>
            </a:xfrm>
            <a:prstGeom prst="hexagon">
              <a:avLst/>
            </a:prstGeom>
            <a:solidFill>
              <a:schemeClr val="bg1">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彩云" panose="02010800040101010101" pitchFamily="2" charset="-122"/>
                  <a:ea typeface="华文彩云" panose="02010800040101010101" pitchFamily="2" charset="-122"/>
                </a:rPr>
                <a:t>生</a:t>
              </a:r>
              <a:endParaRPr lang="zh-CN" altLang="en-US" sz="4800" dirty="0">
                <a:latin typeface="华文彩云" panose="02010800040101010101" pitchFamily="2" charset="-122"/>
                <a:ea typeface="华文彩云" panose="02010800040101010101" pitchFamily="2" charset="-122"/>
              </a:endParaRPr>
            </a:p>
          </p:txBody>
        </p:sp>
        <p:sp>
          <p:nvSpPr>
            <p:cNvPr id="7" name="六边形 6"/>
            <p:cNvSpPr/>
            <p:nvPr/>
          </p:nvSpPr>
          <p:spPr>
            <a:xfrm>
              <a:off x="4283968" y="1628800"/>
              <a:ext cx="936104" cy="864096"/>
            </a:xfrm>
            <a:prstGeom prst="hexagon">
              <a:avLst/>
            </a:prstGeom>
            <a:solidFill>
              <a:schemeClr val="bg1">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彩云" panose="02010800040101010101" pitchFamily="2" charset="-122"/>
                  <a:ea typeface="华文彩云" panose="02010800040101010101" pitchFamily="2" charset="-122"/>
                </a:rPr>
                <a:t>长</a:t>
              </a:r>
            </a:p>
          </p:txBody>
        </p:sp>
      </p:grpSp>
      <p:sp>
        <p:nvSpPr>
          <p:cNvPr id="9" name="矩形 8"/>
          <p:cNvSpPr/>
          <p:nvPr/>
        </p:nvSpPr>
        <p:spPr>
          <a:xfrm>
            <a:off x="5309553" y="2031504"/>
            <a:ext cx="3131840" cy="864096"/>
          </a:xfrm>
          <a:prstGeom prst="rect">
            <a:avLst/>
          </a:prstGeom>
          <a:solidFill>
            <a:schemeClr val="bg1">
              <a:lumMod val="5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mj-ea"/>
                <a:ea typeface="+mj-ea"/>
              </a:rPr>
              <a:t>疫苗之殇</a:t>
            </a:r>
            <a:r>
              <a:rPr lang="zh-CN" altLang="en-US" sz="3600" dirty="0" smtClean="0">
                <a:latin typeface="+mj-ea"/>
                <a:ea typeface="+mj-ea"/>
              </a:rPr>
              <a:t>：</a:t>
            </a:r>
            <a:endParaRPr lang="en-US" altLang="zh-CN" sz="3600" dirty="0" smtClean="0">
              <a:latin typeface="+mj-ea"/>
              <a:ea typeface="+mj-ea"/>
            </a:endParaRPr>
          </a:p>
        </p:txBody>
      </p:sp>
      <p:sp>
        <p:nvSpPr>
          <p:cNvPr id="2" name="TextBox 1"/>
          <p:cNvSpPr txBox="1"/>
          <p:nvPr/>
        </p:nvSpPr>
        <p:spPr>
          <a:xfrm>
            <a:off x="5431791" y="4231005"/>
            <a:ext cx="3532505" cy="369332"/>
          </a:xfrm>
          <a:prstGeom prst="rect">
            <a:avLst/>
          </a:prstGeom>
          <a:noFill/>
        </p:spPr>
        <p:txBody>
          <a:bodyPr wrap="square" rtlCol="0">
            <a:spAutoFit/>
          </a:bodyPr>
          <a:lstStyle/>
          <a:p>
            <a:r>
              <a:rPr lang="en-US" altLang="zh-CN" u="sng" dirty="0" smtClean="0"/>
              <a:t>《</a:t>
            </a:r>
            <a:r>
              <a:rPr lang="zh-CN" altLang="en-US" u="sng" dirty="0"/>
              <a:t>壹</a:t>
            </a:r>
            <a:r>
              <a:rPr lang="zh-CN" altLang="en-US" u="sng" dirty="0" smtClean="0"/>
              <a:t>学作文素材</a:t>
            </a:r>
            <a:r>
              <a:rPr lang="en-US" altLang="zh-CN" u="sng" dirty="0" smtClean="0"/>
              <a:t>》2019</a:t>
            </a:r>
            <a:r>
              <a:rPr lang="zh-CN" altLang="en-US" u="sng" dirty="0" smtClean="0"/>
              <a:t>第</a:t>
            </a:r>
            <a:r>
              <a:rPr lang="en-US" altLang="zh-CN" u="sng" dirty="0" smtClean="0"/>
              <a:t>1</a:t>
            </a:r>
            <a:r>
              <a:rPr lang="zh-CN" altLang="en-US" u="sng" dirty="0" smtClean="0"/>
              <a:t>辑</a:t>
            </a:r>
            <a:r>
              <a:rPr lang="en-US" altLang="zh-CN" u="sng" dirty="0" smtClean="0"/>
              <a:t>P 4</a:t>
            </a:r>
          </a:p>
        </p:txBody>
      </p:sp>
      <p:pic>
        <p:nvPicPr>
          <p:cNvPr id="3" name="图片 2" descr="微信图片_20190114135220"/>
          <p:cNvPicPr>
            <a:picLocks noChangeAspect="1"/>
          </p:cNvPicPr>
          <p:nvPr/>
        </p:nvPicPr>
        <p:blipFill>
          <a:blip r:embed="rId2"/>
          <a:stretch>
            <a:fillRect/>
          </a:stretch>
        </p:blipFill>
        <p:spPr>
          <a:xfrm>
            <a:off x="611560" y="993015"/>
            <a:ext cx="2543251" cy="374441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96777" y="357504"/>
            <a:ext cx="7449840" cy="3911166"/>
            <a:chOff x="1096777" y="476672"/>
            <a:chExt cx="7449840" cy="5214888"/>
          </a:xfrm>
        </p:grpSpPr>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1096777" y="476672"/>
              <a:ext cx="7449840" cy="5214888"/>
            </a:xfrm>
            <a:prstGeom prst="rect">
              <a:avLst/>
            </a:prstGeom>
          </p:spPr>
        </p:pic>
        <p:sp>
          <p:nvSpPr>
            <p:cNvPr id="17" name="TextBox 16"/>
            <p:cNvSpPr txBox="1"/>
            <p:nvPr/>
          </p:nvSpPr>
          <p:spPr>
            <a:xfrm>
              <a:off x="3563888" y="1124744"/>
              <a:ext cx="4032448" cy="779700"/>
            </a:xfrm>
            <a:prstGeom prst="rect">
              <a:avLst/>
            </a:prstGeom>
            <a:noFill/>
          </p:spPr>
          <p:txBody>
            <a:bodyPr wrap="square" rtlCol="0">
              <a:spAutoFit/>
            </a:bodyPr>
            <a:lstStyle/>
            <a:p>
              <a:r>
                <a:rPr lang="zh-CN" altLang="en-US" sz="3200" b="1" dirty="0" smtClean="0">
                  <a:solidFill>
                    <a:prstClr val="black">
                      <a:lumMod val="50000"/>
                      <a:lumOff val="50000"/>
                    </a:prstClr>
                  </a:solidFill>
                  <a:latin typeface="微软雅黑" panose="020B0503020204020204" charset="-122"/>
                  <a:ea typeface="微软雅黑" panose="020B0503020204020204" charset="-122"/>
                  <a:cs typeface="微软雅黑" panose="020B0503020204020204" charset="-122"/>
                </a:rPr>
                <a:t>八 方 热 议</a:t>
              </a:r>
            </a:p>
          </p:txBody>
        </p:sp>
      </p:grpSp>
      <p:grpSp>
        <p:nvGrpSpPr>
          <p:cNvPr id="4" name="组合 3"/>
          <p:cNvGrpSpPr/>
          <p:nvPr/>
        </p:nvGrpSpPr>
        <p:grpSpPr>
          <a:xfrm>
            <a:off x="306070" y="1428333"/>
            <a:ext cx="6621396" cy="684175"/>
            <a:chOff x="611560" y="1580301"/>
            <a:chExt cx="4013939" cy="912596"/>
          </a:xfrm>
        </p:grpSpPr>
        <p:grpSp>
          <p:nvGrpSpPr>
            <p:cNvPr id="12" name="组合 11"/>
            <p:cNvGrpSpPr/>
            <p:nvPr/>
          </p:nvGrpSpPr>
          <p:grpSpPr>
            <a:xfrm>
              <a:off x="611560" y="1580301"/>
              <a:ext cx="503079" cy="912596"/>
              <a:chOff x="179512" y="896173"/>
              <a:chExt cx="503079" cy="912596"/>
            </a:xfrm>
          </p:grpSpPr>
          <p:sp>
            <p:nvSpPr>
              <p:cNvPr id="10" name="椭圆 9"/>
              <p:cNvSpPr>
                <a:spLocks noChangeAspect="1"/>
              </p:cNvSpPr>
              <p:nvPr/>
            </p:nvSpPr>
            <p:spPr>
              <a:xfrm>
                <a:off x="179512" y="896173"/>
                <a:ext cx="468000" cy="912596"/>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250647" y="1003518"/>
                <a:ext cx="431944" cy="697903"/>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01</a:t>
                </a:r>
              </a:p>
            </p:txBody>
          </p:sp>
        </p:grpSp>
        <p:sp>
          <p:nvSpPr>
            <p:cNvPr id="18" name="TextBox 17"/>
            <p:cNvSpPr txBox="1"/>
            <p:nvPr/>
          </p:nvSpPr>
          <p:spPr>
            <a:xfrm>
              <a:off x="1079560" y="1674157"/>
              <a:ext cx="3545939" cy="697902"/>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“疫苗造假”带来的种种影响</a:t>
              </a:r>
            </a:p>
          </p:txBody>
        </p:sp>
      </p:grpSp>
      <p:sp>
        <p:nvSpPr>
          <p:cNvPr id="2" name="矩形 1"/>
          <p:cNvSpPr/>
          <p:nvPr/>
        </p:nvSpPr>
        <p:spPr>
          <a:xfrm>
            <a:off x="339937" y="2112508"/>
            <a:ext cx="8685090" cy="2677656"/>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前瞻网</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鉴于市场并不会因为长生生物的造假减少对狂犬病疫苗的需求，相反，未来</a:t>
            </a:r>
            <a:r>
              <a:rPr lang="zh-CN" altLang="en-US" sz="2800" dirty="0" smtClean="0">
                <a:latin typeface="微软雅黑" panose="020B0503020204020204" charset="-122"/>
                <a:ea typeface="微软雅黑" panose="020B0503020204020204" charset="-122"/>
              </a:rPr>
              <a:t>随着宠物</a:t>
            </a:r>
            <a:r>
              <a:rPr lang="zh-CN" altLang="en-US" sz="2800" dirty="0">
                <a:latin typeface="微软雅黑" panose="020B0503020204020204" charset="-122"/>
                <a:ea typeface="微软雅黑" panose="020B0503020204020204" charset="-122"/>
              </a:rPr>
              <a:t>饲养量的不断提升对于狂犬病疫苗的需求将保持持续的增长，因此，长生生物的退出</a:t>
            </a:r>
            <a:r>
              <a:rPr lang="zh-CN" altLang="en-US" sz="2800" dirty="0" smtClean="0">
                <a:latin typeface="微软雅黑" panose="020B0503020204020204" charset="-122"/>
                <a:ea typeface="微软雅黑" panose="020B0503020204020204" charset="-122"/>
              </a:rPr>
              <a:t>将给</a:t>
            </a:r>
            <a:r>
              <a:rPr lang="zh-CN" altLang="en-US" sz="2800" dirty="0">
                <a:latin typeface="微软雅黑" panose="020B0503020204020204" charset="-122"/>
                <a:ea typeface="微软雅黑" panose="020B0503020204020204" charset="-122"/>
              </a:rPr>
              <a:t>其他企业带来机遇。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96777" y="357504"/>
            <a:ext cx="7449840" cy="3911166"/>
            <a:chOff x="1096777" y="476672"/>
            <a:chExt cx="7449840" cy="5214888"/>
          </a:xfrm>
        </p:grpSpPr>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1096777" y="476672"/>
              <a:ext cx="7449840" cy="5214888"/>
            </a:xfrm>
            <a:prstGeom prst="rect">
              <a:avLst/>
            </a:prstGeom>
          </p:spPr>
        </p:pic>
        <p:sp>
          <p:nvSpPr>
            <p:cNvPr id="17" name="TextBox 16"/>
            <p:cNvSpPr txBox="1"/>
            <p:nvPr/>
          </p:nvSpPr>
          <p:spPr>
            <a:xfrm>
              <a:off x="3563888" y="1124744"/>
              <a:ext cx="4032448" cy="779700"/>
            </a:xfrm>
            <a:prstGeom prst="rect">
              <a:avLst/>
            </a:prstGeom>
            <a:noFill/>
          </p:spPr>
          <p:txBody>
            <a:bodyPr wrap="square" rtlCol="0">
              <a:spAutoFit/>
            </a:bodyPr>
            <a:lstStyle/>
            <a:p>
              <a:r>
                <a:rPr lang="zh-CN" altLang="en-US" sz="3200" b="1" dirty="0" smtClean="0">
                  <a:solidFill>
                    <a:prstClr val="black">
                      <a:lumMod val="50000"/>
                      <a:lumOff val="50000"/>
                    </a:prstClr>
                  </a:solidFill>
                  <a:latin typeface="微软雅黑" panose="020B0503020204020204" charset="-122"/>
                  <a:ea typeface="微软雅黑" panose="020B0503020204020204" charset="-122"/>
                  <a:cs typeface="微软雅黑" panose="020B0503020204020204" charset="-122"/>
                </a:rPr>
                <a:t>八 方 热 议</a:t>
              </a:r>
            </a:p>
          </p:txBody>
        </p:sp>
      </p:grpSp>
      <p:grpSp>
        <p:nvGrpSpPr>
          <p:cNvPr id="4" name="组合 3"/>
          <p:cNvGrpSpPr/>
          <p:nvPr/>
        </p:nvGrpSpPr>
        <p:grpSpPr>
          <a:xfrm>
            <a:off x="324764" y="1485541"/>
            <a:ext cx="6562088" cy="597191"/>
            <a:chOff x="611561" y="2024896"/>
            <a:chExt cx="3977986" cy="796571"/>
          </a:xfrm>
        </p:grpSpPr>
        <p:grpSp>
          <p:nvGrpSpPr>
            <p:cNvPr id="12" name="组合 11"/>
            <p:cNvGrpSpPr/>
            <p:nvPr/>
          </p:nvGrpSpPr>
          <p:grpSpPr>
            <a:xfrm>
              <a:off x="611561" y="2024896"/>
              <a:ext cx="479331" cy="735544"/>
              <a:chOff x="179513" y="1340768"/>
              <a:chExt cx="479331" cy="735544"/>
            </a:xfrm>
          </p:grpSpPr>
          <p:sp>
            <p:nvSpPr>
              <p:cNvPr id="10" name="椭圆 9"/>
              <p:cNvSpPr>
                <a:spLocks noChangeAspect="1"/>
              </p:cNvSpPr>
              <p:nvPr/>
            </p:nvSpPr>
            <p:spPr>
              <a:xfrm>
                <a:off x="179513" y="1340768"/>
                <a:ext cx="375538" cy="720379"/>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90844" y="1378411"/>
                <a:ext cx="468000" cy="697901"/>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01</a:t>
                </a:r>
              </a:p>
            </p:txBody>
          </p:sp>
        </p:grpSp>
        <p:sp>
          <p:nvSpPr>
            <p:cNvPr id="18" name="TextBox 17"/>
            <p:cNvSpPr txBox="1"/>
            <p:nvPr/>
          </p:nvSpPr>
          <p:spPr>
            <a:xfrm>
              <a:off x="1043608" y="2123564"/>
              <a:ext cx="3545939" cy="697903"/>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“疫苗造假”带来的种种影响</a:t>
              </a:r>
            </a:p>
          </p:txBody>
        </p:sp>
      </p:grpSp>
      <p:sp>
        <p:nvSpPr>
          <p:cNvPr id="2" name="矩形 1"/>
          <p:cNvSpPr/>
          <p:nvPr/>
        </p:nvSpPr>
        <p:spPr>
          <a:xfrm>
            <a:off x="634508" y="2139702"/>
            <a:ext cx="7753916" cy="2677656"/>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sym typeface="+mn-ea"/>
              </a:rPr>
              <a:t>【</a:t>
            </a:r>
            <a:r>
              <a:rPr lang="zh-CN" altLang="en-US" sz="2800" dirty="0">
                <a:latin typeface="微软雅黑" panose="020B0503020204020204" charset="-122"/>
                <a:ea typeface="微软雅黑" panose="020B0503020204020204" charset="-122"/>
                <a:sym typeface="+mn-ea"/>
              </a:rPr>
              <a:t>新京报</a:t>
            </a:r>
            <a:r>
              <a:rPr lang="en-US" altLang="zh-CN" sz="2800" dirty="0">
                <a:latin typeface="微软雅黑" panose="020B0503020204020204" charset="-122"/>
                <a:ea typeface="微软雅黑" panose="020B0503020204020204" charset="-122"/>
                <a:sym typeface="+mn-ea"/>
              </a:rPr>
              <a:t>】</a:t>
            </a:r>
            <a:r>
              <a:rPr lang="zh-CN" altLang="en-US" sz="2800" dirty="0">
                <a:latin typeface="微软雅黑" panose="020B0503020204020204" charset="-122"/>
                <a:ea typeface="微软雅黑" panose="020B0503020204020204" charset="-122"/>
                <a:sym typeface="+mn-ea"/>
              </a:rPr>
              <a:t>此次疫苗危机的爆发，长春长生生物只是最新的导火索，修复社会长期积压的</a:t>
            </a:r>
            <a:r>
              <a:rPr lang="zh-CN" altLang="en-US" sz="2800" dirty="0" smtClean="0">
                <a:latin typeface="微软雅黑" panose="020B0503020204020204" charset="-122"/>
                <a:ea typeface="微软雅黑" panose="020B0503020204020204" charset="-122"/>
                <a:sym typeface="+mn-ea"/>
              </a:rPr>
              <a:t>疫苗</a:t>
            </a:r>
            <a:r>
              <a:rPr lang="zh-CN" altLang="en-US" sz="2800" dirty="0">
                <a:latin typeface="微软雅黑" panose="020B0503020204020204" charset="-122"/>
                <a:ea typeface="微软雅黑" panose="020B0503020204020204" charset="-122"/>
                <a:sym typeface="+mn-ea"/>
              </a:rPr>
              <a:t>信任</a:t>
            </a:r>
            <a:r>
              <a:rPr lang="zh-CN" altLang="en-US" sz="2800" dirty="0" smtClean="0">
                <a:latin typeface="微软雅黑" panose="020B0503020204020204" charset="-122"/>
                <a:ea typeface="微软雅黑" panose="020B0503020204020204" charset="-122"/>
                <a:sym typeface="+mn-ea"/>
              </a:rPr>
              <a:t>裂痕，要</a:t>
            </a:r>
            <a:r>
              <a:rPr lang="zh-CN" altLang="en-US" sz="2800" dirty="0">
                <a:latin typeface="微软雅黑" panose="020B0503020204020204" charset="-122"/>
                <a:ea typeface="微软雅黑" panose="020B0503020204020204" charset="-122"/>
                <a:sym typeface="+mn-ea"/>
              </a:rPr>
              <a:t>超出个案处置，从疫苗监管到企业管理，都该有制度性检视和系统性补漏。</a:t>
            </a:r>
            <a:endParaRPr lang="zh-CN" altLang="en-US"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90522" y="1646516"/>
            <a:ext cx="5745565" cy="2677656"/>
          </a:xfrm>
          <a:custGeom>
            <a:avLst/>
            <a:gdLst>
              <a:gd name="connsiteX0" fmla="*/ 0 w 5571847"/>
              <a:gd name="connsiteY0" fmla="*/ 0 h 3139321"/>
              <a:gd name="connsiteX1" fmla="*/ 5571847 w 5571847"/>
              <a:gd name="connsiteY1" fmla="*/ 0 h 3139321"/>
              <a:gd name="connsiteX2" fmla="*/ 5571847 w 5571847"/>
              <a:gd name="connsiteY2" fmla="*/ 3139321 h 3139321"/>
              <a:gd name="connsiteX3" fmla="*/ 0 w 5571847"/>
              <a:gd name="connsiteY3" fmla="*/ 3139321 h 3139321"/>
              <a:gd name="connsiteX4" fmla="*/ 0 w 5571847"/>
              <a:gd name="connsiteY4" fmla="*/ 0 h 3139321"/>
              <a:gd name="connsiteX0-1" fmla="*/ 0 w 6362070"/>
              <a:gd name="connsiteY0-2" fmla="*/ 22578 h 3139321"/>
              <a:gd name="connsiteX1-3" fmla="*/ 6362070 w 6362070"/>
              <a:gd name="connsiteY1-4" fmla="*/ 0 h 3139321"/>
              <a:gd name="connsiteX2-5" fmla="*/ 6362070 w 6362070"/>
              <a:gd name="connsiteY2-6" fmla="*/ 3139321 h 3139321"/>
              <a:gd name="connsiteX3-7" fmla="*/ 790223 w 6362070"/>
              <a:gd name="connsiteY3-8" fmla="*/ 3139321 h 3139321"/>
              <a:gd name="connsiteX4-9" fmla="*/ 0 w 6362070"/>
              <a:gd name="connsiteY4-10" fmla="*/ 22578 h 3139321"/>
              <a:gd name="connsiteX0-11" fmla="*/ 0 w 6362070"/>
              <a:gd name="connsiteY0-12" fmla="*/ 22578 h 3150609"/>
              <a:gd name="connsiteX1-13" fmla="*/ 6362070 w 6362070"/>
              <a:gd name="connsiteY1-14" fmla="*/ 0 h 3150609"/>
              <a:gd name="connsiteX2-15" fmla="*/ 6362070 w 6362070"/>
              <a:gd name="connsiteY2-16" fmla="*/ 3139321 h 3150609"/>
              <a:gd name="connsiteX3-17" fmla="*/ 158045 w 6362070"/>
              <a:gd name="connsiteY3-18" fmla="*/ 3150609 h 3150609"/>
              <a:gd name="connsiteX4-19" fmla="*/ 0 w 6362070"/>
              <a:gd name="connsiteY4-20" fmla="*/ 22578 h 3150609"/>
              <a:gd name="connsiteX0-21" fmla="*/ 0 w 6362070"/>
              <a:gd name="connsiteY0-22" fmla="*/ 22578 h 3150609"/>
              <a:gd name="connsiteX1-23" fmla="*/ 6362070 w 6362070"/>
              <a:gd name="connsiteY1-24" fmla="*/ 0 h 3150609"/>
              <a:gd name="connsiteX2-25" fmla="*/ 6362070 w 6362070"/>
              <a:gd name="connsiteY2-26" fmla="*/ 3139321 h 3150609"/>
              <a:gd name="connsiteX3-27" fmla="*/ 158045 w 6362070"/>
              <a:gd name="connsiteY3-28" fmla="*/ 3150609 h 3150609"/>
              <a:gd name="connsiteX4-29" fmla="*/ 0 w 6362070"/>
              <a:gd name="connsiteY4-30" fmla="*/ 22578 h 3150609"/>
              <a:gd name="connsiteX0-31" fmla="*/ 112889 w 6474959"/>
              <a:gd name="connsiteY0-32" fmla="*/ 22578 h 3139321"/>
              <a:gd name="connsiteX1-33" fmla="*/ 6474959 w 6474959"/>
              <a:gd name="connsiteY1-34" fmla="*/ 0 h 3139321"/>
              <a:gd name="connsiteX2-35" fmla="*/ 6474959 w 6474959"/>
              <a:gd name="connsiteY2-36" fmla="*/ 3139321 h 3139321"/>
              <a:gd name="connsiteX3-37" fmla="*/ 0 w 6474959"/>
              <a:gd name="connsiteY3-38" fmla="*/ 3128031 h 3139321"/>
              <a:gd name="connsiteX4-39" fmla="*/ 112889 w 6474959"/>
              <a:gd name="connsiteY4-40" fmla="*/ 22578 h 3139321"/>
              <a:gd name="connsiteX0-41" fmla="*/ 491167 w 6853237"/>
              <a:gd name="connsiteY0-42" fmla="*/ 22578 h 3139321"/>
              <a:gd name="connsiteX1-43" fmla="*/ 6853237 w 6853237"/>
              <a:gd name="connsiteY1-44" fmla="*/ 0 h 3139321"/>
              <a:gd name="connsiteX2-45" fmla="*/ 6853237 w 6853237"/>
              <a:gd name="connsiteY2-46" fmla="*/ 3139321 h 3139321"/>
              <a:gd name="connsiteX3-47" fmla="*/ 378278 w 6853237"/>
              <a:gd name="connsiteY3-48" fmla="*/ 3128031 h 3139321"/>
              <a:gd name="connsiteX4-49" fmla="*/ 767747 w 6853237"/>
              <a:gd name="connsiteY4-50" fmla="*/ 1851208 h 3139321"/>
              <a:gd name="connsiteX5" fmla="*/ 491167 w 6853237"/>
              <a:gd name="connsiteY5" fmla="*/ 22578 h 3139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6853237" h="3139321">
                <a:moveTo>
                  <a:pt x="491167" y="22578"/>
                </a:moveTo>
                <a:lnTo>
                  <a:pt x="6853237" y="0"/>
                </a:lnTo>
                <a:lnTo>
                  <a:pt x="6853237" y="3139321"/>
                </a:lnTo>
                <a:lnTo>
                  <a:pt x="378278" y="3128031"/>
                </a:lnTo>
                <a:cubicBezTo>
                  <a:pt x="-652904" y="2909583"/>
                  <a:pt x="748932" y="2368783"/>
                  <a:pt x="767747" y="1851208"/>
                </a:cubicBezTo>
                <a:cubicBezTo>
                  <a:pt x="786562" y="1333633"/>
                  <a:pt x="-540015" y="327350"/>
                  <a:pt x="491167" y="22578"/>
                </a:cubicBezTo>
                <a:close/>
              </a:path>
            </a:pathLst>
          </a:cu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新浪新闻</a:t>
            </a:r>
            <a:r>
              <a:rPr lang="en-US" altLang="zh-CN" sz="2800" dirty="0">
                <a:latin typeface="微软雅黑" panose="020B0503020204020204" charset="-122"/>
                <a:ea typeface="微软雅黑" panose="020B0503020204020204" charset="-122"/>
              </a:rPr>
              <a:t>】</a:t>
            </a:r>
            <a:r>
              <a:rPr lang="zh-CN" altLang="en-US" sz="2800" dirty="0">
                <a:latin typeface="微软雅黑" panose="020B0503020204020204" charset="-122"/>
                <a:ea typeface="微软雅黑" panose="020B0503020204020204" charset="-122"/>
              </a:rPr>
              <a:t>问题疫苗这么难发现，发现了又有这么长的窗口期，违法成本还这么低，</a:t>
            </a:r>
            <a:r>
              <a:rPr lang="zh-CN" altLang="en-US" sz="2800" dirty="0" smtClean="0">
                <a:latin typeface="微软雅黑" panose="020B0503020204020204" charset="-122"/>
                <a:ea typeface="微软雅黑" panose="020B0503020204020204" charset="-122"/>
              </a:rPr>
              <a:t>长生生物</a:t>
            </a:r>
            <a:r>
              <a:rPr lang="zh-CN" altLang="en-US" sz="2800" dirty="0">
                <a:latin typeface="微软雅黑" panose="020B0503020204020204" charset="-122"/>
                <a:ea typeface="微软雅黑" panose="020B0503020204020204" charset="-122"/>
              </a:rPr>
              <a:t>们自然不惜铤而走险，因为，基本无险。</a:t>
            </a:r>
          </a:p>
        </p:txBody>
      </p:sp>
      <p:grpSp>
        <p:nvGrpSpPr>
          <p:cNvPr id="2" name="组合 1"/>
          <p:cNvGrpSpPr/>
          <p:nvPr/>
        </p:nvGrpSpPr>
        <p:grpSpPr>
          <a:xfrm>
            <a:off x="683567" y="799149"/>
            <a:ext cx="6158560" cy="543373"/>
            <a:chOff x="692125" y="1340768"/>
            <a:chExt cx="3897422" cy="724815"/>
          </a:xfrm>
        </p:grpSpPr>
        <p:grpSp>
          <p:nvGrpSpPr>
            <p:cNvPr id="12" name="组合 11"/>
            <p:cNvGrpSpPr/>
            <p:nvPr/>
          </p:nvGrpSpPr>
          <p:grpSpPr>
            <a:xfrm>
              <a:off x="692125" y="1340768"/>
              <a:ext cx="468000" cy="724815"/>
              <a:chOff x="260077" y="1340768"/>
              <a:chExt cx="468000" cy="724815"/>
            </a:xfrm>
          </p:grpSpPr>
          <p:sp>
            <p:nvSpPr>
              <p:cNvPr id="10" name="椭圆 9"/>
              <p:cNvSpPr>
                <a:spLocks noChangeAspect="1"/>
              </p:cNvSpPr>
              <p:nvPr/>
            </p:nvSpPr>
            <p:spPr>
              <a:xfrm>
                <a:off x="260077" y="1340768"/>
                <a:ext cx="387434" cy="724814"/>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微软雅黑" panose="020B0503020204020204" charset="-122"/>
                  <a:ea typeface="微软雅黑" panose="020B0503020204020204" charset="-122"/>
                </a:endParaRPr>
              </a:p>
            </p:txBody>
          </p:sp>
          <p:sp>
            <p:nvSpPr>
              <p:cNvPr id="11" name="TextBox 10"/>
              <p:cNvSpPr txBox="1"/>
              <p:nvPr/>
            </p:nvSpPr>
            <p:spPr>
              <a:xfrm>
                <a:off x="260077" y="1367649"/>
                <a:ext cx="468000" cy="697934"/>
              </a:xfrm>
              <a:prstGeom prst="rect">
                <a:avLst/>
              </a:prstGeom>
              <a:noFill/>
            </p:spPr>
            <p:txBody>
              <a:bodyPr wrap="square" rtlCol="0">
                <a:spAutoFit/>
              </a:bodyPr>
              <a:lstStyle/>
              <a:p>
                <a:r>
                  <a:rPr lang="en-US" altLang="zh-CN" sz="2800" b="1" dirty="0" smtClean="0">
                    <a:latin typeface="微软雅黑" panose="020B0503020204020204" charset="-122"/>
                    <a:ea typeface="微软雅黑" panose="020B0503020204020204" charset="-122"/>
                  </a:rPr>
                  <a:t>02</a:t>
                </a:r>
              </a:p>
            </p:txBody>
          </p:sp>
        </p:grpSp>
        <p:sp>
          <p:nvSpPr>
            <p:cNvPr id="18" name="TextBox 17"/>
            <p:cNvSpPr txBox="1"/>
            <p:nvPr/>
          </p:nvSpPr>
          <p:spPr>
            <a:xfrm>
              <a:off x="1043608" y="1367649"/>
              <a:ext cx="3545939" cy="697933"/>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rPr>
                <a:t>造假企业何以一再突破安全底线</a:t>
              </a:r>
            </a:p>
          </p:txBody>
        </p:sp>
      </p:grpSp>
      <p:pic>
        <p:nvPicPr>
          <p:cNvPr id="14" name="图片 13"/>
          <p:cNvPicPr>
            <a:picLocks noChangeAspect="1"/>
          </p:cNvPicPr>
          <p:nvPr/>
        </p:nvPicPr>
        <p:blipFill>
          <a:blip r:embed="rId2" cstate="print">
            <a:extLst>
              <a:ext uri="{BEBA8EAE-BF5A-486C-A8C5-ECC9F3942E4B}">
                <a14:imgProps xmlns:a14="http://schemas.microsoft.com/office/drawing/2010/main">
                  <a14:imgLayer r:embed="rId3">
                    <a14:imgEffect>
                      <a14:backgroundRemoval t="3556" b="95000" l="0" r="94750">
                        <a14:foregroundMark x1="86917" y1="70667" x2="86917" y2="70667"/>
                        <a14:foregroundMark x1="88583" y1="62333" x2="88583" y2="62333"/>
                        <a14:foregroundMark x1="83667" y1="58889" x2="83667" y2="58889"/>
                        <a14:foregroundMark x1="82000" y1="61111" x2="82000" y2="61111"/>
                        <a14:foregroundMark x1="78750" y1="62778" x2="78750" y2="62778"/>
                        <a14:foregroundMark x1="85000" y1="78444" x2="85000" y2="78444"/>
                        <a14:foregroundMark x1="92167" y1="78889" x2="92167" y2="78889"/>
                        <a14:foregroundMark x1="26500" y1="25333" x2="26500" y2="25333"/>
                        <a14:foregroundMark x1="24250" y1="31444" x2="24250" y2="31444"/>
                        <a14:foregroundMark x1="21583" y1="26667" x2="21583" y2="26667"/>
                        <a14:foregroundMark x1="23583" y1="27111" x2="23583" y2="27111"/>
                        <a14:foregroundMark x1="25167" y1="55000" x2="25167" y2="55000"/>
                        <a14:foregroundMark x1="29417" y1="50222" x2="29417" y2="50222"/>
                        <a14:foregroundMark x1="34000" y1="57111" x2="34000" y2="57111"/>
                        <a14:foregroundMark x1="40583" y1="51444" x2="40583" y2="51444"/>
                        <a14:foregroundMark x1="46750" y1="51889" x2="46750" y2="51889"/>
                        <a14:foregroundMark x1="47417" y1="48444" x2="47417" y2="48444"/>
                        <a14:foregroundMark x1="43167" y1="46222" x2="43167" y2="46222"/>
                        <a14:foregroundMark x1="41167" y1="58000" x2="41167" y2="58000"/>
                        <a14:foregroundMark x1="47417" y1="58000" x2="47417" y2="58000"/>
                        <a14:foregroundMark x1="34667" y1="63222" x2="34667" y2="63222"/>
                        <a14:foregroundMark x1="25167" y1="63667" x2="25167" y2="63667"/>
                        <a14:foregroundMark x1="26833" y1="62333" x2="26833" y2="62333"/>
                        <a14:foregroundMark x1="33000" y1="53667" x2="33000" y2="53667"/>
                        <a14:foregroundMark x1="43833" y1="52333" x2="43833" y2="52333"/>
                        <a14:foregroundMark x1="52333" y1="46222" x2="52333" y2="46222"/>
                        <a14:foregroundMark x1="55917" y1="54111" x2="55917" y2="54111"/>
                        <a14:foregroundMark x1="57167" y1="44556" x2="57167" y2="44556"/>
                        <a14:foregroundMark x1="57500" y1="42333" x2="57500" y2="42333"/>
                        <a14:foregroundMark x1="61417" y1="49333" x2="61417" y2="49333"/>
                        <a14:foregroundMark x1="63417" y1="53222" x2="63417" y2="53222"/>
                        <a14:foregroundMark x1="64083" y1="44111" x2="64083" y2="44111"/>
                        <a14:foregroundMark x1="74500" y1="36667" x2="74500" y2="36667"/>
                        <a14:foregroundMark x1="69917" y1="39333" x2="69917" y2="39333"/>
                        <a14:foregroundMark x1="74833" y1="42333" x2="74833" y2="42333"/>
                        <a14:foregroundMark x1="30417" y1="25778" x2="30417" y2="25778"/>
                        <a14:foregroundMark x1="39250" y1="23222" x2="39250" y2="23222"/>
                        <a14:foregroundMark x1="77417" y1="46222" x2="77417" y2="46222"/>
                        <a14:foregroundMark x1="76833" y1="61889" x2="76833" y2="61889"/>
                        <a14:foregroundMark x1="81333" y1="59333" x2="81333" y2="59333"/>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226373" y="2069132"/>
            <a:ext cx="2485430" cy="13980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261" y="799149"/>
            <a:ext cx="6285865" cy="570237"/>
            <a:chOff x="611560" y="1340768"/>
            <a:chExt cx="3977987" cy="760650"/>
          </a:xfrm>
        </p:grpSpPr>
        <p:grpSp>
          <p:nvGrpSpPr>
            <p:cNvPr id="12" name="组合 11"/>
            <p:cNvGrpSpPr/>
            <p:nvPr/>
          </p:nvGrpSpPr>
          <p:grpSpPr>
            <a:xfrm>
              <a:off x="611560" y="1340768"/>
              <a:ext cx="504056" cy="760650"/>
              <a:chOff x="179512" y="1340768"/>
              <a:chExt cx="504056" cy="760650"/>
            </a:xfrm>
          </p:grpSpPr>
          <p:sp>
            <p:nvSpPr>
              <p:cNvPr id="10" name="椭圆 9"/>
              <p:cNvSpPr>
                <a:spLocks noChangeAspect="1"/>
              </p:cNvSpPr>
              <p:nvPr/>
            </p:nvSpPr>
            <p:spPr>
              <a:xfrm>
                <a:off x="179512" y="1340768"/>
                <a:ext cx="468000" cy="468000"/>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微软雅黑" panose="020B0503020204020204" charset="-122"/>
                  <a:ea typeface="微软雅黑" panose="020B0503020204020204" charset="-122"/>
                </a:endParaRPr>
              </a:p>
            </p:txBody>
          </p:sp>
          <p:sp>
            <p:nvSpPr>
              <p:cNvPr id="11" name="TextBox 10"/>
              <p:cNvSpPr txBox="1"/>
              <p:nvPr/>
            </p:nvSpPr>
            <p:spPr>
              <a:xfrm>
                <a:off x="215568" y="1403484"/>
                <a:ext cx="468000" cy="697934"/>
              </a:xfrm>
              <a:prstGeom prst="rect">
                <a:avLst/>
              </a:prstGeom>
              <a:noFill/>
            </p:spPr>
            <p:txBody>
              <a:bodyPr wrap="square" rtlCol="0">
                <a:spAutoFit/>
              </a:bodyPr>
              <a:lstStyle/>
              <a:p>
                <a:r>
                  <a:rPr lang="en-US" altLang="zh-CN" sz="2800" b="1" dirty="0" smtClean="0">
                    <a:latin typeface="微软雅黑" panose="020B0503020204020204" charset="-122"/>
                    <a:ea typeface="微软雅黑" panose="020B0503020204020204" charset="-122"/>
                  </a:rPr>
                  <a:t>02</a:t>
                </a:r>
              </a:p>
            </p:txBody>
          </p:sp>
        </p:grpSp>
        <p:sp>
          <p:nvSpPr>
            <p:cNvPr id="18" name="TextBox 17"/>
            <p:cNvSpPr txBox="1"/>
            <p:nvPr/>
          </p:nvSpPr>
          <p:spPr>
            <a:xfrm>
              <a:off x="1043608" y="1367649"/>
              <a:ext cx="3545939" cy="697933"/>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rPr>
                <a:t>造假企业何以一再突破安全底线</a:t>
              </a:r>
            </a:p>
          </p:txBody>
        </p:sp>
      </p:grpSp>
      <p:sp>
        <p:nvSpPr>
          <p:cNvPr id="25" name="矩形 24"/>
          <p:cNvSpPr/>
          <p:nvPr/>
        </p:nvSpPr>
        <p:spPr>
          <a:xfrm>
            <a:off x="2698116" y="1767840"/>
            <a:ext cx="6417945" cy="3970318"/>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南方新闻网</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出于对疫苗安全和质量监管的考虑，监管部门没有</a:t>
            </a:r>
            <a:r>
              <a:rPr lang="zh-CN" altLang="en-US" sz="2800" dirty="0" smtClean="0">
                <a:latin typeface="微软雅黑" panose="020B0503020204020204" charset="-122"/>
                <a:ea typeface="微软雅黑" panose="020B0503020204020204" charset="-122"/>
                <a:cs typeface="微软雅黑" panose="020B0503020204020204" charset="-122"/>
              </a:rPr>
              <a:t>发出</a:t>
            </a:r>
            <a:r>
              <a:rPr lang="zh-CN" altLang="en-US" sz="2800" dirty="0">
                <a:latin typeface="微软雅黑" panose="020B0503020204020204" charset="-122"/>
                <a:ea typeface="微软雅黑" panose="020B0503020204020204" charset="-122"/>
                <a:cs typeface="微软雅黑" panose="020B0503020204020204" charset="-122"/>
              </a:rPr>
              <a:t>太多的疫苗生产许可。这就让长生生物形成了独特优势。其狂犬病疫苗</a:t>
            </a:r>
            <a:r>
              <a:rPr lang="en-US" altLang="zh-CN" sz="2800" dirty="0">
                <a:latin typeface="微软雅黑" panose="020B0503020204020204" charset="-122"/>
                <a:ea typeface="微软雅黑" panose="020B0503020204020204" charset="-122"/>
                <a:cs typeface="微软雅黑" panose="020B0503020204020204" charset="-122"/>
              </a:rPr>
              <a:t>2017</a:t>
            </a:r>
            <a:r>
              <a:rPr lang="zh-CN" altLang="en-US" sz="2800" dirty="0">
                <a:latin typeface="微软雅黑" panose="020B0503020204020204" charset="-122"/>
                <a:ea typeface="微软雅黑" panose="020B0503020204020204" charset="-122"/>
                <a:cs typeface="微软雅黑" panose="020B0503020204020204" charset="-122"/>
              </a:rPr>
              <a:t>年更是在</a:t>
            </a:r>
            <a:r>
              <a:rPr lang="zh-CN" altLang="en-US" sz="2800" dirty="0" smtClean="0">
                <a:latin typeface="微软雅黑" panose="020B0503020204020204" charset="-122"/>
                <a:ea typeface="微软雅黑" panose="020B0503020204020204" charset="-122"/>
                <a:cs typeface="微软雅黑" panose="020B0503020204020204" charset="-122"/>
              </a:rPr>
              <a:t>全国</a:t>
            </a:r>
            <a:r>
              <a:rPr lang="zh-CN" altLang="en-US" sz="2800" dirty="0">
                <a:latin typeface="微软雅黑" panose="020B0503020204020204" charset="-122"/>
                <a:ea typeface="微软雅黑" panose="020B0503020204020204" charset="-122"/>
                <a:cs typeface="微软雅黑" panose="020B0503020204020204" charset="-122"/>
              </a:rPr>
              <a:t>市场上占有率排名第二，为公司贡献约一半的营收。</a:t>
            </a:r>
          </a:p>
        </p:txBody>
      </p:sp>
      <p:pic>
        <p:nvPicPr>
          <p:cNvPr id="14" name="图片 13"/>
          <p:cNvPicPr>
            <a:picLocks noChangeAspect="1"/>
          </p:cNvPicPr>
          <p:nvPr/>
        </p:nvPicPr>
        <p:blipFill>
          <a:blip r:embed="rId2" cstate="print">
            <a:extLst>
              <a:ext uri="{BEBA8EAE-BF5A-486C-A8C5-ECC9F3942E4B}">
                <a14:imgProps xmlns:a14="http://schemas.microsoft.com/office/drawing/2010/main">
                  <a14:imgLayer r:embed="rId3">
                    <a14:imgEffect>
                      <a14:backgroundRemoval t="3556" b="95000" l="0" r="94750">
                        <a14:foregroundMark x1="86917" y1="70667" x2="86917" y2="70667"/>
                        <a14:foregroundMark x1="88583" y1="62333" x2="88583" y2="62333"/>
                        <a14:foregroundMark x1="83667" y1="58889" x2="83667" y2="58889"/>
                        <a14:foregroundMark x1="82000" y1="61111" x2="82000" y2="61111"/>
                        <a14:foregroundMark x1="78750" y1="62778" x2="78750" y2="62778"/>
                        <a14:foregroundMark x1="85000" y1="78444" x2="85000" y2="78444"/>
                        <a14:foregroundMark x1="92167" y1="78889" x2="92167" y2="78889"/>
                        <a14:foregroundMark x1="26500" y1="25333" x2="26500" y2="25333"/>
                        <a14:foregroundMark x1="24250" y1="31444" x2="24250" y2="31444"/>
                        <a14:foregroundMark x1="21583" y1="26667" x2="21583" y2="26667"/>
                        <a14:foregroundMark x1="23583" y1="27111" x2="23583" y2="27111"/>
                        <a14:foregroundMark x1="25167" y1="55000" x2="25167" y2="55000"/>
                        <a14:foregroundMark x1="29417" y1="50222" x2="29417" y2="50222"/>
                        <a14:foregroundMark x1="34000" y1="57111" x2="34000" y2="57111"/>
                        <a14:foregroundMark x1="40583" y1="51444" x2="40583" y2="51444"/>
                        <a14:foregroundMark x1="46750" y1="51889" x2="46750" y2="51889"/>
                        <a14:foregroundMark x1="47417" y1="48444" x2="47417" y2="48444"/>
                        <a14:foregroundMark x1="43167" y1="46222" x2="43167" y2="46222"/>
                        <a14:foregroundMark x1="41167" y1="58000" x2="41167" y2="58000"/>
                        <a14:foregroundMark x1="47417" y1="58000" x2="47417" y2="58000"/>
                        <a14:foregroundMark x1="34667" y1="63222" x2="34667" y2="63222"/>
                        <a14:foregroundMark x1="25167" y1="63667" x2="25167" y2="63667"/>
                        <a14:foregroundMark x1="26833" y1="62333" x2="26833" y2="62333"/>
                        <a14:foregroundMark x1="33000" y1="53667" x2="33000" y2="53667"/>
                        <a14:foregroundMark x1="43833" y1="52333" x2="43833" y2="52333"/>
                        <a14:foregroundMark x1="52333" y1="46222" x2="52333" y2="46222"/>
                        <a14:foregroundMark x1="55917" y1="54111" x2="55917" y2="54111"/>
                        <a14:foregroundMark x1="57167" y1="44556" x2="57167" y2="44556"/>
                        <a14:foregroundMark x1="57500" y1="42333" x2="57500" y2="42333"/>
                        <a14:foregroundMark x1="61417" y1="49333" x2="61417" y2="49333"/>
                        <a14:foregroundMark x1="63417" y1="53222" x2="63417" y2="53222"/>
                        <a14:foregroundMark x1="64083" y1="44111" x2="64083" y2="44111"/>
                        <a14:foregroundMark x1="74500" y1="36667" x2="74500" y2="36667"/>
                        <a14:foregroundMark x1="69917" y1="39333" x2="69917" y2="39333"/>
                        <a14:foregroundMark x1="74833" y1="42333" x2="74833" y2="42333"/>
                        <a14:foregroundMark x1="30417" y1="25778" x2="30417" y2="25778"/>
                        <a14:foregroundMark x1="39250" y1="23222" x2="39250" y2="23222"/>
                        <a14:foregroundMark x1="77417" y1="46222" x2="77417" y2="46222"/>
                        <a14:foregroundMark x1="76833" y1="61889" x2="76833" y2="61889"/>
                        <a14:foregroundMark x1="81333" y1="59333" x2="81333" y2="59333"/>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89848" y="2233914"/>
            <a:ext cx="2485430" cy="13980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3569" y="799150"/>
            <a:ext cx="6158558" cy="543372"/>
            <a:chOff x="692126" y="1340768"/>
            <a:chExt cx="3897421" cy="724814"/>
          </a:xfrm>
        </p:grpSpPr>
        <p:grpSp>
          <p:nvGrpSpPr>
            <p:cNvPr id="12" name="组合 11"/>
            <p:cNvGrpSpPr/>
            <p:nvPr/>
          </p:nvGrpSpPr>
          <p:grpSpPr>
            <a:xfrm>
              <a:off x="692126" y="1340768"/>
              <a:ext cx="456910" cy="724814"/>
              <a:chOff x="260078" y="1340768"/>
              <a:chExt cx="456910" cy="724814"/>
            </a:xfrm>
          </p:grpSpPr>
          <p:sp>
            <p:nvSpPr>
              <p:cNvPr id="10" name="椭圆 9"/>
              <p:cNvSpPr>
                <a:spLocks noChangeAspect="1"/>
              </p:cNvSpPr>
              <p:nvPr/>
            </p:nvSpPr>
            <p:spPr>
              <a:xfrm>
                <a:off x="272715" y="1340768"/>
                <a:ext cx="374797" cy="724814"/>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微软雅黑" panose="020B0503020204020204" charset="-122"/>
                  <a:ea typeface="微软雅黑" panose="020B0503020204020204" charset="-122"/>
                </a:endParaRPr>
              </a:p>
            </p:txBody>
          </p:sp>
          <p:sp>
            <p:nvSpPr>
              <p:cNvPr id="11" name="TextBox 10"/>
              <p:cNvSpPr txBox="1"/>
              <p:nvPr/>
            </p:nvSpPr>
            <p:spPr>
              <a:xfrm>
                <a:off x="260078" y="1367648"/>
                <a:ext cx="456910" cy="697934"/>
              </a:xfrm>
              <a:prstGeom prst="rect">
                <a:avLst/>
              </a:prstGeom>
              <a:noFill/>
            </p:spPr>
            <p:txBody>
              <a:bodyPr wrap="square" rtlCol="0">
                <a:spAutoFit/>
              </a:bodyPr>
              <a:lstStyle/>
              <a:p>
                <a:r>
                  <a:rPr lang="en-US" altLang="zh-CN" sz="2800" b="1" dirty="0" smtClean="0">
                    <a:latin typeface="微软雅黑" panose="020B0503020204020204" charset="-122"/>
                    <a:ea typeface="微软雅黑" panose="020B0503020204020204" charset="-122"/>
                  </a:rPr>
                  <a:t>02</a:t>
                </a:r>
              </a:p>
            </p:txBody>
          </p:sp>
        </p:grpSp>
        <p:sp>
          <p:nvSpPr>
            <p:cNvPr id="18" name="TextBox 17"/>
            <p:cNvSpPr txBox="1"/>
            <p:nvPr/>
          </p:nvSpPr>
          <p:spPr>
            <a:xfrm>
              <a:off x="1043608" y="1367649"/>
              <a:ext cx="3545939" cy="697933"/>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rPr>
                <a:t>造假企业何以一再突破安全底线</a:t>
              </a:r>
            </a:p>
          </p:txBody>
        </p:sp>
      </p:grpSp>
      <p:sp>
        <p:nvSpPr>
          <p:cNvPr id="24" name="矩形 23"/>
          <p:cNvSpPr/>
          <p:nvPr/>
        </p:nvSpPr>
        <p:spPr>
          <a:xfrm>
            <a:off x="2808606" y="1405414"/>
            <a:ext cx="6044565" cy="4616648"/>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搜狐新闻</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针对疫苗乱象，以往官方态度也很明确，也有立案侦查，可问题疫苗依然存在</a:t>
            </a:r>
            <a:r>
              <a:rPr lang="zh-CN" altLang="en-US" sz="2800" dirty="0" smtClean="0">
                <a:latin typeface="微软雅黑" panose="020B0503020204020204" charset="-122"/>
                <a:ea typeface="微软雅黑" panose="020B0503020204020204" charset="-122"/>
                <a:cs typeface="微软雅黑" panose="020B0503020204020204" charset="-122"/>
              </a:rPr>
              <a:t>，漏洞</a:t>
            </a:r>
            <a:r>
              <a:rPr lang="zh-CN" altLang="en-US" sz="2800" dirty="0">
                <a:latin typeface="微软雅黑" panose="020B0503020204020204" charset="-122"/>
                <a:ea typeface="微软雅黑" panose="020B0503020204020204" charset="-122"/>
                <a:cs typeface="微软雅黑" panose="020B0503020204020204" charset="-122"/>
              </a:rPr>
              <a:t>并没有被堵住。为什么？因为即使声明了疫苗质量是“红线”，这条“红线”却不带电</a:t>
            </a:r>
            <a:r>
              <a:rPr lang="zh-CN" altLang="en-US" sz="2800" dirty="0" smtClean="0">
                <a:latin typeface="微软雅黑" panose="020B0503020204020204" charset="-122"/>
                <a:ea typeface="微软雅黑" panose="020B0503020204020204" charset="-122"/>
                <a:cs typeface="微软雅黑" panose="020B0503020204020204" charset="-122"/>
              </a:rPr>
              <a:t>，决心</a:t>
            </a:r>
            <a:r>
              <a:rPr lang="zh-CN" altLang="en-US" sz="2800" dirty="0">
                <a:latin typeface="微软雅黑" panose="020B0503020204020204" charset="-122"/>
                <a:ea typeface="微软雅黑" panose="020B0503020204020204" charset="-122"/>
                <a:cs typeface="微软雅黑" panose="020B0503020204020204" charset="-122"/>
              </a:rPr>
              <a:t>不能落地，违法企业依然一触再触，一再突破底线。</a:t>
            </a:r>
          </a:p>
        </p:txBody>
      </p:sp>
      <p:pic>
        <p:nvPicPr>
          <p:cNvPr id="14" name="图片 13"/>
          <p:cNvPicPr>
            <a:picLocks noChangeAspect="1"/>
          </p:cNvPicPr>
          <p:nvPr/>
        </p:nvPicPr>
        <p:blipFill>
          <a:blip r:embed="rId2" cstate="print">
            <a:extLst>
              <a:ext uri="{BEBA8EAE-BF5A-486C-A8C5-ECC9F3942E4B}">
                <a14:imgProps xmlns:a14="http://schemas.microsoft.com/office/drawing/2010/main">
                  <a14:imgLayer r:embed="rId3">
                    <a14:imgEffect>
                      <a14:backgroundRemoval t="3556" b="95000" l="0" r="94750">
                        <a14:foregroundMark x1="86917" y1="70667" x2="86917" y2="70667"/>
                        <a14:foregroundMark x1="88583" y1="62333" x2="88583" y2="62333"/>
                        <a14:foregroundMark x1="83667" y1="58889" x2="83667" y2="58889"/>
                        <a14:foregroundMark x1="82000" y1="61111" x2="82000" y2="61111"/>
                        <a14:foregroundMark x1="78750" y1="62778" x2="78750" y2="62778"/>
                        <a14:foregroundMark x1="85000" y1="78444" x2="85000" y2="78444"/>
                        <a14:foregroundMark x1="92167" y1="78889" x2="92167" y2="78889"/>
                        <a14:foregroundMark x1="26500" y1="25333" x2="26500" y2="25333"/>
                        <a14:foregroundMark x1="24250" y1="31444" x2="24250" y2="31444"/>
                        <a14:foregroundMark x1="21583" y1="26667" x2="21583" y2="26667"/>
                        <a14:foregroundMark x1="23583" y1="27111" x2="23583" y2="27111"/>
                        <a14:foregroundMark x1="25167" y1="55000" x2="25167" y2="55000"/>
                        <a14:foregroundMark x1="29417" y1="50222" x2="29417" y2="50222"/>
                        <a14:foregroundMark x1="34000" y1="57111" x2="34000" y2="57111"/>
                        <a14:foregroundMark x1="40583" y1="51444" x2="40583" y2="51444"/>
                        <a14:foregroundMark x1="46750" y1="51889" x2="46750" y2="51889"/>
                        <a14:foregroundMark x1="47417" y1="48444" x2="47417" y2="48444"/>
                        <a14:foregroundMark x1="43167" y1="46222" x2="43167" y2="46222"/>
                        <a14:foregroundMark x1="41167" y1="58000" x2="41167" y2="58000"/>
                        <a14:foregroundMark x1="47417" y1="58000" x2="47417" y2="58000"/>
                        <a14:foregroundMark x1="34667" y1="63222" x2="34667" y2="63222"/>
                        <a14:foregroundMark x1="25167" y1="63667" x2="25167" y2="63667"/>
                        <a14:foregroundMark x1="26833" y1="62333" x2="26833" y2="62333"/>
                        <a14:foregroundMark x1="33000" y1="53667" x2="33000" y2="53667"/>
                        <a14:foregroundMark x1="43833" y1="52333" x2="43833" y2="52333"/>
                        <a14:foregroundMark x1="52333" y1="46222" x2="52333" y2="46222"/>
                        <a14:foregroundMark x1="55917" y1="54111" x2="55917" y2="54111"/>
                        <a14:foregroundMark x1="57167" y1="44556" x2="57167" y2="44556"/>
                        <a14:foregroundMark x1="57500" y1="42333" x2="57500" y2="42333"/>
                        <a14:foregroundMark x1="61417" y1="49333" x2="61417" y2="49333"/>
                        <a14:foregroundMark x1="63417" y1="53222" x2="63417" y2="53222"/>
                        <a14:foregroundMark x1="64083" y1="44111" x2="64083" y2="44111"/>
                        <a14:foregroundMark x1="74500" y1="36667" x2="74500" y2="36667"/>
                        <a14:foregroundMark x1="69917" y1="39333" x2="69917" y2="39333"/>
                        <a14:foregroundMark x1="74833" y1="42333" x2="74833" y2="42333"/>
                        <a14:foregroundMark x1="30417" y1="25778" x2="30417" y2="25778"/>
                        <a14:foregroundMark x1="39250" y1="23222" x2="39250" y2="23222"/>
                        <a14:foregroundMark x1="77417" y1="46222" x2="77417" y2="46222"/>
                        <a14:foregroundMark x1="76833" y1="61889" x2="76833" y2="61889"/>
                        <a14:foregroundMark x1="81333" y1="59333" x2="81333" y2="59333"/>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200338" y="2285349"/>
            <a:ext cx="2485430" cy="13980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0344" y="851057"/>
            <a:ext cx="5288532" cy="543387"/>
            <a:chOff x="702056" y="1340768"/>
            <a:chExt cx="4120678" cy="724684"/>
          </a:xfrm>
        </p:grpSpPr>
        <p:grpSp>
          <p:nvGrpSpPr>
            <p:cNvPr id="12" name="组合 11"/>
            <p:cNvGrpSpPr/>
            <p:nvPr/>
          </p:nvGrpSpPr>
          <p:grpSpPr>
            <a:xfrm>
              <a:off x="702056" y="1340768"/>
              <a:ext cx="491888" cy="724684"/>
              <a:chOff x="270008" y="1340768"/>
              <a:chExt cx="491888" cy="724684"/>
            </a:xfrm>
          </p:grpSpPr>
          <p:sp>
            <p:nvSpPr>
              <p:cNvPr id="10" name="椭圆 9"/>
              <p:cNvSpPr>
                <a:spLocks noChangeAspect="1"/>
              </p:cNvSpPr>
              <p:nvPr/>
            </p:nvSpPr>
            <p:spPr>
              <a:xfrm>
                <a:off x="270008" y="1340768"/>
                <a:ext cx="491888" cy="724684"/>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293896" y="1367664"/>
                <a:ext cx="468000" cy="697788"/>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03</a:t>
                </a:r>
              </a:p>
            </p:txBody>
          </p:sp>
        </p:grpSp>
        <p:sp>
          <p:nvSpPr>
            <p:cNvPr id="18" name="TextBox 17"/>
            <p:cNvSpPr txBox="1"/>
            <p:nvPr/>
          </p:nvSpPr>
          <p:spPr>
            <a:xfrm>
              <a:off x="1276795" y="1340768"/>
              <a:ext cx="3545939" cy="697788"/>
            </a:xfrm>
            <a:prstGeom prst="rect">
              <a:avLst/>
            </a:prstGeom>
            <a:noFill/>
          </p:spPr>
          <p:txBody>
            <a:bodyPr wrap="square" rtlCol="0">
              <a:spAutoFit/>
            </a:bodyPr>
            <a:lstStyle/>
            <a:p>
              <a:pPr algn="just"/>
              <a:r>
                <a:rPr lang="zh-CN" altLang="en-US" sz="2800" b="1" dirty="0">
                  <a:solidFill>
                    <a:prstClr val="black">
                      <a:lumMod val="65000"/>
                      <a:lumOff val="35000"/>
                    </a:prstClr>
                  </a:solidFill>
                  <a:latin typeface="微软雅黑" panose="020B0503020204020204" charset="-122"/>
                  <a:ea typeface="微软雅黑" panose="020B0503020204020204" charset="-122"/>
                  <a:cs typeface="微软雅黑" panose="020B0503020204020204" charset="-122"/>
                </a:rPr>
                <a:t>如何应对公众“疫苗恐慌”</a:t>
              </a:r>
            </a:p>
          </p:txBody>
        </p:sp>
      </p:grpSp>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backgroundRemoval t="0" b="99514" l="977" r="98242">
                        <a14:foregroundMark x1="29492" y1="44228" x2="29492" y2="44228"/>
                        <a14:foregroundMark x1="40234" y1="45687" x2="40234" y2="45687"/>
                        <a14:foregroundMark x1="35059" y1="53463" x2="35059" y2="53463"/>
                        <a14:foregroundMark x1="38574" y1="61482" x2="38574" y2="61482"/>
                        <a14:foregroundMark x1="40234" y1="59295" x2="40234" y2="59295"/>
                        <a14:foregroundMark x1="42676" y1="55407" x2="42676" y2="55407"/>
                        <a14:foregroundMark x1="40234" y1="46294" x2="40234" y2="46294"/>
                        <a14:foregroundMark x1="42676" y1="43499" x2="42676" y2="43499"/>
                        <a14:foregroundMark x1="30371" y1="47874" x2="30371" y2="47874"/>
                        <a14:foregroundMark x1="29688" y1="58202" x2="29688" y2="58202"/>
                        <a14:foregroundMark x1="29395" y1="53827" x2="29395" y2="53827"/>
                        <a14:foregroundMark x1="30566" y1="54313" x2="30566" y2="54313"/>
                        <a14:foregroundMark x1="24609" y1="91859" x2="24609" y2="91859"/>
                        <a14:foregroundMark x1="80371" y1="83354" x2="80371" y2="83354"/>
                        <a14:foregroundMark x1="36523" y1="4617" x2="36523" y2="4617"/>
                        <a14:backgroundMark x1="43652" y1="98906" x2="43652" y2="98906"/>
                        <a14:backgroundMark x1="35742" y1="98177" x2="35742" y2="98177"/>
                      </a14:backgroundRemoval>
                    </a14:imgEffect>
                  </a14:imgLayer>
                </a14:imgProps>
              </a:ext>
              <a:ext uri="{28A0092B-C50C-407E-A947-70E740481C1C}">
                <a14:useLocalDpi xmlns:a14="http://schemas.microsoft.com/office/drawing/2010/main" val="0"/>
              </a:ext>
            </a:extLst>
          </a:blip>
          <a:stretch>
            <a:fillRect/>
          </a:stretch>
        </p:blipFill>
        <p:spPr>
          <a:xfrm>
            <a:off x="700344" y="2214038"/>
            <a:ext cx="1475254" cy="889259"/>
          </a:xfrm>
          <a:prstGeom prst="rect">
            <a:avLst/>
          </a:prstGeom>
        </p:spPr>
      </p:pic>
      <p:sp>
        <p:nvSpPr>
          <p:cNvPr id="2" name="矩形 1"/>
          <p:cNvSpPr/>
          <p:nvPr/>
        </p:nvSpPr>
        <p:spPr>
          <a:xfrm>
            <a:off x="2728154" y="1462449"/>
            <a:ext cx="6415846" cy="3970318"/>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中国手机网</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从欧美和邻国日本、印度这些年的疫苗生产与监管来看，除了国家和政府</a:t>
            </a:r>
            <a:r>
              <a:rPr lang="zh-CN" altLang="en-US" sz="2800" dirty="0" smtClean="0">
                <a:latin typeface="微软雅黑" panose="020B0503020204020204" charset="-122"/>
                <a:ea typeface="微软雅黑" panose="020B0503020204020204" charset="-122"/>
                <a:cs typeface="微软雅黑" panose="020B0503020204020204" charset="-122"/>
              </a:rPr>
              <a:t>层面</a:t>
            </a:r>
            <a:r>
              <a:rPr lang="zh-CN" altLang="en-US" sz="2800" dirty="0">
                <a:latin typeface="微软雅黑" panose="020B0503020204020204" charset="-122"/>
                <a:ea typeface="微软雅黑" panose="020B0503020204020204" charset="-122"/>
                <a:cs typeface="微软雅黑" panose="020B0503020204020204" charset="-122"/>
              </a:rPr>
              <a:t>的严格立法、严格审核、严厉惩罚，企业更要自律自查，只有多管齐下，才能尽快打消</a:t>
            </a:r>
            <a:r>
              <a:rPr lang="zh-CN" altLang="en-US" sz="2800" dirty="0" smtClean="0">
                <a:latin typeface="微软雅黑" panose="020B0503020204020204" charset="-122"/>
                <a:ea typeface="微软雅黑" panose="020B0503020204020204" charset="-122"/>
                <a:cs typeface="微软雅黑" panose="020B0503020204020204" charset="-122"/>
              </a:rPr>
              <a:t>民众心中“疫苗恐慌”</a:t>
            </a:r>
            <a:r>
              <a:rPr lang="zh-CN" altLang="en-US" sz="2800"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4200" y="851057"/>
            <a:ext cx="5177156" cy="543387"/>
            <a:chOff x="611560" y="1340768"/>
            <a:chExt cx="4033897" cy="724684"/>
          </a:xfrm>
        </p:grpSpPr>
        <p:grpSp>
          <p:nvGrpSpPr>
            <p:cNvPr id="12" name="组合 11"/>
            <p:cNvGrpSpPr/>
            <p:nvPr/>
          </p:nvGrpSpPr>
          <p:grpSpPr>
            <a:xfrm>
              <a:off x="611560" y="1340768"/>
              <a:ext cx="468000" cy="724684"/>
              <a:chOff x="179512" y="1340768"/>
              <a:chExt cx="468000" cy="724684"/>
            </a:xfrm>
          </p:grpSpPr>
          <p:sp>
            <p:nvSpPr>
              <p:cNvPr id="10" name="椭圆 9"/>
              <p:cNvSpPr>
                <a:spLocks noChangeAspect="1"/>
              </p:cNvSpPr>
              <p:nvPr/>
            </p:nvSpPr>
            <p:spPr>
              <a:xfrm>
                <a:off x="179512" y="1340768"/>
                <a:ext cx="468000" cy="724684"/>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79512" y="1367664"/>
                <a:ext cx="468000" cy="697788"/>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03</a:t>
                </a:r>
              </a:p>
            </p:txBody>
          </p:sp>
        </p:grpSp>
        <p:sp>
          <p:nvSpPr>
            <p:cNvPr id="18" name="TextBox 17"/>
            <p:cNvSpPr txBox="1"/>
            <p:nvPr/>
          </p:nvSpPr>
          <p:spPr>
            <a:xfrm>
              <a:off x="1099518" y="1367664"/>
              <a:ext cx="3545939" cy="697788"/>
            </a:xfrm>
            <a:prstGeom prst="rect">
              <a:avLst/>
            </a:prstGeom>
            <a:noFill/>
          </p:spPr>
          <p:txBody>
            <a:bodyPr wrap="square" rtlCol="0">
              <a:spAutoFit/>
            </a:bodyPr>
            <a:lstStyle/>
            <a:p>
              <a:pPr algn="just"/>
              <a:r>
                <a:rPr lang="zh-CN" altLang="en-US" sz="2800" b="1" dirty="0">
                  <a:solidFill>
                    <a:prstClr val="black">
                      <a:lumMod val="65000"/>
                      <a:lumOff val="35000"/>
                    </a:prstClr>
                  </a:solidFill>
                  <a:latin typeface="微软雅黑" panose="020B0503020204020204" charset="-122"/>
                  <a:ea typeface="微软雅黑" panose="020B0503020204020204" charset="-122"/>
                  <a:cs typeface="微软雅黑" panose="020B0503020204020204" charset="-122"/>
                </a:rPr>
                <a:t>如何应对公众“疫苗恐慌”</a:t>
              </a:r>
            </a:p>
          </p:txBody>
        </p:sp>
      </p:grpSp>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backgroundRemoval t="0" b="99514" l="977" r="98242">
                        <a14:foregroundMark x1="29492" y1="44228" x2="29492" y2="44228"/>
                        <a14:foregroundMark x1="40234" y1="45687" x2="40234" y2="45687"/>
                        <a14:foregroundMark x1="35059" y1="53463" x2="35059" y2="53463"/>
                        <a14:foregroundMark x1="38574" y1="61482" x2="38574" y2="61482"/>
                        <a14:foregroundMark x1="40234" y1="59295" x2="40234" y2="59295"/>
                        <a14:foregroundMark x1="42676" y1="55407" x2="42676" y2="55407"/>
                        <a14:foregroundMark x1="40234" y1="46294" x2="40234" y2="46294"/>
                        <a14:foregroundMark x1="42676" y1="43499" x2="42676" y2="43499"/>
                        <a14:foregroundMark x1="30371" y1="47874" x2="30371" y2="47874"/>
                        <a14:foregroundMark x1="29688" y1="58202" x2="29688" y2="58202"/>
                        <a14:foregroundMark x1="29395" y1="53827" x2="29395" y2="53827"/>
                        <a14:foregroundMark x1="30566" y1="54313" x2="30566" y2="54313"/>
                        <a14:foregroundMark x1="24609" y1="91859" x2="24609" y2="91859"/>
                        <a14:foregroundMark x1="80371" y1="83354" x2="80371" y2="83354"/>
                        <a14:foregroundMark x1="36523" y1="4617" x2="36523" y2="4617"/>
                        <a14:backgroundMark x1="43652" y1="98906" x2="43652" y2="98906"/>
                        <a14:backgroundMark x1="35742" y1="98177" x2="35742" y2="98177"/>
                      </a14:backgroundRemoval>
                    </a14:imgEffect>
                  </a14:imgLayer>
                </a14:imgProps>
              </a:ext>
              <a:ext uri="{28A0092B-C50C-407E-A947-70E740481C1C}">
                <a14:useLocalDpi xmlns:a14="http://schemas.microsoft.com/office/drawing/2010/main" val="0"/>
              </a:ext>
            </a:extLst>
          </a:blip>
          <a:stretch>
            <a:fillRect/>
          </a:stretch>
        </p:blipFill>
        <p:spPr>
          <a:xfrm>
            <a:off x="700344" y="2214038"/>
            <a:ext cx="1475254" cy="889259"/>
          </a:xfrm>
          <a:prstGeom prst="rect">
            <a:avLst/>
          </a:prstGeom>
        </p:spPr>
      </p:pic>
      <p:sp>
        <p:nvSpPr>
          <p:cNvPr id="4" name="矩形 3"/>
          <p:cNvSpPr/>
          <p:nvPr/>
        </p:nvSpPr>
        <p:spPr>
          <a:xfrm>
            <a:off x="2501900" y="1562577"/>
            <a:ext cx="6416040" cy="4616648"/>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人民日报微评</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问题疫苗</a:t>
            </a:r>
            <a:r>
              <a:rPr lang="zh-CN" altLang="en-US" sz="2800" dirty="0" smtClean="0">
                <a:latin typeface="微软雅黑" panose="020B0503020204020204" charset="-122"/>
                <a:ea typeface="微软雅黑" panose="020B0503020204020204" charset="-122"/>
                <a:cs typeface="微软雅黑" panose="020B0503020204020204" charset="-122"/>
              </a:rPr>
              <a:t>牵动全国</a:t>
            </a:r>
            <a:r>
              <a:rPr lang="zh-CN" altLang="en-US" sz="2800" dirty="0">
                <a:latin typeface="微软雅黑" panose="020B0503020204020204" charset="-122"/>
                <a:ea typeface="微软雅黑" panose="020B0503020204020204" charset="-122"/>
                <a:cs typeface="微软雅黑" panose="020B0503020204020204" charset="-122"/>
              </a:rPr>
              <a:t>神经，因为生命健康最宝贵。若非不放心，谁愿意泛着字典自学成“疫苗专家”？</a:t>
            </a:r>
            <a:r>
              <a:rPr lang="zh-CN" altLang="en-US" sz="2800" dirty="0" smtClean="0">
                <a:latin typeface="微软雅黑" panose="020B0503020204020204" charset="-122"/>
                <a:ea typeface="微软雅黑" panose="020B0503020204020204" charset="-122"/>
                <a:cs typeface="微软雅黑" panose="020B0503020204020204" charset="-122"/>
              </a:rPr>
              <a:t>信任流失</a:t>
            </a:r>
            <a:r>
              <a:rPr lang="zh-CN" altLang="en-US" sz="2800" dirty="0">
                <a:latin typeface="微软雅黑" panose="020B0503020204020204" charset="-122"/>
                <a:ea typeface="微软雅黑" panose="020B0503020204020204" charset="-122"/>
                <a:cs typeface="微软雅黑" panose="020B0503020204020204" charset="-122"/>
              </a:rPr>
              <a:t>比药效丧失更可怕，完善疫苗管理体制迫在眉睫。彻查疫苗生产销售全链条，提高</a:t>
            </a:r>
            <a:r>
              <a:rPr lang="zh-CN" altLang="en-US" sz="2800" dirty="0" smtClean="0">
                <a:latin typeface="微软雅黑" panose="020B0503020204020204" charset="-122"/>
                <a:ea typeface="微软雅黑" panose="020B0503020204020204" charset="-122"/>
                <a:cs typeface="微软雅黑" panose="020B0503020204020204" charset="-122"/>
              </a:rPr>
              <a:t>犯罪成本</a:t>
            </a:r>
            <a:r>
              <a:rPr lang="zh-CN" altLang="en-US" sz="2800" dirty="0">
                <a:latin typeface="微软雅黑" panose="020B0503020204020204" charset="-122"/>
                <a:ea typeface="微软雅黑" panose="020B0503020204020204" charset="-122"/>
                <a:cs typeface="微软雅黑" panose="020B0503020204020204" charset="-122"/>
              </a:rPr>
              <a:t>，将监管的预防针，牢牢打在前头。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4199" y="851058"/>
            <a:ext cx="5177157" cy="568564"/>
            <a:chOff x="611559" y="1340768"/>
            <a:chExt cx="4033898" cy="758261"/>
          </a:xfrm>
        </p:grpSpPr>
        <p:grpSp>
          <p:nvGrpSpPr>
            <p:cNvPr id="12" name="组合 11"/>
            <p:cNvGrpSpPr/>
            <p:nvPr/>
          </p:nvGrpSpPr>
          <p:grpSpPr>
            <a:xfrm>
              <a:off x="611559" y="1340768"/>
              <a:ext cx="470172" cy="758261"/>
              <a:chOff x="179511" y="1340768"/>
              <a:chExt cx="470172" cy="758261"/>
            </a:xfrm>
          </p:grpSpPr>
          <p:sp>
            <p:nvSpPr>
              <p:cNvPr id="10" name="椭圆 9"/>
              <p:cNvSpPr>
                <a:spLocks noChangeAspect="1"/>
              </p:cNvSpPr>
              <p:nvPr/>
            </p:nvSpPr>
            <p:spPr>
              <a:xfrm>
                <a:off x="179511" y="1340768"/>
                <a:ext cx="468001" cy="724684"/>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81683" y="1401241"/>
                <a:ext cx="468000" cy="697788"/>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03</a:t>
                </a:r>
              </a:p>
            </p:txBody>
          </p:sp>
        </p:grpSp>
        <p:sp>
          <p:nvSpPr>
            <p:cNvPr id="18" name="TextBox 17"/>
            <p:cNvSpPr txBox="1"/>
            <p:nvPr/>
          </p:nvSpPr>
          <p:spPr>
            <a:xfrm>
              <a:off x="1099518" y="1367664"/>
              <a:ext cx="3545939" cy="697788"/>
            </a:xfrm>
            <a:prstGeom prst="rect">
              <a:avLst/>
            </a:prstGeom>
            <a:noFill/>
          </p:spPr>
          <p:txBody>
            <a:bodyPr wrap="square" rtlCol="0">
              <a:spAutoFit/>
            </a:bodyPr>
            <a:lstStyle/>
            <a:p>
              <a:pPr algn="just"/>
              <a:r>
                <a:rPr lang="zh-CN" altLang="en-US" sz="2800" b="1" dirty="0">
                  <a:solidFill>
                    <a:prstClr val="black">
                      <a:lumMod val="65000"/>
                      <a:lumOff val="35000"/>
                    </a:prstClr>
                  </a:solidFill>
                  <a:latin typeface="微软雅黑" panose="020B0503020204020204" charset="-122"/>
                  <a:ea typeface="微软雅黑" panose="020B0503020204020204" charset="-122"/>
                  <a:cs typeface="微软雅黑" panose="020B0503020204020204" charset="-122"/>
                </a:rPr>
                <a:t>如何应对公众“疫苗恐慌”</a:t>
              </a:r>
            </a:p>
          </p:txBody>
        </p:sp>
      </p:grpSp>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backgroundRemoval t="0" b="99514" l="977" r="98242">
                        <a14:foregroundMark x1="29492" y1="44228" x2="29492" y2="44228"/>
                        <a14:foregroundMark x1="40234" y1="45687" x2="40234" y2="45687"/>
                        <a14:foregroundMark x1="35059" y1="53463" x2="35059" y2="53463"/>
                        <a14:foregroundMark x1="38574" y1="61482" x2="38574" y2="61482"/>
                        <a14:foregroundMark x1="40234" y1="59295" x2="40234" y2="59295"/>
                        <a14:foregroundMark x1="42676" y1="55407" x2="42676" y2="55407"/>
                        <a14:foregroundMark x1="40234" y1="46294" x2="40234" y2="46294"/>
                        <a14:foregroundMark x1="42676" y1="43499" x2="42676" y2="43499"/>
                        <a14:foregroundMark x1="30371" y1="47874" x2="30371" y2="47874"/>
                        <a14:foregroundMark x1="29688" y1="58202" x2="29688" y2="58202"/>
                        <a14:foregroundMark x1="29395" y1="53827" x2="29395" y2="53827"/>
                        <a14:foregroundMark x1="30566" y1="54313" x2="30566" y2="54313"/>
                        <a14:foregroundMark x1="24609" y1="91859" x2="24609" y2="91859"/>
                        <a14:foregroundMark x1="80371" y1="83354" x2="80371" y2="83354"/>
                        <a14:foregroundMark x1="36523" y1="4617" x2="36523" y2="4617"/>
                        <a14:backgroundMark x1="43652" y1="98906" x2="43652" y2="98906"/>
                        <a14:backgroundMark x1="35742" y1="98177" x2="35742" y2="98177"/>
                      </a14:backgroundRemoval>
                    </a14:imgEffect>
                  </a14:imgLayer>
                </a14:imgProps>
              </a:ext>
              <a:ext uri="{28A0092B-C50C-407E-A947-70E740481C1C}">
                <a14:useLocalDpi xmlns:a14="http://schemas.microsoft.com/office/drawing/2010/main" val="0"/>
              </a:ext>
            </a:extLst>
          </a:blip>
          <a:stretch>
            <a:fillRect/>
          </a:stretch>
        </p:blipFill>
        <p:spPr>
          <a:xfrm>
            <a:off x="700344" y="2214038"/>
            <a:ext cx="1475254" cy="889259"/>
          </a:xfrm>
          <a:prstGeom prst="rect">
            <a:avLst/>
          </a:prstGeom>
        </p:spPr>
      </p:pic>
      <p:sp>
        <p:nvSpPr>
          <p:cNvPr id="6" name="矩形 5"/>
          <p:cNvSpPr/>
          <p:nvPr/>
        </p:nvSpPr>
        <p:spPr>
          <a:xfrm>
            <a:off x="2067561" y="1654969"/>
            <a:ext cx="6838315" cy="2677656"/>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新京报</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只要公共部门永远站在公共利益这一边，能肩负起“一查到底”的公共担当</a:t>
            </a:r>
            <a:r>
              <a:rPr lang="zh-CN" altLang="en-US" sz="2800" dirty="0" smtClean="0">
                <a:latin typeface="微软雅黑" panose="020B0503020204020204" charset="-122"/>
                <a:ea typeface="微软雅黑" panose="020B0503020204020204" charset="-122"/>
                <a:cs typeface="微软雅黑" panose="020B0503020204020204" charset="-122"/>
              </a:rPr>
              <a:t>，疫苗</a:t>
            </a:r>
            <a:r>
              <a:rPr lang="zh-CN" altLang="en-US" sz="2800" dirty="0">
                <a:latin typeface="微软雅黑" panose="020B0503020204020204" charset="-122"/>
                <a:ea typeface="微软雅黑" panose="020B0503020204020204" charset="-122"/>
                <a:cs typeface="微软雅黑" panose="020B0503020204020204" charset="-122"/>
              </a:rPr>
              <a:t>安全焦虑也就能在有效治理下散去。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68428" y="722280"/>
            <a:ext cx="8366287" cy="548060"/>
            <a:chOff x="609655" y="1340768"/>
            <a:chExt cx="8366287" cy="730746"/>
          </a:xfrm>
        </p:grpSpPr>
        <p:grpSp>
          <p:nvGrpSpPr>
            <p:cNvPr id="12" name="组合 11"/>
            <p:cNvGrpSpPr/>
            <p:nvPr/>
          </p:nvGrpSpPr>
          <p:grpSpPr>
            <a:xfrm>
              <a:off x="609655" y="1340768"/>
              <a:ext cx="813435" cy="730745"/>
              <a:chOff x="177607" y="1340768"/>
              <a:chExt cx="813435" cy="730745"/>
            </a:xfrm>
          </p:grpSpPr>
          <p:sp>
            <p:nvSpPr>
              <p:cNvPr id="10" name="椭圆 9"/>
              <p:cNvSpPr>
                <a:spLocks noChangeAspect="1"/>
              </p:cNvSpPr>
              <p:nvPr/>
            </p:nvSpPr>
            <p:spPr>
              <a:xfrm>
                <a:off x="179511" y="1340768"/>
                <a:ext cx="616833" cy="703930"/>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77607" y="1373887"/>
                <a:ext cx="813435" cy="697626"/>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04</a:t>
                </a:r>
              </a:p>
            </p:txBody>
          </p:sp>
        </p:grpSp>
        <p:sp>
          <p:nvSpPr>
            <p:cNvPr id="18" name="TextBox 17"/>
            <p:cNvSpPr txBox="1"/>
            <p:nvPr/>
          </p:nvSpPr>
          <p:spPr>
            <a:xfrm>
              <a:off x="1423090" y="1373888"/>
              <a:ext cx="7552852" cy="697626"/>
            </a:xfrm>
            <a:prstGeom prst="rect">
              <a:avLst/>
            </a:prstGeom>
            <a:noFill/>
          </p:spPr>
          <p:txBody>
            <a:bodyPr wrap="square" rtlCol="0">
              <a:spAutoFit/>
            </a:bodyPr>
            <a:lstStyle/>
            <a:p>
              <a:pPr algn="just"/>
              <a:r>
                <a:rPr lang="zh-CN" altLang="en-US" sz="2800" b="1" dirty="0">
                  <a:solidFill>
                    <a:prstClr val="black">
                      <a:lumMod val="65000"/>
                      <a:lumOff val="35000"/>
                    </a:prstClr>
                  </a:solidFill>
                  <a:latin typeface="微软雅黑" panose="020B0503020204020204" charset="-122"/>
                  <a:ea typeface="微软雅黑" panose="020B0503020204020204" charset="-122"/>
                </a:rPr>
                <a:t>中国医疗卫生系统改革路在何方？</a:t>
              </a:r>
            </a:p>
          </p:txBody>
        </p:sp>
      </p:grpSp>
      <p:sp>
        <p:nvSpPr>
          <p:cNvPr id="7" name="矩形 6"/>
          <p:cNvSpPr/>
          <p:nvPr/>
        </p:nvSpPr>
        <p:spPr>
          <a:xfrm>
            <a:off x="395536" y="1131590"/>
            <a:ext cx="8539179" cy="3970318"/>
          </a:xfrm>
          <a:prstGeom prst="rect">
            <a:avLst/>
          </a:prstGeom>
        </p:spPr>
        <p:txBody>
          <a:bodyPr wrap="square">
            <a:spAutoFit/>
          </a:bodyPr>
          <a:lstStyle/>
          <a:p>
            <a:pPr algn="just">
              <a:lnSpc>
                <a:spcPct val="150000"/>
              </a:lnSpc>
            </a:pP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中国新闻网</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每一次疫苗事件的发生</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都是对我们的</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医疗体制</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和医疗改革的拷问。</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药</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的</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改革</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安全是前提</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药品安全一旦失守</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所有改革的“成效”都将归于零。这次问题疫苗事件</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的发生</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严重影响的是人们的安全感</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从这个意义上说</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医疗体制改革还须进一步打破固化</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利益和</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思想藩篱</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继续向前推进。</a:t>
            </a:r>
          </a:p>
        </p:txBody>
      </p:sp>
      <p:pic>
        <p:nvPicPr>
          <p:cNvPr id="4" name="图片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ackgroundRemoval t="9964" b="96263" l="10000" r="90000">
                        <a14:foregroundMark x1="39000" y1="30071" x2="39000" y2="30071"/>
                        <a14:foregroundMark x1="27700" y1="40036" x2="27700" y2="40036"/>
                        <a14:foregroundMark x1="58100" y1="28470" x2="58100" y2="28470"/>
                        <a14:foregroundMark x1="57800" y1="34875" x2="57800" y2="34875"/>
                        <a14:foregroundMark x1="64400" y1="29359" x2="64400" y2="29359"/>
                        <a14:foregroundMark x1="64600" y1="44484" x2="64600" y2="44484"/>
                        <a14:foregroundMark x1="52000" y1="73843" x2="52000" y2="73843"/>
                        <a14:foregroundMark x1="51500" y1="65480" x2="51500" y2="65480"/>
                        <a14:foregroundMark x1="58900" y1="70641" x2="58900" y2="70641"/>
                        <a14:foregroundMark x1="41700" y1="61922" x2="41700" y2="61922"/>
                        <a14:foregroundMark x1="40400" y1="75979" x2="40400" y2="75979"/>
                        <a14:foregroundMark x1="34200" y1="61744" x2="34200" y2="61744"/>
                        <a14:foregroundMark x1="50500" y1="51423" x2="50500" y2="51423"/>
                        <a14:foregroundMark x1="50100" y1="45374" x2="50100" y2="45374"/>
                      </a14:backgroundRemoval>
                    </a14:imgEffect>
                  </a14:imgLayer>
                </a14:imgProps>
              </a:ext>
              <a:ext uri="{28A0092B-C50C-407E-A947-70E740481C1C}">
                <a14:useLocalDpi xmlns:a14="http://schemas.microsoft.com/office/drawing/2010/main" val="0"/>
              </a:ext>
            </a:extLst>
          </a:blip>
          <a:stretch>
            <a:fillRect/>
          </a:stretch>
        </p:blipFill>
        <p:spPr>
          <a:xfrm>
            <a:off x="6597293" y="-226411"/>
            <a:ext cx="3479582" cy="1466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43069" y="733584"/>
            <a:ext cx="8171590" cy="588828"/>
            <a:chOff x="609655" y="1286411"/>
            <a:chExt cx="8171590" cy="785104"/>
          </a:xfrm>
        </p:grpSpPr>
        <p:grpSp>
          <p:nvGrpSpPr>
            <p:cNvPr id="12" name="组合 11"/>
            <p:cNvGrpSpPr/>
            <p:nvPr/>
          </p:nvGrpSpPr>
          <p:grpSpPr>
            <a:xfrm>
              <a:off x="609655" y="1340768"/>
              <a:ext cx="813435" cy="730747"/>
              <a:chOff x="177607" y="1340768"/>
              <a:chExt cx="813435" cy="730747"/>
            </a:xfrm>
          </p:grpSpPr>
          <p:sp>
            <p:nvSpPr>
              <p:cNvPr id="10" name="椭圆 9"/>
              <p:cNvSpPr>
                <a:spLocks noChangeAspect="1"/>
              </p:cNvSpPr>
              <p:nvPr/>
            </p:nvSpPr>
            <p:spPr>
              <a:xfrm>
                <a:off x="179511" y="1340768"/>
                <a:ext cx="616833" cy="730747"/>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77607" y="1357328"/>
                <a:ext cx="813435" cy="697627"/>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04</a:t>
                </a:r>
              </a:p>
            </p:txBody>
          </p:sp>
        </p:grpSp>
        <p:sp>
          <p:nvSpPr>
            <p:cNvPr id="18" name="TextBox 17"/>
            <p:cNvSpPr txBox="1"/>
            <p:nvPr/>
          </p:nvSpPr>
          <p:spPr>
            <a:xfrm>
              <a:off x="1228393" y="1286411"/>
              <a:ext cx="7552852" cy="697626"/>
            </a:xfrm>
            <a:prstGeom prst="rect">
              <a:avLst/>
            </a:prstGeom>
            <a:noFill/>
          </p:spPr>
          <p:txBody>
            <a:bodyPr wrap="square" rtlCol="0">
              <a:spAutoFit/>
            </a:bodyPr>
            <a:lstStyle/>
            <a:p>
              <a:pPr algn="just"/>
              <a:r>
                <a:rPr lang="zh-CN" altLang="en-US" sz="2800" b="1" dirty="0">
                  <a:solidFill>
                    <a:prstClr val="black">
                      <a:lumMod val="65000"/>
                      <a:lumOff val="35000"/>
                    </a:prstClr>
                  </a:solidFill>
                  <a:latin typeface="微软雅黑" panose="020B0503020204020204" charset="-122"/>
                  <a:ea typeface="微软雅黑" panose="020B0503020204020204" charset="-122"/>
                </a:rPr>
                <a:t>中国医疗卫生系统改革路在何方？</a:t>
              </a:r>
            </a:p>
          </p:txBody>
        </p:sp>
      </p:grpSp>
      <p:sp>
        <p:nvSpPr>
          <p:cNvPr id="2" name="矩形 1"/>
          <p:cNvSpPr/>
          <p:nvPr/>
        </p:nvSpPr>
        <p:spPr>
          <a:xfrm>
            <a:off x="323528" y="1131590"/>
            <a:ext cx="8712968" cy="3970318"/>
          </a:xfrm>
          <a:prstGeom prst="rect">
            <a:avLst/>
          </a:prstGeom>
        </p:spPr>
        <p:txBody>
          <a:bodyPr wrap="square">
            <a:spAutoFit/>
          </a:bodyPr>
          <a:lstStyle/>
          <a:p>
            <a:pPr>
              <a:lnSpc>
                <a:spcPct val="150000"/>
              </a:lnSpc>
            </a:pPr>
            <a:r>
              <a:rPr lang="en-US" altLang="zh-CN" sz="2800" dirty="0">
                <a:solidFill>
                  <a:prstClr val="black"/>
                </a:solidFill>
                <a:latin typeface="微软雅黑" panose="020B0503020204020204" charset="-122"/>
                <a:ea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rPr>
              <a:t>搜狐网</a:t>
            </a:r>
            <a:r>
              <a:rPr lang="en-US" altLang="zh-CN" sz="2800" dirty="0">
                <a:solidFill>
                  <a:prstClr val="black"/>
                </a:solidFill>
                <a:latin typeface="微软雅黑" panose="020B0503020204020204" charset="-122"/>
                <a:ea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rPr>
              <a:t>药神</a:t>
            </a:r>
            <a:r>
              <a:rPr lang="en-US" altLang="zh-CN" sz="2800" dirty="0">
                <a:solidFill>
                  <a:prstClr val="black"/>
                </a:solidFill>
                <a:latin typeface="微软雅黑" panose="020B0503020204020204" charset="-122"/>
                <a:ea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rPr>
              <a:t>的热度还未褪却，长生生物就因狂犬疫苗造假事件暴露在大众的视野下</a:t>
            </a:r>
            <a:r>
              <a:rPr lang="zh-CN" altLang="en-US" sz="2800" dirty="0" smtClean="0">
                <a:solidFill>
                  <a:prstClr val="black"/>
                </a:solidFill>
                <a:latin typeface="微软雅黑" panose="020B0503020204020204" charset="-122"/>
                <a:ea typeface="微软雅黑" panose="020B0503020204020204" charset="-122"/>
              </a:rPr>
              <a:t>，这</a:t>
            </a:r>
            <a:r>
              <a:rPr lang="zh-CN" altLang="en-US" sz="2800" dirty="0">
                <a:solidFill>
                  <a:prstClr val="black"/>
                </a:solidFill>
                <a:latin typeface="微软雅黑" panose="020B0503020204020204" charset="-122"/>
                <a:ea typeface="微软雅黑" panose="020B0503020204020204" charset="-122"/>
              </a:rPr>
              <a:t>两件毫无干系的热点事件竟全都落在了医疗领域上，细想之下，偶然的背后总有一些必然</a:t>
            </a:r>
            <a:r>
              <a:rPr lang="zh-CN" altLang="en-US" sz="2800" dirty="0" smtClean="0">
                <a:solidFill>
                  <a:prstClr val="black"/>
                </a:solidFill>
                <a:latin typeface="微软雅黑" panose="020B0503020204020204" charset="-122"/>
                <a:ea typeface="微软雅黑" panose="020B0503020204020204" charset="-122"/>
              </a:rPr>
              <a:t>。我国</a:t>
            </a:r>
            <a:r>
              <a:rPr lang="zh-CN" altLang="en-US" sz="2800" dirty="0">
                <a:solidFill>
                  <a:prstClr val="black"/>
                </a:solidFill>
                <a:latin typeface="微软雅黑" panose="020B0503020204020204" charset="-122"/>
                <a:ea typeface="微软雅黑" panose="020B0503020204020204" charset="-122"/>
              </a:rPr>
              <a:t>的医疗距离成熟完善依旧尚远，而接连的两件热点只不过是长久积怨下的一次齐声爆发。</a:t>
            </a:r>
          </a:p>
        </p:txBody>
      </p:sp>
      <p:pic>
        <p:nvPicPr>
          <p:cNvPr id="4" name="图片 3"/>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ackgroundRemoval t="9964" b="96263" l="10000" r="90000">
                        <a14:foregroundMark x1="39000" y1="30071" x2="39000" y2="30071"/>
                        <a14:foregroundMark x1="27700" y1="40036" x2="27700" y2="40036"/>
                        <a14:foregroundMark x1="58100" y1="28470" x2="58100" y2="28470"/>
                        <a14:foregroundMark x1="57800" y1="34875" x2="57800" y2="34875"/>
                        <a14:foregroundMark x1="64400" y1="29359" x2="64400" y2="29359"/>
                        <a14:foregroundMark x1="64600" y1="44484" x2="64600" y2="44484"/>
                        <a14:foregroundMark x1="52000" y1="73843" x2="52000" y2="73843"/>
                        <a14:foregroundMark x1="51500" y1="65480" x2="51500" y2="65480"/>
                        <a14:foregroundMark x1="58900" y1="70641" x2="58900" y2="70641"/>
                        <a14:foregroundMark x1="41700" y1="61922" x2="41700" y2="61922"/>
                        <a14:foregroundMark x1="40400" y1="75979" x2="40400" y2="75979"/>
                        <a14:foregroundMark x1="34200" y1="61744" x2="34200" y2="61744"/>
                        <a14:foregroundMark x1="50500" y1="51423" x2="50500" y2="51423"/>
                        <a14:foregroundMark x1="50100" y1="45374" x2="50100" y2="45374"/>
                      </a14:backgroundRemoval>
                    </a14:imgEffect>
                  </a14:imgLayer>
                </a14:imgProps>
              </a:ext>
              <a:ext uri="{28A0092B-C50C-407E-A947-70E740481C1C}">
                <a14:useLocalDpi xmlns:a14="http://schemas.microsoft.com/office/drawing/2010/main" val="0"/>
              </a:ext>
            </a:extLst>
          </a:blip>
          <a:stretch>
            <a:fillRect/>
          </a:stretch>
        </p:blipFill>
        <p:spPr>
          <a:xfrm>
            <a:off x="6582688" y="-267845"/>
            <a:ext cx="3479582" cy="1466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214996" y="1265429"/>
            <a:ext cx="3357005" cy="587402"/>
            <a:chOff x="1214995" y="1687240"/>
            <a:chExt cx="3357005" cy="783203"/>
          </a:xfrm>
        </p:grpSpPr>
        <p:grpSp>
          <p:nvGrpSpPr>
            <p:cNvPr id="4" name="组合 3"/>
            <p:cNvGrpSpPr/>
            <p:nvPr/>
          </p:nvGrpSpPr>
          <p:grpSpPr>
            <a:xfrm>
              <a:off x="1214995" y="1687240"/>
              <a:ext cx="720080" cy="720080"/>
              <a:chOff x="1219837" y="1687240"/>
              <a:chExt cx="720080" cy="720080"/>
            </a:xfrm>
          </p:grpSpPr>
          <p:sp>
            <p:nvSpPr>
              <p:cNvPr id="2" name="椭圆 1"/>
              <p:cNvSpPr/>
              <p:nvPr/>
            </p:nvSpPr>
            <p:spPr>
              <a:xfrm>
                <a:off x="1219837" y="1687240"/>
                <a:ext cx="720080" cy="720080"/>
              </a:xfrm>
              <a:prstGeom prst="ellipse">
                <a:avLst/>
              </a:prstGeom>
              <a:solidFill>
                <a:schemeClr val="bg1">
                  <a:lumMod val="9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291845" y="1764432"/>
                <a:ext cx="576064" cy="565696"/>
              </a:xfrm>
              <a:prstGeom prst="ellips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隶书" panose="02010509060101010101" pitchFamily="49" charset="-122"/>
                    <a:ea typeface="隶书" panose="02010509060101010101" pitchFamily="49" charset="-122"/>
                  </a:rPr>
                  <a:t>1</a:t>
                </a:r>
                <a:endParaRPr lang="zh-CN" altLang="en-US" sz="2400" b="1" dirty="0">
                  <a:latin typeface="隶书" panose="02010509060101010101" pitchFamily="49" charset="-122"/>
                  <a:ea typeface="隶书" panose="02010509060101010101" pitchFamily="49" charset="-122"/>
                </a:endParaRPr>
              </a:p>
            </p:txBody>
          </p:sp>
        </p:grpSp>
        <p:sp>
          <p:nvSpPr>
            <p:cNvPr id="5" name="TextBox 4"/>
            <p:cNvSpPr txBox="1"/>
            <p:nvPr/>
          </p:nvSpPr>
          <p:spPr>
            <a:xfrm>
              <a:off x="1547664" y="1772816"/>
              <a:ext cx="3024336" cy="697627"/>
            </a:xfrm>
            <a:prstGeom prst="rect">
              <a:avLst/>
            </a:prstGeom>
            <a:noFill/>
          </p:spPr>
          <p:txBody>
            <a:bodyPr wrap="square" rtlCol="0">
              <a:spAutoFit/>
            </a:bodyPr>
            <a:lstStyle>
              <a:defPPr>
                <a:defRPr lang="zh-CN"/>
              </a:defPPr>
              <a:lvl1pPr algn="ctr"/>
            </a:lstStyle>
            <a:p>
              <a:r>
                <a:rPr lang="zh-CN" altLang="en-US" sz="2800" b="1" dirty="0">
                  <a:latin typeface="+mj-ea"/>
                  <a:ea typeface="+mj-ea"/>
                </a:rPr>
                <a:t>观点大事</a:t>
              </a:r>
            </a:p>
          </p:txBody>
        </p:sp>
      </p:grpSp>
      <p:grpSp>
        <p:nvGrpSpPr>
          <p:cNvPr id="17" name="组合 16"/>
          <p:cNvGrpSpPr/>
          <p:nvPr/>
        </p:nvGrpSpPr>
        <p:grpSpPr>
          <a:xfrm>
            <a:off x="2166710" y="2164100"/>
            <a:ext cx="3845450" cy="592460"/>
            <a:chOff x="2166710" y="2885468"/>
            <a:chExt cx="3845450" cy="789947"/>
          </a:xfrm>
        </p:grpSpPr>
        <p:grpSp>
          <p:nvGrpSpPr>
            <p:cNvPr id="6" name="组合 5"/>
            <p:cNvGrpSpPr/>
            <p:nvPr/>
          </p:nvGrpSpPr>
          <p:grpSpPr>
            <a:xfrm>
              <a:off x="2166710" y="2885468"/>
              <a:ext cx="720080" cy="720080"/>
              <a:chOff x="1219837" y="1687240"/>
              <a:chExt cx="720080" cy="720080"/>
            </a:xfrm>
          </p:grpSpPr>
          <p:sp>
            <p:nvSpPr>
              <p:cNvPr id="7" name="椭圆 6"/>
              <p:cNvSpPr/>
              <p:nvPr/>
            </p:nvSpPr>
            <p:spPr>
              <a:xfrm>
                <a:off x="1219837" y="1687240"/>
                <a:ext cx="720080" cy="720080"/>
              </a:xfrm>
              <a:prstGeom prst="ellipse">
                <a:avLst/>
              </a:prstGeom>
              <a:solidFill>
                <a:schemeClr val="bg1">
                  <a:lumMod val="9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91845" y="1764432"/>
                <a:ext cx="576064" cy="565696"/>
              </a:xfrm>
              <a:prstGeom prst="ellips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隶书" panose="02010509060101010101" pitchFamily="49" charset="-122"/>
                    <a:ea typeface="隶书" panose="02010509060101010101" pitchFamily="49" charset="-122"/>
                  </a:rPr>
                  <a:t>2</a:t>
                </a:r>
                <a:endParaRPr lang="zh-CN" altLang="en-US" sz="2400" b="1" dirty="0">
                  <a:latin typeface="隶书" panose="02010509060101010101" pitchFamily="49" charset="-122"/>
                  <a:ea typeface="隶书" panose="02010509060101010101" pitchFamily="49" charset="-122"/>
                </a:endParaRPr>
              </a:p>
            </p:txBody>
          </p:sp>
        </p:grpSp>
        <p:sp>
          <p:nvSpPr>
            <p:cNvPr id="9" name="TextBox 8"/>
            <p:cNvSpPr txBox="1"/>
            <p:nvPr/>
          </p:nvSpPr>
          <p:spPr>
            <a:xfrm>
              <a:off x="3131840" y="2977788"/>
              <a:ext cx="2880320" cy="697627"/>
            </a:xfrm>
            <a:prstGeom prst="rect">
              <a:avLst/>
            </a:prstGeom>
            <a:noFill/>
          </p:spPr>
          <p:txBody>
            <a:bodyPr wrap="square" rtlCol="0">
              <a:spAutoFit/>
            </a:bodyPr>
            <a:lstStyle/>
            <a:p>
              <a:r>
                <a:rPr lang="zh-CN" altLang="en-US" sz="2800" b="1" dirty="0">
                  <a:latin typeface="+mj-ea"/>
                  <a:ea typeface="+mj-ea"/>
                </a:rPr>
                <a:t>八方热议</a:t>
              </a:r>
            </a:p>
          </p:txBody>
        </p:sp>
      </p:grpSp>
      <p:grpSp>
        <p:nvGrpSpPr>
          <p:cNvPr id="18" name="组合 17"/>
          <p:cNvGrpSpPr/>
          <p:nvPr/>
        </p:nvGrpSpPr>
        <p:grpSpPr>
          <a:xfrm>
            <a:off x="3275856" y="2979641"/>
            <a:ext cx="2952328" cy="587015"/>
            <a:chOff x="3275856" y="3972850"/>
            <a:chExt cx="2952328" cy="782686"/>
          </a:xfrm>
        </p:grpSpPr>
        <p:grpSp>
          <p:nvGrpSpPr>
            <p:cNvPr id="10" name="组合 9"/>
            <p:cNvGrpSpPr/>
            <p:nvPr/>
          </p:nvGrpSpPr>
          <p:grpSpPr>
            <a:xfrm>
              <a:off x="3275856" y="3972850"/>
              <a:ext cx="720080" cy="720080"/>
              <a:chOff x="1219837" y="1687240"/>
              <a:chExt cx="720080" cy="720080"/>
            </a:xfrm>
          </p:grpSpPr>
          <p:sp>
            <p:nvSpPr>
              <p:cNvPr id="11" name="椭圆 10"/>
              <p:cNvSpPr/>
              <p:nvPr/>
            </p:nvSpPr>
            <p:spPr>
              <a:xfrm>
                <a:off x="1219837" y="1687240"/>
                <a:ext cx="720080" cy="720080"/>
              </a:xfrm>
              <a:prstGeom prst="ellipse">
                <a:avLst/>
              </a:prstGeom>
              <a:solidFill>
                <a:schemeClr val="bg1">
                  <a:lumMod val="9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291845" y="1764432"/>
                <a:ext cx="576064" cy="565696"/>
              </a:xfrm>
              <a:prstGeom prst="ellips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隶书" panose="02010509060101010101" pitchFamily="49" charset="-122"/>
                    <a:ea typeface="隶书" panose="02010509060101010101" pitchFamily="49" charset="-122"/>
                  </a:rPr>
                  <a:t>3</a:t>
                </a:r>
                <a:endParaRPr lang="zh-CN" altLang="en-US" sz="2400" b="1" dirty="0">
                  <a:latin typeface="隶书" panose="02010509060101010101" pitchFamily="49" charset="-122"/>
                  <a:ea typeface="隶书" panose="02010509060101010101" pitchFamily="49" charset="-122"/>
                </a:endParaRPr>
              </a:p>
            </p:txBody>
          </p:sp>
        </p:grpSp>
        <p:sp>
          <p:nvSpPr>
            <p:cNvPr id="13" name="TextBox 12"/>
            <p:cNvSpPr txBox="1"/>
            <p:nvPr/>
          </p:nvSpPr>
          <p:spPr>
            <a:xfrm>
              <a:off x="4355976" y="4057909"/>
              <a:ext cx="1872208" cy="697627"/>
            </a:xfrm>
            <a:prstGeom prst="rect">
              <a:avLst/>
            </a:prstGeom>
            <a:noFill/>
          </p:spPr>
          <p:txBody>
            <a:bodyPr wrap="square" rtlCol="0">
              <a:spAutoFit/>
            </a:bodyPr>
            <a:lstStyle/>
            <a:p>
              <a:r>
                <a:rPr lang="zh-CN" altLang="en-US" sz="2800" b="1" dirty="0">
                  <a:latin typeface="+mj-ea"/>
                  <a:ea typeface="+mj-ea"/>
                </a:rPr>
                <a:t>运用示例</a:t>
              </a:r>
            </a:p>
          </p:txBody>
        </p:sp>
      </p:grpSp>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artisticChalkSketch/>
                    </a14:imgEffect>
                    <a14:imgEffect>
                      <a14:backgroundRemoval t="6907" b="89940" l="5800" r="98500">
                        <a14:foregroundMark x1="80900" y1="33934" x2="80900" y2="33934"/>
                        <a14:foregroundMark x1="79100" y1="37087" x2="79100" y2="37087"/>
                        <a14:foregroundMark x1="82500" y1="38889" x2="82500" y2="38889"/>
                        <a14:foregroundMark x1="88900" y1="37838" x2="88900" y2="37838"/>
                        <a14:foregroundMark x1="86800" y1="31381" x2="86800" y2="31381"/>
                        <a14:foregroundMark x1="59900" y1="9309" x2="59900" y2="9309"/>
                        <a14:foregroundMark x1="61000" y1="8108" x2="61000" y2="8108"/>
                        <a14:foregroundMark x1="63700" y1="8859" x2="63700" y2="8859"/>
                        <a14:foregroundMark x1="64600" y1="8408" x2="64600" y2="8408"/>
                        <a14:foregroundMark x1="65700" y1="8859" x2="65700" y2="8859"/>
                        <a14:foregroundMark x1="67300" y1="8559" x2="67300" y2="8559"/>
                        <a14:foregroundMark x1="89800" y1="28529" x2="89800" y2="28529"/>
                        <a14:foregroundMark x1="93000" y1="29730" x2="93000" y2="29730"/>
                        <a14:foregroundMark x1="57900" y1="9009" x2="57900" y2="9009"/>
                        <a14:foregroundMark x1="57200" y1="9459" x2="57200" y2="9459"/>
                        <a14:foregroundMark x1="71100" y1="9309" x2="71100" y2="9309"/>
                        <a14:foregroundMark x1="72200" y1="9459" x2="72200" y2="9459"/>
                        <a14:foregroundMark x1="66400" y1="8559" x2="66400" y2="8559"/>
                        <a14:foregroundMark x1="62700" y1="7658" x2="62700" y2="7658"/>
                        <a14:foregroundMark x1="88900" y1="33784" x2="88900" y2="33784"/>
                        <a14:foregroundMark x1="64600" y1="75225" x2="64600" y2="75225"/>
                        <a14:foregroundMark x1="62800" y1="75676" x2="62800" y2="75676"/>
                        <a14:foregroundMark x1="63500" y1="75826" x2="63500" y2="75826"/>
                      </a14:backgroundRemoval>
                    </a14:imgEffect>
                  </a14:imgLayer>
                </a14:imgProps>
              </a:ext>
              <a:ext uri="{28A0092B-C50C-407E-A947-70E740481C1C}">
                <a14:useLocalDpi xmlns:a14="http://schemas.microsoft.com/office/drawing/2010/main" val="0"/>
              </a:ext>
            </a:extLst>
          </a:blip>
          <a:stretch>
            <a:fillRect/>
          </a:stretch>
        </p:blipFill>
        <p:spPr>
          <a:xfrm>
            <a:off x="6216766" y="3430251"/>
            <a:ext cx="2714206" cy="13557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36296" y="207846"/>
            <a:ext cx="1440160" cy="1271424"/>
            <a:chOff x="6444208" y="649779"/>
            <a:chExt cx="1440160" cy="1695231"/>
          </a:xfrm>
        </p:grpSpPr>
        <p:pic>
          <p:nvPicPr>
            <p:cNvPr id="2" name="图片 1"/>
            <p:cNvPicPr>
              <a:picLocks noChangeAspect="1"/>
            </p:cNvPicPr>
            <p:nvPr/>
          </p:nvPicPr>
          <p:blipFill>
            <a:blip r:embed="rId2" cstate="print">
              <a:grayscl/>
              <a:extLst>
                <a:ext uri="{BEBA8EAE-BF5A-486C-A8C5-ECC9F3942E4B}">
                  <a14:imgProps xmlns:a14="http://schemas.microsoft.com/office/drawing/2010/main">
                    <a14:imgLayer r:embed="rId3">
                      <a14:imgEffect>
                        <a14:backgroundRemoval t="1172" b="99414" l="3516" r="97461">
                          <a14:foregroundMark x1="60156" y1="15625" x2="60156" y2="15625"/>
                          <a14:foregroundMark x1="11914" y1="82617" x2="11914" y2="82617"/>
                          <a14:foregroundMark x1="7422" y1="91797" x2="7422" y2="91797"/>
                          <a14:foregroundMark x1="9961" y1="88477" x2="9961" y2="88477"/>
                          <a14:foregroundMark x1="24805" y1="97070" x2="24805" y2="97070"/>
                        </a14:backgroundRemoval>
                      </a14:imgEffect>
                    </a14:imgLayer>
                  </a14:imgProps>
                </a:ext>
                <a:ext uri="{28A0092B-C50C-407E-A947-70E740481C1C}">
                  <a14:useLocalDpi xmlns:a14="http://schemas.microsoft.com/office/drawing/2010/main" val="0"/>
                </a:ext>
              </a:extLst>
            </a:blip>
            <a:stretch>
              <a:fillRect/>
            </a:stretch>
          </p:blipFill>
          <p:spPr>
            <a:xfrm>
              <a:off x="7308304" y="649779"/>
              <a:ext cx="576064" cy="576064"/>
            </a:xfrm>
            <a:prstGeom prst="rect">
              <a:avLst/>
            </a:prstGeom>
          </p:spPr>
        </p:pic>
        <p:sp>
          <p:nvSpPr>
            <p:cNvPr id="3" name="TextBox 2"/>
            <p:cNvSpPr txBox="1"/>
            <p:nvPr/>
          </p:nvSpPr>
          <p:spPr>
            <a:xfrm>
              <a:off x="6444208" y="908720"/>
              <a:ext cx="1008112" cy="1436290"/>
            </a:xfrm>
            <a:prstGeom prst="rect">
              <a:avLst/>
            </a:prstGeom>
            <a:noFill/>
          </p:spPr>
          <p:txBody>
            <a:bodyPr wrap="square" rtlCol="0">
              <a:spAutoFit/>
            </a:bodyPr>
            <a:lstStyle/>
            <a:p>
              <a:r>
                <a:rPr lang="zh-CN" altLang="en-US" sz="3200" b="1" dirty="0">
                  <a:solidFill>
                    <a:prstClr val="black">
                      <a:lumMod val="50000"/>
                      <a:lumOff val="50000"/>
                    </a:prstClr>
                  </a:solidFill>
                  <a:latin typeface="微软雅黑" panose="020B0503020204020204" charset="-122"/>
                  <a:ea typeface="微软雅黑" panose="020B0503020204020204" charset="-122"/>
                </a:rPr>
                <a:t>写作示例</a:t>
              </a:r>
            </a:p>
          </p:txBody>
        </p:sp>
      </p:grpSp>
      <p:sp>
        <p:nvSpPr>
          <p:cNvPr id="5" name="矩形 4"/>
          <p:cNvSpPr/>
          <p:nvPr/>
        </p:nvSpPr>
        <p:spPr>
          <a:xfrm>
            <a:off x="335939" y="1190774"/>
            <a:ext cx="8820472" cy="3970318"/>
          </a:xfrm>
          <a:prstGeom prst="rect">
            <a:avLst/>
          </a:prstGeom>
        </p:spPr>
        <p:txBody>
          <a:bodyPr wrap="square">
            <a:spAutoFit/>
          </a:bodyPr>
          <a:lstStyle/>
          <a:p>
            <a:pPr>
              <a:lnSpc>
                <a:spcPct val="150000"/>
              </a:lnSpc>
            </a:pP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当“生”与“利”不能兼得，当金钱的浪潮撞击着道德的堤岸，当龌龊的“伟大”遭遇高尚的“平凡”，我们该做出怎样的抉择？做人，当坚守道德的底线，仰不愧于天，俯不祚于地。今天，道德的底线更是做人的基石，处世最起码的准则，维护尊严的法宝。只有坚守住道德的底线，我们才能做一个真正的人。</a:t>
            </a:r>
          </a:p>
        </p:txBody>
      </p:sp>
      <p:sp>
        <p:nvSpPr>
          <p:cNvPr id="6" name="TextBox 5"/>
          <p:cNvSpPr txBox="1"/>
          <p:nvPr/>
        </p:nvSpPr>
        <p:spPr>
          <a:xfrm>
            <a:off x="618319" y="667554"/>
            <a:ext cx="2555875" cy="523220"/>
          </a:xfrm>
          <a:prstGeom prst="rect">
            <a:avLst/>
          </a:prstGeom>
          <a:noFill/>
        </p:spPr>
        <p:txBody>
          <a:bodyPr wrap="square" rtlCol="0">
            <a:spAutoFit/>
          </a:bodyPr>
          <a:lstStyle/>
          <a:p>
            <a:r>
              <a:rPr lang="zh-CN" altLang="en-US" sz="2800" b="1" dirty="0" smtClean="0">
                <a:solidFill>
                  <a:prstClr val="black"/>
                </a:solidFill>
                <a:latin typeface="微软雅黑" panose="020B0503020204020204" charset="-122"/>
                <a:ea typeface="微软雅黑" panose="020B0503020204020204" charset="-122"/>
              </a:rPr>
              <a:t>坚守道德底线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36296" y="135838"/>
            <a:ext cx="1440160" cy="1271424"/>
            <a:chOff x="6444208" y="649779"/>
            <a:chExt cx="1440160" cy="1695231"/>
          </a:xfrm>
        </p:grpSpPr>
        <p:pic>
          <p:nvPicPr>
            <p:cNvPr id="2" name="图片 1"/>
            <p:cNvPicPr>
              <a:picLocks noChangeAspect="1"/>
            </p:cNvPicPr>
            <p:nvPr/>
          </p:nvPicPr>
          <p:blipFill>
            <a:blip r:embed="rId2" cstate="print">
              <a:grayscl/>
              <a:extLst>
                <a:ext uri="{BEBA8EAE-BF5A-486C-A8C5-ECC9F3942E4B}">
                  <a14:imgProps xmlns:a14="http://schemas.microsoft.com/office/drawing/2010/main">
                    <a14:imgLayer r:embed="rId3">
                      <a14:imgEffect>
                        <a14:backgroundRemoval t="1172" b="99414" l="3516" r="97461">
                          <a14:foregroundMark x1="60156" y1="15625" x2="60156" y2="15625"/>
                          <a14:foregroundMark x1="11914" y1="82617" x2="11914" y2="82617"/>
                          <a14:foregroundMark x1="7422" y1="91797" x2="7422" y2="91797"/>
                          <a14:foregroundMark x1="9961" y1="88477" x2="9961" y2="88477"/>
                          <a14:foregroundMark x1="24805" y1="97070" x2="24805" y2="97070"/>
                        </a14:backgroundRemoval>
                      </a14:imgEffect>
                    </a14:imgLayer>
                  </a14:imgProps>
                </a:ext>
                <a:ext uri="{28A0092B-C50C-407E-A947-70E740481C1C}">
                  <a14:useLocalDpi xmlns:a14="http://schemas.microsoft.com/office/drawing/2010/main" val="0"/>
                </a:ext>
              </a:extLst>
            </a:blip>
            <a:stretch>
              <a:fillRect/>
            </a:stretch>
          </p:blipFill>
          <p:spPr>
            <a:xfrm>
              <a:off x="7308304" y="649779"/>
              <a:ext cx="576064" cy="576064"/>
            </a:xfrm>
            <a:prstGeom prst="rect">
              <a:avLst/>
            </a:prstGeom>
          </p:spPr>
        </p:pic>
        <p:sp>
          <p:nvSpPr>
            <p:cNvPr id="3" name="TextBox 2"/>
            <p:cNvSpPr txBox="1"/>
            <p:nvPr/>
          </p:nvSpPr>
          <p:spPr>
            <a:xfrm>
              <a:off x="6444208" y="908720"/>
              <a:ext cx="1008112" cy="1436290"/>
            </a:xfrm>
            <a:prstGeom prst="rect">
              <a:avLst/>
            </a:prstGeom>
            <a:noFill/>
          </p:spPr>
          <p:txBody>
            <a:bodyPr wrap="square" rtlCol="0">
              <a:spAutoFit/>
            </a:bodyPr>
            <a:lstStyle/>
            <a:p>
              <a:r>
                <a:rPr lang="zh-CN" altLang="en-US" sz="3200" b="1" dirty="0">
                  <a:solidFill>
                    <a:prstClr val="black">
                      <a:lumMod val="50000"/>
                      <a:lumOff val="50000"/>
                    </a:prstClr>
                  </a:solidFill>
                  <a:latin typeface="微软雅黑" panose="020B0503020204020204" charset="-122"/>
                  <a:ea typeface="微软雅黑" panose="020B0503020204020204" charset="-122"/>
                </a:rPr>
                <a:t>写作示例</a:t>
              </a:r>
            </a:p>
          </p:txBody>
        </p:sp>
      </p:grpSp>
      <p:sp>
        <p:nvSpPr>
          <p:cNvPr id="8" name="矩形 7"/>
          <p:cNvSpPr/>
          <p:nvPr/>
        </p:nvSpPr>
        <p:spPr>
          <a:xfrm>
            <a:off x="251521" y="1193720"/>
            <a:ext cx="8640960" cy="3970318"/>
          </a:xfrm>
          <a:prstGeom prst="rect">
            <a:avLst/>
          </a:prstGeom>
        </p:spPr>
        <p:txBody>
          <a:bodyPr wrap="square">
            <a:spAutoFit/>
          </a:bodyPr>
          <a:lstStyle/>
          <a:p>
            <a:pPr>
              <a:lnSpc>
                <a:spcPct val="150000"/>
              </a:lnSpc>
            </a:pPr>
            <a:r>
              <a:rPr lang="zh-CN" altLang="en-US" sz="2800" dirty="0">
                <a:solidFill>
                  <a:prstClr val="black"/>
                </a:solidFill>
                <a:latin typeface="微软雅黑" panose="020B0503020204020204" charset="-122"/>
                <a:ea typeface="微软雅黑" panose="020B0503020204020204" charset="-122"/>
              </a:rPr>
              <a:t>目光短浅之人看到蝇头蛇利，便头脑一热，拍头行事，一掷千金，但眼光长远之人，看到的不只是表象，还有他身后万般的，短期的与长期的，可见的与无形的，表面的与本质的这些联系。短期内，似这些花最少而获利最多的赚了，但长期来看，他们却赔了。赔了金钱，赔了道德，赔了信任，赔了健康。</a:t>
            </a:r>
          </a:p>
        </p:txBody>
      </p:sp>
      <p:sp>
        <p:nvSpPr>
          <p:cNvPr id="9" name="TextBox 8"/>
          <p:cNvSpPr txBox="1"/>
          <p:nvPr/>
        </p:nvSpPr>
        <p:spPr>
          <a:xfrm>
            <a:off x="755705" y="771550"/>
            <a:ext cx="1800200" cy="523220"/>
          </a:xfrm>
          <a:prstGeom prst="rect">
            <a:avLst/>
          </a:prstGeom>
          <a:noFill/>
        </p:spPr>
        <p:txBody>
          <a:bodyPr wrap="square" rtlCol="0">
            <a:spAutoFit/>
          </a:bodyPr>
          <a:lstStyle/>
          <a:p>
            <a:r>
              <a:rPr lang="zh-CN" altLang="en-US" sz="2800" b="1" dirty="0" smtClean="0">
                <a:solidFill>
                  <a:prstClr val="black"/>
                </a:solidFill>
                <a:latin typeface="微软雅黑" panose="020B0503020204020204" charset="-122"/>
                <a:ea typeface="微软雅黑" panose="020B0503020204020204" charset="-122"/>
              </a:rPr>
              <a:t>利益驱动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44763" y="123633"/>
            <a:ext cx="1440160" cy="1271424"/>
            <a:chOff x="6444208" y="649779"/>
            <a:chExt cx="1440160" cy="1695231"/>
          </a:xfrm>
        </p:grpSpPr>
        <p:pic>
          <p:nvPicPr>
            <p:cNvPr id="2" name="图片 1"/>
            <p:cNvPicPr>
              <a:picLocks noChangeAspect="1"/>
            </p:cNvPicPr>
            <p:nvPr/>
          </p:nvPicPr>
          <p:blipFill>
            <a:blip r:embed="rId2" cstate="print">
              <a:grayscl/>
              <a:extLst>
                <a:ext uri="{BEBA8EAE-BF5A-486C-A8C5-ECC9F3942E4B}">
                  <a14:imgProps xmlns:a14="http://schemas.microsoft.com/office/drawing/2010/main">
                    <a14:imgLayer r:embed="rId3">
                      <a14:imgEffect>
                        <a14:backgroundRemoval t="1172" b="99414" l="3516" r="97461">
                          <a14:foregroundMark x1="60156" y1="15625" x2="60156" y2="15625"/>
                          <a14:foregroundMark x1="11914" y1="82617" x2="11914" y2="82617"/>
                          <a14:foregroundMark x1="7422" y1="91797" x2="7422" y2="91797"/>
                          <a14:foregroundMark x1="9961" y1="88477" x2="9961" y2="88477"/>
                          <a14:foregroundMark x1="24805" y1="97070" x2="24805" y2="97070"/>
                        </a14:backgroundRemoval>
                      </a14:imgEffect>
                    </a14:imgLayer>
                  </a14:imgProps>
                </a:ext>
                <a:ext uri="{28A0092B-C50C-407E-A947-70E740481C1C}">
                  <a14:useLocalDpi xmlns:a14="http://schemas.microsoft.com/office/drawing/2010/main" val="0"/>
                </a:ext>
              </a:extLst>
            </a:blip>
            <a:stretch>
              <a:fillRect/>
            </a:stretch>
          </p:blipFill>
          <p:spPr>
            <a:xfrm>
              <a:off x="7308304" y="649779"/>
              <a:ext cx="576064" cy="576064"/>
            </a:xfrm>
            <a:prstGeom prst="rect">
              <a:avLst/>
            </a:prstGeom>
          </p:spPr>
        </p:pic>
        <p:sp>
          <p:nvSpPr>
            <p:cNvPr id="3" name="TextBox 2"/>
            <p:cNvSpPr txBox="1"/>
            <p:nvPr/>
          </p:nvSpPr>
          <p:spPr>
            <a:xfrm>
              <a:off x="6444208" y="908720"/>
              <a:ext cx="1008112" cy="1436290"/>
            </a:xfrm>
            <a:prstGeom prst="rect">
              <a:avLst/>
            </a:prstGeom>
            <a:noFill/>
          </p:spPr>
          <p:txBody>
            <a:bodyPr wrap="square" rtlCol="0">
              <a:spAutoFit/>
            </a:bodyPr>
            <a:lstStyle/>
            <a:p>
              <a:r>
                <a:rPr lang="zh-CN" altLang="en-US" sz="3200" b="1" dirty="0">
                  <a:solidFill>
                    <a:prstClr val="black">
                      <a:lumMod val="50000"/>
                      <a:lumOff val="50000"/>
                    </a:prstClr>
                  </a:solidFill>
                  <a:latin typeface="微软雅黑" panose="020B0503020204020204" charset="-122"/>
                  <a:ea typeface="微软雅黑" panose="020B0503020204020204" charset="-122"/>
                </a:rPr>
                <a:t>写作示例</a:t>
              </a:r>
            </a:p>
          </p:txBody>
        </p:sp>
      </p:grpSp>
      <p:sp>
        <p:nvSpPr>
          <p:cNvPr id="6" name="TextBox 5"/>
          <p:cNvSpPr txBox="1"/>
          <p:nvPr/>
        </p:nvSpPr>
        <p:spPr>
          <a:xfrm>
            <a:off x="676711" y="747248"/>
            <a:ext cx="1800200" cy="523220"/>
          </a:xfrm>
          <a:prstGeom prst="rect">
            <a:avLst/>
          </a:prstGeom>
          <a:noFill/>
        </p:spPr>
        <p:txBody>
          <a:bodyPr wrap="square" rtlCol="0">
            <a:spAutoFit/>
          </a:bodyPr>
          <a:lstStyle/>
          <a:p>
            <a:r>
              <a:rPr lang="zh-CN" altLang="en-US" sz="2800" b="1" dirty="0" smtClean="0">
                <a:latin typeface="微软雅黑" panose="020B0503020204020204" charset="-122"/>
                <a:ea typeface="微软雅黑" panose="020B0503020204020204" charset="-122"/>
              </a:rPr>
              <a:t>敬畏生命</a:t>
            </a:r>
          </a:p>
        </p:txBody>
      </p:sp>
      <p:sp>
        <p:nvSpPr>
          <p:cNvPr id="7" name="矩形 6"/>
          <p:cNvSpPr/>
          <p:nvPr/>
        </p:nvSpPr>
        <p:spPr>
          <a:xfrm>
            <a:off x="476011" y="1347614"/>
            <a:ext cx="8208912" cy="3884140"/>
          </a:xfrm>
          <a:prstGeom prst="rect">
            <a:avLst/>
          </a:prstGeom>
        </p:spPr>
        <p:txBody>
          <a:bodyPr wrap="square">
            <a:spAutoFit/>
          </a:bodyPr>
          <a:lstStyle/>
          <a:p>
            <a:pPr>
              <a:lnSpc>
                <a:spcPct val="110000"/>
              </a:lnSpc>
              <a:spcBef>
                <a:spcPts val="0"/>
              </a:spcBef>
              <a:spcAft>
                <a:spcPts val="0"/>
              </a:spcAft>
            </a:pPr>
            <a:r>
              <a:rPr lang="zh-CN" altLang="en-US" sz="3200" dirty="0">
                <a:solidFill>
                  <a:prstClr val="black"/>
                </a:solidFill>
                <a:latin typeface="微软雅黑" panose="020B0503020204020204" charset="-122"/>
                <a:ea typeface="微软雅黑" panose="020B0503020204020204" charset="-122"/>
              </a:rPr>
              <a:t>敬，而生虔诚心；畏，而生戒惕心。因为敬畏生命，特蕾莎修女，把一生献给了那些受苦难的人们，同他们交谈，给他们食物，让他们感受无尽的爱与关怀，也使自己的生命具有了更高的价值。人生短暂，心存敬畏，方可大道直行；岁月无痕，心存敬畏，自当青史留名</a:t>
            </a:r>
            <a:r>
              <a:rPr lang="zh-CN" altLang="en-US" sz="3200" dirty="0" smtClean="0">
                <a:latin typeface="微软雅黑" panose="020B0503020204020204" charset="-122"/>
                <a:ea typeface="微软雅黑" panose="020B0503020204020204" charset="-122"/>
              </a:rPr>
              <a:t>。</a:t>
            </a:r>
            <a:endParaRPr lang="zh-CN" altLang="en-US"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38115" y="134511"/>
            <a:ext cx="1440160" cy="1271424"/>
            <a:chOff x="6444208" y="649779"/>
            <a:chExt cx="1440160" cy="1695231"/>
          </a:xfrm>
        </p:grpSpPr>
        <p:pic>
          <p:nvPicPr>
            <p:cNvPr id="2" name="图片 1"/>
            <p:cNvPicPr>
              <a:picLocks noChangeAspect="1"/>
            </p:cNvPicPr>
            <p:nvPr/>
          </p:nvPicPr>
          <p:blipFill>
            <a:blip r:embed="rId2" cstate="print">
              <a:grayscl/>
              <a:extLst>
                <a:ext uri="{BEBA8EAE-BF5A-486C-A8C5-ECC9F3942E4B}">
                  <a14:imgProps xmlns:a14="http://schemas.microsoft.com/office/drawing/2010/main">
                    <a14:imgLayer r:embed="rId3">
                      <a14:imgEffect>
                        <a14:backgroundRemoval t="1172" b="99414" l="3516" r="97461">
                          <a14:foregroundMark x1="60156" y1="15625" x2="60156" y2="15625"/>
                          <a14:foregroundMark x1="11914" y1="82617" x2="11914" y2="82617"/>
                          <a14:foregroundMark x1="7422" y1="91797" x2="7422" y2="91797"/>
                          <a14:foregroundMark x1="9961" y1="88477" x2="9961" y2="88477"/>
                          <a14:foregroundMark x1="24805" y1="97070" x2="24805" y2="97070"/>
                        </a14:backgroundRemoval>
                      </a14:imgEffect>
                    </a14:imgLayer>
                  </a14:imgProps>
                </a:ext>
                <a:ext uri="{28A0092B-C50C-407E-A947-70E740481C1C}">
                  <a14:useLocalDpi xmlns:a14="http://schemas.microsoft.com/office/drawing/2010/main" val="0"/>
                </a:ext>
              </a:extLst>
            </a:blip>
            <a:stretch>
              <a:fillRect/>
            </a:stretch>
          </p:blipFill>
          <p:spPr>
            <a:xfrm>
              <a:off x="7308304" y="649779"/>
              <a:ext cx="576064" cy="576064"/>
            </a:xfrm>
            <a:prstGeom prst="rect">
              <a:avLst/>
            </a:prstGeom>
          </p:spPr>
        </p:pic>
        <p:sp>
          <p:nvSpPr>
            <p:cNvPr id="3" name="TextBox 2"/>
            <p:cNvSpPr txBox="1"/>
            <p:nvPr/>
          </p:nvSpPr>
          <p:spPr>
            <a:xfrm>
              <a:off x="6444208" y="908720"/>
              <a:ext cx="1008112" cy="1436290"/>
            </a:xfrm>
            <a:prstGeom prst="rect">
              <a:avLst/>
            </a:prstGeom>
            <a:noFill/>
          </p:spPr>
          <p:txBody>
            <a:bodyPr wrap="square" rtlCol="0">
              <a:spAutoFit/>
            </a:bodyPr>
            <a:lstStyle/>
            <a:p>
              <a:r>
                <a:rPr lang="zh-CN" altLang="en-US" sz="3200" b="1" dirty="0">
                  <a:solidFill>
                    <a:prstClr val="black">
                      <a:lumMod val="50000"/>
                      <a:lumOff val="50000"/>
                    </a:prstClr>
                  </a:solidFill>
                  <a:latin typeface="微软雅黑" panose="020B0503020204020204" charset="-122"/>
                  <a:ea typeface="微软雅黑" panose="020B0503020204020204" charset="-122"/>
                </a:rPr>
                <a:t>写作示例</a:t>
              </a:r>
            </a:p>
          </p:txBody>
        </p:sp>
      </p:grpSp>
      <p:sp>
        <p:nvSpPr>
          <p:cNvPr id="5" name="矩形 4"/>
          <p:cNvSpPr/>
          <p:nvPr/>
        </p:nvSpPr>
        <p:spPr>
          <a:xfrm>
            <a:off x="179512" y="1405935"/>
            <a:ext cx="8856984" cy="3323987"/>
          </a:xfrm>
          <a:prstGeom prst="rect">
            <a:avLst/>
          </a:prstGeom>
        </p:spPr>
        <p:txBody>
          <a:bodyPr wrap="square">
            <a:spAutoFit/>
          </a:bodyPr>
          <a:lstStyle/>
          <a:p>
            <a:pPr>
              <a:lnSpc>
                <a:spcPct val="150000"/>
              </a:lnSpc>
            </a:pP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俗话说“不以规矩不能成方圆”，我们的社会需要约束与规范。法律和道德都就是</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约束人的行为的尺度</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，如果</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一个国家、一个社会没有了法律，没有了尺度，没有了准则，这个社会是什么样子</a:t>
            </a:r>
            <a:r>
              <a:rPr lang="en-US" altLang="zh-CN" sz="2800" dirty="0">
                <a:solidFill>
                  <a:prstClr val="black"/>
                </a:solidFill>
                <a:latin typeface="微软雅黑" panose="020B0503020204020204" charset="-122"/>
                <a:ea typeface="微软雅黑" panose="020B0503020204020204" charset="-122"/>
                <a:cs typeface="微软雅黑" panose="020B0503020204020204" charset="-122"/>
              </a:rPr>
              <a:t>?</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如果我们的世界没有</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了约束与规范，</a:t>
            </a:r>
            <a:r>
              <a:rPr lang="zh-CN" altLang="en-US" sz="2800" dirty="0">
                <a:solidFill>
                  <a:prstClr val="black"/>
                </a:solidFill>
                <a:latin typeface="微软雅黑" panose="020B0503020204020204" charset="-122"/>
                <a:ea typeface="微软雅黑" panose="020B0503020204020204" charset="-122"/>
                <a:cs typeface="微软雅黑" panose="020B0503020204020204" charset="-122"/>
              </a:rPr>
              <a:t>没有了道德的</a:t>
            </a:r>
            <a:r>
              <a:rPr lang="zh-CN" altLang="en-US" sz="2800" dirty="0" smtClean="0">
                <a:solidFill>
                  <a:prstClr val="black"/>
                </a:solidFill>
                <a:latin typeface="微软雅黑" panose="020B0503020204020204" charset="-122"/>
                <a:ea typeface="微软雅黑" panose="020B0503020204020204" charset="-122"/>
                <a:cs typeface="微软雅黑" panose="020B0503020204020204" charset="-122"/>
              </a:rPr>
              <a:t>界限，后果将不堪设想。</a:t>
            </a:r>
            <a:endParaRPr lang="zh-CN" altLang="en-US" sz="2800" dirty="0">
              <a:solidFill>
                <a:prstClr val="black"/>
              </a:solidFill>
              <a:latin typeface="微软雅黑" panose="020B0503020204020204" charset="-122"/>
              <a:ea typeface="微软雅黑" panose="020B0503020204020204" charset="-122"/>
              <a:cs typeface="微软雅黑" panose="020B0503020204020204" charset="-122"/>
            </a:endParaRPr>
          </a:p>
        </p:txBody>
      </p:sp>
      <p:sp>
        <p:nvSpPr>
          <p:cNvPr id="6" name="TextBox 5"/>
          <p:cNvSpPr txBox="1"/>
          <p:nvPr/>
        </p:nvSpPr>
        <p:spPr>
          <a:xfrm>
            <a:off x="645795" y="882715"/>
            <a:ext cx="2541270" cy="523220"/>
          </a:xfrm>
          <a:prstGeom prst="rect">
            <a:avLst/>
          </a:prstGeom>
          <a:noFill/>
        </p:spPr>
        <p:txBody>
          <a:bodyPr wrap="square" rtlCol="0">
            <a:spAutoFit/>
          </a:bodyPr>
          <a:lstStyle/>
          <a:p>
            <a:r>
              <a:rPr lang="zh-CN" altLang="en-US" sz="2800" b="1" dirty="0" smtClean="0">
                <a:solidFill>
                  <a:prstClr val="black"/>
                </a:solidFill>
                <a:latin typeface="微软雅黑" panose="020B0503020204020204" charset="-122"/>
                <a:ea typeface="微软雅黑" panose="020B0503020204020204" charset="-122"/>
              </a:rPr>
              <a:t>约束与规范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1408003"/>
            <a:ext cx="8280920" cy="3323987"/>
          </a:xfrm>
          <a:prstGeom prst="rect">
            <a:avLst/>
          </a:prstGeom>
        </p:spPr>
        <p:txBody>
          <a:bodyPr wrap="square">
            <a:spAutoFit/>
          </a:bodyPr>
          <a:lstStyle/>
          <a:p>
            <a:pPr>
              <a:lnSpc>
                <a:spcPct val="150000"/>
              </a:lnSpc>
            </a:pPr>
            <a:r>
              <a:rPr lang="en-US" sz="2800" dirty="0">
                <a:solidFill>
                  <a:prstClr val="black"/>
                </a:solidFill>
                <a:latin typeface="微软雅黑" panose="020B0503020204020204" charset="-122"/>
                <a:ea typeface="微软雅黑" panose="020B0503020204020204" charset="-122"/>
                <a:cs typeface="微软雅黑" panose="020B0503020204020204" charset="-122"/>
              </a:rPr>
              <a:t>2019</a:t>
            </a:r>
            <a:r>
              <a:rPr lang="zh-CN" sz="2800" dirty="0">
                <a:solidFill>
                  <a:prstClr val="black"/>
                </a:solidFill>
                <a:latin typeface="微软雅黑" panose="020B0503020204020204" charset="-122"/>
                <a:ea typeface="微软雅黑" panose="020B0503020204020204" charset="-122"/>
                <a:cs typeface="微软雅黑" panose="020B0503020204020204" charset="-122"/>
              </a:rPr>
              <a:t>年</a:t>
            </a:r>
            <a:r>
              <a:rPr sz="2800" dirty="0">
                <a:solidFill>
                  <a:prstClr val="black"/>
                </a:solidFill>
                <a:latin typeface="微软雅黑" panose="020B0503020204020204" charset="-122"/>
                <a:ea typeface="微软雅黑" panose="020B0503020204020204" charset="-122"/>
                <a:cs typeface="微软雅黑" panose="020B0503020204020204" charset="-122"/>
              </a:rPr>
              <a:t>1月7日，江苏省淮安市金湖县黎城卫生院发生了一起口服过期疫苗事件。通过对接种儿童家长的逐一电话排查、上门巡查，截至9日下午4点，确定全县145名儿童接种了过期脊灰疫苗。</a:t>
            </a:r>
          </a:p>
          <a:p>
            <a:pPr>
              <a:lnSpc>
                <a:spcPct val="150000"/>
              </a:lnSpc>
            </a:pPr>
            <a:r>
              <a:rPr sz="2800" dirty="0">
                <a:solidFill>
                  <a:prstClr val="black"/>
                </a:solidFill>
                <a:latin typeface="微软雅黑" panose="020B0503020204020204" charset="-122"/>
                <a:ea typeface="微软雅黑" panose="020B0503020204020204" charset="-122"/>
                <a:cs typeface="微软雅黑" panose="020B0503020204020204" charset="-122"/>
              </a:rPr>
              <a:t>目前，相关失职渎职追究尚在进行中</a:t>
            </a:r>
            <a:r>
              <a:rPr lang="zh-CN" sz="2800" dirty="0">
                <a:solidFill>
                  <a:prstClr val="black"/>
                </a:solidFill>
                <a:latin typeface="微软雅黑" panose="020B0503020204020204" charset="-122"/>
                <a:ea typeface="微软雅黑" panose="020B0503020204020204" charset="-122"/>
                <a:cs typeface="微软雅黑" panose="020B0503020204020204" charset="-122"/>
              </a:rPr>
              <a:t>。</a:t>
            </a:r>
          </a:p>
        </p:txBody>
      </p:sp>
      <p:sp>
        <p:nvSpPr>
          <p:cNvPr id="6" name="TextBox 5"/>
          <p:cNvSpPr txBox="1"/>
          <p:nvPr/>
        </p:nvSpPr>
        <p:spPr>
          <a:xfrm>
            <a:off x="660827" y="771550"/>
            <a:ext cx="2541270" cy="523220"/>
          </a:xfrm>
          <a:prstGeom prst="rect">
            <a:avLst/>
          </a:prstGeom>
          <a:noFill/>
        </p:spPr>
        <p:txBody>
          <a:bodyPr wrap="square" rtlCol="0">
            <a:spAutoFit/>
          </a:bodyPr>
          <a:lstStyle/>
          <a:p>
            <a:r>
              <a:rPr lang="zh-CN" altLang="en-US" sz="2800" b="1" dirty="0" smtClean="0">
                <a:solidFill>
                  <a:prstClr val="black"/>
                </a:solidFill>
                <a:latin typeface="微软雅黑" panose="020B0503020204020204" charset="-122"/>
                <a:ea typeface="微软雅黑" panose="020B0503020204020204" charset="-122"/>
              </a:rPr>
              <a:t>新闻链接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29690"/>
            <a:ext cx="9144000" cy="8601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36"/>
          <p:cNvSpPr txBox="1"/>
          <p:nvPr/>
        </p:nvSpPr>
        <p:spPr>
          <a:xfrm>
            <a:off x="1045800" y="1492575"/>
            <a:ext cx="6981825" cy="769441"/>
          </a:xfrm>
          <a:prstGeom prst="rect">
            <a:avLst/>
          </a:prstGeom>
          <a:noFill/>
          <a:ln w="9525">
            <a:noFill/>
          </a:ln>
        </p:spPr>
        <p:txBody>
          <a:bodyPr>
            <a:spAutoFit/>
          </a:bodyPr>
          <a:lstStyle/>
          <a:p>
            <a:pPr lvl="0" algn="dist" eaLnBrk="1" hangingPunct="1"/>
            <a:r>
              <a:rPr lang="en-US" altLang="zh-CN" sz="4400" b="1" dirty="0">
                <a:solidFill>
                  <a:schemeClr val="lt1"/>
                </a:solidFill>
                <a:latin typeface="+mj-ea"/>
                <a:ea typeface="+mj-ea"/>
              </a:rPr>
              <a:t>THANKS FOR YOU ATTENTION</a:t>
            </a:r>
            <a:r>
              <a:rPr lang="zh-CN" altLang="en-US" sz="4400" b="1" dirty="0">
                <a:solidFill>
                  <a:schemeClr val="lt1"/>
                </a:solidFill>
                <a:latin typeface="+mj-ea"/>
                <a:ea typeface="+mj-ea"/>
              </a:rPr>
              <a:t>！</a:t>
            </a:r>
          </a:p>
        </p:txBody>
      </p:sp>
      <p:sp>
        <p:nvSpPr>
          <p:cNvPr id="9" name="TextBox 8"/>
          <p:cNvSpPr txBox="1"/>
          <p:nvPr/>
        </p:nvSpPr>
        <p:spPr>
          <a:xfrm>
            <a:off x="5470404" y="2930051"/>
            <a:ext cx="2557221" cy="707886"/>
          </a:xfrm>
          <a:prstGeom prst="rect">
            <a:avLst/>
          </a:prstGeom>
          <a:noFill/>
        </p:spPr>
        <p:txBody>
          <a:bodyPr wrap="square" rtlCol="0">
            <a:spAutoFit/>
          </a:bodyPr>
          <a:lstStyle/>
          <a:p>
            <a:r>
              <a:rPr lang="zh-CN" altLang="en-US" sz="2000" dirty="0"/>
              <a:t>了解更多内容，请订阅</a:t>
            </a:r>
            <a:r>
              <a:rPr lang="en-US" altLang="zh-CN" sz="2000" dirty="0"/>
              <a:t>《</a:t>
            </a:r>
            <a:r>
              <a:rPr lang="zh-CN" altLang="en-US" sz="2000" dirty="0"/>
              <a:t>壹学作文素材</a:t>
            </a:r>
            <a:r>
              <a:rPr lang="en-US" altLang="zh-CN" sz="2000" dirty="0"/>
              <a:t>》</a:t>
            </a:r>
          </a:p>
        </p:txBody>
      </p:sp>
      <p:pic>
        <p:nvPicPr>
          <p:cNvPr id="2" name="图片 1"/>
          <p:cNvPicPr>
            <a:picLocks noChangeAspect="1"/>
          </p:cNvPicPr>
          <p:nvPr/>
        </p:nvPicPr>
        <p:blipFill>
          <a:blip r:embed="rId2"/>
          <a:stretch>
            <a:fillRect/>
          </a:stretch>
        </p:blipFill>
        <p:spPr>
          <a:xfrm>
            <a:off x="1814830" y="2511742"/>
            <a:ext cx="2934970" cy="218979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ackgroundRemoval t="0" b="90000" l="10000" r="90000">
                        <a14:foregroundMark x1="58417" y1="31500" x2="58417" y2="31500"/>
                        <a14:foregroundMark x1="57750" y1="36000" x2="57750" y2="36000"/>
                        <a14:foregroundMark x1="57750" y1="41167" x2="57750" y2="41167"/>
                        <a14:foregroundMark x1="59000" y1="45833" x2="59000" y2="45833"/>
                        <a14:foregroundMark x1="62000" y1="47167" x2="62000" y2="47167"/>
                        <a14:foregroundMark x1="64667" y1="45333" x2="64667" y2="45333"/>
                        <a14:foregroundMark x1="66750" y1="41167" x2="66750" y2="41167"/>
                        <a14:foregroundMark x1="66667" y1="36167" x2="66667" y2="36167"/>
                        <a14:foregroundMark x1="66333" y1="30500" x2="66333" y2="30500"/>
                      </a14:backgroundRemoval>
                    </a14:imgEffect>
                  </a14:imgLayer>
                </a14:imgProps>
              </a:ext>
              <a:ext uri="{28A0092B-C50C-407E-A947-70E740481C1C}">
                <a14:useLocalDpi xmlns:a14="http://schemas.microsoft.com/office/drawing/2010/main" val="0"/>
              </a:ext>
            </a:extLst>
          </a:blip>
          <a:stretch>
            <a:fillRect/>
          </a:stretch>
        </p:blipFill>
        <p:spPr>
          <a:xfrm>
            <a:off x="2771800" y="6846"/>
            <a:ext cx="9144000" cy="3429000"/>
          </a:xfrm>
          <a:prstGeom prst="rect">
            <a:avLst/>
          </a:prstGeom>
        </p:spPr>
      </p:pic>
      <p:sp>
        <p:nvSpPr>
          <p:cNvPr id="30" name="TextBox 29"/>
          <p:cNvSpPr txBox="1"/>
          <p:nvPr/>
        </p:nvSpPr>
        <p:spPr>
          <a:xfrm>
            <a:off x="1331640" y="1167594"/>
            <a:ext cx="2520280" cy="369332"/>
          </a:xfrm>
          <a:prstGeom prst="rect">
            <a:avLst/>
          </a:prstGeom>
          <a:noFill/>
        </p:spPr>
        <p:txBody>
          <a:bodyPr wrap="square" rtlCol="0">
            <a:spAutoFit/>
          </a:bodyPr>
          <a:lstStyle/>
          <a:p>
            <a:endParaRPr lang="zh-CN" altLang="en-US" dirty="0"/>
          </a:p>
        </p:txBody>
      </p:sp>
      <p:sp>
        <p:nvSpPr>
          <p:cNvPr id="31" name="TextBox 30"/>
          <p:cNvSpPr txBox="1"/>
          <p:nvPr/>
        </p:nvSpPr>
        <p:spPr>
          <a:xfrm>
            <a:off x="1619672" y="1167594"/>
            <a:ext cx="1440160" cy="369332"/>
          </a:xfrm>
          <a:prstGeom prst="rect">
            <a:avLst/>
          </a:prstGeom>
          <a:noFill/>
        </p:spPr>
        <p:txBody>
          <a:bodyPr wrap="square" rtlCol="0">
            <a:spAutoFit/>
          </a:bodyPr>
          <a:lstStyle/>
          <a:p>
            <a:endParaRPr lang="zh-CN" altLang="en-US" dirty="0"/>
          </a:p>
        </p:txBody>
      </p:sp>
      <p:grpSp>
        <p:nvGrpSpPr>
          <p:cNvPr id="2" name="组合 1"/>
          <p:cNvGrpSpPr/>
          <p:nvPr/>
        </p:nvGrpSpPr>
        <p:grpSpPr>
          <a:xfrm>
            <a:off x="395536" y="339502"/>
            <a:ext cx="7449840" cy="3911166"/>
            <a:chOff x="395536" y="452669"/>
            <a:chExt cx="7449840" cy="5214888"/>
          </a:xfrm>
        </p:grpSpPr>
        <p:pic>
          <p:nvPicPr>
            <p:cNvPr id="29" name="图片 28"/>
            <p:cNvPicPr>
              <a:picLocks noChangeAspect="1"/>
            </p:cNvPicPr>
            <p:nvPr/>
          </p:nvPicPr>
          <p:blipFill>
            <a:blip r:embed="rId4">
              <a:extLst>
                <a:ext uri="{BEBA8EAE-BF5A-486C-A8C5-ECC9F3942E4B}">
                  <a14:imgProps xmlns:a14="http://schemas.microsoft.com/office/drawing/2010/main">
                    <a14:imgLayer r:embed="rId5">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395536" y="452669"/>
              <a:ext cx="7449840" cy="5214888"/>
            </a:xfrm>
            <a:prstGeom prst="rect">
              <a:avLst/>
            </a:prstGeom>
          </p:spPr>
        </p:pic>
        <p:sp>
          <p:nvSpPr>
            <p:cNvPr id="32" name="TextBox 31"/>
            <p:cNvSpPr txBox="1"/>
            <p:nvPr/>
          </p:nvSpPr>
          <p:spPr>
            <a:xfrm>
              <a:off x="2788326" y="1009468"/>
              <a:ext cx="4104456" cy="779700"/>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观 点 大 事</a:t>
              </a:r>
            </a:p>
          </p:txBody>
        </p:sp>
      </p:grpSp>
      <p:sp>
        <p:nvSpPr>
          <p:cNvPr id="33" name="TextBox 32"/>
          <p:cNvSpPr txBox="1"/>
          <p:nvPr/>
        </p:nvSpPr>
        <p:spPr>
          <a:xfrm>
            <a:off x="179512" y="1275606"/>
            <a:ext cx="8856984" cy="3970318"/>
          </a:xfrm>
          <a:prstGeom prst="rect">
            <a:avLst/>
          </a:prstGeom>
          <a:noFill/>
        </p:spPr>
        <p:txBody>
          <a:bodyPr wrap="square" rtlCol="0">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2018</a:t>
            </a:r>
            <a:r>
              <a:rPr lang="zh-CN" altLang="en-US" sz="2800" dirty="0">
                <a:latin typeface="微软雅黑" panose="020B0503020204020204" charset="-122"/>
                <a:ea typeface="微软雅黑" panose="020B0503020204020204" charset="-122"/>
                <a:cs typeface="微软雅黑" panose="020B0503020204020204" charset="-122"/>
              </a:rPr>
              <a:t>年</a:t>
            </a:r>
            <a:r>
              <a:rPr lang="en-US" altLang="zh-CN" sz="2800" dirty="0">
                <a:latin typeface="微软雅黑" panose="020B0503020204020204" charset="-122"/>
                <a:ea typeface="微软雅黑" panose="020B0503020204020204" charset="-122"/>
                <a:cs typeface="微软雅黑" panose="020B0503020204020204" charset="-122"/>
              </a:rPr>
              <a:t>10</a:t>
            </a:r>
            <a:r>
              <a:rPr lang="zh-CN" altLang="en-US" sz="2800" dirty="0">
                <a:latin typeface="微软雅黑" panose="020B0503020204020204" charset="-122"/>
                <a:ea typeface="微软雅黑" panose="020B0503020204020204" charset="-122"/>
                <a:cs typeface="微软雅黑" panose="020B0503020204020204" charset="-122"/>
              </a:rPr>
              <a:t>月</a:t>
            </a:r>
            <a:r>
              <a:rPr lang="en-US" altLang="zh-CN" sz="2800" dirty="0">
                <a:latin typeface="微软雅黑" panose="020B0503020204020204" charset="-122"/>
                <a:ea typeface="微软雅黑" panose="020B0503020204020204" charset="-122"/>
                <a:cs typeface="微软雅黑" panose="020B0503020204020204" charset="-122"/>
              </a:rPr>
              <a:t>16</a:t>
            </a:r>
            <a:r>
              <a:rPr lang="zh-CN" altLang="en-US" sz="2800" dirty="0">
                <a:latin typeface="微软雅黑" panose="020B0503020204020204" charset="-122"/>
                <a:ea typeface="微软雅黑" panose="020B0503020204020204" charset="-122"/>
                <a:cs typeface="微软雅黑" panose="020B0503020204020204" charset="-122"/>
              </a:rPr>
              <a:t>日，公司主要子公司长春长生生物科技有限责任公司因违法违规生产疫苗，被药品监督管理部门给予吊销药品生产许可证、处罚没款</a:t>
            </a:r>
            <a:r>
              <a:rPr lang="en-US" altLang="zh-CN" sz="2800" dirty="0">
                <a:latin typeface="微软雅黑" panose="020B0503020204020204" charset="-122"/>
                <a:ea typeface="微软雅黑" panose="020B0503020204020204" charset="-122"/>
                <a:cs typeface="微软雅黑" panose="020B0503020204020204" charset="-122"/>
              </a:rPr>
              <a:t>91</a:t>
            </a:r>
            <a:r>
              <a:rPr lang="zh-CN" altLang="en-US" sz="2800" dirty="0">
                <a:latin typeface="微软雅黑" panose="020B0503020204020204" charset="-122"/>
                <a:ea typeface="微软雅黑" panose="020B0503020204020204" charset="-122"/>
                <a:cs typeface="微软雅黑" panose="020B0503020204020204" charset="-122"/>
              </a:rPr>
              <a:t>亿元等行政处罚。上述违法行为情节恶劣，严重损害国家利益、社会公共利益。深交所拟对公司股票实施重大违法强制退市</a:t>
            </a:r>
            <a:r>
              <a:rPr lang="zh-CN" altLang="en-US" sz="2800" dirty="0" smtClean="0">
                <a:latin typeface="微软雅黑" panose="020B0503020204020204" charset="-122"/>
                <a:ea typeface="微软雅黑" panose="020B0503020204020204" charset="-122"/>
                <a:cs typeface="微软雅黑" panose="020B0503020204020204" charset="-122"/>
              </a:rPr>
              <a:t>。牵动亿万家长心的“问题疫苗案”至此告一段落。</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ackgroundRemoval t="0" b="90000" l="10000" r="90000">
                        <a14:foregroundMark x1="58417" y1="31500" x2="58417" y2="31500"/>
                        <a14:foregroundMark x1="57750" y1="36000" x2="57750" y2="36000"/>
                        <a14:foregroundMark x1="57750" y1="41167" x2="57750" y2="41167"/>
                        <a14:foregroundMark x1="59000" y1="45833" x2="59000" y2="45833"/>
                        <a14:foregroundMark x1="62000" y1="47167" x2="62000" y2="47167"/>
                        <a14:foregroundMark x1="64667" y1="45333" x2="64667" y2="45333"/>
                        <a14:foregroundMark x1="66750" y1="41167" x2="66750" y2="41167"/>
                        <a14:foregroundMark x1="66667" y1="36167" x2="66667" y2="36167"/>
                        <a14:foregroundMark x1="66333" y1="30500" x2="66333" y2="30500"/>
                      </a14:backgroundRemoval>
                    </a14:imgEffect>
                  </a14:imgLayer>
                </a14:imgProps>
              </a:ext>
              <a:ext uri="{28A0092B-C50C-407E-A947-70E740481C1C}">
                <a14:useLocalDpi xmlns:a14="http://schemas.microsoft.com/office/drawing/2010/main" val="0"/>
              </a:ext>
            </a:extLst>
          </a:blip>
          <a:stretch>
            <a:fillRect/>
          </a:stretch>
        </p:blipFill>
        <p:spPr>
          <a:xfrm>
            <a:off x="2771800" y="6846"/>
            <a:ext cx="9144000" cy="3429000"/>
          </a:xfrm>
          <a:prstGeom prst="rect">
            <a:avLst/>
          </a:prstGeom>
        </p:spPr>
      </p:pic>
      <p:sp>
        <p:nvSpPr>
          <p:cNvPr id="30" name="TextBox 29"/>
          <p:cNvSpPr txBox="1"/>
          <p:nvPr/>
        </p:nvSpPr>
        <p:spPr>
          <a:xfrm>
            <a:off x="1331640" y="1167594"/>
            <a:ext cx="2520280" cy="369332"/>
          </a:xfrm>
          <a:prstGeom prst="rect">
            <a:avLst/>
          </a:prstGeom>
          <a:noFill/>
        </p:spPr>
        <p:txBody>
          <a:bodyPr wrap="square" rtlCol="0">
            <a:spAutoFit/>
          </a:bodyPr>
          <a:lstStyle/>
          <a:p>
            <a:endParaRPr lang="zh-CN" altLang="en-US" dirty="0"/>
          </a:p>
        </p:txBody>
      </p:sp>
      <p:sp>
        <p:nvSpPr>
          <p:cNvPr id="31" name="TextBox 30"/>
          <p:cNvSpPr txBox="1"/>
          <p:nvPr/>
        </p:nvSpPr>
        <p:spPr>
          <a:xfrm>
            <a:off x="1619672" y="1167594"/>
            <a:ext cx="1440160" cy="369332"/>
          </a:xfrm>
          <a:prstGeom prst="rect">
            <a:avLst/>
          </a:prstGeom>
          <a:noFill/>
        </p:spPr>
        <p:txBody>
          <a:bodyPr wrap="square" rtlCol="0">
            <a:spAutoFit/>
          </a:bodyPr>
          <a:lstStyle/>
          <a:p>
            <a:endParaRPr lang="zh-CN" altLang="en-US" dirty="0"/>
          </a:p>
        </p:txBody>
      </p:sp>
      <p:grpSp>
        <p:nvGrpSpPr>
          <p:cNvPr id="2" name="组合 1"/>
          <p:cNvGrpSpPr/>
          <p:nvPr/>
        </p:nvGrpSpPr>
        <p:grpSpPr>
          <a:xfrm>
            <a:off x="323528" y="339502"/>
            <a:ext cx="7449840" cy="3911166"/>
            <a:chOff x="323528" y="452669"/>
            <a:chExt cx="7449840" cy="5214888"/>
          </a:xfrm>
        </p:grpSpPr>
        <p:pic>
          <p:nvPicPr>
            <p:cNvPr id="29" name="图片 28"/>
            <p:cNvPicPr>
              <a:picLocks noChangeAspect="1"/>
            </p:cNvPicPr>
            <p:nvPr/>
          </p:nvPicPr>
          <p:blipFill>
            <a:blip r:embed="rId4">
              <a:extLst>
                <a:ext uri="{BEBA8EAE-BF5A-486C-A8C5-ECC9F3942E4B}">
                  <a14:imgProps xmlns:a14="http://schemas.microsoft.com/office/drawing/2010/main">
                    <a14:imgLayer r:embed="rId5">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323528" y="452669"/>
              <a:ext cx="7449840" cy="5214888"/>
            </a:xfrm>
            <a:prstGeom prst="rect">
              <a:avLst/>
            </a:prstGeom>
          </p:spPr>
        </p:pic>
        <p:sp>
          <p:nvSpPr>
            <p:cNvPr id="32" name="TextBox 31"/>
            <p:cNvSpPr txBox="1"/>
            <p:nvPr/>
          </p:nvSpPr>
          <p:spPr>
            <a:xfrm>
              <a:off x="2915816" y="1023313"/>
              <a:ext cx="4104456" cy="779700"/>
            </a:xfrm>
            <a:prstGeom prst="rect">
              <a:avLst/>
            </a:prstGeom>
            <a:noFill/>
          </p:spPr>
          <p:txBody>
            <a:bodyPr wrap="square" rtlCol="0">
              <a:spAutoFit/>
            </a:bodyPr>
            <a:lstStyle/>
            <a:p>
              <a:r>
                <a:rPr lang="zh-CN" altLang="zh-CN" sz="3200" b="1" dirty="0" smtClean="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相 关 背 景</a:t>
              </a:r>
            </a:p>
          </p:txBody>
        </p:sp>
      </p:grpSp>
      <p:sp>
        <p:nvSpPr>
          <p:cNvPr id="33" name="TextBox 32"/>
          <p:cNvSpPr txBox="1"/>
          <p:nvPr/>
        </p:nvSpPr>
        <p:spPr>
          <a:xfrm>
            <a:off x="-727" y="1275606"/>
            <a:ext cx="9144000" cy="3970318"/>
          </a:xfrm>
          <a:prstGeom prst="rect">
            <a:avLst/>
          </a:prstGeom>
          <a:noFill/>
        </p:spPr>
        <p:txBody>
          <a:bodyPr wrap="square" rtlCol="0">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2018</a:t>
            </a:r>
            <a:r>
              <a:rPr lang="zh-CN" altLang="en-US" sz="2800" dirty="0">
                <a:latin typeface="微软雅黑" panose="020B0503020204020204" charset="-122"/>
                <a:ea typeface="微软雅黑" panose="020B0503020204020204" charset="-122"/>
                <a:cs typeface="微软雅黑" panose="020B0503020204020204" charset="-122"/>
              </a:rPr>
              <a:t>年</a:t>
            </a:r>
            <a:r>
              <a:rPr lang="en-US" altLang="zh-CN" sz="2800" dirty="0">
                <a:latin typeface="微软雅黑" panose="020B0503020204020204" charset="-122"/>
                <a:ea typeface="微软雅黑" panose="020B0503020204020204" charset="-122"/>
                <a:cs typeface="微软雅黑" panose="020B0503020204020204" charset="-122"/>
              </a:rPr>
              <a:t>7</a:t>
            </a:r>
            <a:r>
              <a:rPr lang="zh-CN" altLang="en-US" sz="2800" dirty="0">
                <a:latin typeface="微软雅黑" panose="020B0503020204020204" charset="-122"/>
                <a:ea typeface="微软雅黑" panose="020B0503020204020204" charset="-122"/>
                <a:cs typeface="微软雅黑" panose="020B0503020204020204" charset="-122"/>
              </a:rPr>
              <a:t>月</a:t>
            </a:r>
            <a:r>
              <a:rPr lang="en-US" altLang="zh-CN" sz="2800" dirty="0">
                <a:latin typeface="微软雅黑" panose="020B0503020204020204" charset="-122"/>
                <a:ea typeface="微软雅黑" panose="020B0503020204020204" charset="-122"/>
                <a:cs typeface="微软雅黑" panose="020B0503020204020204" charset="-122"/>
              </a:rPr>
              <a:t>15</a:t>
            </a:r>
            <a:r>
              <a:rPr lang="zh-CN" altLang="en-US" sz="2800" dirty="0" smtClean="0">
                <a:latin typeface="微软雅黑" panose="020B0503020204020204" charset="-122"/>
                <a:ea typeface="微软雅黑" panose="020B0503020204020204" charset="-122"/>
                <a:cs typeface="微软雅黑" panose="020B0503020204020204" charset="-122"/>
              </a:rPr>
              <a:t>日，国家</a:t>
            </a:r>
            <a:r>
              <a:rPr lang="zh-CN" altLang="en-US" sz="2800" dirty="0">
                <a:latin typeface="微软雅黑" panose="020B0503020204020204" charset="-122"/>
                <a:ea typeface="微软雅黑" panose="020B0503020204020204" charset="-122"/>
                <a:cs typeface="微软雅黑" panose="020B0503020204020204" charset="-122"/>
              </a:rPr>
              <a:t>药品监督管理局发布了关于长生生物子公司长春长生违法违规生产冻干人用狂犬病疫苗的通告</a:t>
            </a:r>
            <a:r>
              <a:rPr lang="zh-CN" altLang="en-US" sz="2800" dirty="0" smtClean="0">
                <a:latin typeface="微软雅黑" panose="020B0503020204020204" charset="-122"/>
                <a:ea typeface="微软雅黑" panose="020B0503020204020204" charset="-122"/>
                <a:cs typeface="微软雅黑" panose="020B0503020204020204" charset="-122"/>
              </a:rPr>
              <a:t>。根据</a:t>
            </a:r>
            <a:r>
              <a:rPr lang="zh-CN" altLang="en-US" sz="2800" dirty="0">
                <a:latin typeface="微软雅黑" panose="020B0503020204020204" charset="-122"/>
                <a:ea typeface="微软雅黑" panose="020B0503020204020204" charset="-122"/>
                <a:cs typeface="微软雅黑" panose="020B0503020204020204" charset="-122"/>
              </a:rPr>
              <a:t>检查结果，国家药监局迅速责成</a:t>
            </a:r>
            <a:r>
              <a:rPr lang="zh-CN" altLang="en-US" sz="2800" dirty="0" smtClean="0">
                <a:latin typeface="微软雅黑" panose="020B0503020204020204" charset="-122"/>
                <a:ea typeface="微软雅黑" panose="020B0503020204020204" charset="-122"/>
                <a:cs typeface="微软雅黑" panose="020B0503020204020204" charset="-122"/>
              </a:rPr>
              <a:t>吉林省食品药品监督管理局</a:t>
            </a:r>
            <a:r>
              <a:rPr lang="zh-CN" altLang="en-US" sz="2800" dirty="0">
                <a:latin typeface="微软雅黑" panose="020B0503020204020204" charset="-122"/>
                <a:ea typeface="微软雅黑" panose="020B0503020204020204" charset="-122"/>
                <a:cs typeface="微软雅黑" panose="020B0503020204020204" charset="-122"/>
              </a:rPr>
              <a:t>收回长春长生相关</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药品</a:t>
            </a:r>
            <a:r>
              <a:rPr lang="en-US" altLang="zh-CN" sz="2800" dirty="0">
                <a:latin typeface="微软雅黑" panose="020B0503020204020204" charset="-122"/>
                <a:ea typeface="微软雅黑" panose="020B0503020204020204" charset="-122"/>
                <a:cs typeface="微软雅黑" panose="020B0503020204020204" charset="-122"/>
              </a:rPr>
              <a:t>GMP</a:t>
            </a:r>
            <a:r>
              <a:rPr lang="zh-CN" altLang="en-US" sz="2800" dirty="0">
                <a:latin typeface="微软雅黑" panose="020B0503020204020204" charset="-122"/>
                <a:ea typeface="微软雅黑" panose="020B0503020204020204" charset="-122"/>
                <a:cs typeface="微软雅黑" panose="020B0503020204020204" charset="-122"/>
              </a:rPr>
              <a:t>证书</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。值得一提的是，该企业在一年内已多次被查出质量问题，但所受惩罚都较轻。</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ackgroundRemoval t="0" b="90000" l="10000" r="90000">
                        <a14:foregroundMark x1="58417" y1="31500" x2="58417" y2="31500"/>
                        <a14:foregroundMark x1="57750" y1="36000" x2="57750" y2="36000"/>
                        <a14:foregroundMark x1="57750" y1="41167" x2="57750" y2="41167"/>
                        <a14:foregroundMark x1="59000" y1="45833" x2="59000" y2="45833"/>
                        <a14:foregroundMark x1="62000" y1="47167" x2="62000" y2="47167"/>
                        <a14:foregroundMark x1="64667" y1="45333" x2="64667" y2="45333"/>
                        <a14:foregroundMark x1="66750" y1="41167" x2="66750" y2="41167"/>
                        <a14:foregroundMark x1="66667" y1="36167" x2="66667" y2="36167"/>
                        <a14:foregroundMark x1="66333" y1="30500" x2="66333" y2="30500"/>
                      </a14:backgroundRemoval>
                    </a14:imgEffect>
                  </a14:imgLayer>
                </a14:imgProps>
              </a:ext>
              <a:ext uri="{28A0092B-C50C-407E-A947-70E740481C1C}">
                <a14:useLocalDpi xmlns:a14="http://schemas.microsoft.com/office/drawing/2010/main" val="0"/>
              </a:ext>
            </a:extLst>
          </a:blip>
          <a:stretch>
            <a:fillRect/>
          </a:stretch>
        </p:blipFill>
        <p:spPr>
          <a:xfrm>
            <a:off x="2771800" y="6846"/>
            <a:ext cx="9144000" cy="3429000"/>
          </a:xfrm>
          <a:prstGeom prst="rect">
            <a:avLst/>
          </a:prstGeom>
        </p:spPr>
      </p:pic>
      <p:sp>
        <p:nvSpPr>
          <p:cNvPr id="30" name="TextBox 29"/>
          <p:cNvSpPr txBox="1"/>
          <p:nvPr/>
        </p:nvSpPr>
        <p:spPr>
          <a:xfrm>
            <a:off x="1331640" y="1167594"/>
            <a:ext cx="2520280" cy="369332"/>
          </a:xfrm>
          <a:prstGeom prst="rect">
            <a:avLst/>
          </a:prstGeom>
          <a:noFill/>
        </p:spPr>
        <p:txBody>
          <a:bodyPr wrap="square" rtlCol="0">
            <a:spAutoFit/>
          </a:bodyPr>
          <a:lstStyle/>
          <a:p>
            <a:endParaRPr lang="zh-CN" altLang="en-US" dirty="0"/>
          </a:p>
        </p:txBody>
      </p:sp>
      <p:sp>
        <p:nvSpPr>
          <p:cNvPr id="31" name="TextBox 30"/>
          <p:cNvSpPr txBox="1"/>
          <p:nvPr/>
        </p:nvSpPr>
        <p:spPr>
          <a:xfrm>
            <a:off x="1619672" y="1167594"/>
            <a:ext cx="1440160" cy="369332"/>
          </a:xfrm>
          <a:prstGeom prst="rect">
            <a:avLst/>
          </a:prstGeom>
          <a:noFill/>
        </p:spPr>
        <p:txBody>
          <a:bodyPr wrap="square" rtlCol="0">
            <a:spAutoFit/>
          </a:bodyPr>
          <a:lstStyle/>
          <a:p>
            <a:endParaRPr lang="zh-CN" altLang="en-US" dirty="0"/>
          </a:p>
        </p:txBody>
      </p:sp>
      <p:grpSp>
        <p:nvGrpSpPr>
          <p:cNvPr id="2" name="组合 1"/>
          <p:cNvGrpSpPr/>
          <p:nvPr/>
        </p:nvGrpSpPr>
        <p:grpSpPr>
          <a:xfrm>
            <a:off x="323528" y="573528"/>
            <a:ext cx="7449840" cy="3911166"/>
            <a:chOff x="323528" y="764704"/>
            <a:chExt cx="7449840" cy="5214888"/>
          </a:xfrm>
        </p:grpSpPr>
        <p:pic>
          <p:nvPicPr>
            <p:cNvPr id="29" name="图片 28"/>
            <p:cNvPicPr>
              <a:picLocks noChangeAspect="1"/>
            </p:cNvPicPr>
            <p:nvPr/>
          </p:nvPicPr>
          <p:blipFill>
            <a:blip r:embed="rId4">
              <a:extLst>
                <a:ext uri="{BEBA8EAE-BF5A-486C-A8C5-ECC9F3942E4B}">
                  <a14:imgProps xmlns:a14="http://schemas.microsoft.com/office/drawing/2010/main">
                    <a14:imgLayer r:embed="rId5">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323528" y="764704"/>
              <a:ext cx="7449840" cy="5214888"/>
            </a:xfrm>
            <a:prstGeom prst="rect">
              <a:avLst/>
            </a:prstGeom>
          </p:spPr>
        </p:pic>
        <p:sp>
          <p:nvSpPr>
            <p:cNvPr id="32" name="TextBox 31"/>
            <p:cNvSpPr txBox="1"/>
            <p:nvPr/>
          </p:nvSpPr>
          <p:spPr>
            <a:xfrm>
              <a:off x="2915816" y="1412776"/>
              <a:ext cx="4104456" cy="779700"/>
            </a:xfrm>
            <a:prstGeom prst="rect">
              <a:avLst/>
            </a:prstGeom>
            <a:noFill/>
          </p:spPr>
          <p:txBody>
            <a:bodyPr wrap="square" rtlCol="0">
              <a:spAutoFit/>
            </a:bodyPr>
            <a:lstStyle/>
            <a:p>
              <a:r>
                <a:rPr lang="zh-CN" altLang="zh-CN" sz="3200" b="1" dirty="0" smtClean="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相 关 背 景</a:t>
              </a:r>
            </a:p>
          </p:txBody>
        </p:sp>
      </p:grpSp>
      <p:sp>
        <p:nvSpPr>
          <p:cNvPr id="33" name="TextBox 32"/>
          <p:cNvSpPr txBox="1"/>
          <p:nvPr/>
        </p:nvSpPr>
        <p:spPr>
          <a:xfrm>
            <a:off x="395789" y="1807513"/>
            <a:ext cx="8352928" cy="3323987"/>
          </a:xfrm>
          <a:prstGeom prst="rect">
            <a:avLst/>
          </a:prstGeom>
          <a:noFill/>
        </p:spPr>
        <p:txBody>
          <a:bodyPr wrap="square" rtlCol="0">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此次</a:t>
            </a:r>
            <a:r>
              <a:rPr lang="zh-CN" altLang="en-US" sz="2800" dirty="0" smtClean="0">
                <a:latin typeface="微软雅黑" panose="020B0503020204020204" charset="-122"/>
                <a:ea typeface="微软雅黑" panose="020B0503020204020204" charset="-122"/>
                <a:cs typeface="微软雅黑" panose="020B0503020204020204" charset="-122"/>
              </a:rPr>
              <a:t>事件引起社会强烈反响，国家主席</a:t>
            </a:r>
            <a:r>
              <a:rPr lang="zh-CN" altLang="en-US" sz="2800" dirty="0">
                <a:latin typeface="微软雅黑" panose="020B0503020204020204" charset="-122"/>
                <a:ea typeface="微软雅黑" panose="020B0503020204020204" charset="-122"/>
                <a:cs typeface="微软雅黑" panose="020B0503020204020204" charset="-122"/>
              </a:rPr>
              <a:t>习近平和总理李克强都做出了指示和批示，公安机关对犯罪嫌疑人长生生物董事长等</a:t>
            </a:r>
            <a:r>
              <a:rPr lang="en-US" altLang="zh-CN" sz="2800" dirty="0">
                <a:latin typeface="微软雅黑" panose="020B0503020204020204" charset="-122"/>
                <a:ea typeface="微软雅黑" panose="020B0503020204020204" charset="-122"/>
                <a:cs typeface="微软雅黑" panose="020B0503020204020204" charset="-122"/>
              </a:rPr>
              <a:t>18</a:t>
            </a:r>
            <a:r>
              <a:rPr lang="zh-CN" altLang="en-US" sz="2800" dirty="0">
                <a:latin typeface="微软雅黑" panose="020B0503020204020204" charset="-122"/>
                <a:ea typeface="微软雅黑" panose="020B0503020204020204" charset="-122"/>
                <a:cs typeface="微软雅黑" panose="020B0503020204020204" charset="-122"/>
              </a:rPr>
              <a:t>人提请批捕，多位政府官员因此事被免职。长生疫苗事件刺痛国人心，挑战了国人的</a:t>
            </a:r>
            <a:r>
              <a:rPr lang="zh-CN" altLang="en-US" sz="2800" dirty="0" smtClean="0">
                <a:latin typeface="微软雅黑" panose="020B0503020204020204" charset="-122"/>
                <a:ea typeface="微软雅黑" panose="020B0503020204020204" charset="-122"/>
                <a:cs typeface="微软雅黑" panose="020B0503020204020204" charset="-122"/>
              </a:rPr>
              <a:t>底线。</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196" y="1456608"/>
            <a:ext cx="9180195" cy="36004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微软雅黑" panose="020B0503020204020204" charset="-122"/>
                <a:ea typeface="微软雅黑" panose="020B0503020204020204" charset="-122"/>
                <a:cs typeface="微软雅黑" panose="020B0503020204020204" charset="-122"/>
              </a:rPr>
              <a:t>红黄蓝幼儿园虐童事件</a:t>
            </a:r>
          </a:p>
          <a:p>
            <a:pPr algn="just">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2017</a:t>
            </a:r>
            <a:r>
              <a:rPr lang="zh-CN" altLang="en-US" sz="2800" dirty="0">
                <a:latin typeface="微软雅黑" panose="020B0503020204020204" charset="-122"/>
                <a:ea typeface="微软雅黑" panose="020B0503020204020204" charset="-122"/>
                <a:cs typeface="微软雅黑" panose="020B0503020204020204" charset="-122"/>
              </a:rPr>
              <a:t>年</a:t>
            </a:r>
            <a:r>
              <a:rPr lang="en-US" altLang="zh-CN" sz="2800" dirty="0">
                <a:latin typeface="微软雅黑" panose="020B0503020204020204" charset="-122"/>
                <a:ea typeface="微软雅黑" panose="020B0503020204020204" charset="-122"/>
                <a:cs typeface="微软雅黑" panose="020B0503020204020204" charset="-122"/>
              </a:rPr>
              <a:t>11</a:t>
            </a:r>
            <a:r>
              <a:rPr lang="zh-CN" altLang="en-US" sz="2800" dirty="0">
                <a:latin typeface="微软雅黑" panose="020B0503020204020204" charset="-122"/>
                <a:ea typeface="微软雅黑" panose="020B0503020204020204" charset="-122"/>
                <a:cs typeface="微软雅黑" panose="020B0503020204020204" charset="-122"/>
              </a:rPr>
              <a:t>月，</a:t>
            </a:r>
            <a:r>
              <a:rPr sz="2800" dirty="0">
                <a:latin typeface="微软雅黑" panose="020B0503020204020204" charset="-122"/>
                <a:ea typeface="微软雅黑" panose="020B0503020204020204" charset="-122"/>
                <a:cs typeface="微软雅黑" panose="020B0503020204020204" charset="-122"/>
              </a:rPr>
              <a:t>朝阳区红黄蓝新天地幼儿园教师刘某某因部分儿童不按时睡觉，遂采用缝衣针扎的方式进行“管教”。因涉嫌虐待被看护人罪，刘某某已被刑事拘留。2018年12月，北京市朝阳区人民法院依法对被告人刘亚男虐待被看护人案公开宣判。</a:t>
            </a:r>
          </a:p>
        </p:txBody>
      </p:sp>
      <p:grpSp>
        <p:nvGrpSpPr>
          <p:cNvPr id="18" name="组合 17"/>
          <p:cNvGrpSpPr/>
          <p:nvPr/>
        </p:nvGrpSpPr>
        <p:grpSpPr>
          <a:xfrm>
            <a:off x="211327" y="843558"/>
            <a:ext cx="4562693" cy="533935"/>
            <a:chOff x="539709" y="1034096"/>
            <a:chExt cx="3717750" cy="378773"/>
          </a:xfrm>
        </p:grpSpPr>
        <p:sp>
          <p:nvSpPr>
            <p:cNvPr id="2" name="TextBox 1"/>
            <p:cNvSpPr txBox="1"/>
            <p:nvPr/>
          </p:nvSpPr>
          <p:spPr>
            <a:xfrm>
              <a:off x="778929" y="1034096"/>
              <a:ext cx="3478530" cy="371171"/>
            </a:xfrm>
            <a:prstGeom prst="rect">
              <a:avLst/>
            </a:prstGeom>
            <a:noFill/>
          </p:spPr>
          <p:txBody>
            <a:bodyPr wrap="square" rtlCol="0">
              <a:spAutoFit/>
            </a:bodyPr>
            <a:lstStyle/>
            <a:p>
              <a:r>
                <a:rPr lang="zh-CN" altLang="en-US" sz="2800" b="1" dirty="0" smtClean="0">
                  <a:solidFill>
                    <a:schemeClr val="tx1">
                      <a:lumMod val="50000"/>
                      <a:lumOff val="50000"/>
                    </a:schemeClr>
                  </a:solidFill>
                  <a:latin typeface="微软雅黑" panose="020B0503020204020204" charset="-122"/>
                  <a:ea typeface="微软雅黑" panose="020B0503020204020204" charset="-122"/>
                </a:rPr>
                <a:t>那些年我们缺失的信任</a:t>
              </a:r>
            </a:p>
          </p:txBody>
        </p:sp>
        <p:cxnSp>
          <p:nvCxnSpPr>
            <p:cNvPr id="5" name="直接连接符 4"/>
            <p:cNvCxnSpPr/>
            <p:nvPr/>
          </p:nvCxnSpPr>
          <p:spPr>
            <a:xfrm>
              <a:off x="827388" y="1052721"/>
              <a:ext cx="3114793" cy="38177"/>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cxnSp>
          <p:nvCxnSpPr>
            <p:cNvPr id="6" name="直接连接符 5"/>
            <p:cNvCxnSpPr/>
            <p:nvPr/>
          </p:nvCxnSpPr>
          <p:spPr>
            <a:xfrm flipV="1">
              <a:off x="539709" y="1397666"/>
              <a:ext cx="2992167" cy="15203"/>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gr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backgroundRemoval t="2970" b="99010" l="309" r="99383">
                        <a14:foregroundMark x1="9259" y1="60891" x2="9259" y2="60891"/>
                        <a14:foregroundMark x1="6481" y1="79208" x2="6481" y2="79208"/>
                        <a14:foregroundMark x1="2778" y1="90099" x2="2778" y2="90099"/>
                        <a14:foregroundMark x1="4630" y1="87624" x2="4630" y2="87624"/>
                        <a14:foregroundMark x1="31790" y1="59901" x2="31790" y2="59901"/>
                        <a14:foregroundMark x1="31173" y1="78713" x2="31173" y2="78713"/>
                        <a14:foregroundMark x1="2778" y1="93564" x2="2778" y2="93564"/>
                        <a14:foregroundMark x1="11420" y1="86634" x2="11420" y2="86634"/>
                        <a14:foregroundMark x1="81173" y1="82178" x2="81173" y2="82178"/>
                        <a14:foregroundMark x1="98148" y1="82673" x2="98148" y2="82673"/>
                        <a14:foregroundMark x1="85802" y1="25743" x2="85802" y2="25743"/>
                        <a14:foregroundMark x1="87963" y1="30198" x2="87963" y2="30198"/>
                        <a14:foregroundMark x1="96296" y1="41584" x2="96296" y2="41584"/>
                        <a14:foregroundMark x1="96914" y1="54455" x2="96914" y2="54455"/>
                        <a14:foregroundMark x1="86420" y1="30198" x2="86420" y2="30198"/>
                        <a14:foregroundMark x1="51543" y1="73267" x2="51543" y2="73267"/>
                        <a14:foregroundMark x1="45370" y1="79703" x2="45370" y2="79703"/>
                        <a14:foregroundMark x1="46296" y1="75743" x2="46296" y2="75743"/>
                      </a14:backgroundRemoval>
                    </a14:imgEffect>
                  </a14:imgLayer>
                </a14:imgProps>
              </a:ext>
              <a:ext uri="{28A0092B-C50C-407E-A947-70E740481C1C}">
                <a14:useLocalDpi xmlns:a14="http://schemas.microsoft.com/office/drawing/2010/main" val="0"/>
              </a:ext>
            </a:extLst>
          </a:blip>
          <a:stretch>
            <a:fillRect/>
          </a:stretch>
        </p:blipFill>
        <p:spPr>
          <a:xfrm>
            <a:off x="5612498" y="-164554"/>
            <a:ext cx="3152433" cy="14740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4455" y="1634966"/>
            <a:ext cx="8975090" cy="319754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微软雅黑" panose="020B0503020204020204" charset="-122"/>
                <a:ea typeface="微软雅黑" panose="020B0503020204020204" charset="-122"/>
                <a:cs typeface="微软雅黑" panose="020B0503020204020204" charset="-122"/>
              </a:rPr>
              <a:t>山东毒疫苗事件</a:t>
            </a:r>
            <a:endParaRPr lang="en-US" altLang="zh-CN" sz="2800"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800" dirty="0">
                <a:solidFill>
                  <a:prstClr val="white"/>
                </a:solidFill>
                <a:latin typeface="微软雅黑" panose="020B0503020204020204" charset="-122"/>
                <a:ea typeface="微软雅黑" panose="020B0503020204020204" charset="-122"/>
                <a:cs typeface="微软雅黑" panose="020B0503020204020204" charset="-122"/>
              </a:rPr>
              <a:t>2016</a:t>
            </a:r>
            <a:r>
              <a:rPr lang="zh-CN" altLang="en-US" sz="2800" dirty="0">
                <a:solidFill>
                  <a:prstClr val="white"/>
                </a:solidFill>
                <a:latin typeface="微软雅黑" panose="020B0503020204020204" charset="-122"/>
                <a:ea typeface="微软雅黑" panose="020B0503020204020204" charset="-122"/>
                <a:cs typeface="微软雅黑" panose="020B0503020204020204" charset="-122"/>
              </a:rPr>
              <a:t>年</a:t>
            </a:r>
            <a:r>
              <a:rPr lang="en-US" altLang="zh-CN" sz="2800" dirty="0">
                <a:solidFill>
                  <a:prstClr val="white"/>
                </a:solidFill>
                <a:latin typeface="微软雅黑" panose="020B0503020204020204" charset="-122"/>
                <a:ea typeface="微软雅黑" panose="020B0503020204020204" charset="-122"/>
                <a:cs typeface="微软雅黑" panose="020B0503020204020204" charset="-122"/>
              </a:rPr>
              <a:t>3</a:t>
            </a:r>
            <a:r>
              <a:rPr lang="zh-CN" altLang="en-US" sz="2800" dirty="0">
                <a:solidFill>
                  <a:prstClr val="white"/>
                </a:solidFill>
                <a:latin typeface="微软雅黑" panose="020B0503020204020204" charset="-122"/>
                <a:ea typeface="微软雅黑" panose="020B0503020204020204" charset="-122"/>
                <a:cs typeface="微软雅黑" panose="020B0503020204020204" charset="-122"/>
              </a:rPr>
              <a:t>月，山东警方破获案值</a:t>
            </a:r>
            <a:r>
              <a:rPr lang="en-US" altLang="zh-CN" sz="2800" dirty="0">
                <a:solidFill>
                  <a:prstClr val="white"/>
                </a:solidFill>
                <a:latin typeface="微软雅黑" panose="020B0503020204020204" charset="-122"/>
                <a:ea typeface="微软雅黑" panose="020B0503020204020204" charset="-122"/>
                <a:cs typeface="微软雅黑" panose="020B0503020204020204" charset="-122"/>
              </a:rPr>
              <a:t>5.7</a:t>
            </a:r>
            <a:r>
              <a:rPr lang="zh-CN" altLang="en-US" sz="2800" dirty="0">
                <a:solidFill>
                  <a:prstClr val="white"/>
                </a:solidFill>
                <a:latin typeface="微软雅黑" panose="020B0503020204020204" charset="-122"/>
                <a:ea typeface="微软雅黑" panose="020B0503020204020204" charset="-122"/>
                <a:cs typeface="微软雅黑" panose="020B0503020204020204" charset="-122"/>
              </a:rPr>
              <a:t>亿元非法疫苗案</a:t>
            </a:r>
            <a:r>
              <a:rPr lang="zh-CN" altLang="en-US" sz="2800" dirty="0" smtClean="0">
                <a:solidFill>
                  <a:prstClr val="white"/>
                </a:solidFill>
                <a:latin typeface="微软雅黑" panose="020B0503020204020204" charset="-122"/>
                <a:ea typeface="微软雅黑" panose="020B0503020204020204" charset="-122"/>
                <a:cs typeface="微软雅黑" panose="020B0503020204020204" charset="-122"/>
              </a:rPr>
              <a:t>，</a:t>
            </a:r>
            <a:r>
              <a:rPr sz="2800" dirty="0" smtClean="0">
                <a:solidFill>
                  <a:prstClr val="white"/>
                </a:solidFill>
                <a:latin typeface="微软雅黑" panose="020B0503020204020204" charset="-122"/>
                <a:ea typeface="微软雅黑" panose="020B0503020204020204" charset="-122"/>
                <a:cs typeface="微软雅黑" panose="020B0503020204020204" charset="-122"/>
              </a:rPr>
              <a:t>犯罪嫌疑人从全国多个省市非法销售的数亿元疫苗，在未经冷链运输的情况下，已流入全国至少18个省份。2017年5月，“山东疫苗案”主犯庞某卫及孙某二审维持原判，以非法经营罪分别获有期徒刑十九年、六年</a:t>
            </a:r>
            <a:r>
              <a:rPr lang="zh-CN" sz="2800" dirty="0" smtClean="0">
                <a:solidFill>
                  <a:prstClr val="white"/>
                </a:solidFill>
                <a:latin typeface="微软雅黑" panose="020B0503020204020204" charset="-122"/>
                <a:ea typeface="微软雅黑" panose="020B0503020204020204" charset="-122"/>
                <a:cs typeface="微软雅黑" panose="020B0503020204020204" charset="-122"/>
              </a:rPr>
              <a:t>。</a:t>
            </a:r>
          </a:p>
        </p:txBody>
      </p:sp>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backgroundRemoval t="1364" b="98182" l="1273" r="99091">
                        <a14:foregroundMark x1="14545" y1="10682" x2="14545" y2="10682"/>
                        <a14:foregroundMark x1="18364" y1="13409" x2="18364" y2="13409"/>
                        <a14:foregroundMark x1="17636" y1="62955" x2="17636" y2="62955"/>
                        <a14:foregroundMark x1="18545" y1="82727" x2="18545" y2="82727"/>
                        <a14:foregroundMark x1="65455" y1="8636" x2="65455" y2="8636"/>
                        <a14:foregroundMark x1="71818" y1="10455" x2="71818" y2="10455"/>
                        <a14:foregroundMark x1="68364" y1="18409" x2="68364" y2="18409"/>
                        <a14:foregroundMark x1="67636" y1="29545" x2="67636" y2="29545"/>
                        <a14:foregroundMark x1="66000" y1="36364" x2="66000" y2="36364"/>
                        <a14:foregroundMark x1="58727" y1="43636" x2="58727" y2="43636"/>
                        <a14:foregroundMark x1="55273" y1="32045" x2="55273" y2="32045"/>
                        <a14:foregroundMark x1="60000" y1="24773" x2="60000" y2="24773"/>
                        <a14:foregroundMark x1="59273" y1="49318" x2="59273" y2="49318"/>
                        <a14:foregroundMark x1="59273" y1="62500" x2="59273" y2="62500"/>
                        <a14:foregroundMark x1="70727" y1="60455" x2="70727" y2="60455"/>
                        <a14:foregroundMark x1="68364" y1="58864" x2="68364" y2="58864"/>
                        <a14:foregroundMark x1="75273" y1="61591" x2="75273" y2="61591"/>
                        <a14:foregroundMark x1="82545" y1="62727" x2="82545" y2="62727"/>
                        <a14:foregroundMark x1="88364" y1="58409" x2="88364" y2="58409"/>
                        <a14:foregroundMark x1="90000" y1="40909" x2="90000" y2="40909"/>
                        <a14:foregroundMark x1="94364" y1="39545" x2="94364" y2="39545"/>
                        <a14:foregroundMark x1="45818" y1="24773" x2="45818" y2="24773"/>
                      </a14:backgroundRemoval>
                    </a14:imgEffect>
                  </a14:imgLayer>
                </a14:imgProps>
              </a:ext>
              <a:ext uri="{28A0092B-C50C-407E-A947-70E740481C1C}">
                <a14:useLocalDpi xmlns:a14="http://schemas.microsoft.com/office/drawing/2010/main" val="0"/>
              </a:ext>
            </a:extLst>
          </a:blip>
          <a:stretch>
            <a:fillRect/>
          </a:stretch>
        </p:blipFill>
        <p:spPr>
          <a:xfrm>
            <a:off x="6719755" y="-960"/>
            <a:ext cx="2340259" cy="1404155"/>
          </a:xfrm>
          <a:prstGeom prst="rect">
            <a:avLst/>
          </a:prstGeom>
        </p:spPr>
      </p:pic>
      <p:grpSp>
        <p:nvGrpSpPr>
          <p:cNvPr id="7" name="组合 6"/>
          <p:cNvGrpSpPr/>
          <p:nvPr/>
        </p:nvGrpSpPr>
        <p:grpSpPr>
          <a:xfrm>
            <a:off x="179705" y="951547"/>
            <a:ext cx="4534342" cy="608965"/>
            <a:chOff x="539709" y="1052721"/>
            <a:chExt cx="3694649" cy="431999"/>
          </a:xfrm>
        </p:grpSpPr>
        <p:sp>
          <p:nvSpPr>
            <p:cNvPr id="8" name="TextBox 1"/>
            <p:cNvSpPr txBox="1"/>
            <p:nvPr/>
          </p:nvSpPr>
          <p:spPr>
            <a:xfrm>
              <a:off x="755828" y="1113549"/>
              <a:ext cx="3478530" cy="371171"/>
            </a:xfrm>
            <a:prstGeom prst="rect">
              <a:avLst/>
            </a:prstGeom>
            <a:noFill/>
          </p:spPr>
          <p:txBody>
            <a:bodyPr wrap="square" rtlCol="0">
              <a:spAutoFit/>
            </a:bodyPr>
            <a:lstStyle/>
            <a:p>
              <a:r>
                <a:rPr lang="zh-CN" altLang="en-US" sz="2800" b="1" dirty="0" smtClean="0">
                  <a:solidFill>
                    <a:schemeClr val="tx1">
                      <a:lumMod val="50000"/>
                      <a:lumOff val="50000"/>
                    </a:schemeClr>
                  </a:solidFill>
                  <a:latin typeface="微软雅黑" panose="020B0503020204020204" charset="-122"/>
                  <a:ea typeface="微软雅黑" panose="020B0503020204020204" charset="-122"/>
                </a:rPr>
                <a:t>那些年我们缺失的信任</a:t>
              </a:r>
            </a:p>
          </p:txBody>
        </p:sp>
        <p:cxnSp>
          <p:nvCxnSpPr>
            <p:cNvPr id="9" name="直接连接符 8"/>
            <p:cNvCxnSpPr/>
            <p:nvPr/>
          </p:nvCxnSpPr>
          <p:spPr>
            <a:xfrm>
              <a:off x="827388" y="1052721"/>
              <a:ext cx="3114793" cy="38177"/>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cxnSp>
          <p:nvCxnSpPr>
            <p:cNvPr id="10" name="直接连接符 9"/>
            <p:cNvCxnSpPr/>
            <p:nvPr/>
          </p:nvCxnSpPr>
          <p:spPr>
            <a:xfrm flipV="1">
              <a:off x="539709" y="1397666"/>
              <a:ext cx="2992167" cy="15203"/>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5891" y="1686878"/>
            <a:ext cx="8871585" cy="302752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三鹿奶粉事件</a:t>
            </a:r>
            <a:endParaRPr lang="en-US" altLang="zh-CN" sz="2800"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2008</a:t>
            </a:r>
            <a:r>
              <a:rPr lang="zh-CN" altLang="en-US" sz="2800" dirty="0">
                <a:latin typeface="微软雅黑" panose="020B0503020204020204" charset="-122"/>
                <a:ea typeface="微软雅黑" panose="020B0503020204020204" charset="-122"/>
                <a:cs typeface="微软雅黑" panose="020B0503020204020204" charset="-122"/>
              </a:rPr>
              <a:t>年，三鹿</a:t>
            </a:r>
            <a:r>
              <a:rPr sz="2800" dirty="0">
                <a:latin typeface="微软雅黑" panose="020B0503020204020204" charset="-122"/>
                <a:ea typeface="微软雅黑" panose="020B0503020204020204" charset="-122"/>
                <a:cs typeface="微软雅黑" panose="020B0503020204020204" charset="-122"/>
              </a:rPr>
              <a:t>奶粉中被发现化工原料</a:t>
            </a:r>
            <a:r>
              <a:rPr lang="en-US" sz="2800" dirty="0">
                <a:latin typeface="微软雅黑" panose="020B0503020204020204" charset="-122"/>
                <a:ea typeface="微软雅黑" panose="020B0503020204020204" charset="-122"/>
                <a:cs typeface="微软雅黑" panose="020B0503020204020204" charset="-122"/>
              </a:rPr>
              <a:t>——</a:t>
            </a:r>
            <a:r>
              <a:rPr sz="2800" dirty="0">
                <a:latin typeface="微软雅黑" panose="020B0503020204020204" charset="-122"/>
                <a:ea typeface="微软雅黑" panose="020B0503020204020204" charset="-122"/>
                <a:cs typeface="微软雅黑" panose="020B0503020204020204" charset="-122"/>
              </a:rPr>
              <a:t>三聚氰胺</a:t>
            </a:r>
            <a:r>
              <a:rPr 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中国国家质检总局公布对国内的乳制品厂家生产的婴幼儿奶粉的三聚氰胺检验报告后，事件迅速恶化，包括伊利、蒙牛、光明、圣元及雅士利在内的多个厂家的奶粉都检出三聚氰胺，引发国产乳业信任危机。</a:t>
            </a:r>
          </a:p>
        </p:txBody>
      </p:sp>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backgroundRemoval t="1714" b="89889" l="10000" r="98375">
                        <a14:foregroundMark x1="77063" y1="43873" x2="77063" y2="43873"/>
                        <a14:foregroundMark x1="81875" y1="33847" x2="81875" y2="33847"/>
                        <a14:foregroundMark x1="81875" y1="30334" x2="81875" y2="30334"/>
                        <a14:foregroundMark x1="76938" y1="28620" x2="76938" y2="28620"/>
                        <a14:foregroundMark x1="75688" y1="25793" x2="75688" y2="25793"/>
                        <a14:foregroundMark x1="79750" y1="27935" x2="79750" y2="27935"/>
                        <a14:foregroundMark x1="79750" y1="34704" x2="79750" y2="35561"/>
                        <a14:foregroundMark x1="80750" y1="41988" x2="80750" y2="41988"/>
                        <a14:foregroundMark x1="81000" y1="47558" x2="81000" y2="47558"/>
                        <a14:foregroundMark x1="36813" y1="79606" x2="36813" y2="79606"/>
                        <a14:foregroundMark x1="37188" y1="81577" x2="37188" y2="81577"/>
                        <a14:foregroundMark x1="38750" y1="83462" x2="38750" y2="83462"/>
                        <a14:foregroundMark x1="24188" y1="81234" x2="24188" y2="81234"/>
                        <a14:foregroundMark x1="23563" y1="80634" x2="23563" y2="80634"/>
                        <a14:foregroundMark x1="21500" y1="78920" x2="21500" y2="78920"/>
                        <a14:foregroundMark x1="18625" y1="77378" x2="18625" y2="77378"/>
                        <a14:foregroundMark x1="17438" y1="75664" x2="17438" y2="75664"/>
                        <a14:foregroundMark x1="17750" y1="74122" x2="17750" y2="74122"/>
                        <a14:foregroundMark x1="18125" y1="72322" x2="18125" y2="72322"/>
                        <a14:foregroundMark x1="15812" y1="58955" x2="15812" y2="58955"/>
                        <a14:foregroundMark x1="15188" y1="55013" x2="15188" y2="55013"/>
                        <a14:foregroundMark x1="17313" y1="52699" x2="17313" y2="52699"/>
                        <a14:foregroundMark x1="18375" y1="53213" x2="18375" y2="53213"/>
                        <a14:foregroundMark x1="71375" y1="74464" x2="71375" y2="74464"/>
                        <a14:foregroundMark x1="88000" y1="62811" x2="88000" y2="62811"/>
                        <a14:foregroundMark x1="75688" y1="53813" x2="75688" y2="53813"/>
                        <a14:foregroundMark x1="81875" y1="55870" x2="81875" y2="55870"/>
                        <a14:foregroundMark x1="70500" y1="50814" x2="70500" y2="50814"/>
                        <a14:foregroundMark x1="43813" y1="6769" x2="43813" y2="6769"/>
                        <a14:foregroundMark x1="42375" y1="7969" x2="42375" y2="7969"/>
                        <a14:foregroundMark x1="41625" y1="8826" x2="41625" y2="8826"/>
                        <a14:backgroundMark x1="41125" y1="52528" x2="41125" y2="52528"/>
                        <a14:backgroundMark x1="67188" y1="44387" x2="67188" y2="44387"/>
                      </a14:backgroundRemoval>
                    </a14:imgEffect>
                  </a14:imgLayer>
                </a14:imgProps>
              </a:ext>
              <a:ext uri="{28A0092B-C50C-407E-A947-70E740481C1C}">
                <a14:useLocalDpi xmlns:a14="http://schemas.microsoft.com/office/drawing/2010/main" val="0"/>
              </a:ext>
            </a:extLst>
          </a:blip>
          <a:stretch>
            <a:fillRect/>
          </a:stretch>
        </p:blipFill>
        <p:spPr>
          <a:xfrm>
            <a:off x="5646420" y="-267461"/>
            <a:ext cx="3152222" cy="1724364"/>
          </a:xfrm>
          <a:prstGeom prst="rect">
            <a:avLst/>
          </a:prstGeom>
        </p:spPr>
      </p:pic>
      <p:grpSp>
        <p:nvGrpSpPr>
          <p:cNvPr id="18" name="组合 17"/>
          <p:cNvGrpSpPr/>
          <p:nvPr/>
        </p:nvGrpSpPr>
        <p:grpSpPr>
          <a:xfrm>
            <a:off x="179705" y="951547"/>
            <a:ext cx="4534342" cy="608965"/>
            <a:chOff x="539709" y="1052721"/>
            <a:chExt cx="3694649" cy="431999"/>
          </a:xfrm>
        </p:grpSpPr>
        <p:sp>
          <p:nvSpPr>
            <p:cNvPr id="2" name="TextBox 1"/>
            <p:cNvSpPr txBox="1"/>
            <p:nvPr/>
          </p:nvSpPr>
          <p:spPr>
            <a:xfrm>
              <a:off x="755828" y="1113549"/>
              <a:ext cx="3478530" cy="371171"/>
            </a:xfrm>
            <a:prstGeom prst="rect">
              <a:avLst/>
            </a:prstGeom>
            <a:noFill/>
          </p:spPr>
          <p:txBody>
            <a:bodyPr wrap="square" rtlCol="0">
              <a:spAutoFit/>
            </a:bodyPr>
            <a:lstStyle/>
            <a:p>
              <a:r>
                <a:rPr lang="zh-CN" altLang="en-US" sz="2800" b="1" dirty="0" smtClean="0">
                  <a:solidFill>
                    <a:schemeClr val="tx1">
                      <a:lumMod val="50000"/>
                      <a:lumOff val="50000"/>
                    </a:schemeClr>
                  </a:solidFill>
                  <a:latin typeface="微软雅黑" panose="020B0503020204020204" charset="-122"/>
                  <a:ea typeface="微软雅黑" panose="020B0503020204020204" charset="-122"/>
                </a:rPr>
                <a:t>那些年我们缺失的信任</a:t>
              </a:r>
            </a:p>
          </p:txBody>
        </p:sp>
        <p:cxnSp>
          <p:nvCxnSpPr>
            <p:cNvPr id="5" name="直接连接符 4"/>
            <p:cNvCxnSpPr/>
            <p:nvPr/>
          </p:nvCxnSpPr>
          <p:spPr>
            <a:xfrm>
              <a:off x="827388" y="1052721"/>
              <a:ext cx="3114793" cy="38177"/>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cxnSp>
          <p:nvCxnSpPr>
            <p:cNvPr id="6" name="直接连接符 5"/>
            <p:cNvCxnSpPr/>
            <p:nvPr/>
          </p:nvCxnSpPr>
          <p:spPr>
            <a:xfrm flipV="1">
              <a:off x="539709" y="1397666"/>
              <a:ext cx="2992167" cy="15203"/>
            </a:xfrm>
            <a:prstGeom prst="line">
              <a:avLst/>
            </a:prstGeom>
            <a:ln w="19050">
              <a:solidFill>
                <a:schemeClr val="bg1">
                  <a:lumMod val="65000"/>
                </a:schemeClr>
              </a:solidFill>
            </a:ln>
          </p:spPr>
          <p:style>
            <a:lnRef idx="1">
              <a:schemeClr val="accent2"/>
            </a:lnRef>
            <a:fillRef idx="0">
              <a:schemeClr val="accent2"/>
            </a:fillRef>
            <a:effectRef idx="0">
              <a:schemeClr val="accent2"/>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96777" y="229453"/>
            <a:ext cx="7449840" cy="3911166"/>
            <a:chOff x="1096777" y="476672"/>
            <a:chExt cx="7449840" cy="5214888"/>
          </a:xfrm>
        </p:grpSpPr>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backgroundRemoval t="0" b="96531" l="1429" r="96429">
                          <a14:foregroundMark x1="8143" y1="11837" x2="8143" y2="11837"/>
                          <a14:foregroundMark x1="91000" y1="9796" x2="91000" y2="9796"/>
                          <a14:foregroundMark x1="8857" y1="25102" x2="8857" y2="25102"/>
                          <a14:backgroundMark x1="47429" y1="86122" x2="47429" y2="86122"/>
                        </a14:backgroundRemoval>
                      </a14:imgEffect>
                    </a14:imgLayer>
                  </a14:imgProps>
                </a:ext>
                <a:ext uri="{28A0092B-C50C-407E-A947-70E740481C1C}">
                  <a14:useLocalDpi xmlns:a14="http://schemas.microsoft.com/office/drawing/2010/main" val="0"/>
                </a:ext>
              </a:extLst>
            </a:blip>
            <a:stretch>
              <a:fillRect/>
            </a:stretch>
          </p:blipFill>
          <p:spPr>
            <a:xfrm>
              <a:off x="1096777" y="476672"/>
              <a:ext cx="7449840" cy="5214888"/>
            </a:xfrm>
            <a:prstGeom prst="rect">
              <a:avLst/>
            </a:prstGeom>
          </p:spPr>
        </p:pic>
        <p:sp>
          <p:nvSpPr>
            <p:cNvPr id="17" name="TextBox 16"/>
            <p:cNvSpPr txBox="1"/>
            <p:nvPr/>
          </p:nvSpPr>
          <p:spPr>
            <a:xfrm>
              <a:off x="3563888" y="1124744"/>
              <a:ext cx="4032448" cy="779700"/>
            </a:xfrm>
            <a:prstGeom prst="rect">
              <a:avLst/>
            </a:prstGeom>
            <a:noFill/>
          </p:spPr>
          <p:txBody>
            <a:bodyPr wrap="square" rtlCol="0">
              <a:spAutoFit/>
            </a:bodyPr>
            <a:lstStyle/>
            <a:p>
              <a:r>
                <a:rPr lang="zh-CN" altLang="en-US" sz="3200" b="1" dirty="0" smtClean="0">
                  <a:solidFill>
                    <a:prstClr val="black">
                      <a:lumMod val="50000"/>
                      <a:lumOff val="50000"/>
                    </a:prstClr>
                  </a:solidFill>
                  <a:latin typeface="微软雅黑" panose="020B0503020204020204" charset="-122"/>
                  <a:ea typeface="微软雅黑" panose="020B0503020204020204" charset="-122"/>
                  <a:cs typeface="微软雅黑" panose="020B0503020204020204" charset="-122"/>
                </a:rPr>
                <a:t>八 方 热 议</a:t>
              </a:r>
            </a:p>
          </p:txBody>
        </p:sp>
      </p:grpSp>
      <p:grpSp>
        <p:nvGrpSpPr>
          <p:cNvPr id="4" name="组合 3"/>
          <p:cNvGrpSpPr/>
          <p:nvPr/>
        </p:nvGrpSpPr>
        <p:grpSpPr>
          <a:xfrm>
            <a:off x="166437" y="1327731"/>
            <a:ext cx="5759421" cy="562404"/>
            <a:chOff x="611560" y="2024896"/>
            <a:chExt cx="4051674" cy="750203"/>
          </a:xfrm>
        </p:grpSpPr>
        <p:grpSp>
          <p:nvGrpSpPr>
            <p:cNvPr id="12" name="组合 11"/>
            <p:cNvGrpSpPr/>
            <p:nvPr/>
          </p:nvGrpSpPr>
          <p:grpSpPr>
            <a:xfrm>
              <a:off x="611560" y="2024896"/>
              <a:ext cx="505735" cy="750203"/>
              <a:chOff x="179512" y="1340768"/>
              <a:chExt cx="505735" cy="750203"/>
            </a:xfrm>
          </p:grpSpPr>
          <p:sp>
            <p:nvSpPr>
              <p:cNvPr id="10" name="椭圆 9"/>
              <p:cNvSpPr>
                <a:spLocks noChangeAspect="1"/>
              </p:cNvSpPr>
              <p:nvPr/>
            </p:nvSpPr>
            <p:spPr>
              <a:xfrm>
                <a:off x="179512" y="1340768"/>
                <a:ext cx="432048" cy="750203"/>
              </a:xfrm>
              <a:prstGeom prst="ellipse">
                <a:avLst/>
              </a:prstGeom>
              <a:solidFill>
                <a:schemeClr val="bg1">
                  <a:lumMod val="7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微软雅黑" panose="020B0503020204020204" charset="-122"/>
                  <a:ea typeface="微软雅黑" panose="020B0503020204020204" charset="-122"/>
                </a:endParaRPr>
              </a:p>
            </p:txBody>
          </p:sp>
          <p:sp>
            <p:nvSpPr>
              <p:cNvPr id="11" name="TextBox 10"/>
              <p:cNvSpPr txBox="1"/>
              <p:nvPr/>
            </p:nvSpPr>
            <p:spPr>
              <a:xfrm>
                <a:off x="187022" y="1393035"/>
                <a:ext cx="498225" cy="697936"/>
              </a:xfrm>
              <a:prstGeom prst="rect">
                <a:avLst/>
              </a:prstGeom>
              <a:noFill/>
            </p:spPr>
            <p:txBody>
              <a:bodyPr wrap="square" rtlCol="0">
                <a:spAutoFit/>
              </a:bodyPr>
              <a:lstStyle/>
              <a:p>
                <a:r>
                  <a:rPr lang="en-US" altLang="zh-CN" sz="2800" dirty="0" smtClean="0">
                    <a:solidFill>
                      <a:prstClr val="black"/>
                    </a:solidFill>
                    <a:latin typeface="微软雅黑" panose="020B0503020204020204" charset="-122"/>
                    <a:ea typeface="微软雅黑" panose="020B0503020204020204" charset="-122"/>
                  </a:rPr>
                  <a:t>01</a:t>
                </a:r>
              </a:p>
            </p:txBody>
          </p:sp>
        </p:grpSp>
        <p:sp>
          <p:nvSpPr>
            <p:cNvPr id="18" name="TextBox 17"/>
            <p:cNvSpPr txBox="1"/>
            <p:nvPr/>
          </p:nvSpPr>
          <p:spPr>
            <a:xfrm>
              <a:off x="1117295" y="2051030"/>
              <a:ext cx="3545939" cy="697934"/>
            </a:xfrm>
            <a:prstGeom prst="rect">
              <a:avLst/>
            </a:prstGeom>
            <a:noFill/>
          </p:spPr>
          <p:txBody>
            <a:bodyPr wrap="square" rtlCol="0">
              <a:spAutoFit/>
            </a:bodyPr>
            <a:lstStyle/>
            <a:p>
              <a:pPr algn="just"/>
              <a:r>
                <a:rPr lang="zh-CN" altLang="en-US" sz="28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“疫苗造假”带来的种种影响</a:t>
              </a:r>
            </a:p>
          </p:txBody>
        </p:sp>
      </p:grpSp>
      <p:sp>
        <p:nvSpPr>
          <p:cNvPr id="3" name="矩形 2"/>
          <p:cNvSpPr/>
          <p:nvPr/>
        </p:nvSpPr>
        <p:spPr>
          <a:xfrm>
            <a:off x="246702" y="1890136"/>
            <a:ext cx="8645777" cy="3323987"/>
          </a:xfrm>
          <a:prstGeom prst="rect">
            <a:avLst/>
          </a:prstGeom>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新浪网</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公众对国产疫苗的安全性产生普遍怀疑，刚刚从两年前“过期疫苗”案中</a:t>
            </a:r>
            <a:r>
              <a:rPr lang="zh-CN" altLang="en-US" sz="2800" dirty="0" smtClean="0">
                <a:latin typeface="微软雅黑" panose="020B0503020204020204" charset="-122"/>
                <a:ea typeface="微软雅黑" panose="020B0503020204020204" charset="-122"/>
                <a:cs typeface="微软雅黑" panose="020B0503020204020204" charset="-122"/>
              </a:rPr>
              <a:t>缓慢恢复</a:t>
            </a:r>
            <a:r>
              <a:rPr lang="zh-CN" altLang="en-US" sz="2800" dirty="0">
                <a:latin typeface="微软雅黑" panose="020B0503020204020204" charset="-122"/>
                <a:ea typeface="微软雅黑" panose="020B0503020204020204" charset="-122"/>
                <a:cs typeface="微软雅黑" panose="020B0503020204020204" charset="-122"/>
              </a:rPr>
              <a:t>的信任似乎又要重回谷底。种种舆情不断冒出，真相和谣言齐飞，公众在这些信息中</a:t>
            </a:r>
            <a:r>
              <a:rPr lang="zh-CN" altLang="en-US" sz="2800" dirty="0" smtClean="0">
                <a:latin typeface="微软雅黑" panose="020B0503020204020204" charset="-122"/>
                <a:ea typeface="微软雅黑" panose="020B0503020204020204" charset="-122"/>
                <a:cs typeface="微软雅黑" panose="020B0503020204020204" charset="-122"/>
              </a:rPr>
              <a:t>愤怒</a:t>
            </a:r>
            <a:r>
              <a:rPr lang="zh-CN" altLang="en-US" sz="2800" dirty="0">
                <a:latin typeface="微软雅黑" panose="020B0503020204020204" charset="-122"/>
                <a:ea typeface="微软雅黑" panose="020B0503020204020204" charset="-122"/>
                <a:cs typeface="微软雅黑" panose="020B0503020204020204" charset="-122"/>
              </a:rPr>
              <a:t>、恐惧、迷失，很多人甚至怀疑，这其中是否还有不可告人的利益链条。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1524</Words>
  <Application>Microsoft Office PowerPoint</Application>
  <PresentationFormat>全屏显示(16:9)</PresentationFormat>
  <Paragraphs>81</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35</cp:revision>
  <dcterms:created xsi:type="dcterms:W3CDTF">2018-12-28T06:34:00Z</dcterms:created>
  <dcterms:modified xsi:type="dcterms:W3CDTF">2019-02-18T02:32:16Z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