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74" r:id="rId2"/>
    <p:sldId id="285" r:id="rId3"/>
    <p:sldId id="315" r:id="rId4"/>
    <p:sldId id="345" r:id="rId5"/>
    <p:sldId id="275" r:id="rId6"/>
    <p:sldId id="334" r:id="rId7"/>
    <p:sldId id="346" r:id="rId8"/>
    <p:sldId id="337" r:id="rId9"/>
    <p:sldId id="347" r:id="rId10"/>
    <p:sldId id="348" r:id="rId11"/>
    <p:sldId id="349" r:id="rId12"/>
    <p:sldId id="350" r:id="rId13"/>
    <p:sldId id="351" r:id="rId14"/>
    <p:sldId id="353" r:id="rId15"/>
    <p:sldId id="354" r:id="rId16"/>
    <p:sldId id="355" r:id="rId17"/>
    <p:sldId id="357" r:id="rId18"/>
    <p:sldId id="358" r:id="rId19"/>
    <p:sldId id="361" r:id="rId20"/>
    <p:sldId id="362" r:id="rId21"/>
    <p:sldId id="363" r:id="rId22"/>
    <p:sldId id="273" r:id="rId23"/>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a:srgbClr val="FEFCE5"/>
    <a:srgbClr val="000000"/>
    <a:srgbClr val="00B050"/>
    <a:srgbClr val="4FABFF"/>
    <a:srgbClr val="4B9FFF"/>
    <a:srgbClr val="49A0FF"/>
    <a:srgbClr val="2B4DF3"/>
    <a:srgbClr val="4C9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39" autoAdjust="0"/>
    <p:restoredTop sz="94660"/>
  </p:normalViewPr>
  <p:slideViewPr>
    <p:cSldViewPr snapToGrid="0" showGuides="1">
      <p:cViewPr varScale="1">
        <p:scale>
          <a:sx n="84" d="100"/>
          <a:sy n="84" d="100"/>
        </p:scale>
        <p:origin x="-282" y="-90"/>
      </p:cViewPr>
      <p:guideLst>
        <p:guide orient="horz" pos="2160"/>
        <p:guide pos="3849"/>
        <p:guide pos="57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95DAE4-7F04-4F03-8139-56735CC68389}" type="datetimeFigureOut">
              <a:rPr lang="zh-CN" altLang="en-US" smtClean="0"/>
              <a:t>2019/2/18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43EB00-DF63-4918-96C6-C2226430D6BD}" type="slidenum">
              <a:rPr lang="zh-CN" altLang="en-US" smtClean="0"/>
              <a:t>‹#›</a:t>
            </a:fld>
            <a:endParaRPr lang="zh-CN" altLang="en-US"/>
          </a:p>
        </p:txBody>
      </p:sp>
    </p:spTree>
    <p:extLst>
      <p:ext uri="{BB962C8B-B14F-4D97-AF65-F5344CB8AC3E}">
        <p14:creationId xmlns:p14="http://schemas.microsoft.com/office/powerpoint/2010/main" val="4114119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tif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a:lum bright="18000"/>
          </a:blip>
          <a:stretch>
            <a:fillRect/>
          </a:stretch>
        </p:blipFill>
        <p:spPr>
          <a:xfrm>
            <a:off x="0" y="0"/>
            <a:ext cx="12192000" cy="6858000"/>
          </a:xfrm>
          <a:prstGeom prst="rect">
            <a:avLst/>
          </a:prstGeom>
          <a:solidFill>
            <a:schemeClr val="bg1"/>
          </a:solidFill>
          <a:ln w="9525">
            <a:noFill/>
          </a:ln>
        </p:spPr>
      </p:pic>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5" name="矩形 4"/>
          <p:cNvSpPr/>
          <p:nvPr userDrawn="1"/>
        </p:nvSpPr>
        <p:spPr>
          <a:xfrm>
            <a:off x="259715" y="152400"/>
            <a:ext cx="2158365" cy="502285"/>
          </a:xfrm>
          <a:prstGeom prst="rect">
            <a:avLst/>
          </a:prstGeom>
          <a:blipFill rotWithShape="1">
            <a:blip r:embed="rId3" cstate="print">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Picture 2" descr="C:\Users\Administrator\Desktop\语文新势力LOGO2.tif"/>
          <p:cNvPicPr>
            <a:picLocks noChangeAspect="1" noChangeArrowheads="1"/>
          </p:cNvPicPr>
          <p:nvPr userDrawn="1"/>
        </p:nvPicPr>
        <p:blipFill>
          <a:blip r:embed="rId4" cstate="print"/>
          <a:srcRect/>
          <a:stretch>
            <a:fillRect/>
          </a:stretch>
        </p:blipFill>
        <p:spPr bwMode="auto">
          <a:xfrm>
            <a:off x="2523534" y="62086"/>
            <a:ext cx="1789113" cy="698500"/>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alphaModFix amt="2000"/>
            <a:lum/>
          </a:blip>
          <a:srcRect/>
          <a:stretch>
            <a:fillRect t="-13000" b="-1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3" name="矩形 2"/>
          <p:cNvSpPr/>
          <p:nvPr userDrawn="1"/>
        </p:nvSpPr>
        <p:spPr>
          <a:xfrm>
            <a:off x="0" y="15240"/>
            <a:ext cx="12191365" cy="6827520"/>
          </a:xfrm>
          <a:prstGeom prst="rect">
            <a:avLst/>
          </a:prstGeom>
          <a:solidFill>
            <a:srgbClr val="000000">
              <a:alpha val="0"/>
            </a:srgb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4411980" y="1774190"/>
            <a:ext cx="5706745" cy="1763395"/>
          </a:xfrm>
          <a:prstGeom prst="rect">
            <a:avLst/>
          </a:prstGeom>
          <a:solidFill>
            <a:srgbClr val="FEFCE5"/>
          </a:solidFill>
        </p:spPr>
        <p:style>
          <a:lnRef idx="2">
            <a:schemeClr val="accent2"/>
          </a:lnRef>
          <a:fillRef idx="1">
            <a:schemeClr val="lt1"/>
          </a:fillRef>
          <a:effectRef idx="0">
            <a:schemeClr val="accent2"/>
          </a:effectRef>
          <a:fontRef idx="minor">
            <a:schemeClr val="dk1"/>
          </a:fontRef>
        </p:style>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矩形 2"/>
          <p:cNvSpPr/>
          <p:nvPr/>
        </p:nvSpPr>
        <p:spPr>
          <a:xfrm>
            <a:off x="3951543" y="2056299"/>
            <a:ext cx="6627720" cy="1198880"/>
          </a:xfrm>
          <a:prstGeom prst="rect">
            <a:avLst/>
          </a:prstGeom>
          <a:noFill/>
          <a:ln>
            <a:noFill/>
          </a:ln>
        </p:spPr>
        <p:txBody>
          <a:bodyPr wrap="square" rtlCol="0" anchor="t">
            <a:spAutoFit/>
            <a:scene3d>
              <a:camera prst="orthographicFront"/>
              <a:lightRig rig="threePt" dir="t"/>
            </a:scene3d>
          </a:bodyPr>
          <a:lstStyle/>
          <a:p>
            <a:pPr algn="ctr"/>
            <a:r>
              <a:rPr lang="zh-CN" altLang="zh-CN"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直播课堂</a:t>
            </a:r>
          </a:p>
        </p:txBody>
      </p:sp>
      <p:sp>
        <p:nvSpPr>
          <p:cNvPr id="5" name="文本框 4"/>
          <p:cNvSpPr txBox="1"/>
          <p:nvPr/>
        </p:nvSpPr>
        <p:spPr>
          <a:xfrm>
            <a:off x="8093128" y="4827763"/>
            <a:ext cx="3357880" cy="953135"/>
          </a:xfrm>
          <a:prstGeom prst="rect">
            <a:avLst/>
          </a:prstGeom>
          <a:noFill/>
        </p:spPr>
        <p:txBody>
          <a:bodyPr wrap="none" rtlCol="0">
            <a:spAutoFit/>
          </a:bodyPr>
          <a:lstStyle/>
          <a:p>
            <a:pPr algn="ctr"/>
            <a:r>
              <a:rPr lang="zh-CN"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《壹学作文素材》</a:t>
            </a:r>
            <a:endPar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辑拓展素材</a:t>
            </a:r>
            <a:endPar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6158988" y="3876725"/>
            <a:ext cx="5582920" cy="645160"/>
          </a:xfrm>
          <a:prstGeom prst="rect">
            <a:avLst/>
          </a:prstGeom>
        </p:spPr>
        <p:txBody>
          <a:bodyPr wrap="none">
            <a:spAutoFit/>
          </a:bodyPr>
          <a:lstStyle/>
          <a:p>
            <a:pPr lvl="0"/>
            <a:r>
              <a:rPr lang="en-US" altLang="zh-CN" sz="3600" dirty="0">
                <a:ln w="12700">
                  <a:solidFill>
                    <a:schemeClr val="tx2">
                      <a:lumMod val="75000"/>
                    </a:schemeClr>
                  </a:solidFill>
                  <a:prstDash val="solid"/>
                </a:ln>
                <a:pattFill prst="dkUpDiag">
                  <a:fgClr>
                    <a:schemeClr val="tx2"/>
                  </a:fgClr>
                  <a:bgClr>
                    <a:schemeClr val="tx2">
                      <a:lumMod val="20000"/>
                      <a:lumOff val="80000"/>
                    </a:schemeClr>
                  </a:bgClr>
                </a:pattFill>
              </a:rPr>
              <a:t>——</a:t>
            </a:r>
            <a:r>
              <a:rPr lang="zh-CN" altLang="en-US" sz="3600" dirty="0">
                <a:ln w="12700">
                  <a:solidFill>
                    <a:schemeClr val="tx2">
                      <a:lumMod val="75000"/>
                    </a:schemeClr>
                  </a:solidFill>
                  <a:prstDash val="solid"/>
                </a:ln>
                <a:pattFill prst="dkUpDiag">
                  <a:fgClr>
                    <a:schemeClr val="tx2"/>
                  </a:fgClr>
                  <a:bgClr>
                    <a:schemeClr val="tx2">
                      <a:lumMod val="20000"/>
                      <a:lumOff val="80000"/>
                    </a:schemeClr>
                  </a:bgClr>
                </a:pattFill>
              </a:rPr>
              <a:t>一块屏幕改变了什么？</a:t>
            </a:r>
          </a:p>
        </p:txBody>
      </p:sp>
      <p:pic>
        <p:nvPicPr>
          <p:cNvPr id="7" name="图片 6"/>
          <p:cNvPicPr>
            <a:picLocks noChangeAspect="1"/>
          </p:cNvPicPr>
          <p:nvPr/>
        </p:nvPicPr>
        <p:blipFill>
          <a:blip r:embed="rId3">
            <a:clrChange>
              <a:clrFrom>
                <a:srgbClr val="F5F6F7">
                  <a:alpha val="100000"/>
                </a:srgbClr>
              </a:clrFrom>
              <a:clrTo>
                <a:srgbClr val="F5F6F7">
                  <a:alpha val="100000"/>
                  <a:alpha val="0"/>
                </a:srgbClr>
              </a:clrTo>
            </a:clrChange>
          </a:blip>
          <a:stretch>
            <a:fillRect/>
          </a:stretch>
        </p:blipFill>
        <p:spPr>
          <a:xfrm>
            <a:off x="598312" y="1096477"/>
            <a:ext cx="3417516" cy="450072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72621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变</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388870" y="1435100"/>
            <a:ext cx="8898255" cy="5170805"/>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直播课堂就像往暗无天日的井下打了光，丢下绳子，井里的人看到了天空，才会拼命向上爬。</a:t>
            </a:r>
          </a:p>
          <a:p>
            <a:pPr algn="just">
              <a:lnSpc>
                <a:spcPct val="150000"/>
              </a:lnSpc>
            </a:pPr>
            <a:r>
              <a:rPr sz="2800" dirty="0">
                <a:latin typeface="微软雅黑" panose="020B0503020204020204" pitchFamily="34" charset="-122"/>
                <a:ea typeface="微软雅黑" panose="020B0503020204020204" pitchFamily="34" charset="-122"/>
              </a:rPr>
              <a:t>       有几个学生被选为代表，去七中“留学”交流。代表们回来后说的最多的，是七中学生更有目的性，知道为何而学。人家早就有了感兴趣的专业，甚至对人生有了规划，“早就开始学托福，高考只是一步路。”一些禄劝的老师得到启发，高一就给学生发志愿填报手册，教他们向前看。</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046587" y="776219"/>
            <a:ext cx="49898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02.</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大开眼界，高考只是一步路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72621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变</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753995" y="2059940"/>
            <a:ext cx="8395970" cy="4524375"/>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眼界的开拓使直播班的孩子们明确了自己每天努力的方向是真实的。最明显的改变体现在学习习惯。高三两位学生说，经过3年的熏陶，他们早已知道预习复习。有时自己取舍作业，提高效率；也在课间有针对性地做偏科的习题。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3924667" y="1248659"/>
            <a:ext cx="49898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02.</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大开眼界，高考只是一步路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93957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变</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830830" y="1489710"/>
            <a:ext cx="8517255" cy="3877945"/>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只知道“好好学习”不够。没有明确志向，为了学习而学习，很容易动力不足。但对于没成年的孩子，“立志”这码事，全依仗环境。农村孩子不是没有志向，只是在那种普遍的、近乎荒诞的闭塞里，他们根本想象不出更好的生活、更广阔的理想是什么样的。</a:t>
            </a:r>
          </a:p>
        </p:txBody>
      </p:sp>
      <p:sp>
        <p:nvSpPr>
          <p:cNvPr id="11" name="任意多边形 10"/>
          <p:cNvSpPr/>
          <p:nvPr/>
        </p:nvSpPr>
        <p:spPr>
          <a:xfrm>
            <a:off x="58596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366627" y="1218179"/>
            <a:ext cx="49898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02.</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大开眼界，高考只是一步路</a:t>
            </a:r>
          </a:p>
        </p:txBody>
      </p:sp>
      <p:sp>
        <p:nvSpPr>
          <p:cNvPr id="3" name="文本框 2"/>
          <p:cNvSpPr txBox="1"/>
          <p:nvPr/>
        </p:nvSpPr>
        <p:spPr>
          <a:xfrm>
            <a:off x="444500" y="4434840"/>
            <a:ext cx="2017395" cy="645160"/>
          </a:xfrm>
          <a:prstGeom prst="rect">
            <a:avLst/>
          </a:prstGeom>
          <a:noFill/>
        </p:spPr>
        <p:txBody>
          <a:bodyPr wrap="square" rtlCol="0">
            <a:spAutoFit/>
          </a:bodyPr>
          <a:lstStyle/>
          <a:p>
            <a:r>
              <a:rPr lang="zh-CN" altLang="en-US" sz="3600" b="1">
                <a:solidFill>
                  <a:srgbClr val="C55A11"/>
                </a:solidFill>
                <a:latin typeface="微软雅黑" panose="020B0503020204020204" pitchFamily="34" charset="-122"/>
                <a:ea typeface="微软雅黑" panose="020B0503020204020204" pitchFamily="34" charset="-122"/>
              </a:rPr>
              <a:t>写作示例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72621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变</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578735" y="29845"/>
            <a:ext cx="8517255" cy="646303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12年前，禄劝推行直播班，经费不够，硬着头皮上。12年后，这届高一，12名已经被昆明市区学校录取的学生，开学后主动申请转回禄劝。十几年来，小城第一次迎来生源回流。县里教育改善，生源回来了，跟着学生出去的家长也回来了，整个县城又有了人气，“房价都涨了”。在这样的贫困县，投资教育，是防止贫困代际传递最好的办法。</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3577957" y="1218179"/>
            <a:ext cx="65182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03.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生源回流，贫困县里不光教育在改变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3477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297430" y="-552450"/>
            <a:ext cx="9483725" cy="710946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尽管技术为远端学校提供了获得优质资源的机会，但技术并非万能——远端学校教师的能力与主动性在直播教学中扮演重要作用。如英语和数学等课程，如果没有远端老师的干预和讲解，学生很难跟上进度，最终只能埋头自学或者自暴自弃上课睡觉。据查询，大获成功的禄劝直播班集结了全县最好的老师，其中不乏硕士学习的毕业生，换言之，直播并没有让当地教师当甩手掌柜，他们恰恰是最积极的参与者和推动者。</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995277" y="837179"/>
            <a:ext cx="29622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01.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跟不上的软件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6525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618105" y="444500"/>
            <a:ext cx="9110980" cy="646303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硬件可以推广，但软件的差距却未必可以轻易弥补，不是所有中学都能像禄劝一中那样留住好老师。一位百强县下的城乡接合部小学任教教师表示，在当地，资源的“马太效应”极其严重：好的师资基本被顶层的实验小学抽空，而一般学校由于师资紧缺，校内的音乐老师、美术老师，有的还得教数学、语文。相对富裕的地区尚且如此，边远贫困地区学校的光景则更难想象。若师资无法跟上，远端教师难以对学生形成良好监督与辅导，直播的效果难免大打折扣。</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5204827" y="623819"/>
            <a:ext cx="28562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01.</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跟不上的软件</a:t>
            </a:r>
          </a:p>
        </p:txBody>
      </p:sp>
      <p:sp>
        <p:nvSpPr>
          <p:cNvPr id="3" name="文本框 2"/>
          <p:cNvSpPr txBox="1"/>
          <p:nvPr/>
        </p:nvSpPr>
        <p:spPr>
          <a:xfrm>
            <a:off x="218440" y="4419600"/>
            <a:ext cx="2042160" cy="645160"/>
          </a:xfrm>
          <a:prstGeom prst="rect">
            <a:avLst/>
          </a:prstGeom>
          <a:noFill/>
        </p:spPr>
        <p:txBody>
          <a:bodyPr wrap="square" rtlCol="0">
            <a:spAutoFit/>
          </a:bodyPr>
          <a:lstStyle/>
          <a:p>
            <a:r>
              <a:rPr lang="zh-CN" altLang="en-US" sz="3600" b="1">
                <a:solidFill>
                  <a:srgbClr val="C55A11"/>
                </a:solidFill>
                <a:latin typeface="微软雅黑" panose="020B0503020204020204" pitchFamily="34" charset="-122"/>
                <a:ea typeface="微软雅黑" panose="020B0503020204020204" pitchFamily="34" charset="-122"/>
              </a:rPr>
              <a:t>写作示例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3477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297430" y="45085"/>
            <a:ext cx="9483725" cy="646303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在直播课堂的实际操作中，也有许多不合理。远端同学面对着两份作业（本校的教材和七中的配套教材）、两种课程（七中的网课以及本校老师的教学）以及两次考试（本校月考、期末考及七中月考、期末考），但这实际上是一种灵活的选择，老师们既可选择放弃网课、独立教学，也可依靠网课。</a:t>
            </a:r>
          </a:p>
          <a:p>
            <a:pPr algn="just">
              <a:lnSpc>
                <a:spcPct val="150000"/>
              </a:lnSpc>
            </a:pPr>
            <a:r>
              <a:rPr sz="2800" dirty="0">
                <a:latin typeface="微软雅黑" panose="020B0503020204020204" pitchFamily="34" charset="-122"/>
                <a:ea typeface="微软雅黑" panose="020B0503020204020204" pitchFamily="34" charset="-122"/>
              </a:rPr>
              <a:t>        </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614277" y="1202939"/>
            <a:ext cx="36734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02.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实际操作的盲目性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3477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297430" y="-564515"/>
            <a:ext cx="9697720" cy="840232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但令人无法接受的就是希望一石二鸟，作业做两倍，考试考两次。课程时间不够，学生们便只能和音体美等副科告别。而衍生品则是：寒暑假将会比其他班学生更早地进行补课，当然，放假也会更晚，因为要考两次期末，有两次排名。</a:t>
            </a:r>
          </a:p>
          <a:p>
            <a:pPr algn="just">
              <a:lnSpc>
                <a:spcPct val="150000"/>
              </a:lnSpc>
            </a:pPr>
            <a:r>
              <a:rPr sz="2800" dirty="0">
                <a:latin typeface="微软雅黑" panose="020B0503020204020204" pitchFamily="34" charset="-122"/>
                <a:ea typeface="微软雅黑" panose="020B0503020204020204" pitchFamily="34" charset="-122"/>
              </a:rPr>
              <a:t>       考题会在七中开考后半小时拿到，直播班班主任会在拿到题目的第一时间冲向打印室，约莫十分钟后会抱着一摞卷子回来，在长达三天的期末考后，再来三天难度更大的考试。这样的压力超过了一般学生的承受极限。</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705717" y="791459"/>
            <a:ext cx="36734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02.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实际操作的盲目性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107673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3439795" y="1661795"/>
            <a:ext cx="7481570" cy="3877945"/>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l">
              <a:lnSpc>
                <a:spcPct val="150000"/>
              </a:lnSpc>
            </a:pPr>
            <a:r>
              <a:rPr sz="2800" dirty="0">
                <a:latin typeface="微软雅黑" panose="020B0503020204020204" pitchFamily="34" charset="-122"/>
                <a:ea typeface="微软雅黑" panose="020B0503020204020204" pitchFamily="34" charset="-122"/>
              </a:rPr>
              <a:t>   </a:t>
            </a:r>
            <a:r>
              <a:rPr lang="zh-CN" altLang="en-US" sz="2800">
                <a:solidFill>
                  <a:schemeClr val="tx1">
                    <a:alpha val="8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在量的加速积累中，老师们陷入狂热，似乎直播班成为了一次只许成功不许失败的实验任务，他们忽略了自己数十年的教学经验，忽略了学生们的接受度，最终导致了方法的扭曲和效率的极度缺失。</a:t>
            </a:r>
            <a:endParaRPr sz="2800" dirty="0">
              <a:latin typeface="微软雅黑" panose="020B0503020204020204" pitchFamily="34" charset="-122"/>
              <a:ea typeface="微软雅黑" panose="020B0503020204020204" pitchFamily="34" charset="-122"/>
            </a:endParaRPr>
          </a:p>
        </p:txBody>
      </p:sp>
      <p:sp>
        <p:nvSpPr>
          <p:cNvPr id="11" name="任意多边形 10"/>
          <p:cNvSpPr/>
          <p:nvPr/>
        </p:nvSpPr>
        <p:spPr>
          <a:xfrm>
            <a:off x="78408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5159107" y="1370579"/>
            <a:ext cx="35674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02.</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实际操作的盲目性</a:t>
            </a:r>
          </a:p>
        </p:txBody>
      </p:sp>
      <p:sp>
        <p:nvSpPr>
          <p:cNvPr id="3" name="文本框 2"/>
          <p:cNvSpPr txBox="1"/>
          <p:nvPr/>
        </p:nvSpPr>
        <p:spPr>
          <a:xfrm>
            <a:off x="681355" y="4480560"/>
            <a:ext cx="2453005" cy="645160"/>
          </a:xfrm>
          <a:prstGeom prst="rect">
            <a:avLst/>
          </a:prstGeom>
          <a:noFill/>
        </p:spPr>
        <p:txBody>
          <a:bodyPr wrap="square" rtlCol="0">
            <a:spAutoFit/>
          </a:bodyPr>
          <a:lstStyle/>
          <a:p>
            <a:r>
              <a:rPr lang="zh-CN" altLang="en-US" sz="3600" b="1">
                <a:solidFill>
                  <a:srgbClr val="C55A11"/>
                </a:solidFill>
                <a:latin typeface="微软雅黑" panose="020B0503020204020204" pitchFamily="34" charset="-122"/>
                <a:ea typeface="微软雅黑" panose="020B0503020204020204" pitchFamily="34" charset="-122"/>
              </a:rPr>
              <a:t>写作示例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3477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404110" y="365125"/>
            <a:ext cx="9133205" cy="581660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难以忽视的是，并非所有人都有平等进入直播班的机会。大部分远程教育合作中学设置了一个不低的入读门槛——云南的县级中学永善二中要求中考分数需高于500分，广西省平果中学只有初中部毕业生成绩最好的35名同学才能进入全校唯一的直播班。</a:t>
            </a:r>
          </a:p>
          <a:p>
            <a:pPr algn="just">
              <a:lnSpc>
                <a:spcPct val="150000"/>
              </a:lnSpc>
            </a:pPr>
            <a:r>
              <a:rPr sz="2800" dirty="0">
                <a:latin typeface="微软雅黑" panose="020B0503020204020204" pitchFamily="34" charset="-122"/>
                <a:ea typeface="微软雅黑" panose="020B0503020204020204" pitchFamily="34" charset="-122"/>
              </a:rPr>
              <a:t>        </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614277" y="1202939"/>
            <a:ext cx="33178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03.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不公平的再循环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265"/>
          <p:cNvSpPr/>
          <p:nvPr/>
        </p:nvSpPr>
        <p:spPr>
          <a:xfrm>
            <a:off x="4458104" y="216051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chemeClr val="accent2"/>
          </a:solidFill>
          <a:ln w="9525">
            <a:noFill/>
          </a:ln>
        </p:spPr>
        <p:txBody>
          <a:bodyPr/>
          <a:lstStyle/>
          <a:p>
            <a:endParaRPr lang="zh-CN" altLang="en-US"/>
          </a:p>
        </p:txBody>
      </p:sp>
      <p:sp>
        <p:nvSpPr>
          <p:cNvPr id="2" name="Freeform 263"/>
          <p:cNvSpPr/>
          <p:nvPr/>
        </p:nvSpPr>
        <p:spPr>
          <a:xfrm>
            <a:off x="6129742" y="3216205"/>
            <a:ext cx="1300162" cy="1606550"/>
          </a:xfrm>
          <a:custGeom>
            <a:avLst/>
            <a:gdLst>
              <a:gd name="txL" fmla="*/ 0 w 311"/>
              <a:gd name="txT" fmla="*/ 0 h 385"/>
              <a:gd name="txR" fmla="*/ 311 w 311"/>
              <a:gd name="txB" fmla="*/ 385 h 385"/>
            </a:gdLst>
            <a:ahLst/>
            <a:cxnLst>
              <a:cxn ang="0">
                <a:pos x="2147483647" y="2147483647"/>
              </a:cxn>
              <a:cxn ang="0">
                <a:pos x="0" y="0"/>
              </a:cxn>
              <a:cxn ang="0">
                <a:pos x="2147483647" y="1758688199"/>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5">
                <a:moveTo>
                  <a:pt x="143" y="192"/>
                </a:moveTo>
                <a:cubicBezTo>
                  <a:pt x="142" y="120"/>
                  <a:pt x="58" y="27"/>
                  <a:pt x="0" y="0"/>
                </a:cubicBezTo>
                <a:cubicBezTo>
                  <a:pt x="7" y="0"/>
                  <a:pt x="208" y="83"/>
                  <a:pt x="254" y="101"/>
                </a:cubicBezTo>
                <a:cubicBezTo>
                  <a:pt x="283" y="113"/>
                  <a:pt x="303" y="139"/>
                  <a:pt x="309" y="168"/>
                </a:cubicBezTo>
                <a:cubicBezTo>
                  <a:pt x="311" y="175"/>
                  <a:pt x="311" y="183"/>
                  <a:pt x="311" y="192"/>
                </a:cubicBezTo>
                <a:cubicBezTo>
                  <a:pt x="311" y="201"/>
                  <a:pt x="311" y="209"/>
                  <a:pt x="309" y="217"/>
                </a:cubicBezTo>
                <a:cubicBezTo>
                  <a:pt x="303" y="246"/>
                  <a:pt x="283" y="271"/>
                  <a:pt x="254" y="283"/>
                </a:cubicBezTo>
                <a:cubicBezTo>
                  <a:pt x="208" y="302"/>
                  <a:pt x="7" y="385"/>
                  <a:pt x="0" y="385"/>
                </a:cubicBezTo>
                <a:cubicBezTo>
                  <a:pt x="58" y="358"/>
                  <a:pt x="142" y="269"/>
                  <a:pt x="143" y="192"/>
                </a:cubicBezTo>
                <a:close/>
              </a:path>
            </a:pathLst>
          </a:custGeom>
          <a:solidFill>
            <a:schemeClr val="accent2"/>
          </a:solidFill>
          <a:ln w="9525">
            <a:noFill/>
          </a:ln>
        </p:spPr>
        <p:txBody>
          <a:bodyPr/>
          <a:lstStyle/>
          <a:p>
            <a:endParaRPr lang="zh-CN" altLang="en-US"/>
          </a:p>
        </p:txBody>
      </p:sp>
      <p:sp>
        <p:nvSpPr>
          <p:cNvPr id="3" name="Freeform 267"/>
          <p:cNvSpPr/>
          <p:nvPr/>
        </p:nvSpPr>
        <p:spPr>
          <a:xfrm>
            <a:off x="6129742" y="1104830"/>
            <a:ext cx="1300162" cy="1611313"/>
          </a:xfrm>
          <a:custGeom>
            <a:avLst/>
            <a:gdLst>
              <a:gd name="txL" fmla="*/ 0 w 311"/>
              <a:gd name="txT" fmla="*/ 0 h 386"/>
              <a:gd name="txR" fmla="*/ 311 w 311"/>
              <a:gd name="txB" fmla="*/ 386 h 386"/>
            </a:gdLst>
            <a:ahLst/>
            <a:cxnLst>
              <a:cxn ang="0">
                <a:pos x="2147483647" y="2147483647"/>
              </a:cxn>
              <a:cxn ang="0">
                <a:pos x="0" y="0"/>
              </a:cxn>
              <a:cxn ang="0">
                <a:pos x="2147483647" y="1777399296"/>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6">
                <a:moveTo>
                  <a:pt x="143" y="193"/>
                </a:moveTo>
                <a:cubicBezTo>
                  <a:pt x="142" y="120"/>
                  <a:pt x="58" y="28"/>
                  <a:pt x="0" y="0"/>
                </a:cubicBezTo>
                <a:cubicBezTo>
                  <a:pt x="7" y="0"/>
                  <a:pt x="208" y="83"/>
                  <a:pt x="254" y="102"/>
                </a:cubicBezTo>
                <a:cubicBezTo>
                  <a:pt x="283" y="114"/>
                  <a:pt x="303" y="140"/>
                  <a:pt x="309" y="169"/>
                </a:cubicBezTo>
                <a:cubicBezTo>
                  <a:pt x="311" y="176"/>
                  <a:pt x="311" y="183"/>
                  <a:pt x="311" y="193"/>
                </a:cubicBezTo>
                <a:cubicBezTo>
                  <a:pt x="311" y="201"/>
                  <a:pt x="311" y="210"/>
                  <a:pt x="309" y="217"/>
                </a:cubicBezTo>
                <a:cubicBezTo>
                  <a:pt x="303" y="246"/>
                  <a:pt x="283" y="272"/>
                  <a:pt x="254" y="284"/>
                </a:cubicBezTo>
                <a:cubicBezTo>
                  <a:pt x="208" y="303"/>
                  <a:pt x="7" y="386"/>
                  <a:pt x="0" y="385"/>
                </a:cubicBezTo>
                <a:cubicBezTo>
                  <a:pt x="58" y="358"/>
                  <a:pt x="142" y="269"/>
                  <a:pt x="143" y="193"/>
                </a:cubicBezTo>
                <a:close/>
              </a:path>
            </a:pathLst>
          </a:custGeom>
          <a:solidFill>
            <a:schemeClr val="accent2"/>
          </a:solidFill>
          <a:ln w="9525">
            <a:noFill/>
          </a:ln>
        </p:spPr>
        <p:txBody>
          <a:bodyPr/>
          <a:lstStyle/>
          <a:p>
            <a:endParaRPr lang="zh-CN" altLang="en-US"/>
          </a:p>
        </p:txBody>
      </p:sp>
      <p:sp>
        <p:nvSpPr>
          <p:cNvPr id="21513" name="任意多边形 8"/>
          <p:cNvSpPr/>
          <p:nvPr/>
        </p:nvSpPr>
        <p:spPr>
          <a:xfrm>
            <a:off x="1390525" y="2973000"/>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1514" name="椭圆 9"/>
          <p:cNvSpPr>
            <a:spLocks noChangeAspect="1"/>
          </p:cNvSpPr>
          <p:nvPr/>
        </p:nvSpPr>
        <p:spPr>
          <a:xfrm>
            <a:off x="1223837" y="2854890"/>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7" name="椭圆 12"/>
          <p:cNvSpPr>
            <a:spLocks noChangeAspect="1"/>
          </p:cNvSpPr>
          <p:nvPr/>
        </p:nvSpPr>
        <p:spPr>
          <a:xfrm>
            <a:off x="10520767" y="1633468"/>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8" name="任意多边形 13"/>
          <p:cNvSpPr/>
          <p:nvPr/>
        </p:nvSpPr>
        <p:spPr>
          <a:xfrm>
            <a:off x="7380692" y="3811518"/>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1519" name="椭圆 14"/>
          <p:cNvSpPr>
            <a:spLocks noChangeAspect="1"/>
          </p:cNvSpPr>
          <p:nvPr/>
        </p:nvSpPr>
        <p:spPr>
          <a:xfrm>
            <a:off x="10487429" y="3714680"/>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任意多边形 47"/>
          <p:cNvSpPr/>
          <p:nvPr/>
        </p:nvSpPr>
        <p:spPr>
          <a:xfrm>
            <a:off x="5632854" y="1088955"/>
            <a:ext cx="955675" cy="587375"/>
          </a:xfrm>
          <a:custGeom>
            <a:avLst/>
            <a:gdLst>
              <a:gd name="txL" fmla="*/ 0 w 956472"/>
              <a:gd name="txT" fmla="*/ 0 h 588502"/>
              <a:gd name="txR" fmla="*/ 956472 w 956472"/>
              <a:gd name="txB" fmla="*/ 588502 h 588502"/>
            </a:gdLst>
            <a:ahLst/>
            <a:cxnLst>
              <a:cxn ang="0">
                <a:pos x="366923" y="412"/>
              </a:cxn>
              <a:cxn ang="0">
                <a:pos x="497493" y="15867"/>
              </a:cxn>
              <a:cxn ang="0">
                <a:pos x="507271" y="19702"/>
              </a:cxn>
              <a:cxn ang="0">
                <a:pos x="496804" y="16915"/>
              </a:cxn>
              <a:cxn ang="0">
                <a:pos x="884558" y="347785"/>
              </a:cxn>
              <a:cxn ang="0">
                <a:pos x="954879" y="445720"/>
              </a:cxn>
              <a:cxn ang="0">
                <a:pos x="945882" y="448268"/>
              </a:cxn>
              <a:cxn ang="0">
                <a:pos x="184750" y="576925"/>
              </a:cxn>
              <a:cxn ang="0">
                <a:pos x="22123" y="186263"/>
              </a:cxn>
              <a:cxn ang="0">
                <a:pos x="366923" y="412"/>
              </a:cxn>
            </a:cxnLst>
            <a:rect l="txL" t="txT" r="txR" b="txB"/>
            <a:pathLst>
              <a:path w="956472" h="588502">
                <a:moveTo>
                  <a:pt x="367535" y="414"/>
                </a:moveTo>
                <a:cubicBezTo>
                  <a:pt x="414525" y="-1542"/>
                  <a:pt x="459687" y="3413"/>
                  <a:pt x="498323" y="15928"/>
                </a:cubicBezTo>
                <a:lnTo>
                  <a:pt x="508117" y="19778"/>
                </a:lnTo>
                <a:lnTo>
                  <a:pt x="497633" y="16980"/>
                </a:lnTo>
                <a:cubicBezTo>
                  <a:pt x="618911" y="75378"/>
                  <a:pt x="767371" y="200518"/>
                  <a:pt x="886034" y="349121"/>
                </a:cubicBezTo>
                <a:lnTo>
                  <a:pt x="956472" y="447432"/>
                </a:lnTo>
                <a:lnTo>
                  <a:pt x="947460" y="449990"/>
                </a:lnTo>
                <a:cubicBezTo>
                  <a:pt x="670620" y="526992"/>
                  <a:pt x="284258" y="618253"/>
                  <a:pt x="185058" y="579141"/>
                </a:cubicBezTo>
                <a:cubicBezTo>
                  <a:pt x="34690" y="516562"/>
                  <a:pt x="-40494" y="341340"/>
                  <a:pt x="22159" y="186978"/>
                </a:cubicBezTo>
                <a:cubicBezTo>
                  <a:pt x="69149" y="74336"/>
                  <a:pt x="226565" y="6281"/>
                  <a:pt x="367535" y="414"/>
                </a:cubicBezTo>
                <a:close/>
              </a:path>
            </a:pathLst>
          </a:custGeom>
          <a:solidFill>
            <a:schemeClr val="accent2">
              <a:lumMod val="40000"/>
              <a:lumOff val="60000"/>
            </a:schemeClr>
          </a:solidFill>
          <a:ln w="9525">
            <a:noFill/>
          </a:ln>
        </p:spPr>
        <p:txBody>
          <a:bodyPr/>
          <a:lstStyle/>
          <a:p>
            <a:endParaRPr lang="zh-CN" altLang="en-US"/>
          </a:p>
        </p:txBody>
      </p:sp>
      <p:sp>
        <p:nvSpPr>
          <p:cNvPr id="7" name="任意多边形 37"/>
          <p:cNvSpPr/>
          <p:nvPr/>
        </p:nvSpPr>
        <p:spPr>
          <a:xfrm>
            <a:off x="5304242" y="3198743"/>
            <a:ext cx="1284287" cy="584200"/>
          </a:xfrm>
          <a:custGeom>
            <a:avLst/>
            <a:gdLst>
              <a:gd name="txL" fmla="*/ 0 w 1283353"/>
              <a:gd name="txT" fmla="*/ 0 h 584886"/>
              <a:gd name="txR" fmla="*/ 1283353 w 1283353"/>
              <a:gd name="txB" fmla="*/ 584886 h 584886"/>
            </a:gdLst>
            <a:ahLst/>
            <a:cxnLst>
              <a:cxn ang="0">
                <a:pos x="705830" y="1083"/>
              </a:cxn>
              <a:cxn ang="0">
                <a:pos x="827145" y="17721"/>
              </a:cxn>
              <a:cxn ang="0">
                <a:pos x="833085" y="19919"/>
              </a:cxn>
              <a:cxn ang="0">
                <a:pos x="826510" y="18171"/>
              </a:cxn>
              <a:cxn ang="0">
                <a:pos x="1215476" y="347434"/>
              </a:cxn>
              <a:cxn ang="0">
                <a:pos x="1285222" y="444376"/>
              </a:cxn>
              <a:cxn ang="0">
                <a:pos x="1171743" y="475302"/>
              </a:cxn>
              <a:cxn ang="0">
                <a:pos x="580332" y="583457"/>
              </a:cxn>
              <a:cxn ang="0">
                <a:pos x="459018" y="566817"/>
              </a:cxn>
              <a:cxn ang="0">
                <a:pos x="457109" y="566084"/>
              </a:cxn>
              <a:cxn ang="0">
                <a:pos x="458230" y="566369"/>
              </a:cxn>
              <a:cxn ang="0">
                <a:pos x="69665" y="237107"/>
              </a:cxn>
              <a:cxn ang="0">
                <a:pos x="0" y="140176"/>
              </a:cxn>
              <a:cxn ang="0">
                <a:pos x="113898" y="109238"/>
              </a:cxn>
              <a:cxn ang="0">
                <a:pos x="705830" y="1083"/>
              </a:cxn>
            </a:cxnLst>
            <a:rect l="txL" t="txT" r="txR" b="txB"/>
            <a:pathLst>
              <a:path w="1283353" h="584886">
                <a:moveTo>
                  <a:pt x="704804" y="1085"/>
                </a:moveTo>
                <a:cubicBezTo>
                  <a:pt x="746576" y="-3085"/>
                  <a:pt x="788348" y="5254"/>
                  <a:pt x="825942" y="17763"/>
                </a:cubicBezTo>
                <a:lnTo>
                  <a:pt x="831874" y="19965"/>
                </a:lnTo>
                <a:lnTo>
                  <a:pt x="825308" y="18213"/>
                </a:lnTo>
                <a:cubicBezTo>
                  <a:pt x="946586" y="74523"/>
                  <a:pt x="1095046" y="199655"/>
                  <a:pt x="1213709" y="348250"/>
                </a:cubicBezTo>
                <a:lnTo>
                  <a:pt x="1283353" y="445420"/>
                </a:lnTo>
                <a:lnTo>
                  <a:pt x="1170039" y="476419"/>
                </a:lnTo>
                <a:cubicBezTo>
                  <a:pt x="955436" y="532708"/>
                  <a:pt x="708981" y="586913"/>
                  <a:pt x="579488" y="584828"/>
                </a:cubicBezTo>
                <a:cubicBezTo>
                  <a:pt x="537717" y="584828"/>
                  <a:pt x="495945" y="580658"/>
                  <a:pt x="458350" y="568149"/>
                </a:cubicBezTo>
                <a:lnTo>
                  <a:pt x="456445" y="567415"/>
                </a:lnTo>
                <a:lnTo>
                  <a:pt x="457564" y="567700"/>
                </a:lnTo>
                <a:cubicBezTo>
                  <a:pt x="336412" y="511391"/>
                  <a:pt x="188104" y="386258"/>
                  <a:pt x="69563" y="237664"/>
                </a:cubicBezTo>
                <a:lnTo>
                  <a:pt x="0" y="140506"/>
                </a:lnTo>
                <a:lnTo>
                  <a:pt x="113732" y="109494"/>
                </a:lnTo>
                <a:cubicBezTo>
                  <a:pt x="328857" y="53205"/>
                  <a:pt x="575311" y="-1000"/>
                  <a:pt x="704804" y="1085"/>
                </a:cubicBezTo>
                <a:close/>
              </a:path>
            </a:pathLst>
          </a:custGeom>
          <a:solidFill>
            <a:schemeClr val="accent2">
              <a:lumMod val="40000"/>
              <a:lumOff val="60000"/>
            </a:schemeClr>
          </a:solidFill>
          <a:ln w="9525">
            <a:noFill/>
          </a:ln>
        </p:spPr>
        <p:txBody>
          <a:bodyPr/>
          <a:lstStyle/>
          <a:p>
            <a:endParaRPr lang="zh-CN" altLang="en-US"/>
          </a:p>
        </p:txBody>
      </p:sp>
      <p:sp>
        <p:nvSpPr>
          <p:cNvPr id="8" name="任意多边形 45"/>
          <p:cNvSpPr/>
          <p:nvPr/>
        </p:nvSpPr>
        <p:spPr>
          <a:xfrm>
            <a:off x="5299479" y="214305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chemeClr val="accent2">
              <a:lumMod val="40000"/>
              <a:lumOff val="60000"/>
            </a:schemeClr>
          </a:solidFill>
          <a:ln w="9525">
            <a:noFill/>
          </a:ln>
        </p:spPr>
        <p:txBody>
          <a:bodyPr/>
          <a:lstStyle/>
          <a:p>
            <a:endParaRPr lang="zh-CN" altLang="en-US"/>
          </a:p>
        </p:txBody>
      </p:sp>
      <p:sp>
        <p:nvSpPr>
          <p:cNvPr id="21525" name="任意多边形 24"/>
          <p:cNvSpPr/>
          <p:nvPr/>
        </p:nvSpPr>
        <p:spPr>
          <a:xfrm>
            <a:off x="7380692" y="1730305"/>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9" name="文本框 25"/>
          <p:cNvSpPr/>
          <p:nvPr/>
        </p:nvSpPr>
        <p:spPr>
          <a:xfrm>
            <a:off x="4577167" y="2690743"/>
            <a:ext cx="598487" cy="584200"/>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1" name="文本框 27"/>
          <p:cNvSpPr/>
          <p:nvPr/>
        </p:nvSpPr>
        <p:spPr>
          <a:xfrm>
            <a:off x="6782204" y="1587430"/>
            <a:ext cx="598488"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2" name="文本框 28"/>
          <p:cNvSpPr/>
          <p:nvPr/>
        </p:nvSpPr>
        <p:spPr>
          <a:xfrm>
            <a:off x="6763154" y="3667055"/>
            <a:ext cx="596900"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1" name="文本框 30"/>
          <p:cNvSpPr/>
          <p:nvPr/>
        </p:nvSpPr>
        <p:spPr>
          <a:xfrm>
            <a:off x="7618411" y="3940776"/>
            <a:ext cx="2650490" cy="768350"/>
          </a:xfrm>
          <a:prstGeom prst="rect">
            <a:avLst/>
          </a:prstGeom>
          <a:noFill/>
          <a:ln w="9525">
            <a:noFill/>
          </a:ln>
        </p:spPr>
        <p:txBody>
          <a:bodyPr wrap="none">
            <a:spAutoFit/>
          </a:bodyPr>
          <a:lstStyle/>
          <a:p>
            <a:pPr lvl="0"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4400" b="1" dirty="0">
                <a:latin typeface="微软雅黑" panose="020B0503020204020204" pitchFamily="34" charset="-122"/>
                <a:ea typeface="微软雅黑" panose="020B0503020204020204" pitchFamily="34" charset="-122"/>
                <a:sym typeface="方正姚体" panose="02010601030101010101" pitchFamily="2" charset="-122"/>
              </a:rPr>
              <a:t>观点热议</a:t>
            </a:r>
          </a:p>
        </p:txBody>
      </p:sp>
      <p:sp>
        <p:nvSpPr>
          <p:cNvPr id="21532" name="文本框 31"/>
          <p:cNvSpPr/>
          <p:nvPr/>
        </p:nvSpPr>
        <p:spPr>
          <a:xfrm>
            <a:off x="7200594" y="1789043"/>
            <a:ext cx="3114955" cy="954107"/>
          </a:xfrm>
          <a:prstGeom prst="rect">
            <a:avLst/>
          </a:prstGeom>
          <a:noFill/>
          <a:ln w="9525">
            <a:noFill/>
          </a:ln>
        </p:spPr>
        <p:txBody>
          <a:bodyPr wrap="none">
            <a:spAutoFit/>
          </a:bodyPr>
          <a:lstStyle/>
          <a:p>
            <a:pPr lvl="0" eaLnBrk="1" hangingPunct="1"/>
            <a:r>
              <a:rPr lang="en-US" altLang="zh-CN" sz="4400" b="1" dirty="0">
                <a:solidFill>
                  <a:schemeClr val="tx1"/>
                </a:solidFill>
                <a:latin typeface="微软雅黑" panose="020B0503020204020204" pitchFamily="34" charset="-122"/>
                <a:ea typeface="微软雅黑" panose="020B0503020204020204" pitchFamily="34" charset="-122"/>
                <a:sym typeface="方正姚体" panose="02010601030101010101" pitchFamily="2" charset="-122"/>
              </a:rPr>
              <a:t>    </a:t>
            </a:r>
            <a:r>
              <a:rPr lang="zh-CN" altLang="en-US" sz="4400" b="1" dirty="0">
                <a:latin typeface="微软雅黑" panose="020B0503020204020204" pitchFamily="34" charset="-122"/>
                <a:ea typeface="微软雅黑" panose="020B0503020204020204" pitchFamily="34" charset="-122"/>
                <a:sym typeface="方正姚体" panose="02010601030101010101" pitchFamily="2" charset="-122"/>
              </a:rPr>
              <a:t>观点大事</a:t>
            </a:r>
            <a:endParaRPr lang="en-US" altLang="zh-CN" sz="3200" b="1" dirty="0">
              <a:solidFill>
                <a:schemeClr val="tx1"/>
              </a:solidFill>
              <a:latin typeface="微软雅黑" panose="020B0503020204020204" pitchFamily="34" charset="-122"/>
              <a:ea typeface="微软雅黑" panose="020B0503020204020204" pitchFamily="34" charset="-122"/>
              <a:sym typeface="方正姚体" panose="02010601030101010101" pitchFamily="2" charset="-122"/>
            </a:endParaRPr>
          </a:p>
          <a:p>
            <a:pPr lvl="0" eaLnBrk="1" hangingPunct="1"/>
            <a:endParaRPr lang="en-US" altLang="zh-CN" sz="1200"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3" name="文本框 32"/>
          <p:cNvSpPr/>
          <p:nvPr/>
        </p:nvSpPr>
        <p:spPr>
          <a:xfrm>
            <a:off x="1628244" y="2227810"/>
            <a:ext cx="2650490" cy="953135"/>
          </a:xfrm>
          <a:prstGeom prst="rect">
            <a:avLst/>
          </a:prstGeom>
          <a:noFill/>
          <a:ln w="9525">
            <a:noFill/>
          </a:ln>
        </p:spPr>
        <p:txBody>
          <a:bodyPr wrap="none">
            <a:spAutoFit/>
          </a:bodyPr>
          <a:lstStyle/>
          <a:p>
            <a:pPr lvl="0" algn="l"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4400" b="1" dirty="0">
                <a:latin typeface="微软雅黑" panose="020B0503020204020204" pitchFamily="34" charset="-122"/>
                <a:ea typeface="微软雅黑" panose="020B0503020204020204" pitchFamily="34" charset="-122"/>
                <a:sym typeface="方正姚体" panose="02010601030101010101" pitchFamily="2" charset="-122"/>
              </a:rPr>
              <a:t>素材拓展</a:t>
            </a:r>
          </a:p>
          <a:p>
            <a:pPr lvl="0" eaLnBrk="1" hangingPunct="1"/>
            <a:endParaRPr lang="en-US" altLang="zh-CN" sz="1200"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0" name="Freeform 265"/>
          <p:cNvSpPr/>
          <p:nvPr/>
        </p:nvSpPr>
        <p:spPr>
          <a:xfrm>
            <a:off x="4497615" y="424331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chemeClr val="accent2"/>
          </a:solidFill>
          <a:ln w="9525">
            <a:noFill/>
          </a:ln>
        </p:spPr>
        <p:txBody>
          <a:bodyPr/>
          <a:lstStyle/>
          <a:p>
            <a:endParaRPr lang="zh-CN" altLang="en-US"/>
          </a:p>
        </p:txBody>
      </p:sp>
      <p:sp>
        <p:nvSpPr>
          <p:cNvPr id="21" name="任意多边形 45"/>
          <p:cNvSpPr/>
          <p:nvPr/>
        </p:nvSpPr>
        <p:spPr>
          <a:xfrm>
            <a:off x="5338990" y="422585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chemeClr val="accent2">
              <a:lumMod val="40000"/>
              <a:lumOff val="60000"/>
            </a:schemeClr>
          </a:solidFill>
          <a:ln w="9525">
            <a:noFill/>
          </a:ln>
        </p:spPr>
        <p:txBody>
          <a:bodyPr/>
          <a:lstStyle/>
          <a:p>
            <a:endParaRPr lang="zh-CN" altLang="en-US"/>
          </a:p>
        </p:txBody>
      </p:sp>
      <p:sp>
        <p:nvSpPr>
          <p:cNvPr id="22" name="文本框 25"/>
          <p:cNvSpPr/>
          <p:nvPr/>
        </p:nvSpPr>
        <p:spPr>
          <a:xfrm>
            <a:off x="4571522" y="4773544"/>
            <a:ext cx="598241" cy="584775"/>
          </a:xfrm>
          <a:prstGeom prst="rect">
            <a:avLst/>
          </a:prstGeom>
          <a:noFill/>
          <a:ln w="9525">
            <a:noFill/>
          </a:ln>
        </p:spPr>
        <p:txBody>
          <a:bodyPr wrap="none">
            <a:spAutoFit/>
          </a:bodyPr>
          <a:lstStyle/>
          <a:p>
            <a:pPr lvl="0" eaLnBrk="1" hangingPunct="1"/>
            <a:r>
              <a:rPr lang="en-US" altLang="zh-CN" sz="32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3" name="任意多边形 8"/>
          <p:cNvSpPr/>
          <p:nvPr/>
        </p:nvSpPr>
        <p:spPr>
          <a:xfrm>
            <a:off x="1384880" y="5112244"/>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4" name="椭圆 9"/>
          <p:cNvSpPr>
            <a:spLocks noChangeAspect="1"/>
          </p:cNvSpPr>
          <p:nvPr/>
        </p:nvSpPr>
        <p:spPr>
          <a:xfrm>
            <a:off x="1218192" y="4994134"/>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 name="文本框 32"/>
          <p:cNvSpPr/>
          <p:nvPr/>
        </p:nvSpPr>
        <p:spPr>
          <a:xfrm>
            <a:off x="1746065" y="4388823"/>
            <a:ext cx="2441694" cy="769441"/>
          </a:xfrm>
          <a:prstGeom prst="rect">
            <a:avLst/>
          </a:prstGeom>
          <a:noFill/>
          <a:ln w="9525">
            <a:noFill/>
          </a:ln>
        </p:spPr>
        <p:txBody>
          <a:bodyPr wrap="none">
            <a:spAutoFit/>
          </a:bodyPr>
          <a:lstStyle/>
          <a:p>
            <a:pPr lvl="0" algn="l" eaLnBrk="1" hangingPunct="1"/>
            <a:r>
              <a:rPr lang="zh-CN" altLang="en-US" sz="4400" b="1" dirty="0">
                <a:latin typeface="微软雅黑" panose="020B0503020204020204" pitchFamily="34" charset="-122"/>
                <a:ea typeface="微软雅黑" panose="020B0503020204020204" pitchFamily="34" charset="-122"/>
                <a:sym typeface="方正姚体" panose="02010601030101010101" pitchFamily="2" charset="-122"/>
              </a:rPr>
              <a:t>写作示例</a:t>
            </a:r>
            <a:endParaRPr lang="en-US" altLang="zh-CN" sz="4400" b="1" dirty="0">
              <a:latin typeface="微软雅黑" panose="020B0503020204020204" pitchFamily="34" charset="-122"/>
              <a:ea typeface="微软雅黑" panose="020B0503020204020204" pitchFamily="34" charset="-122"/>
              <a:sym typeface="方正姚体" panose="02010601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3477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449830" y="-427355"/>
            <a:ext cx="9133205" cy="710946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endParaRPr sz="2800" dirty="0">
              <a:latin typeface="微软雅黑" panose="020B0503020204020204" pitchFamily="34" charset="-122"/>
              <a:ea typeface="微软雅黑" panose="020B0503020204020204" pitchFamily="34" charset="-122"/>
            </a:endParaRPr>
          </a:p>
          <a:p>
            <a:pPr algn="just">
              <a:lnSpc>
                <a:spcPct val="150000"/>
              </a:lnSpc>
            </a:pPr>
            <a:r>
              <a:rPr sz="2800" dirty="0">
                <a:latin typeface="微软雅黑" panose="020B0503020204020204" pitchFamily="34" charset="-122"/>
                <a:ea typeface="微软雅黑" panose="020B0503020204020204" pitchFamily="34" charset="-122"/>
              </a:rPr>
              <a:t>      </a:t>
            </a:r>
          </a:p>
          <a:p>
            <a:pPr algn="just">
              <a:lnSpc>
                <a:spcPct val="150000"/>
              </a:lnSpc>
            </a:pPr>
            <a:r>
              <a:rPr sz="2800" dirty="0">
                <a:latin typeface="微软雅黑" panose="020B0503020204020204" pitchFamily="34" charset="-122"/>
                <a:ea typeface="微软雅黑" panose="020B0503020204020204" pitchFamily="34" charset="-122"/>
              </a:rPr>
              <a:t>        直播教学下“名校”与“远端学校”间的合作关系，有其讽刺的一面：禄劝一中等县城学校的衰落，其实是近二十年来上层中学不断向下攫夺优秀教师和学生资源的结果，而县城中学想要改变自己的命运，却只能求助于位于支配结构顶端的上层中学。澎湃新闻“思想市场”作者孙凝翔将这种教育困境概括为“悬浮型教育”，即，本地教育缺乏良好的教育生态和造血能力，无法从自身获取充足的能量，只能依靠上层转移优势资源。        </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4614277" y="913379"/>
            <a:ext cx="33178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03.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不公平的再循环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634777" y="2786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善</a:t>
            </a:r>
            <a:r>
              <a:rPr lang="zh-CN" altLang="en-US" sz="2800" b="1" dirty="0">
                <a:solidFill>
                  <a:srgbClr val="FF0000"/>
                </a:solidFill>
                <a:latin typeface="微软雅黑" panose="020B0503020204020204" pitchFamily="34" charset="-122"/>
                <a:ea typeface="微软雅黑" panose="020B0503020204020204" pitchFamily="34" charset="-122"/>
              </a:rPr>
              <a:t>？</a:t>
            </a:r>
            <a:endParaRPr lang="zh-CN" altLang="en-US" sz="2800" b="1" dirty="0" smtClean="0">
              <a:solidFill>
                <a:srgbClr val="FF00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692400" y="473075"/>
            <a:ext cx="9096375" cy="6463030"/>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a:t>
            </a:r>
          </a:p>
          <a:p>
            <a:pPr algn="l">
              <a:lnSpc>
                <a:spcPct val="150000"/>
              </a:lnSpc>
            </a:pPr>
            <a:r>
              <a:rPr sz="2800" dirty="0">
                <a:latin typeface="微软雅黑" panose="020B0503020204020204" pitchFamily="34" charset="-122"/>
                <a:ea typeface="微软雅黑" panose="020B0503020204020204" pitchFamily="34" charset="-122"/>
              </a:rPr>
              <a:t>   </a:t>
            </a:r>
            <a:r>
              <a:rPr lang="zh-CN" altLang="en-US" sz="2800">
                <a:solidFill>
                  <a:schemeClr val="tx1">
                    <a:alpha val="8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直播班终究是远端学校小部分学生才能享用的资源，它依然延续了教育竞争体制下的精英化设计，让少数精英学生在贫困县中学中使用城市精英、资本、校方和教育部门所提供的资源。这终究只是在旧有的“拔尖”式框架下进行的改良，注定只能改变少数几所学校的命运。与此同时，不平等的存在早已远远超出高中知识课堂，即使直播班的学生通过“井绳”爬向地面，他们与城市学生之间仍然存在迥异的能力与视野、出路和成就。</a:t>
            </a:r>
          </a:p>
          <a:p>
            <a:pPr algn="r">
              <a:lnSpc>
                <a:spcPct val="150000"/>
              </a:lnSpc>
            </a:pPr>
            <a:r>
              <a:rPr lang="zh-CN" altLang="en-US" sz="2800">
                <a:solidFill>
                  <a:schemeClr val="tx1">
                    <a:alpha val="8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（“土逗公社”社评）</a:t>
            </a:r>
          </a:p>
        </p:txBody>
      </p:sp>
      <p:sp>
        <p:nvSpPr>
          <p:cNvPr id="11" name="任意多边形 10"/>
          <p:cNvSpPr/>
          <p:nvPr/>
        </p:nvSpPr>
        <p:spPr>
          <a:xfrm>
            <a:off x="342123" y="2179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3" name="文本框 2"/>
          <p:cNvSpPr txBox="1"/>
          <p:nvPr/>
        </p:nvSpPr>
        <p:spPr>
          <a:xfrm>
            <a:off x="239395" y="4099560"/>
            <a:ext cx="2453005" cy="645160"/>
          </a:xfrm>
          <a:prstGeom prst="rect">
            <a:avLst/>
          </a:prstGeom>
          <a:noFill/>
        </p:spPr>
        <p:txBody>
          <a:bodyPr wrap="square" rtlCol="0">
            <a:spAutoFit/>
          </a:bodyPr>
          <a:lstStyle/>
          <a:p>
            <a:r>
              <a:rPr lang="zh-CN" altLang="en-US" sz="3600" b="1">
                <a:solidFill>
                  <a:srgbClr val="C55A11"/>
                </a:solidFill>
                <a:latin typeface="微软雅黑" panose="020B0503020204020204" pitchFamily="34" charset="-122"/>
                <a:ea typeface="微软雅黑" panose="020B0503020204020204" pitchFamily="34" charset="-122"/>
              </a:rPr>
              <a:t>写作示例</a:t>
            </a:r>
          </a:p>
        </p:txBody>
      </p:sp>
      <p:sp>
        <p:nvSpPr>
          <p:cNvPr id="4" name="矩形 3"/>
          <p:cNvSpPr/>
          <p:nvPr/>
        </p:nvSpPr>
        <p:spPr>
          <a:xfrm>
            <a:off x="4827637" y="700019"/>
            <a:ext cx="3317875"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03.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不公平的再循环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fade">
                                      <p:cBhvr>
                                        <p:cTn id="7" dur="1000"/>
                                        <p:tgtEl>
                                          <p:spTgt spid="22532"/>
                                        </p:tgtEl>
                                      </p:cBhvr>
                                    </p:animEffect>
                                    <p:anim calcmode="lin" valueType="num">
                                      <p:cBhvr>
                                        <p:cTn id="8" dur="1000" fill="hold"/>
                                        <p:tgtEl>
                                          <p:spTgt spid="22532"/>
                                        </p:tgtEl>
                                        <p:attrNameLst>
                                          <p:attrName>ppt_x</p:attrName>
                                        </p:attrNameLst>
                                      </p:cBhvr>
                                      <p:tavLst>
                                        <p:tav tm="0">
                                          <p:val>
                                            <p:strVal val="#ppt_x"/>
                                          </p:val>
                                        </p:tav>
                                        <p:tav tm="100000">
                                          <p:val>
                                            <p:strVal val="#ppt_x"/>
                                          </p:val>
                                        </p:tav>
                                      </p:tavLst>
                                    </p:anim>
                                    <p:anim calcmode="lin" valueType="num">
                                      <p:cBhvr>
                                        <p:cTn id="9"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文本框 92"/>
          <p:cNvSpPr txBox="1"/>
          <p:nvPr/>
        </p:nvSpPr>
        <p:spPr>
          <a:xfrm>
            <a:off x="2700338" y="1112520"/>
            <a:ext cx="7499350" cy="1323975"/>
          </a:xfrm>
          <a:prstGeom prst="rect">
            <a:avLst/>
          </a:prstGeom>
          <a:noFill/>
          <a:ln w="9525">
            <a:noFill/>
          </a:ln>
        </p:spPr>
        <p:txBody>
          <a:bodyPr>
            <a:spAutoFit/>
          </a:bodyPr>
          <a:lstStyle/>
          <a:p>
            <a:pPr lvl="0" eaLnBrk="1" hangingPunct="1"/>
            <a:r>
              <a:rPr lang="zh-CN" altLang="zh-CN" sz="8000" b="1" dirty="0">
                <a:solidFill>
                  <a:schemeClr val="accent2">
                    <a:lumMod val="75000"/>
                  </a:schemeClr>
                </a:solidFill>
                <a:latin typeface="微软雅黑" panose="020B0503020204020204" pitchFamily="34" charset="-122"/>
                <a:ea typeface="微软雅黑" panose="020B0503020204020204" pitchFamily="34" charset="-122"/>
              </a:rPr>
              <a:t>感谢您的关注！</a:t>
            </a:r>
          </a:p>
        </p:txBody>
      </p:sp>
      <p:sp>
        <p:nvSpPr>
          <p:cNvPr id="7" name="椭圆形标注 6"/>
          <p:cNvSpPr/>
          <p:nvPr/>
        </p:nvSpPr>
        <p:spPr>
          <a:xfrm>
            <a:off x="2207895" y="3113405"/>
            <a:ext cx="3434080" cy="2092325"/>
          </a:xfrm>
          <a:prstGeom prst="wedgeEllipseCallout">
            <a:avLst>
              <a:gd name="adj1" fmla="val 51677"/>
              <a:gd name="adj2" fmla="val 30317"/>
            </a:avLst>
          </a:prstGeom>
          <a:solidFill>
            <a:schemeClr val="accent2">
              <a:lumMod val="40000"/>
              <a:lumOff val="60000"/>
            </a:schemeClr>
          </a:solidFill>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C000"/>
              </a:solidFill>
              <a:effectLst/>
              <a:uLnTx/>
              <a:uFillTx/>
              <a:latin typeface="+mn-lt"/>
              <a:ea typeface="+mn-ea"/>
              <a:cs typeface="+mn-cs"/>
            </a:endParaRPr>
          </a:p>
        </p:txBody>
      </p:sp>
      <p:sp>
        <p:nvSpPr>
          <p:cNvPr id="18438" name="TextBox 9"/>
          <p:cNvSpPr txBox="1"/>
          <p:nvPr/>
        </p:nvSpPr>
        <p:spPr>
          <a:xfrm>
            <a:off x="2446655" y="3560445"/>
            <a:ext cx="2956560" cy="1198880"/>
          </a:xfrm>
          <a:prstGeom prst="rect">
            <a:avLst/>
          </a:prstGeom>
          <a:noFill/>
          <a:ln w="9525">
            <a:noFill/>
          </a:ln>
        </p:spPr>
        <p:txBody>
          <a:bodyPr wrap="square" anchor="t">
            <a:spAutoFit/>
          </a:bodyPr>
          <a:lstStyle/>
          <a:p>
            <a:pPr lvl="0" indent="0">
              <a:lnSpc>
                <a:spcPct val="150000"/>
              </a:lnSpc>
            </a:pPr>
            <a:r>
              <a:rPr lang="zh-CN" altLang="en-US" sz="2400" b="1" dirty="0">
                <a:latin typeface="微软雅黑" panose="020B0503020204020204" pitchFamily="34" charset="-122"/>
                <a:ea typeface="微软雅黑" panose="020B0503020204020204" pitchFamily="34" charset="-122"/>
              </a:rPr>
              <a:t>了解更多内容，请订阅</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壹学作文素材</a:t>
            </a:r>
            <a:r>
              <a:rPr lang="en-US" altLang="zh-CN" sz="2400" b="1" dirty="0" smtClean="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904230" y="3102610"/>
            <a:ext cx="2934970" cy="291973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1103643" y="1076331"/>
            <a:ext cx="2158139" cy="584775"/>
          </a:xfrm>
          <a:prstGeom prst="rect">
            <a:avLst/>
          </a:prstGeom>
          <a:noFill/>
          <a:ln w="9525">
            <a:noFill/>
          </a:ln>
        </p:spPr>
        <p:txBody>
          <a:bodyPr wrap="square">
            <a:spAutoFit/>
          </a:bodyPr>
          <a:lstStyle/>
          <a:p>
            <a:pPr lvl="0" eaLnBrk="1" hangingPunct="1"/>
            <a:r>
              <a:rPr lang="zh-CN" altLang="en-US" sz="3200" b="1" dirty="0">
                <a:solidFill>
                  <a:schemeClr val="accent2">
                    <a:lumMod val="75000"/>
                  </a:schemeClr>
                </a:solidFill>
                <a:latin typeface="微软雅黑" panose="020B0503020204020204" pitchFamily="34" charset="-122"/>
                <a:ea typeface="微软雅黑" panose="020B0503020204020204" pitchFamily="34" charset="-122"/>
              </a:rPr>
              <a:t>观点大事</a:t>
            </a:r>
            <a:endParaRPr lang="zh-CN" altLang="en-US" sz="32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8"/>
          <p:cNvSpPr/>
          <p:nvPr/>
        </p:nvSpPr>
        <p:spPr>
          <a:xfrm>
            <a:off x="26670" y="2141220"/>
            <a:ext cx="1076960" cy="2759075"/>
          </a:xfrm>
          <a:prstGeom prst="rect">
            <a:avLst/>
          </a:prstGeom>
          <a:solidFill>
            <a:srgbClr val="FEFCE5"/>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TextBox 13"/>
          <p:cNvSpPr txBox="1"/>
          <p:nvPr/>
        </p:nvSpPr>
        <p:spPr>
          <a:xfrm>
            <a:off x="4294868" y="1752893"/>
            <a:ext cx="7257142" cy="3877945"/>
          </a:xfrm>
          <a:prstGeom prst="rect">
            <a:avLst/>
          </a:prstGeom>
          <a:noFill/>
          <a:ln w="9525">
            <a:noFill/>
          </a:ln>
        </p:spPr>
        <p:txBody>
          <a:bodyPr wrap="square" lIns="0" tIns="0" rIns="0" bIns="0">
            <a:spAutoFit/>
          </a:bodyPr>
          <a:lstStyle/>
          <a:p>
            <a:pPr>
              <a:lnSpc>
                <a:spcPct val="150000"/>
              </a:lnSpc>
              <a:spcBef>
                <a:spcPts val="0"/>
              </a:spcBef>
            </a:pPr>
            <a:r>
              <a:rPr lang="zh-CN" altLang="en-US" sz="2800" dirty="0" smtClean="0">
                <a:latin typeface="微软雅黑" panose="020B0503020204020204" pitchFamily="34" charset="-122"/>
                <a:ea typeface="微软雅黑" panose="020B0503020204020204" pitchFamily="34" charset="-122"/>
              </a:rPr>
              <a:t>       </a:t>
            </a:r>
            <a:r>
              <a:rPr sz="2800" dirty="0">
                <a:latin typeface="微软雅黑" panose="020B0503020204020204" pitchFamily="34" charset="-122"/>
                <a:ea typeface="微软雅黑" panose="020B0503020204020204" pitchFamily="34" charset="-122"/>
              </a:rPr>
              <a:t>在中国西南贫困地区，有248所中学直播四川成都七中的课程，让学生同步上课。此举在引入之初，曾有老师撕书抗议。有些老师自感被瞧不起，于是消极应对甚至整周请假，让学生自己看屏幕学习。</a:t>
            </a:r>
          </a:p>
          <a:p>
            <a:pPr>
              <a:lnSpc>
                <a:spcPct val="150000"/>
              </a:lnSpc>
              <a:spcBef>
                <a:spcPts val="0"/>
              </a:spcBef>
            </a:pPr>
            <a:endParaRPr sz="28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rcRect r="51817"/>
          <a:stretch>
            <a:fillRect/>
          </a:stretch>
        </p:blipFill>
        <p:spPr>
          <a:xfrm>
            <a:off x="26670" y="2141220"/>
            <a:ext cx="3885565" cy="2758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randombar(horizontal)">
                                      <p:cBhvr>
                                        <p:cTn id="7" dur="5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1103643" y="1106811"/>
            <a:ext cx="2158139" cy="584775"/>
          </a:xfrm>
          <a:prstGeom prst="rect">
            <a:avLst/>
          </a:prstGeom>
          <a:noFill/>
          <a:ln w="9525">
            <a:noFill/>
          </a:ln>
        </p:spPr>
        <p:txBody>
          <a:bodyPr wrap="square">
            <a:spAutoFit/>
          </a:bodyPr>
          <a:lstStyle/>
          <a:p>
            <a:pPr lvl="0" eaLnBrk="1" hangingPunct="1"/>
            <a:r>
              <a:rPr lang="zh-CN" altLang="en-US" sz="3200" b="1" dirty="0">
                <a:solidFill>
                  <a:schemeClr val="accent2">
                    <a:lumMod val="75000"/>
                  </a:schemeClr>
                </a:solidFill>
                <a:latin typeface="微软雅黑" panose="020B0503020204020204" pitchFamily="34" charset="-122"/>
                <a:ea typeface="微软雅黑" panose="020B0503020204020204" pitchFamily="34" charset="-122"/>
              </a:rPr>
              <a:t>观点大事</a:t>
            </a:r>
            <a:endParaRPr lang="zh-CN" altLang="en-US" sz="32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8" name="矩形 8"/>
          <p:cNvSpPr/>
          <p:nvPr/>
        </p:nvSpPr>
        <p:spPr>
          <a:xfrm>
            <a:off x="26670" y="2141220"/>
            <a:ext cx="1076960" cy="2759075"/>
          </a:xfrm>
          <a:prstGeom prst="rect">
            <a:avLst/>
          </a:prstGeom>
          <a:solidFill>
            <a:srgbClr val="FEFCE5"/>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TextBox 13"/>
          <p:cNvSpPr txBox="1"/>
          <p:nvPr/>
        </p:nvSpPr>
        <p:spPr>
          <a:xfrm>
            <a:off x="4110355" y="1554480"/>
            <a:ext cx="7640320" cy="5170805"/>
          </a:xfrm>
          <a:prstGeom prst="rect">
            <a:avLst/>
          </a:prstGeom>
          <a:noFill/>
          <a:ln w="9525">
            <a:noFill/>
          </a:ln>
        </p:spPr>
        <p:txBody>
          <a:bodyPr wrap="square" lIns="0" tIns="0" rIns="0" bIns="0">
            <a:spAutoFit/>
          </a:bodyPr>
          <a:lstStyle/>
          <a:p>
            <a:pPr>
              <a:lnSpc>
                <a:spcPct val="150000"/>
              </a:lnSpc>
              <a:spcBef>
                <a:spcPts val="0"/>
              </a:spcBef>
            </a:pPr>
            <a:r>
              <a:rPr lang="zh-CN" altLang="en-US" sz="2800" dirty="0" smtClean="0">
                <a:latin typeface="微软雅黑" panose="020B0503020204020204" pitchFamily="34" charset="-122"/>
                <a:ea typeface="微软雅黑" panose="020B0503020204020204" pitchFamily="34" charset="-122"/>
              </a:rPr>
              <a:t>       </a:t>
            </a:r>
            <a:r>
              <a:rPr sz="2800" dirty="0">
                <a:latin typeface="微软雅黑" panose="020B0503020204020204" pitchFamily="34" charset="-122"/>
                <a:ea typeface="微软雅黑" panose="020B0503020204020204" pitchFamily="34" charset="-122"/>
              </a:rPr>
              <a:t>不过，16年来，7.2万名学生跟随成都七中走完了高中三年，其中88人考上了清华北大，大多数成功考取了本科。这248所中学里，有的学校出了省状元，有的本科升学率涨了十几倍，直播课堂改变了一些学生的命运。日前，这一学习模式被中国青年报详细报道，并引发了舆论的普遍赞赏。                                （《光明时评》）</a:t>
            </a:r>
          </a:p>
          <a:p>
            <a:pPr>
              <a:lnSpc>
                <a:spcPct val="150000"/>
              </a:lnSpc>
              <a:spcBef>
                <a:spcPts val="0"/>
              </a:spcBef>
            </a:pPr>
            <a:endParaRPr sz="28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rcRect r="51817"/>
          <a:stretch>
            <a:fillRect/>
          </a:stretch>
        </p:blipFill>
        <p:spPr>
          <a:xfrm>
            <a:off x="26670" y="2141220"/>
            <a:ext cx="3885565" cy="2758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randombar(horizontal)">
                                      <p:cBhvr>
                                        <p:cTn id="7" dur="5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2090420" y="1691005"/>
            <a:ext cx="9035415" cy="3877945"/>
          </a:xfrm>
          <a:prstGeom prst="rect">
            <a:avLst/>
          </a:prstGeom>
          <a:noFill/>
          <a:ln w="9525">
            <a:noFill/>
          </a:ln>
        </p:spPr>
        <p:txBody>
          <a:bodyPr wrap="square" lIns="0" tIns="0" rIns="0" bIns="0">
            <a:spAutoFit/>
          </a:bodyPr>
          <a:lstStyle/>
          <a:p>
            <a:pPr>
              <a:lnSpc>
                <a:spcPct val="150000"/>
              </a:lnSpc>
            </a:pPr>
            <a:r>
              <a:rPr lang="en-US" altLang="zh-CN" sz="2800" dirty="0">
                <a:latin typeface="微软雅黑" panose="020B0503020204020204" pitchFamily="34" charset="-122"/>
                <a:ea typeface="微软雅黑" panose="020B0503020204020204" pitchFamily="34" charset="-122"/>
                <a:sym typeface="Arial" panose="020B0604020202020204" pitchFamily="34" charset="0"/>
              </a:rPr>
              <a:t>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这可能是人们第一次发现远程教育能给贫困地区学生带来这么大的可能性。其实，成都七中网校在2002年就已成立。据成都七中校长易国栋在今年9月所述，目前云、川、渝等八省一市的 245 所高中学校，每天7万余名学生实时与七中城乡异地同堂，7000多名远端学校的教师与七中教师全日制地开展协同教学。  </a:t>
            </a:r>
          </a:p>
        </p:txBody>
      </p:sp>
      <p:sp>
        <p:nvSpPr>
          <p:cNvPr id="3" name="TextBox 2"/>
          <p:cNvSpPr txBox="1"/>
          <p:nvPr/>
        </p:nvSpPr>
        <p:spPr>
          <a:xfrm>
            <a:off x="876850" y="1955661"/>
            <a:ext cx="748539" cy="2946400"/>
          </a:xfrm>
          <a:prstGeom prst="roundRect">
            <a:avLst/>
          </a:prstGeom>
          <a:noFill/>
          <a:ln>
            <a:solidFill>
              <a:schemeClr val="accent2"/>
            </a:solidFill>
          </a:ln>
        </p:spPr>
        <p:txBody>
          <a:bodyPr vert="eaVert" wrap="square" rtlCol="0">
            <a:spAutoFit/>
          </a:bodyPr>
          <a:lstStyle/>
          <a:p>
            <a:pPr algn="ctr"/>
            <a:r>
              <a:rPr lang="zh-CN" altLang="en-US" sz="3200" b="1" dirty="0">
                <a:solidFill>
                  <a:schemeClr val="accent2">
                    <a:lumMod val="75000"/>
                  </a:schemeClr>
                </a:solidFill>
                <a:latin typeface="微软雅黑" panose="020B0503020204020204" pitchFamily="34" charset="-122"/>
                <a:ea typeface="微软雅黑" panose="020B0503020204020204" pitchFamily="34" charset="-122"/>
              </a:rPr>
              <a:t>素材拓展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 calcmode="lin" valueType="num">
                                      <p:cBhvr additive="base">
                                        <p:cTn id="12" dur="500" fill="hold"/>
                                        <p:tgtEl>
                                          <p:spTgt spid="22532"/>
                                        </p:tgtEl>
                                        <p:attrNameLst>
                                          <p:attrName>ppt_x</p:attrName>
                                        </p:attrNameLst>
                                      </p:cBhvr>
                                      <p:tavLst>
                                        <p:tav tm="0">
                                          <p:val>
                                            <p:strVal val="#ppt_x"/>
                                          </p:val>
                                        </p:tav>
                                        <p:tav tm="100000">
                                          <p:val>
                                            <p:strVal val="#ppt_x"/>
                                          </p:val>
                                        </p:tav>
                                      </p:tavLst>
                                    </p:anim>
                                    <p:anim calcmode="lin" valueType="num">
                                      <p:cBhvr additive="base">
                                        <p:cTn id="13"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22165" y="1301115"/>
            <a:ext cx="6853555" cy="5262245"/>
          </a:xfrm>
          <a:prstGeom prst="rect">
            <a:avLst/>
          </a:prstGeom>
        </p:spPr>
        <p:txBody>
          <a:bodyPr wrap="square">
            <a:spAutoFit/>
          </a:bodyPr>
          <a:lstStyle/>
          <a:p>
            <a:pPr>
              <a:lnSpc>
                <a:spcPct val="1500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如果再把范畴放大一些，从直播班到网校，中小学的远程教育在中国已发展了20多年，几乎与中国互联网发展同步。第一所网校在1996年就已诞生，只是刚开始时，网校的教育内容实际上都是以文档的形式来呈现。直到2001年后，随着多媒体技术和网络技术的发展，陆续出现了网络视频课。       </a:t>
            </a:r>
          </a:p>
        </p:txBody>
      </p:sp>
      <p:pic>
        <p:nvPicPr>
          <p:cNvPr id="5" name="图片 4"/>
          <p:cNvPicPr>
            <a:picLocks noChangeAspect="1"/>
          </p:cNvPicPr>
          <p:nvPr/>
        </p:nvPicPr>
        <p:blipFill>
          <a:blip r:embed="rId2"/>
          <a:srcRect l="51817"/>
          <a:stretch>
            <a:fillRect/>
          </a:stretch>
        </p:blipFill>
        <p:spPr>
          <a:xfrm>
            <a:off x="474980" y="2006600"/>
            <a:ext cx="3827780" cy="25812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Box 13"/>
          <p:cNvSpPr txBox="1"/>
          <p:nvPr/>
        </p:nvSpPr>
        <p:spPr>
          <a:xfrm>
            <a:off x="4667568" y="1129983"/>
            <a:ext cx="3298825" cy="553720"/>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a:solidFill>
                  <a:schemeClr val="accent2">
                    <a:lumMod val="75000"/>
                  </a:schemeClr>
                </a:solidFill>
                <a:latin typeface="微软雅黑" panose="020B0503020204020204" pitchFamily="34" charset="-122"/>
                <a:ea typeface="微软雅黑" panose="020B0503020204020204" pitchFamily="34" charset="-122"/>
                <a:sym typeface="+mn-ea"/>
              </a:rPr>
              <a:t>观点热议</a:t>
            </a:r>
            <a:endParaRPr lang="zh-CN" altLang="en-US" sz="3600" b="1" dirty="0">
              <a:ln w="13462">
                <a:solidFill>
                  <a:schemeClr val="bg1"/>
                </a:solidFill>
                <a:prstDash val="solid"/>
              </a:ln>
              <a:solidFill>
                <a:schemeClr val="tx1">
                  <a:lumMod val="85000"/>
                  <a:lumOff val="15000"/>
                  <a:alpha val="89000"/>
                </a:schemeClr>
              </a:solidFill>
              <a:effectLst>
                <a:outerShdw dist="38100" dir="2700000" algn="bl" rotWithShape="0">
                  <a:schemeClr val="accent5"/>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5608" name="矩形 13"/>
          <p:cNvSpPr/>
          <p:nvPr/>
        </p:nvSpPr>
        <p:spPr>
          <a:xfrm>
            <a:off x="8088630" y="5024755"/>
            <a:ext cx="4008755" cy="516255"/>
          </a:xfrm>
          <a:prstGeom prst="rect">
            <a:avLst/>
          </a:prstGeom>
          <a:noFill/>
          <a:ln w="9525">
            <a:noFill/>
          </a:ln>
        </p:spPr>
        <p:txBody>
          <a:bodyPr wrap="square" lIns="0" tIns="0" rIns="0" bIns="0">
            <a:spAutoFit/>
          </a:bodyPr>
          <a:lstStyle/>
          <a:p>
            <a:pPr lvl="0" defTabSz="1216025" eaLnBrk="1" hangingPunct="1">
              <a:lnSpc>
                <a:spcPct val="120000"/>
              </a:lnSpc>
              <a:spcBef>
                <a:spcPct val="20000"/>
              </a:spcBef>
            </a:pPr>
            <a:r>
              <a:rPr lang="zh-CN" altLang="en-US" sz="2800" b="1" dirty="0">
                <a:solidFill>
                  <a:srgbClr val="C55A11"/>
                </a:solidFill>
                <a:effectLst>
                  <a:reflection blurRad="6350" stA="53000" endA="300" endPos="35500" dir="5400000" sy="-90000" algn="bl" rotWithShape="0"/>
                </a:effectLst>
                <a:latin typeface="楷体_GB2312" panose="02010609030101010101" charset="-122"/>
                <a:ea typeface="楷体_GB2312" panose="02010609030101010101" charset="-122"/>
                <a:sym typeface="Arial" panose="020B0604020202020204" pitchFamily="34" charset="0"/>
              </a:rPr>
              <a:t>能不能改善教育公平？</a:t>
            </a:r>
          </a:p>
        </p:txBody>
      </p:sp>
      <p:sp>
        <p:nvSpPr>
          <p:cNvPr id="25610" name="矩形 15"/>
          <p:cNvSpPr/>
          <p:nvPr/>
        </p:nvSpPr>
        <p:spPr>
          <a:xfrm>
            <a:off x="584835" y="2222500"/>
            <a:ext cx="3529965" cy="516255"/>
          </a:xfrm>
          <a:prstGeom prst="rect">
            <a:avLst/>
          </a:prstGeom>
          <a:noFill/>
          <a:ln w="9525">
            <a:noFill/>
          </a:ln>
        </p:spPr>
        <p:txBody>
          <a:bodyPr wrap="square" lIns="0" tIns="0" rIns="0" bIns="0">
            <a:spAutoFit/>
          </a:bodyPr>
          <a:lstStyle/>
          <a:p>
            <a:pPr lvl="0" algn="r" defTabSz="1216025" eaLnBrk="1" hangingPunct="1">
              <a:lnSpc>
                <a:spcPct val="120000"/>
              </a:lnSpc>
              <a:spcBef>
                <a:spcPct val="20000"/>
              </a:spcBef>
            </a:pPr>
            <a:r>
              <a:rPr lang="zh-CN" altLang="en-US" sz="2800" b="1" dirty="0">
                <a:solidFill>
                  <a:srgbClr val="C55A11"/>
                </a:solidFill>
                <a:effectLst>
                  <a:reflection blurRad="6350" stA="53000" endA="300" endPos="35500" dir="5400000" sy="-90000" algn="bl" rotWithShape="0"/>
                </a:effectLst>
                <a:latin typeface="楷体_GB2312" panose="02010609030101010101" charset="-122"/>
                <a:ea typeface="楷体_GB2312" panose="02010609030101010101" charset="-122"/>
                <a:sym typeface="Arial" panose="020B0604020202020204" pitchFamily="34" charset="0"/>
              </a:rPr>
              <a:t>一块屏幕改变了什么？</a:t>
            </a:r>
          </a:p>
        </p:txBody>
      </p:sp>
      <p:sp>
        <p:nvSpPr>
          <p:cNvPr id="10245" name="任意多边形 8"/>
          <p:cNvSpPr/>
          <p:nvPr/>
        </p:nvSpPr>
        <p:spPr>
          <a:xfrm>
            <a:off x="5563870" y="2967355"/>
            <a:ext cx="2633980" cy="2442845"/>
          </a:xfrm>
          <a:custGeom>
            <a:avLst/>
            <a:gdLst>
              <a:gd name="txL" fmla="*/ 0 w 4506439"/>
              <a:gd name="txT" fmla="*/ 0 h 3710895"/>
              <a:gd name="txR" fmla="*/ 4506439 w 4506439"/>
              <a:gd name="txB" fmla="*/ 3710895 h 3710895"/>
            </a:gdLst>
            <a:ahLst/>
            <a:cxnLst>
              <a:cxn ang="0">
                <a:pos x="806738" y="0"/>
              </a:cxn>
              <a:cxn ang="0">
                <a:pos x="1180127" y="0"/>
              </a:cxn>
              <a:cxn ang="0">
                <a:pos x="2006106" y="0"/>
              </a:cxn>
              <a:cxn ang="0">
                <a:pos x="2006106" y="804259"/>
              </a:cxn>
              <a:cxn ang="0">
                <a:pos x="2006106" y="832839"/>
              </a:cxn>
              <a:cxn ang="0">
                <a:pos x="2004624" y="832839"/>
              </a:cxn>
              <a:cxn ang="0">
                <a:pos x="2001842" y="886489"/>
              </a:cxn>
              <a:cxn ang="0">
                <a:pos x="1259368" y="1604864"/>
              </a:cxn>
              <a:cxn ang="0">
                <a:pos x="1246516" y="1605457"/>
              </a:cxn>
              <a:cxn ang="0">
                <a:pos x="1246516" y="1608517"/>
              </a:cxn>
              <a:cxn ang="0">
                <a:pos x="1180127" y="1608517"/>
              </a:cxn>
              <a:cxn ang="0">
                <a:pos x="825988" y="1608517"/>
              </a:cxn>
              <a:cxn ang="0">
                <a:pos x="825979" y="1608518"/>
              </a:cxn>
              <a:cxn ang="0">
                <a:pos x="825970" y="1608517"/>
              </a:cxn>
              <a:cxn ang="0">
                <a:pos x="0" y="1608517"/>
              </a:cxn>
              <a:cxn ang="0">
                <a:pos x="0" y="832840"/>
              </a:cxn>
              <a:cxn ang="0">
                <a:pos x="1483" y="832840"/>
              </a:cxn>
              <a:cxn ang="0">
                <a:pos x="0" y="804259"/>
              </a:cxn>
              <a:cxn ang="0">
                <a:pos x="741527" y="4153"/>
              </a:cxn>
              <a:cxn ang="0">
                <a:pos x="806738" y="947"/>
              </a:cxn>
            </a:cxnLst>
            <a:rect l="txL" t="txT" r="txR" b="txB"/>
            <a:pathLst>
              <a:path w="4506439" h="3710895">
                <a:moveTo>
                  <a:pt x="1812225" y="0"/>
                </a:moveTo>
                <a:lnTo>
                  <a:pt x="2650992" y="0"/>
                </a:lnTo>
                <a:lnTo>
                  <a:pt x="4506439" y="0"/>
                </a:lnTo>
                <a:lnTo>
                  <a:pt x="4506439" y="1855447"/>
                </a:lnTo>
                <a:lnTo>
                  <a:pt x="4506439" y="1921383"/>
                </a:lnTo>
                <a:lnTo>
                  <a:pt x="4503110" y="1921383"/>
                </a:lnTo>
                <a:lnTo>
                  <a:pt x="4496860" y="2045156"/>
                </a:lnTo>
                <a:cubicBezTo>
                  <a:pt x="4407781" y="2922300"/>
                  <a:pt x="3707736" y="3618827"/>
                  <a:pt x="2828995" y="3702466"/>
                </a:cubicBezTo>
                <a:lnTo>
                  <a:pt x="2800124" y="3703833"/>
                </a:lnTo>
                <a:lnTo>
                  <a:pt x="2800124" y="3710894"/>
                </a:lnTo>
                <a:lnTo>
                  <a:pt x="2650992" y="3710894"/>
                </a:lnTo>
                <a:lnTo>
                  <a:pt x="1855467" y="3710894"/>
                </a:lnTo>
                <a:lnTo>
                  <a:pt x="1855447" y="3710895"/>
                </a:lnTo>
                <a:lnTo>
                  <a:pt x="1855427" y="3710894"/>
                </a:lnTo>
                <a:lnTo>
                  <a:pt x="0" y="3710894"/>
                </a:lnTo>
                <a:lnTo>
                  <a:pt x="0" y="1921385"/>
                </a:lnTo>
                <a:lnTo>
                  <a:pt x="3330" y="1921385"/>
                </a:lnTo>
                <a:lnTo>
                  <a:pt x="0" y="1855448"/>
                </a:lnTo>
                <a:cubicBezTo>
                  <a:pt x="0" y="894759"/>
                  <a:pt x="730118" y="104598"/>
                  <a:pt x="1665738" y="9581"/>
                </a:cubicBezTo>
                <a:lnTo>
                  <a:pt x="1812225" y="2184"/>
                </a:lnTo>
                <a:lnTo>
                  <a:pt x="1812225" y="0"/>
                </a:lnTo>
                <a:close/>
              </a:path>
            </a:pathLst>
          </a:custGeom>
          <a:solidFill>
            <a:schemeClr val="accent6">
              <a:alpha val="20000"/>
            </a:schemeClr>
          </a:solidFill>
          <a:ln w="9525">
            <a:noFill/>
          </a:ln>
        </p:spPr>
        <p:txBody>
          <a:bodyPr/>
          <a:lstStyle/>
          <a:p>
            <a:endParaRPr lang="zh-CN" altLang="en-US"/>
          </a:p>
        </p:txBody>
      </p:sp>
      <p:sp>
        <p:nvSpPr>
          <p:cNvPr id="10248" name="任意多边形 11"/>
          <p:cNvSpPr/>
          <p:nvPr/>
        </p:nvSpPr>
        <p:spPr>
          <a:xfrm>
            <a:off x="3734118" y="2222183"/>
            <a:ext cx="2640012" cy="2443162"/>
          </a:xfrm>
          <a:custGeom>
            <a:avLst/>
            <a:gdLst>
              <a:gd name="txL" fmla="*/ 0 w 4506439"/>
              <a:gd name="txT" fmla="*/ 0 h 3710895"/>
              <a:gd name="txR" fmla="*/ 4506439 w 4506439"/>
              <a:gd name="txB" fmla="*/ 3710895 h 3710895"/>
            </a:gdLst>
            <a:ahLst/>
            <a:cxnLst>
              <a:cxn ang="0">
                <a:pos x="621952" y="0"/>
              </a:cxn>
              <a:cxn ang="0">
                <a:pos x="909815" y="0"/>
              </a:cxn>
              <a:cxn ang="0">
                <a:pos x="1546601" y="0"/>
              </a:cxn>
              <a:cxn ang="0">
                <a:pos x="1546601" y="804259"/>
              </a:cxn>
              <a:cxn ang="0">
                <a:pos x="1546601" y="832839"/>
              </a:cxn>
              <a:cxn ang="0">
                <a:pos x="1545459" y="832839"/>
              </a:cxn>
              <a:cxn ang="0">
                <a:pos x="1543313" y="886489"/>
              </a:cxn>
              <a:cxn ang="0">
                <a:pos x="970905" y="1604864"/>
              </a:cxn>
              <a:cxn ang="0">
                <a:pos x="960997" y="1605457"/>
              </a:cxn>
              <a:cxn ang="0">
                <a:pos x="960997" y="1608517"/>
              </a:cxn>
              <a:cxn ang="0">
                <a:pos x="909815" y="1608517"/>
              </a:cxn>
              <a:cxn ang="0">
                <a:pos x="636793" y="1608517"/>
              </a:cxn>
              <a:cxn ang="0">
                <a:pos x="636786" y="1608518"/>
              </a:cxn>
              <a:cxn ang="0">
                <a:pos x="636779" y="1608517"/>
              </a:cxn>
              <a:cxn ang="0">
                <a:pos x="0" y="1608517"/>
              </a:cxn>
              <a:cxn ang="0">
                <a:pos x="0" y="832840"/>
              </a:cxn>
              <a:cxn ang="0">
                <a:pos x="1143" y="832840"/>
              </a:cxn>
              <a:cxn ang="0">
                <a:pos x="0" y="804259"/>
              </a:cxn>
              <a:cxn ang="0">
                <a:pos x="571678" y="4153"/>
              </a:cxn>
              <a:cxn ang="0">
                <a:pos x="621952" y="947"/>
              </a:cxn>
            </a:cxnLst>
            <a:rect l="txL" t="txT" r="txR" b="txB"/>
            <a:pathLst>
              <a:path w="4506439" h="3710895">
                <a:moveTo>
                  <a:pt x="1812225" y="0"/>
                </a:moveTo>
                <a:lnTo>
                  <a:pt x="2650992" y="0"/>
                </a:lnTo>
                <a:lnTo>
                  <a:pt x="4506439" y="0"/>
                </a:lnTo>
                <a:lnTo>
                  <a:pt x="4506439" y="1855447"/>
                </a:lnTo>
                <a:lnTo>
                  <a:pt x="4506439" y="1921383"/>
                </a:lnTo>
                <a:lnTo>
                  <a:pt x="4503110" y="1921383"/>
                </a:lnTo>
                <a:lnTo>
                  <a:pt x="4496860" y="2045156"/>
                </a:lnTo>
                <a:cubicBezTo>
                  <a:pt x="4407781" y="2922300"/>
                  <a:pt x="3707736" y="3618827"/>
                  <a:pt x="2828995" y="3702466"/>
                </a:cubicBezTo>
                <a:lnTo>
                  <a:pt x="2800124" y="3703833"/>
                </a:lnTo>
                <a:lnTo>
                  <a:pt x="2800124" y="3710894"/>
                </a:lnTo>
                <a:lnTo>
                  <a:pt x="2650992" y="3710894"/>
                </a:lnTo>
                <a:lnTo>
                  <a:pt x="1855467" y="3710894"/>
                </a:lnTo>
                <a:lnTo>
                  <a:pt x="1855447" y="3710895"/>
                </a:lnTo>
                <a:lnTo>
                  <a:pt x="1855427" y="3710894"/>
                </a:lnTo>
                <a:lnTo>
                  <a:pt x="0" y="3710894"/>
                </a:lnTo>
                <a:lnTo>
                  <a:pt x="0" y="1921385"/>
                </a:lnTo>
                <a:lnTo>
                  <a:pt x="3330" y="1921385"/>
                </a:lnTo>
                <a:lnTo>
                  <a:pt x="0" y="1855448"/>
                </a:lnTo>
                <a:cubicBezTo>
                  <a:pt x="0" y="894759"/>
                  <a:pt x="730118" y="104598"/>
                  <a:pt x="1665738" y="9581"/>
                </a:cubicBezTo>
                <a:lnTo>
                  <a:pt x="1812225" y="2184"/>
                </a:lnTo>
                <a:lnTo>
                  <a:pt x="1812225" y="0"/>
                </a:lnTo>
                <a:close/>
              </a:path>
            </a:pathLst>
          </a:custGeom>
          <a:solidFill>
            <a:schemeClr val="accent6">
              <a:alpha val="39999"/>
            </a:schemeClr>
          </a:solidFill>
          <a:ln w="9525">
            <a:noFill/>
          </a:ln>
        </p:spPr>
        <p:txBody>
          <a:bodyPr/>
          <a:lstStyle/>
          <a:p>
            <a:endParaRPr lang="zh-CN" altLang="en-US"/>
          </a:p>
        </p:txBody>
      </p:sp>
      <p:sp>
        <p:nvSpPr>
          <p:cNvPr id="32870" name="Freeform 323"/>
          <p:cNvSpPr/>
          <p:nvPr/>
        </p:nvSpPr>
        <p:spPr>
          <a:xfrm>
            <a:off x="4157980" y="2738755"/>
            <a:ext cx="1449070" cy="158178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Lst>
            <a:rect l="0" t="0" r="0" b="0"/>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chemeClr val="accent6">
              <a:alpha val="64000"/>
            </a:schemeClr>
          </a:solidFill>
          <a:ln w="9525">
            <a:noFill/>
          </a:ln>
        </p:spPr>
        <p:txBody>
          <a:bodyPr/>
          <a:lstStyle/>
          <a:p>
            <a:endParaRPr lang="zh-CN" altLang="en-US">
              <a:solidFill>
                <a:schemeClr val="tx1">
                  <a:alpha val="77000"/>
                </a:schemeClr>
              </a:solidFill>
            </a:endParaRPr>
          </a:p>
        </p:txBody>
      </p:sp>
      <p:sp>
        <p:nvSpPr>
          <p:cNvPr id="32872" name="Freeform 325"/>
          <p:cNvSpPr/>
          <p:nvPr/>
        </p:nvSpPr>
        <p:spPr>
          <a:xfrm>
            <a:off x="6202045" y="3286125"/>
            <a:ext cx="1357630" cy="154876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Lst>
            <a:rect l="0" t="0" r="0" b="0"/>
            <a:pathLst>
              <a:path w="287" h="277">
                <a:moveTo>
                  <a:pt x="249" y="222"/>
                </a:moveTo>
                <a:cubicBezTo>
                  <a:pt x="233" y="214"/>
                  <a:pt x="214" y="211"/>
                  <a:pt x="182" y="206"/>
                </a:cubicBezTo>
                <a:cubicBezTo>
                  <a:pt x="180" y="203"/>
                  <a:pt x="176" y="190"/>
                  <a:pt x="172" y="176"/>
                </a:cubicBezTo>
                <a:cubicBezTo>
                  <a:pt x="173" y="176"/>
                  <a:pt x="178" y="180"/>
                  <a:pt x="179" y="180"/>
                </a:cubicBezTo>
                <a:cubicBezTo>
                  <a:pt x="181" y="180"/>
                  <a:pt x="183" y="180"/>
                  <a:pt x="185" y="180"/>
                </a:cubicBezTo>
                <a:cubicBezTo>
                  <a:pt x="186" y="180"/>
                  <a:pt x="201" y="177"/>
                  <a:pt x="207" y="177"/>
                </a:cubicBezTo>
                <a:cubicBezTo>
                  <a:pt x="209" y="177"/>
                  <a:pt x="210" y="177"/>
                  <a:pt x="211" y="178"/>
                </a:cubicBezTo>
                <a:cubicBezTo>
                  <a:pt x="211" y="178"/>
                  <a:pt x="213" y="179"/>
                  <a:pt x="215" y="179"/>
                </a:cubicBezTo>
                <a:cubicBezTo>
                  <a:pt x="214" y="178"/>
                  <a:pt x="214" y="176"/>
                  <a:pt x="214" y="175"/>
                </a:cubicBezTo>
                <a:cubicBezTo>
                  <a:pt x="208" y="160"/>
                  <a:pt x="208" y="160"/>
                  <a:pt x="208" y="160"/>
                </a:cubicBezTo>
                <a:cubicBezTo>
                  <a:pt x="208" y="160"/>
                  <a:pt x="214" y="152"/>
                  <a:pt x="218" y="154"/>
                </a:cubicBezTo>
                <a:cubicBezTo>
                  <a:pt x="222" y="156"/>
                  <a:pt x="228" y="152"/>
                  <a:pt x="228" y="152"/>
                </a:cubicBezTo>
                <a:cubicBezTo>
                  <a:pt x="233" y="116"/>
                  <a:pt x="238" y="42"/>
                  <a:pt x="200" y="13"/>
                </a:cubicBezTo>
                <a:cubicBezTo>
                  <a:pt x="187" y="4"/>
                  <a:pt x="175" y="0"/>
                  <a:pt x="166" y="0"/>
                </a:cubicBezTo>
                <a:cubicBezTo>
                  <a:pt x="156" y="0"/>
                  <a:pt x="149" y="4"/>
                  <a:pt x="143" y="8"/>
                </a:cubicBezTo>
                <a:cubicBezTo>
                  <a:pt x="138" y="4"/>
                  <a:pt x="130" y="0"/>
                  <a:pt x="121" y="0"/>
                </a:cubicBezTo>
                <a:cubicBezTo>
                  <a:pt x="111" y="0"/>
                  <a:pt x="100" y="4"/>
                  <a:pt x="87" y="13"/>
                </a:cubicBezTo>
                <a:cubicBezTo>
                  <a:pt x="50" y="41"/>
                  <a:pt x="52" y="114"/>
                  <a:pt x="55" y="151"/>
                </a:cubicBezTo>
                <a:cubicBezTo>
                  <a:pt x="55" y="151"/>
                  <a:pt x="58" y="149"/>
                  <a:pt x="63" y="154"/>
                </a:cubicBezTo>
                <a:cubicBezTo>
                  <a:pt x="68" y="159"/>
                  <a:pt x="77" y="160"/>
                  <a:pt x="77" y="160"/>
                </a:cubicBezTo>
                <a:cubicBezTo>
                  <a:pt x="72" y="178"/>
                  <a:pt x="72" y="178"/>
                  <a:pt x="72" y="178"/>
                </a:cubicBezTo>
                <a:cubicBezTo>
                  <a:pt x="72" y="179"/>
                  <a:pt x="72" y="179"/>
                  <a:pt x="72" y="179"/>
                </a:cubicBezTo>
                <a:cubicBezTo>
                  <a:pt x="74" y="179"/>
                  <a:pt x="76" y="178"/>
                  <a:pt x="78" y="177"/>
                </a:cubicBezTo>
                <a:cubicBezTo>
                  <a:pt x="79" y="177"/>
                  <a:pt x="79" y="177"/>
                  <a:pt x="80" y="177"/>
                </a:cubicBezTo>
                <a:cubicBezTo>
                  <a:pt x="86" y="177"/>
                  <a:pt x="92" y="180"/>
                  <a:pt x="94" y="180"/>
                </a:cubicBezTo>
                <a:cubicBezTo>
                  <a:pt x="96" y="180"/>
                  <a:pt x="98" y="180"/>
                  <a:pt x="100" y="180"/>
                </a:cubicBezTo>
                <a:cubicBezTo>
                  <a:pt x="103" y="180"/>
                  <a:pt x="113" y="176"/>
                  <a:pt x="115" y="176"/>
                </a:cubicBezTo>
                <a:cubicBezTo>
                  <a:pt x="112" y="184"/>
                  <a:pt x="108" y="200"/>
                  <a:pt x="104" y="206"/>
                </a:cubicBezTo>
                <a:cubicBezTo>
                  <a:pt x="73" y="211"/>
                  <a:pt x="54" y="214"/>
                  <a:pt x="38" y="222"/>
                </a:cubicBezTo>
                <a:cubicBezTo>
                  <a:pt x="0" y="239"/>
                  <a:pt x="0" y="257"/>
                  <a:pt x="0" y="257"/>
                </a:cubicBezTo>
                <a:cubicBezTo>
                  <a:pt x="0" y="277"/>
                  <a:pt x="0" y="277"/>
                  <a:pt x="0" y="277"/>
                </a:cubicBezTo>
                <a:cubicBezTo>
                  <a:pt x="287" y="277"/>
                  <a:pt x="287" y="277"/>
                  <a:pt x="287" y="277"/>
                </a:cubicBezTo>
                <a:cubicBezTo>
                  <a:pt x="287" y="257"/>
                  <a:pt x="287" y="257"/>
                  <a:pt x="287" y="257"/>
                </a:cubicBezTo>
                <a:cubicBezTo>
                  <a:pt x="287" y="257"/>
                  <a:pt x="287" y="239"/>
                  <a:pt x="249" y="222"/>
                </a:cubicBezTo>
                <a:close/>
              </a:path>
            </a:pathLst>
          </a:custGeom>
          <a:solidFill>
            <a:schemeClr val="accent6">
              <a:alpha val="64000"/>
            </a:schemeClr>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248"/>
                                        </p:tgtEl>
                                        <p:attrNameLst>
                                          <p:attrName>style.visibility</p:attrName>
                                        </p:attrNameLst>
                                      </p:cBhvr>
                                      <p:to>
                                        <p:strVal val="visible"/>
                                      </p:to>
                                    </p:set>
                                    <p:anim calcmode="lin" valueType="num">
                                      <p:cBhvr additive="base">
                                        <p:cTn id="12" dur="500" fill="hold"/>
                                        <p:tgtEl>
                                          <p:spTgt spid="10248"/>
                                        </p:tgtEl>
                                        <p:attrNameLst>
                                          <p:attrName>ppt_x</p:attrName>
                                        </p:attrNameLst>
                                      </p:cBhvr>
                                      <p:tavLst>
                                        <p:tav tm="0">
                                          <p:val>
                                            <p:strVal val="#ppt_x"/>
                                          </p:val>
                                        </p:tav>
                                        <p:tav tm="100000">
                                          <p:val>
                                            <p:strVal val="#ppt_x"/>
                                          </p:val>
                                        </p:tav>
                                      </p:tavLst>
                                    </p:anim>
                                    <p:anim calcmode="lin" valueType="num">
                                      <p:cBhvr additive="base">
                                        <p:cTn id="13" dur="500" fill="hold"/>
                                        <p:tgtEl>
                                          <p:spTgt spid="1024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2870"/>
                                        </p:tgtEl>
                                        <p:attrNameLst>
                                          <p:attrName>style.visibility</p:attrName>
                                        </p:attrNameLst>
                                      </p:cBhvr>
                                      <p:to>
                                        <p:strVal val="visible"/>
                                      </p:to>
                                    </p:set>
                                    <p:anim calcmode="lin" valueType="num">
                                      <p:cBhvr additive="base">
                                        <p:cTn id="16" dur="500" fill="hold"/>
                                        <p:tgtEl>
                                          <p:spTgt spid="32870"/>
                                        </p:tgtEl>
                                        <p:attrNameLst>
                                          <p:attrName>ppt_x</p:attrName>
                                        </p:attrNameLst>
                                      </p:cBhvr>
                                      <p:tavLst>
                                        <p:tav tm="0">
                                          <p:val>
                                            <p:strVal val="#ppt_x"/>
                                          </p:val>
                                        </p:tav>
                                        <p:tav tm="100000">
                                          <p:val>
                                            <p:strVal val="#ppt_x"/>
                                          </p:val>
                                        </p:tav>
                                      </p:tavLst>
                                    </p:anim>
                                    <p:anim calcmode="lin" valueType="num">
                                      <p:cBhvr additive="base">
                                        <p:cTn id="17" dur="500" fill="hold"/>
                                        <p:tgtEl>
                                          <p:spTgt spid="3287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5610"/>
                                        </p:tgtEl>
                                        <p:attrNameLst>
                                          <p:attrName>style.visibility</p:attrName>
                                        </p:attrNameLst>
                                      </p:cBhvr>
                                      <p:to>
                                        <p:strVal val="visible"/>
                                      </p:to>
                                    </p:set>
                                    <p:anim calcmode="lin" valueType="num">
                                      <p:cBhvr additive="base">
                                        <p:cTn id="20" dur="500" fill="hold"/>
                                        <p:tgtEl>
                                          <p:spTgt spid="25610"/>
                                        </p:tgtEl>
                                        <p:attrNameLst>
                                          <p:attrName>ppt_x</p:attrName>
                                        </p:attrNameLst>
                                      </p:cBhvr>
                                      <p:tavLst>
                                        <p:tav tm="0">
                                          <p:val>
                                            <p:strVal val="#ppt_x"/>
                                          </p:val>
                                        </p:tav>
                                        <p:tav tm="100000">
                                          <p:val>
                                            <p:strVal val="#ppt_x"/>
                                          </p:val>
                                        </p:tav>
                                      </p:tavLst>
                                    </p:anim>
                                    <p:anim calcmode="lin" valueType="num">
                                      <p:cBhvr additive="base">
                                        <p:cTn id="21" dur="500" fill="hold"/>
                                        <p:tgtEl>
                                          <p:spTgt spid="2561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245"/>
                                        </p:tgtEl>
                                        <p:attrNameLst>
                                          <p:attrName>style.visibility</p:attrName>
                                        </p:attrNameLst>
                                      </p:cBhvr>
                                      <p:to>
                                        <p:strVal val="visible"/>
                                      </p:to>
                                    </p:set>
                                    <p:anim calcmode="lin" valueType="num">
                                      <p:cBhvr additive="base">
                                        <p:cTn id="26" dur="500" fill="hold"/>
                                        <p:tgtEl>
                                          <p:spTgt spid="10245"/>
                                        </p:tgtEl>
                                        <p:attrNameLst>
                                          <p:attrName>ppt_x</p:attrName>
                                        </p:attrNameLst>
                                      </p:cBhvr>
                                      <p:tavLst>
                                        <p:tav tm="0">
                                          <p:val>
                                            <p:strVal val="#ppt_x"/>
                                          </p:val>
                                        </p:tav>
                                        <p:tav tm="100000">
                                          <p:val>
                                            <p:strVal val="#ppt_x"/>
                                          </p:val>
                                        </p:tav>
                                      </p:tavLst>
                                    </p:anim>
                                    <p:anim calcmode="lin" valueType="num">
                                      <p:cBhvr additive="base">
                                        <p:cTn id="27" dur="500" fill="hold"/>
                                        <p:tgtEl>
                                          <p:spTgt spid="1024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2872"/>
                                        </p:tgtEl>
                                        <p:attrNameLst>
                                          <p:attrName>style.visibility</p:attrName>
                                        </p:attrNameLst>
                                      </p:cBhvr>
                                      <p:to>
                                        <p:strVal val="visible"/>
                                      </p:to>
                                    </p:set>
                                    <p:anim calcmode="lin" valueType="num">
                                      <p:cBhvr additive="base">
                                        <p:cTn id="30" dur="500" fill="hold"/>
                                        <p:tgtEl>
                                          <p:spTgt spid="32872"/>
                                        </p:tgtEl>
                                        <p:attrNameLst>
                                          <p:attrName>ppt_x</p:attrName>
                                        </p:attrNameLst>
                                      </p:cBhvr>
                                      <p:tavLst>
                                        <p:tav tm="0">
                                          <p:val>
                                            <p:strVal val="#ppt_x"/>
                                          </p:val>
                                        </p:tav>
                                        <p:tav tm="100000">
                                          <p:val>
                                            <p:strVal val="#ppt_x"/>
                                          </p:val>
                                        </p:tav>
                                      </p:tavLst>
                                    </p:anim>
                                    <p:anim calcmode="lin" valueType="num">
                                      <p:cBhvr additive="base">
                                        <p:cTn id="31" dur="500" fill="hold"/>
                                        <p:tgtEl>
                                          <p:spTgt spid="3287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5608"/>
                                        </p:tgtEl>
                                        <p:attrNameLst>
                                          <p:attrName>style.visibility</p:attrName>
                                        </p:attrNameLst>
                                      </p:cBhvr>
                                      <p:to>
                                        <p:strVal val="visible"/>
                                      </p:to>
                                    </p:set>
                                    <p:anim calcmode="lin" valueType="num">
                                      <p:cBhvr additive="base">
                                        <p:cTn id="34" dur="500" fill="hold"/>
                                        <p:tgtEl>
                                          <p:spTgt spid="25608"/>
                                        </p:tgtEl>
                                        <p:attrNameLst>
                                          <p:attrName>ppt_x</p:attrName>
                                        </p:attrNameLst>
                                      </p:cBhvr>
                                      <p:tavLst>
                                        <p:tav tm="0">
                                          <p:val>
                                            <p:strVal val="#ppt_x"/>
                                          </p:val>
                                        </p:tav>
                                        <p:tav tm="100000">
                                          <p:val>
                                            <p:strVal val="#ppt_x"/>
                                          </p:val>
                                        </p:tav>
                                      </p:tavLst>
                                    </p:anim>
                                    <p:anim calcmode="lin" valueType="num">
                                      <p:cBhvr additive="base">
                                        <p:cTn id="35"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8" grpId="0"/>
      <p:bldP spid="25610" grpId="0"/>
      <p:bldP spid="10245" grpId="0" bldLvl="0" animBg="1"/>
      <p:bldP spid="10248" grpId="0" bldLvl="0" animBg="1"/>
      <p:bldP spid="32870" grpId="0" bldLvl="0" animBg="1"/>
      <p:bldP spid="3287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72621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变</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106930" y="1297940"/>
            <a:ext cx="9781540" cy="5170805"/>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教学直播这条线，一端连着成都七中，一端连着近千公里外国家级贫困县的云南禄劝第一中学。在禄劝一中，许多直播班的高一学生重复着一句话：“我没想到我这么差”。</a:t>
            </a:r>
          </a:p>
          <a:p>
            <a:pPr algn="just">
              <a:lnSpc>
                <a:spcPct val="150000"/>
              </a:lnSpc>
            </a:pPr>
            <a:r>
              <a:rPr sz="2800" dirty="0">
                <a:latin typeface="微软雅黑" panose="020B0503020204020204" pitchFamily="34" charset="-122"/>
                <a:ea typeface="微软雅黑" panose="020B0503020204020204" pitchFamily="34" charset="-122"/>
              </a:rPr>
              <a:t>       为了能跟上七中的教学进度，直播班里都是精心挑选的当地优秀学生，不乏镇中考状元等。但跟七中学生的差距依然大得惊人。七中连续三节英语课让直播班的学生一头雾水——一节讲英文报纸，一节是外教授课，一节听TED演讲，都是全英文。直播班同学们很多只能听懂课前三分钟的英文歌。</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3878947" y="684779"/>
            <a:ext cx="57010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01.</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明白差距，接受差距，缩小差距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726217" y="3167827"/>
            <a:ext cx="1662430" cy="521970"/>
          </a:xfrm>
          <a:prstGeom prst="rect">
            <a:avLst/>
          </a:prstGeom>
          <a:noFill/>
          <a:ln w="9525">
            <a:noFill/>
          </a:ln>
        </p:spPr>
        <p:txBody>
          <a:bodyPr wrap="square">
            <a:spAutoFit/>
          </a:bodyPr>
          <a:lstStyle/>
          <a:p>
            <a:pPr lvl="0" eaLnBrk="1" hangingPunct="1"/>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改 变</a:t>
            </a:r>
            <a:endParaRPr lang="zh-CN" altLang="en-US" sz="2800" b="1" dirty="0" smtClean="0">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2106930" y="1419860"/>
            <a:ext cx="9614535" cy="5170805"/>
          </a:xfrm>
          <a:prstGeom prst="rect">
            <a:avLst/>
          </a:prstGeom>
          <a:noFill/>
          <a:ln w="9525">
            <a:noFill/>
          </a:ln>
        </p:spPr>
        <p:txBody>
          <a:bodyPr wrap="square" lIns="0" tIns="0" rIns="0" bIns="0">
            <a:spAutoFit/>
          </a:bodyPr>
          <a:lstStyle/>
          <a:p>
            <a:pPr algn="just">
              <a:lnSpc>
                <a:spcPct val="150000"/>
              </a:lnSpc>
            </a:pPr>
            <a:r>
              <a:rPr sz="2800" dirty="0">
                <a:latin typeface="微软雅黑" panose="020B0503020204020204" pitchFamily="34" charset="-122"/>
                <a:ea typeface="微软雅黑" panose="020B0503020204020204" pitchFamily="34" charset="-122"/>
              </a:rPr>
              <a:t>       成都七中的大部分孩子的家长会花很多时间为学生规划学习和课余生活。远端的孩子透过屏幕，感受着这些差距。禄劝的很多学生至今没出过县城，听着七中学生的课堂发言“游览”了英国、美国，围观他们用自己闻所未闻的材料去分析政史地。而直播高三班级的学生们经过三年的淬炼，已经接受了这种差距，大部分调整好了心态：</a:t>
            </a:r>
          </a:p>
          <a:p>
            <a:pPr algn="just">
              <a:lnSpc>
                <a:spcPct val="150000"/>
              </a:lnSpc>
            </a:pPr>
            <a:r>
              <a:rPr sz="2800" dirty="0">
                <a:latin typeface="微软雅黑" panose="020B0503020204020204" pitchFamily="34" charset="-122"/>
                <a:ea typeface="微软雅黑" panose="020B0503020204020204" pitchFamily="34" charset="-122"/>
              </a:rPr>
              <a:t>      “明白和他们的差距，但每个人都有自己的生活。确实比以前更努力，也进步了。”</a:t>
            </a:r>
          </a:p>
        </p:txBody>
      </p:sp>
      <p:sp>
        <p:nvSpPr>
          <p:cNvPr id="11" name="任意多边形 10"/>
          <p:cNvSpPr/>
          <p:nvPr/>
        </p:nvSpPr>
        <p:spPr>
          <a:xfrm>
            <a:off x="372603" y="2560952"/>
            <a:ext cx="1734389" cy="1735808"/>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
        <p:nvSpPr>
          <p:cNvPr id="2" name="矩形 1"/>
          <p:cNvSpPr/>
          <p:nvPr/>
        </p:nvSpPr>
        <p:spPr>
          <a:xfrm>
            <a:off x="3878947" y="684779"/>
            <a:ext cx="5701030" cy="521970"/>
          </a:xfrm>
          <a:prstGeom prst="rect">
            <a:avLst/>
          </a:prstGeom>
        </p:spPr>
        <p:txBody>
          <a:bodyPr wrap="none">
            <a:spAutoFit/>
          </a:bodyPr>
          <a:lstStyle/>
          <a:p>
            <a:pPr algn="l"/>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01.</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明白差距，接受差距，缩小差距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fade">
                                      <p:cBhvr>
                                        <p:cTn id="12" dur="1000"/>
                                        <p:tgtEl>
                                          <p:spTgt spid="22532"/>
                                        </p:tgtEl>
                                      </p:cBhvr>
                                    </p:animEffect>
                                    <p:anim calcmode="lin" valueType="num">
                                      <p:cBhvr>
                                        <p:cTn id="13" dur="1000" fill="hold"/>
                                        <p:tgtEl>
                                          <p:spTgt spid="22532"/>
                                        </p:tgtEl>
                                        <p:attrNameLst>
                                          <p:attrName>ppt_x</p:attrName>
                                        </p:attrNameLst>
                                      </p:cBhvr>
                                      <p:tavLst>
                                        <p:tav tm="0">
                                          <p:val>
                                            <p:strVal val="#ppt_x"/>
                                          </p:val>
                                        </p:tav>
                                        <p:tav tm="100000">
                                          <p:val>
                                            <p:strVal val="#ppt_x"/>
                                          </p:val>
                                        </p:tav>
                                      </p:tavLst>
                                    </p:anim>
                                    <p:anim calcmode="lin" valueType="num">
                                      <p:cBhvr>
                                        <p:cTn id="14"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Words>
  <Application>Microsoft Office PowerPoint</Application>
  <PresentationFormat>自定义</PresentationFormat>
  <Paragraphs>103</Paragraphs>
  <Slides>22</Slides>
  <Notes>1</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189</cp:revision>
  <dcterms:created xsi:type="dcterms:W3CDTF">2016-10-31T07:07:00Z</dcterms:created>
  <dcterms:modified xsi:type="dcterms:W3CDTF">2019-02-18T03:25:04Z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