
<file path=[Content_Types].xml><?xml version="1.0" encoding="utf-8"?>
<Types xmlns="http://schemas.openxmlformats.org/package/2006/content-types">
  <Default Extension="jpeg" ContentType="image/jpeg"/>
  <Default Extension="wav" ContentType="audio/x-wa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25" r:id="rId3"/>
    <p:sldId id="338" r:id="rId4"/>
    <p:sldId id="463" r:id="rId5"/>
    <p:sldId id="342" r:id="rId6"/>
    <p:sldId id="530" r:id="rId7"/>
    <p:sldId id="645" r:id="rId8"/>
    <p:sldId id="643" r:id="rId9"/>
    <p:sldId id="670" r:id="rId10"/>
    <p:sldId id="671" r:id="rId11"/>
    <p:sldId id="672" r:id="rId12"/>
    <p:sldId id="673" r:id="rId13"/>
    <p:sldId id="674" r:id="rId14"/>
    <p:sldId id="638" r:id="rId15"/>
    <p:sldId id="675" r:id="rId16"/>
    <p:sldId id="567" r:id="rId17"/>
    <p:sldId id="569" r:id="rId18"/>
    <p:sldId id="676" r:id="rId19"/>
    <p:sldId id="677" r:id="rId20"/>
    <p:sldId id="686" r:id="rId21"/>
    <p:sldId id="688" r:id="rId22"/>
    <p:sldId id="687" r:id="rId23"/>
    <p:sldId id="678" r:id="rId24"/>
    <p:sldId id="679" r:id="rId25"/>
    <p:sldId id="622" r:id="rId26"/>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A50021"/>
    <a:srgbClr val="009900"/>
    <a:srgbClr val="00FF00"/>
    <a:srgbClr val="FF0066"/>
    <a:srgbClr val="FF00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206"/>
        <p:guide pos="3901"/>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sp>
        <p:nvSpPr>
          <p:cNvPr id="2051" name="标题 2050"/>
          <p:cNvSpPr>
            <a:spLocks noGrp="1"/>
          </p:cNvSpPr>
          <p:nvPr>
            <p:ph type="ctrTitle"/>
          </p:nvPr>
        </p:nvSpPr>
        <p:spPr>
          <a:xfrm>
            <a:off x="3024717" y="3286125"/>
            <a:ext cx="8636000" cy="10382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3024717" y="4365625"/>
            <a:ext cx="8534400" cy="766763"/>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b="-69"/>
          </a:stretch>
        </a:blipFill>
        <a:effectLst/>
      </p:bgPr>
    </p:bg>
    <p:spTree>
      <p:nvGrpSpPr>
        <p:cNvPr id="1" name=""/>
        <p:cNvGrpSpPr/>
        <p:nvPr/>
      </p:nvGrpSpPr>
      <p:grpSpPr/>
      <p:sp>
        <p:nvSpPr>
          <p:cNvPr id="1027" name="标题 1026"/>
          <p:cNvSpPr>
            <a:spLocks noGrp="1"/>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3.wav"/><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6145" descr="2006122760093173"/>
          <p:cNvPicPr>
            <a:picLocks noChangeAspect="1"/>
          </p:cNvPicPr>
          <p:nvPr/>
        </p:nvPicPr>
        <p:blipFill>
          <a:blip r:embed="rId1"/>
          <a:stretch>
            <a:fillRect/>
          </a:stretch>
        </p:blipFill>
        <p:spPr>
          <a:xfrm>
            <a:off x="1519238" y="3213100"/>
            <a:ext cx="9150350" cy="3632200"/>
          </a:xfrm>
          <a:prstGeom prst="rect">
            <a:avLst/>
          </a:prstGeom>
          <a:noFill/>
          <a:ln w="9525">
            <a:noFill/>
          </a:ln>
        </p:spPr>
      </p:pic>
      <p:sp>
        <p:nvSpPr>
          <p:cNvPr id="6147" name="矩形 6146"/>
          <p:cNvSpPr/>
          <p:nvPr/>
        </p:nvSpPr>
        <p:spPr>
          <a:xfrm>
            <a:off x="1776413" y="909638"/>
            <a:ext cx="8569325" cy="7100887"/>
          </a:xfrm>
          <a:prstGeom prst="rect">
            <a:avLst/>
          </a:prstGeom>
        </p:spPr>
        <p:txBody>
          <a:bodyPr wrap="none" fromWordArt="1">
            <a:prstTxWarp prst="textDeflateInflateDeflate">
              <a:avLst>
                <a:gd name="adj" fmla="val 28028"/>
              </a:avLst>
            </a:prstTxWarp>
            <a:normAutofit/>
          </a:bodyPr>
          <a:p>
            <a:pPr algn="ctr"/>
            <a:r>
              <a:rPr lang="zh-CN" altLang="en-US" sz="4000" b="1">
                <a:ln w="9525" cap="flat" cmpd="sng">
                  <a:solidFill>
                    <a:srgbClr val="CC99FF"/>
                  </a:solidFill>
                  <a:prstDash val="solid"/>
                  <a:headEnd type="none" w="med" len="med"/>
                  <a:tailEnd type="none" w="med" len="med"/>
                </a:ln>
                <a:solidFill>
                  <a:srgbClr val="FF0066">
                    <a:alpha val="100000"/>
                  </a:srgbClr>
                </a:solidFill>
                <a:effectLst>
                  <a:outerShdw dist="53882" dir="2699999" algn="ctr" rotWithShape="0">
                    <a:srgbClr val="9999FF">
                      <a:alpha val="75000"/>
                    </a:srgbClr>
                  </a:outerShdw>
                </a:effectLst>
                <a:latin typeface="Batang" charset="0"/>
                <a:ea typeface="Batang" charset="0"/>
              </a:rPr>
              <a:t> 黄河九曲——写事要有点波澜</a:t>
            </a:r>
            <a:endParaRPr lang="zh-CN" altLang="en-US" sz="4000" b="1">
              <a:ln w="9525" cap="flat" cmpd="sng">
                <a:solidFill>
                  <a:srgbClr val="CC99FF"/>
                </a:solidFill>
                <a:prstDash val="solid"/>
                <a:headEnd type="none" w="med" len="med"/>
                <a:tailEnd type="none" w="med" len="med"/>
              </a:ln>
              <a:solidFill>
                <a:srgbClr val="FF0066">
                  <a:alpha val="100000"/>
                </a:srgbClr>
              </a:solidFill>
              <a:effectLst>
                <a:outerShdw dist="53882" dir="2699999" algn="ctr" rotWithShape="0">
                  <a:srgbClr val="9999FF">
                    <a:alpha val="75000"/>
                  </a:srgbClr>
                </a:outerShdw>
              </a:effectLst>
              <a:latin typeface="Batang" charset="0"/>
              <a:ea typeface="Batang" charset="0"/>
            </a:endParaRPr>
          </a:p>
        </p:txBody>
      </p:sp>
      <p:sp>
        <p:nvSpPr>
          <p:cNvPr id="6148" name="文本框 6147"/>
          <p:cNvSpPr txBox="1"/>
          <p:nvPr/>
        </p:nvSpPr>
        <p:spPr>
          <a:xfrm>
            <a:off x="684213" y="3286125"/>
            <a:ext cx="6624637" cy="1198880"/>
          </a:xfrm>
          <a:prstGeom prst="rect">
            <a:avLst/>
          </a:prstGeom>
          <a:noFill/>
          <a:ln w="9525">
            <a:noFill/>
          </a:ln>
        </p:spPr>
        <p:txBody>
          <a:bodyPr wrap="square">
            <a:spAutoFit/>
          </a:bodyPr>
          <a:p>
            <a:r>
              <a:rPr lang="zh-CN" altLang="en-US" dirty="0">
                <a:latin typeface="Tahoma" panose="020B0604030504040204" pitchFamily="2" charset="0"/>
              </a:rPr>
              <a:t> </a:t>
            </a:r>
            <a:endParaRPr lang="zh-CN" altLang="en-US" sz="3600" b="1" dirty="0">
              <a:effectLst>
                <a:outerShdw blurRad="38100" dist="38100" dir="2700000">
                  <a:srgbClr val="FFFFFF"/>
                </a:outerShdw>
              </a:effectLst>
              <a:latin typeface="Tahoma" panose="020B0604030504040204" pitchFamily="2" charset="0"/>
              <a:ea typeface="楷体" panose="02010609060101010101" charset="-122"/>
            </a:endParaRPr>
          </a:p>
          <a:p>
            <a:r>
              <a:rPr lang="zh-CN" altLang="en-US" sz="3600" b="1" dirty="0">
                <a:effectLst>
                  <a:outerShdw blurRad="38100" dist="38100" dir="2700000">
                    <a:srgbClr val="FFFFFF"/>
                  </a:outerShdw>
                </a:effectLst>
                <a:latin typeface="Tahoma" panose="020B0604030504040204" pitchFamily="2" charset="0"/>
                <a:ea typeface="楷体" panose="02010609060101010101" charset="-122"/>
              </a:rPr>
              <a:t> </a:t>
            </a:r>
            <a:endParaRPr lang="zh-CN" altLang="en-US" sz="3600" b="1" dirty="0">
              <a:effectLst>
                <a:outerShdw blurRad="38100" dist="38100" dir="2700000">
                  <a:srgbClr val="FFFFFF"/>
                </a:outerShdw>
              </a:effectLst>
              <a:latin typeface="Tahoma" panose="020B0604030504040204" pitchFamily="2" charset="0"/>
              <a:ea typeface="楷体" panose="02010609060101010101" charset="-122"/>
            </a:endParaRPr>
          </a:p>
        </p:txBody>
      </p:sp>
    </p:spTree>
  </p:cSld>
  <p:clrMapOvr>
    <a:masterClrMapping/>
  </p:clrMapOvr>
  <p:transition advTm="819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94890" y="1062990"/>
            <a:ext cx="9419590" cy="4526280"/>
          </a:xfrm>
        </p:spPr>
        <p:txBody>
          <a:bodyPr/>
          <a:p>
            <a:pPr marL="0" indent="0">
              <a:buNone/>
            </a:pPr>
            <a:r>
              <a:rPr lang="en-US" altLang="zh-CN"/>
              <a:t>          </a:t>
            </a:r>
            <a:r>
              <a:rPr lang="zh-CN" altLang="en-US" sz="3200"/>
              <a:t>如摄影师用光线的反差增强图像的立体感，文章是用语言的反差来增强人物形象的立体感，因此抑扬又如“褒贬”、“擒纵”，关键是根据文章需要决定孰先孰后。如我们可极尽渲染之能事写一个人的贪生怕死、背信弃义，使读者恨之入骨，但随着情节的发展再把他的苦衷揭示出来，如为了“曲线救国”他才如此忍辱负重等等，那么一个立体（情感复杂）的人物形象便跃然纸上了。 </a:t>
            </a:r>
            <a:endParaRPr lang="zh-CN" altLang="en-US" sz="3200"/>
          </a:p>
        </p:txBody>
      </p:sp>
      <p:sp>
        <p:nvSpPr>
          <p:cNvPr id="4" name="文本框 3"/>
          <p:cNvSpPr txBox="1"/>
          <p:nvPr/>
        </p:nvSpPr>
        <p:spPr>
          <a:xfrm>
            <a:off x="318770" y="754380"/>
            <a:ext cx="736600" cy="2818765"/>
          </a:xfrm>
          <a:prstGeom prst="rect">
            <a:avLst/>
          </a:prstGeom>
          <a:noFill/>
        </p:spPr>
        <p:txBody>
          <a:bodyPr vert="eaVert" wrap="square" rtlCol="0">
            <a:spAutoFit/>
          </a:bodyPr>
          <a:p>
            <a:r>
              <a:rPr lang="zh-CN" altLang="en-US" sz="3600" b="1">
                <a:latin typeface="楷体" panose="02010609060101010101" charset="-122"/>
                <a:ea typeface="楷体" panose="02010609060101010101" charset="-122"/>
                <a:cs typeface="楷体" panose="02010609060101010101" charset="-122"/>
              </a:rPr>
              <a:t>4、抑扬法 </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37715" y="326390"/>
            <a:ext cx="10036175" cy="6050915"/>
          </a:xfrm>
        </p:spPr>
        <p:txBody>
          <a:bodyPr/>
          <a:p>
            <a:pPr marL="0" indent="0">
              <a:buNone/>
            </a:pPr>
            <a:r>
              <a:rPr lang="zh-CN" altLang="en-US" sz="2800"/>
              <a:t>威胁〔俄〕契诃夫 </a:t>
            </a:r>
            <a:endParaRPr lang="zh-CN" altLang="en-US" sz="2800"/>
          </a:p>
          <a:p>
            <a:pPr marL="0" indent="0">
              <a:buNone/>
            </a:pPr>
            <a:r>
              <a:rPr lang="zh-CN" altLang="en-US" sz="2800"/>
              <a:t>　　有一个贵族老爷的马被盗了。第二天他在所有的报纸上都刊登了这样一个声明：“如果不把马还给我，那么我就要采取我父亲在这种情况下采取过的非常措施。”威胁生效了。小偷不知道会产生什么严重后果，不过他想着可能是某种特别可怕的惩罚，很害怕，于是偷偷地把马送还了？能有这样的结局，贵族老爷很高兴。他向朋友们说，他很幸运，因为不须要步父亲的后尘了。 </a:t>
            </a:r>
            <a:endParaRPr lang="zh-CN" altLang="en-US" sz="2800"/>
          </a:p>
          <a:p>
            <a:pPr marL="0" indent="0">
              <a:buNone/>
            </a:pPr>
            <a:r>
              <a:rPr lang="zh-CN" altLang="en-US" sz="2800"/>
              <a:t>　　“可是，请问你父亲是怎么做的？”朋友们问他。 </a:t>
            </a:r>
            <a:endParaRPr lang="zh-CN" altLang="en-US" sz="2800"/>
          </a:p>
          <a:p>
            <a:pPr marL="0" indent="0">
              <a:buNone/>
            </a:pPr>
            <a:r>
              <a:rPr lang="zh-CN" altLang="en-US" sz="2800"/>
              <a:t>      “你们想知道我父亲是怎么做的么？好吧，我告诉你们……有一次他住旅店时，马被偷走，他就把马肚带套在脖子上，背着马鞍走回家了。如果小偷不是这样善良和客气的话，我发誓，我一定要照父亲那种做法去做！” </a:t>
            </a:r>
            <a:endParaRPr lang="zh-CN" altLang="en-US" sz="2800"/>
          </a:p>
        </p:txBody>
      </p:sp>
      <p:sp>
        <p:nvSpPr>
          <p:cNvPr id="4" name="文本框 3"/>
          <p:cNvSpPr txBox="1"/>
          <p:nvPr/>
        </p:nvSpPr>
        <p:spPr>
          <a:xfrm>
            <a:off x="452755" y="1106805"/>
            <a:ext cx="675005" cy="2790825"/>
          </a:xfrm>
          <a:prstGeom prst="rect">
            <a:avLst/>
          </a:prstGeom>
          <a:noFill/>
        </p:spPr>
        <p:txBody>
          <a:bodyPr vert="eaVert" wrap="square" rtlCol="0">
            <a:spAutoFit/>
          </a:bodyPr>
          <a:p>
            <a:r>
              <a:rPr lang="zh-CN" altLang="en-US" sz="3200" b="1">
                <a:latin typeface="楷体" panose="02010609060101010101" charset="-122"/>
                <a:ea typeface="楷体" panose="02010609060101010101" charset="-122"/>
              </a:rPr>
              <a:t>欲抑先扬法</a:t>
            </a:r>
            <a:endParaRPr lang="zh-CN" altLang="en-US" sz="3200" b="1">
              <a:latin typeface="楷体" panose="02010609060101010101" charset="-122"/>
              <a:ea typeface="楷体" panose="02010609060101010101"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72970" y="634365"/>
            <a:ext cx="9806305" cy="5741670"/>
          </a:xfrm>
        </p:spPr>
        <p:txBody>
          <a:bodyPr/>
          <a:p>
            <a:pPr marL="0" indent="0">
              <a:buNone/>
            </a:pPr>
            <a:r>
              <a:rPr lang="zh-CN" altLang="en-US"/>
              <a:t>求职始末 </a:t>
            </a:r>
            <a:endParaRPr lang="zh-CN" altLang="en-US"/>
          </a:p>
          <a:p>
            <a:pPr marL="0" indent="0">
              <a:buNone/>
            </a:pPr>
            <a:r>
              <a:rPr lang="zh-CN" altLang="en-US"/>
              <a:t>　　大学毕业才两年的舒平下岗了。 </a:t>
            </a:r>
            <a:endParaRPr lang="zh-CN" altLang="en-US"/>
          </a:p>
          <a:p>
            <a:pPr marL="0" indent="0">
              <a:buNone/>
            </a:pPr>
            <a:r>
              <a:rPr lang="zh-CN" altLang="en-US"/>
              <a:t>　　为了生活，舒平不得不四处奔波，终于一家有朋友的公司答应他去应聘。在复试时，他与一位业务经理因意见上的分歧而发生了争执，他那桀骜的个性使他的言语犀利而偏激，令经理十分尴尬，结果他落榜了。 </a:t>
            </a:r>
            <a:endParaRPr lang="zh-CN" altLang="en-US"/>
          </a:p>
          <a:p>
            <a:pPr marL="0" indent="0">
              <a:buNone/>
            </a:pPr>
            <a:r>
              <a:rPr lang="zh-CN" altLang="en-US"/>
              <a:t>　　舒平连遭重创，心灰意冷。想到年迈的父母正巴巴地盼着享儿子的福，想到相恋两年的女友因自己境况不佳而常闹分手，想到自己才华横溢而无处施展，他绝望了，踏上了一条不归路…… </a:t>
            </a:r>
            <a:endParaRPr lang="zh-CN" altLang="en-US"/>
          </a:p>
          <a:p>
            <a:pPr marL="0" indent="0">
              <a:buNone/>
            </a:pPr>
            <a:r>
              <a:rPr lang="zh-CN" altLang="en-US"/>
              <a:t>　　恰到此时，那家公司的朋友找到他，将他从死神身边拽了回来，同时带给他一张一聘请书。原来那位经理经过冷静的思考，认为舒平是个不可多得的人才，决定高薪聘用他。舒平躺在病床上，通过电话与家人分享自己的喜悦。 </a:t>
            </a:r>
            <a:endParaRPr lang="zh-CN" altLang="en-US"/>
          </a:p>
          <a:p>
            <a:pPr marL="0" indent="0">
              <a:buNone/>
            </a:pPr>
            <a:r>
              <a:rPr lang="zh-CN" altLang="en-US"/>
              <a:t>       第三周星期一，舒平早早地来到公司门前，却见一张通告赫然映入眼帘：“鉴于舒平先生心理承受能力太差，本公司决定予以解聘……” </a:t>
            </a:r>
            <a:endParaRPr lang="zh-CN" altLang="en-US"/>
          </a:p>
        </p:txBody>
      </p:sp>
      <p:sp>
        <p:nvSpPr>
          <p:cNvPr id="4" name="文本框 3"/>
          <p:cNvSpPr txBox="1"/>
          <p:nvPr/>
        </p:nvSpPr>
        <p:spPr>
          <a:xfrm>
            <a:off x="462915" y="527685"/>
            <a:ext cx="736600" cy="2747645"/>
          </a:xfrm>
          <a:prstGeom prst="rect">
            <a:avLst/>
          </a:prstGeom>
          <a:noFill/>
        </p:spPr>
        <p:txBody>
          <a:bodyPr vert="eaVert" wrap="square" rtlCol="0">
            <a:spAutoFit/>
          </a:bodyPr>
          <a:p>
            <a:r>
              <a:rPr lang="zh-CN" altLang="en-US" sz="3600" b="1">
                <a:latin typeface="楷体" panose="02010609060101010101" charset="-122"/>
                <a:ea typeface="楷体" panose="02010609060101010101" charset="-122"/>
              </a:rPr>
              <a:t>抑扬交错法</a:t>
            </a:r>
            <a:endParaRPr lang="zh-CN" altLang="en-US" sz="3600" b="1">
              <a:latin typeface="楷体" panose="02010609060101010101" charset="-122"/>
              <a:ea typeface="楷体" panose="02010609060101010101"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文本框 13314"/>
          <p:cNvSpPr txBox="1"/>
          <p:nvPr/>
        </p:nvSpPr>
        <p:spPr>
          <a:xfrm>
            <a:off x="2190115" y="1038860"/>
            <a:ext cx="9775190" cy="5139055"/>
          </a:xfrm>
          <a:prstGeom prst="rect">
            <a:avLst/>
          </a:prstGeom>
          <a:noFill/>
          <a:ln w="9525">
            <a:noFill/>
          </a:ln>
        </p:spPr>
        <p:txBody>
          <a:bodyPr wrap="square">
            <a:spAutoFit/>
          </a:bodyPr>
          <a:p>
            <a:r>
              <a:rPr lang="zh-CN" altLang="en-US" dirty="0">
                <a:latin typeface="Tahoma" panose="020B0604030504040204" pitchFamily="2" charset="0"/>
              </a:rPr>
              <a:t>           </a:t>
            </a:r>
            <a:r>
              <a:rPr lang="zh-CN" altLang="en-US" sz="4000" b="1" dirty="0">
                <a:effectLst>
                  <a:outerShdw blurRad="38100" dist="38100" dir="2700000">
                    <a:srgbClr val="FFFFFF"/>
                  </a:outerShdw>
                </a:effectLst>
                <a:latin typeface="楷体" panose="02010609060101010101" charset="-122"/>
                <a:ea typeface="楷体" panose="02010609060101010101" charset="-122"/>
              </a:rPr>
              <a:t> </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所谓误会法,就是利用作品中人物之间的</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猜疑</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或</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误解</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,来</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激化矛盾</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掀起波澜</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,不断</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推动情节</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sym typeface="Arial" panose="020B0604020202020204" pitchFamily="34" charset="0"/>
              </a:rPr>
              <a:t>的发展变化</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,最终</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释疑解扣</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a:t>
            </a:r>
            <a:endPar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1）作品中的人物迷惑于事物的表面，从而引起矛盾，推动情节的发展，造成悲剧或喜剧性的冲突。（2）可以是一方误会另一方，也可以是双方互相误会；可以是一个误会，也可以是多个误会；可以是悲剧性的误会，也可以是戏剧性的误会。 </a:t>
            </a:r>
            <a:endPar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endParaRPr>
          </a:p>
        </p:txBody>
      </p:sp>
      <p:sp>
        <p:nvSpPr>
          <p:cNvPr id="2" name="文本框 1"/>
          <p:cNvSpPr txBox="1"/>
          <p:nvPr/>
        </p:nvSpPr>
        <p:spPr>
          <a:xfrm>
            <a:off x="337185" y="720725"/>
            <a:ext cx="736600" cy="2447925"/>
          </a:xfrm>
          <a:prstGeom prst="rect">
            <a:avLst/>
          </a:prstGeom>
          <a:noFill/>
        </p:spPr>
        <p:txBody>
          <a:bodyPr vert="eaVert" wrap="square" rtlCol="0">
            <a:spAutoFit/>
          </a:bodyPr>
          <a:p>
            <a:r>
              <a:rPr lang="zh-CN" altLang="en-US" sz="3600" b="1">
                <a:latin typeface="楷体" panose="02010609060101010101" charset="-122"/>
                <a:ea typeface="楷体" panose="02010609060101010101" charset="-122"/>
                <a:cs typeface="楷体" panose="02010609060101010101" charset="-122"/>
              </a:rPr>
              <a:t>5、误会法 </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advTm="46379">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ox(in)">
                                      <p:cBhvr>
                                        <p:cTn id="7" dur="500"/>
                                        <p:tgtEl>
                                          <p:spTgt spid="13315"/>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3525" y="345440"/>
            <a:ext cx="11830685" cy="4526280"/>
          </a:xfrm>
        </p:spPr>
        <p:txBody>
          <a:bodyPr/>
          <a:p>
            <a:pPr marL="0" indent="0">
              <a:buNone/>
            </a:pPr>
            <a:r>
              <a:rPr lang="en-US" altLang="zh-CN"/>
              <a:t>       </a:t>
            </a:r>
            <a:r>
              <a:rPr lang="zh-CN" altLang="en-US" sz="3200"/>
              <a:t>新学期伊始，我们高年级学生去车站迎接新同学。我见一小女生站在一个大箱子旁不知所措，便主动上前帮她提起箱子。不料箱子似乎重逾千斤，我又不好意思放下箱子，只好勉力支撑。 </a:t>
            </a:r>
            <a:endParaRPr lang="zh-CN" altLang="en-US" sz="3200"/>
          </a:p>
          <a:p>
            <a:pPr marL="0" indent="0">
              <a:buNone/>
            </a:pPr>
            <a:r>
              <a:rPr lang="zh-CN" altLang="en-US" sz="3200"/>
              <a:t>　　才走了几步，那女生便对我说：“背不动就滚吧！” </a:t>
            </a:r>
            <a:endParaRPr lang="zh-CN" altLang="en-US" sz="3200"/>
          </a:p>
          <a:p>
            <a:pPr marL="0" indent="0">
              <a:buNone/>
            </a:pPr>
            <a:r>
              <a:rPr lang="zh-CN" altLang="en-US" sz="3200"/>
              <a:t>　　我一听此言，登时怒从心头起，放下箱子，怒视着她。那女生愣了几秒钟，才满脸通红地指着箱子的底部对我说：“我指的是轮子。” </a:t>
            </a:r>
            <a:endParaRPr lang="zh-CN" altLang="en-US" sz="3200"/>
          </a:p>
          <a:p>
            <a:pPr marL="0" indent="0">
              <a:buNone/>
            </a:pPr>
            <a:r>
              <a:rPr lang="zh-CN" altLang="en-US" sz="3200"/>
              <a:t>       </a:t>
            </a:r>
            <a:r>
              <a:rPr lang="zh-CN" altLang="en-US" sz="3200">
                <a:solidFill>
                  <a:schemeClr val="accent6">
                    <a:lumMod val="50000"/>
                  </a:schemeClr>
                </a:solidFill>
              </a:rPr>
              <a:t>事情的波澜因何而起？“误会”源于人与人之间的错误理解。这种错误理解使得人物之间的对话、行动、感情等等都朝着意外的方向发展，从而掀起事件的波澜。应该说，误会的产生大多是出于偶然，但如果能用偶然的误会来表现某些必然的事物，往往会有非常好的效果。</a:t>
            </a:r>
            <a:endParaRPr lang="zh-CN" altLang="en-US" sz="3200">
              <a:solidFill>
                <a:schemeClr val="accent6">
                  <a:lumMod val="50000"/>
                </a:schemeClr>
              </a:solidFill>
            </a:endParaRPr>
          </a:p>
        </p:txBody>
      </p:sp>
      <p:sp>
        <p:nvSpPr>
          <p:cNvPr id="19459" name="流程图: 资料带 19458"/>
          <p:cNvSpPr/>
          <p:nvPr/>
        </p:nvSpPr>
        <p:spPr>
          <a:xfrm>
            <a:off x="8957945" y="231140"/>
            <a:ext cx="3097213" cy="1190624"/>
          </a:xfrm>
          <a:prstGeom prst="flowChartPunchedTape">
            <a:avLst/>
          </a:prstGeom>
          <a:solidFill>
            <a:srgbClr val="000000">
              <a:alpha val="100000"/>
            </a:srgbClr>
          </a:solidFill>
          <a:ln w="9525" cap="flat" cmpd="sng">
            <a:solidFill>
              <a:srgbClr val="009900"/>
            </a:solidFill>
            <a:prstDash val="solid"/>
            <a:miter/>
            <a:headEnd type="none" w="med" len="med"/>
            <a:tailEnd type="none" w="med" len="med"/>
          </a:ln>
        </p:spPr>
        <p:txBody>
          <a:bodyPr vert="horz" wrap="square" anchor="t">
            <a:spAutoFit/>
          </a:bodyPr>
          <a:p>
            <a:r>
              <a:rPr lang="zh-CN" altLang="en-US" sz="3600" b="1" dirty="0">
                <a:solidFill>
                  <a:schemeClr val="bg1"/>
                </a:solidFill>
                <a:effectLst>
                  <a:outerShdw blurRad="38100" dist="38100" dir="2700000">
                    <a:srgbClr val="000000"/>
                  </a:outerShdw>
                </a:effectLst>
                <a:latin typeface="Tahoma" panose="020B0604030504040204" pitchFamily="2" charset="0"/>
                <a:ea typeface="黑体" panose="02010609060101010101" pitchFamily="1" charset="-122"/>
              </a:rPr>
              <a:t>词语的多义性</a:t>
            </a:r>
            <a:endParaRPr lang="zh-CN" altLang="en-US" sz="3600" b="1" dirty="0">
              <a:solidFill>
                <a:schemeClr val="bg1"/>
              </a:solidFill>
              <a:effectLst>
                <a:outerShdw blurRad="38100" dist="38100" dir="2700000">
                  <a:srgbClr val="000000"/>
                </a:outerShdw>
              </a:effectLst>
              <a:latin typeface="Tahoma" panose="020B0604030504040204" pitchFamily="2" charset="0"/>
              <a:ea typeface="黑体" panose="02010609060101010101" pitchFamily="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ppt_x"/>
                                          </p:val>
                                        </p:tav>
                                        <p:tav tm="100000">
                                          <p:val>
                                            <p:strVal val="#ppt_x"/>
                                          </p:val>
                                        </p:tav>
                                      </p:tavLst>
                                    </p:anim>
                                    <p:anim calcmode="lin" valueType="num">
                                      <p:cBhvr additive="base">
                                        <p:cTn id="8"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4337"/>
          <p:cNvSpPr txBox="1"/>
          <p:nvPr/>
        </p:nvSpPr>
        <p:spPr>
          <a:xfrm>
            <a:off x="1703388" y="1917700"/>
            <a:ext cx="9107487" cy="2861310"/>
          </a:xfrm>
          <a:prstGeom prst="rect">
            <a:avLst/>
          </a:prstGeom>
          <a:noFill/>
          <a:ln w="9525">
            <a:noFill/>
          </a:ln>
        </p:spPr>
        <p:txBody>
          <a:bodyPr wrap="square">
            <a:spAutoFit/>
          </a:bodyPr>
          <a:p>
            <a:r>
              <a:rPr lang="zh-CN" altLang="en-US" sz="3600" b="1" dirty="0">
                <a:effectLst>
                  <a:outerShdw blurRad="38100" dist="38100" dir="2700000">
                    <a:srgbClr val="FFFFFF"/>
                  </a:outerShdw>
                </a:effectLst>
                <a:latin typeface="楷体" panose="02010609060101010101" charset="-122"/>
                <a:ea typeface="楷体" panose="02010609060101010101" charset="-122"/>
              </a:rPr>
              <a:t>①是什么误会？</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a:p>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effectLst>
                  <a:outerShdw blurRad="38100" dist="38100" dir="2700000">
                    <a:srgbClr val="FFFFFF"/>
                  </a:outerShdw>
                </a:effectLst>
                <a:latin typeface="楷体" panose="02010609060101010101" charset="-122"/>
                <a:ea typeface="楷体" panose="02010609060101010101" charset="-122"/>
              </a:rPr>
              <a:t>②产生误会的原因是什么？</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a:p>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effectLst>
                  <a:outerShdw blurRad="38100" dist="38100" dir="2700000">
                    <a:srgbClr val="FFFFFF"/>
                  </a:outerShdw>
                </a:effectLst>
                <a:latin typeface="楷体" panose="02010609060101010101" charset="-122"/>
                <a:ea typeface="楷体" panose="02010609060101010101" charset="-122"/>
              </a:rPr>
              <a:t>③事情的真相是什么？真相是如何揭示的？ </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p:txBody>
      </p:sp>
      <p:sp>
        <p:nvSpPr>
          <p:cNvPr id="14339" name="文本框 14338"/>
          <p:cNvSpPr txBox="1"/>
          <p:nvPr/>
        </p:nvSpPr>
        <p:spPr>
          <a:xfrm>
            <a:off x="2279650" y="692150"/>
            <a:ext cx="3744913" cy="768350"/>
          </a:xfrm>
          <a:prstGeom prst="rect">
            <a:avLst/>
          </a:prstGeom>
          <a:noFill/>
          <a:ln w="9525">
            <a:noFill/>
          </a:ln>
        </p:spPr>
        <p:txBody>
          <a:bodyPr vert="horz" wrap="square" anchor="t">
            <a:spAutoFit/>
          </a:bodyPr>
          <a:p>
            <a:r>
              <a:rPr lang="zh-CN" altLang="en-US" sz="4400" b="1" dirty="0">
                <a:solidFill>
                  <a:srgbClr val="FF0066"/>
                </a:solidFill>
                <a:effectLst>
                  <a:outerShdw blurRad="38100" dist="38100" dir="2700000">
                    <a:srgbClr val="000000"/>
                  </a:outerShdw>
                </a:effectLst>
                <a:latin typeface="Tahoma" panose="020B0604030504040204" pitchFamily="2" charset="0"/>
                <a:ea typeface="黑体" panose="02010609060101010101" pitchFamily="1" charset="-122"/>
              </a:rPr>
              <a:t>明确误会点：</a:t>
            </a:r>
            <a:endParaRPr lang="zh-CN" altLang="en-US" sz="4400" b="1" dirty="0">
              <a:solidFill>
                <a:srgbClr val="FF0066"/>
              </a:solidFill>
              <a:effectLst>
                <a:outerShdw blurRad="38100" dist="38100" dir="2700000">
                  <a:srgbClr val="000000"/>
                </a:outerShdw>
              </a:effectLst>
              <a:latin typeface="Tahoma" panose="020B0604030504040204" pitchFamily="2" charset="0"/>
              <a:ea typeface="黑体" panose="02010609060101010101" pitchFamily="1" charset="-122"/>
            </a:endParaRPr>
          </a:p>
        </p:txBody>
      </p:sp>
      <p:sp>
        <p:nvSpPr>
          <p:cNvPr id="14340" name="文本框 14339"/>
          <p:cNvSpPr txBox="1"/>
          <p:nvPr/>
        </p:nvSpPr>
        <p:spPr>
          <a:xfrm>
            <a:off x="3503613" y="1917700"/>
            <a:ext cx="1879600" cy="645160"/>
          </a:xfrm>
          <a:prstGeom prst="rect">
            <a:avLst/>
          </a:prstGeom>
          <a:noFill/>
          <a:ln w="9525">
            <a:noFill/>
          </a:ln>
        </p:spPr>
        <p:txBody>
          <a:bodyPr>
            <a:spAutoFit/>
          </a:bodyPr>
          <a:p>
            <a:r>
              <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rPr>
              <a:t>误会</a:t>
            </a:r>
            <a:endPar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endParaRPr>
          </a:p>
        </p:txBody>
      </p:sp>
      <p:sp>
        <p:nvSpPr>
          <p:cNvPr id="14341" name="文本框 14340"/>
          <p:cNvSpPr txBox="1"/>
          <p:nvPr/>
        </p:nvSpPr>
        <p:spPr>
          <a:xfrm>
            <a:off x="4440238" y="2997200"/>
            <a:ext cx="1223962" cy="645160"/>
          </a:xfrm>
          <a:prstGeom prst="rect">
            <a:avLst/>
          </a:prstGeom>
          <a:noFill/>
          <a:ln w="9525">
            <a:noFill/>
          </a:ln>
        </p:spPr>
        <p:txBody>
          <a:bodyPr vert="horz" wrap="square" anchor="t">
            <a:spAutoFit/>
          </a:bodyPr>
          <a:p>
            <a:r>
              <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rPr>
              <a:t>原因</a:t>
            </a:r>
            <a:endPar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endParaRPr>
          </a:p>
        </p:txBody>
      </p:sp>
      <p:sp>
        <p:nvSpPr>
          <p:cNvPr id="14342" name="文本框 14341"/>
          <p:cNvSpPr txBox="1"/>
          <p:nvPr/>
        </p:nvSpPr>
        <p:spPr>
          <a:xfrm>
            <a:off x="3503613" y="4076700"/>
            <a:ext cx="1223962" cy="645160"/>
          </a:xfrm>
          <a:prstGeom prst="rect">
            <a:avLst/>
          </a:prstGeom>
          <a:noFill/>
          <a:ln w="9525">
            <a:noFill/>
          </a:ln>
        </p:spPr>
        <p:txBody>
          <a:bodyPr vert="horz" wrap="square" anchor="t">
            <a:spAutoFit/>
          </a:bodyPr>
          <a:p>
            <a:r>
              <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rPr>
              <a:t>真相</a:t>
            </a:r>
            <a:endPar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endParaRPr>
          </a:p>
        </p:txBody>
      </p:sp>
    </p:spTree>
  </p:cSld>
  <p:clrMapOvr>
    <a:masterClrMapping/>
  </p:clrMapOvr>
  <p:transition advTm="407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checkerboard(across)">
                                      <p:cBhvr>
                                        <p:cTn id="7" dur="500"/>
                                        <p:tgtEl>
                                          <p:spTgt spid="14340"/>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checkerboard(across)">
                                      <p:cBhvr>
                                        <p:cTn id="12" dur="500"/>
                                        <p:tgtEl>
                                          <p:spTgt spid="14341"/>
                                        </p:tgtEl>
                                      </p:cBhvr>
                                    </p:animEffect>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checkerboard(across)">
                                      <p:cBhvr>
                                        <p:cTn id="17" dur="500"/>
                                        <p:tgtEl>
                                          <p:spTgt spid="14342"/>
                                        </p:tgtEl>
                                      </p:cBhvr>
                                    </p:animEffect>
                                  </p:childTnLst>
                                  <p:subTnLst>
                                    <p:audio>
                                      <p:cMediaNode>
                                        <p:cTn display="0" masterRel="sameClick">
                                          <p:stCondLst>
                                            <p:cond evt="begin" delay="0">
                                              <p:tn val="1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p:bldP spid="14341" grpId="0" bldLvl="0"/>
      <p:bldP spid="14342"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p:nvPr>
            <p:ph type="title"/>
          </p:nvPr>
        </p:nvSpPr>
        <p:spPr>
          <a:xfrm>
            <a:off x="1981200" y="274638"/>
            <a:ext cx="5762625" cy="1143000"/>
          </a:xfrm>
        </p:spPr>
        <p:txBody>
          <a:bodyPr anchor="ctr"/>
          <a:p>
            <a:r>
              <a:rPr lang="zh-CN" altLang="en-US" sz="4000" b="1" dirty="0">
                <a:solidFill>
                  <a:srgbClr val="A50021"/>
                </a:solidFill>
                <a:effectLst>
                  <a:outerShdw blurRad="38100" dist="38100" dir="2700000">
                    <a:srgbClr val="000000"/>
                  </a:outerShdw>
                </a:effectLst>
              </a:rPr>
              <a:t>  运用误会法时，要注意：</a:t>
            </a:r>
            <a:endParaRPr lang="zh-CN" altLang="en-US" sz="4000" b="1" dirty="0">
              <a:solidFill>
                <a:srgbClr val="A50021"/>
              </a:solidFill>
              <a:effectLst>
                <a:outerShdw blurRad="38100" dist="38100" dir="2700000">
                  <a:srgbClr val="000000"/>
                </a:outerShdw>
              </a:effectLst>
            </a:endParaRPr>
          </a:p>
        </p:txBody>
      </p:sp>
      <p:sp>
        <p:nvSpPr>
          <p:cNvPr id="18435" name="文本框 18434"/>
          <p:cNvSpPr txBox="1"/>
          <p:nvPr/>
        </p:nvSpPr>
        <p:spPr>
          <a:xfrm>
            <a:off x="2338070" y="1912303"/>
            <a:ext cx="9150350" cy="3415030"/>
          </a:xfrm>
          <a:prstGeom prst="rect">
            <a:avLst/>
          </a:prstGeom>
          <a:noFill/>
          <a:ln w="9525" cap="flat" cmpd="sng">
            <a:solidFill>
              <a:srgbClr val="000000"/>
            </a:solidFill>
            <a:prstDash val="solid"/>
            <a:miter/>
            <a:headEnd type="none" w="med" len="med"/>
            <a:tailEnd type="none" w="med" len="med"/>
          </a:ln>
        </p:spPr>
        <p:txBody>
          <a:bodyPr wrap="square">
            <a:spAutoFit/>
          </a:bodyPr>
          <a:p>
            <a:r>
              <a:rPr lang="zh-CN" altLang="en-US" sz="3600" b="1" dirty="0">
                <a:effectLst>
                  <a:outerShdw blurRad="38100" dist="38100" dir="2700000">
                    <a:srgbClr val="FFFFFF"/>
                  </a:outerShdw>
                </a:effectLst>
                <a:latin typeface="楷体" panose="02010609060101010101" charset="-122"/>
                <a:ea typeface="楷体" panose="02010609060101010101" charset="-122"/>
              </a:rPr>
              <a:t>    </a:t>
            </a:r>
            <a:r>
              <a:rPr lang="zh-CN" altLang="en-US" sz="3600" b="1" dirty="0">
                <a:solidFill>
                  <a:srgbClr val="FF0000"/>
                </a:solidFill>
                <a:effectLst>
                  <a:outerShdw blurRad="38100" dist="38100" dir="2700000">
                    <a:srgbClr val="000000"/>
                  </a:outerShdw>
                </a:effectLst>
                <a:latin typeface="楷体" panose="02010609060101010101" charset="-122"/>
                <a:ea typeface="楷体" panose="02010609060101010101" charset="-122"/>
              </a:rPr>
              <a:t>开头</a:t>
            </a:r>
            <a:r>
              <a:rPr lang="zh-CN" altLang="en-US" sz="3600" b="1" dirty="0">
                <a:effectLst>
                  <a:outerShdw blurRad="38100" dist="38100" dir="2700000">
                    <a:srgbClr val="FFFFFF"/>
                  </a:outerShdw>
                </a:effectLst>
                <a:latin typeface="楷体" panose="02010609060101010101" charset="-122"/>
                <a:ea typeface="楷体" panose="02010609060101010101" charset="-122"/>
              </a:rPr>
              <a:t>要尽可能写足、写深误会；</a:t>
            </a:r>
            <a:r>
              <a:rPr lang="zh-CN" altLang="en-US" sz="3600" b="1" dirty="0">
                <a:solidFill>
                  <a:srgbClr val="FF0000"/>
                </a:solidFill>
                <a:effectLst>
                  <a:outerShdw blurRad="38100" dist="38100" dir="2700000">
                    <a:srgbClr val="000000"/>
                  </a:outerShdw>
                </a:effectLst>
                <a:latin typeface="楷体" panose="02010609060101010101" charset="-122"/>
                <a:ea typeface="楷体" panose="02010609060101010101" charset="-122"/>
                <a:sym typeface="Arial" panose="020B0604020202020204" pitchFamily="34" charset="0"/>
              </a:rPr>
              <a:t>中间</a:t>
            </a:r>
            <a:r>
              <a:rPr lang="zh-CN" altLang="en-US" sz="3600" b="1" dirty="0">
                <a:effectLst>
                  <a:outerShdw blurRad="38100" dist="38100" dir="2700000">
                    <a:srgbClr val="FFFFFF"/>
                  </a:outerShdw>
                </a:effectLst>
                <a:latin typeface="楷体" panose="02010609060101010101" charset="-122"/>
                <a:ea typeface="楷体" panose="02010609060101010101" charset="-122"/>
              </a:rPr>
              <a:t>要一波三折，不要急于露底，充分蓄势后再揭开“谜底”；</a:t>
            </a:r>
            <a:r>
              <a:rPr lang="zh-CN" altLang="en-US" sz="3600" b="1" dirty="0">
                <a:solidFill>
                  <a:srgbClr val="FF0000"/>
                </a:solidFill>
                <a:effectLst>
                  <a:outerShdw blurRad="38100" dist="38100" dir="2700000">
                    <a:srgbClr val="000000"/>
                  </a:outerShdw>
                </a:effectLst>
                <a:latin typeface="楷体" panose="02010609060101010101" charset="-122"/>
                <a:ea typeface="楷体" panose="02010609060101010101" charset="-122"/>
                <a:sym typeface="Arial" panose="020B0604020202020204" pitchFamily="34" charset="0"/>
              </a:rPr>
              <a:t>结尾</a:t>
            </a:r>
            <a:r>
              <a:rPr lang="zh-CN" altLang="en-US" sz="3600" b="1" dirty="0">
                <a:effectLst>
                  <a:outerShdw blurRad="38100" dist="38100" dir="2700000">
                    <a:srgbClr val="FFFFFF"/>
                  </a:outerShdw>
                </a:effectLst>
                <a:latin typeface="楷体" panose="02010609060101010101" charset="-122"/>
                <a:ea typeface="楷体" panose="02010609060101010101" charset="-122"/>
              </a:rPr>
              <a:t>要出乎意料，并与前面构成强烈的反差。</a:t>
            </a:r>
            <a:endParaRPr lang="zh-CN" altLang="en-US" sz="3600" b="1" dirty="0">
              <a:solidFill>
                <a:srgbClr val="FF0000"/>
              </a:solidFill>
              <a:effectLst>
                <a:outerShdw blurRad="38100" dist="38100" dir="2700000">
                  <a:srgbClr val="000000"/>
                </a:outerShdw>
              </a:effectLst>
              <a:latin typeface="楷体" panose="02010609060101010101" charset="-122"/>
              <a:ea typeface="楷体" panose="02010609060101010101" charset="-122"/>
              <a:sym typeface="Arial" panose="020B0604020202020204" pitchFamily="34" charset="0"/>
            </a:endParaRPr>
          </a:p>
          <a:p>
            <a:r>
              <a:rPr lang="zh-CN" altLang="en-US" sz="3600" b="1" dirty="0">
                <a:effectLst>
                  <a:outerShdw blurRad="38100" dist="38100" dir="2700000">
                    <a:srgbClr val="FFFFFF"/>
                  </a:outerShdw>
                </a:effectLst>
                <a:latin typeface="楷体" panose="02010609060101010101" charset="-122"/>
                <a:ea typeface="楷体" panose="02010609060101010101" charset="-122"/>
              </a:rPr>
              <a:t>    开头误会越深，结尾震撼越大，对主题的揭示也越深刻。</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83180" y="1600200"/>
            <a:ext cx="8823325" cy="1599565"/>
          </a:xfrm>
        </p:spPr>
        <p:txBody>
          <a:bodyPr/>
          <a:p>
            <a:pPr marL="0" indent="0">
              <a:buNone/>
            </a:pPr>
            <a:r>
              <a:rPr lang="en-US" altLang="zh-CN"/>
              <a:t>            </a:t>
            </a:r>
            <a:r>
              <a:rPr lang="zh-CN" altLang="en-US" sz="3600"/>
              <a:t>通过人物出乎意料的奇遇或事情的某种巧合,构成曲折的故事来表现主题。</a:t>
            </a:r>
            <a:endParaRPr lang="zh-CN" altLang="en-US" sz="3600"/>
          </a:p>
        </p:txBody>
      </p:sp>
      <p:sp>
        <p:nvSpPr>
          <p:cNvPr id="4" name="文本框 3"/>
          <p:cNvSpPr txBox="1"/>
          <p:nvPr/>
        </p:nvSpPr>
        <p:spPr>
          <a:xfrm>
            <a:off x="495300" y="642620"/>
            <a:ext cx="736600" cy="2315210"/>
          </a:xfrm>
          <a:prstGeom prst="rect">
            <a:avLst/>
          </a:prstGeom>
          <a:noFill/>
        </p:spPr>
        <p:txBody>
          <a:bodyPr vert="eaVert" wrap="square" rtlCol="0">
            <a:spAutoFit/>
          </a:bodyPr>
          <a:p>
            <a:r>
              <a:rPr lang="en-US" altLang="zh-CN" sz="3600" b="1">
                <a:latin typeface="楷体" panose="02010609060101010101" charset="-122"/>
                <a:ea typeface="楷体" panose="02010609060101010101" charset="-122"/>
                <a:cs typeface="楷体" panose="02010609060101010101" charset="-122"/>
              </a:rPr>
              <a:t>6</a:t>
            </a:r>
            <a:r>
              <a:rPr lang="zh-CN" altLang="en-US" sz="3600" b="1">
                <a:latin typeface="楷体" panose="02010609060101010101" charset="-122"/>
                <a:ea typeface="楷体" panose="02010609060101010101" charset="-122"/>
                <a:cs typeface="楷体" panose="02010609060101010101" charset="-122"/>
              </a:rPr>
              <a:t>、巧合法</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312420"/>
            <a:ext cx="10972800" cy="4889500"/>
          </a:xfrm>
        </p:spPr>
        <p:txBody>
          <a:bodyPr/>
          <a:p>
            <a:pPr marL="0" indent="421005">
              <a:spcBef>
                <a:spcPts val="0"/>
              </a:spcBef>
              <a:buNone/>
            </a:pPr>
            <a:r>
              <a:rPr lang="zh-CN" altLang="en-US" sz="3200"/>
              <a:t>寒冬里，寒风凛冽。 </a:t>
            </a:r>
            <a:endParaRPr lang="zh-CN" altLang="en-US" sz="3200"/>
          </a:p>
          <a:p>
            <a:pPr marL="0" indent="421005">
              <a:spcBef>
                <a:spcPts val="0"/>
              </a:spcBef>
              <a:buNone/>
            </a:pPr>
            <a:r>
              <a:rPr lang="zh-CN" altLang="en-US" sz="3200"/>
              <a:t>一个秃头的老乞丐在街头乞讨。 </a:t>
            </a:r>
            <a:endParaRPr lang="zh-CN" altLang="en-US" sz="3200"/>
          </a:p>
          <a:p>
            <a:pPr marL="0" indent="421005">
              <a:spcBef>
                <a:spcPts val="0"/>
              </a:spcBef>
              <a:buNone/>
            </a:pPr>
            <a:r>
              <a:rPr lang="zh-CN" altLang="en-US" sz="3200"/>
              <a:t>人们行色匆匆，老乞丐一个子儿也没有讨到。 </a:t>
            </a:r>
            <a:endParaRPr lang="zh-CN" altLang="en-US" sz="3200"/>
          </a:p>
          <a:p>
            <a:pPr marL="0" indent="421005">
              <a:spcBef>
                <a:spcPts val="0"/>
              </a:spcBef>
              <a:buNone/>
            </a:pPr>
            <a:r>
              <a:rPr lang="zh-CN" altLang="en-US" sz="3200"/>
              <a:t>饥寒交迫中，他发现一个衣冠楚楚的绅士朝这边走来．乞丐忙迎上前去，伸出脏兮兮的手，颤巍巍地说：“上帝保佑您，尊敬的先生，行行好，赏几个钱吧。” </a:t>
            </a:r>
            <a:endParaRPr lang="zh-CN" altLang="en-US" sz="3200"/>
          </a:p>
          <a:p>
            <a:pPr marL="0" indent="421005">
              <a:spcBef>
                <a:spcPts val="0"/>
              </a:spcBef>
              <a:buNone/>
            </a:pPr>
            <a:r>
              <a:rPr lang="zh-CN" altLang="en-US" sz="3200"/>
              <a:t>绅士看了看老乞丐，便开始摸自己的衣袋，但一个钱也没找到－－他身上没带钱。 </a:t>
            </a:r>
            <a:endParaRPr lang="zh-CN" altLang="en-US" sz="3200"/>
          </a:p>
          <a:p>
            <a:pPr marL="0" indent="421005">
              <a:spcBef>
                <a:spcPts val="0"/>
              </a:spcBef>
              <a:buNone/>
            </a:pPr>
            <a:r>
              <a:rPr lang="zh-CN" altLang="en-US" sz="3200"/>
              <a:t>可怜巴巴的老乞丐非常失望。 </a:t>
            </a:r>
            <a:endParaRPr lang="zh-CN" altLang="en-US" sz="3200"/>
          </a:p>
          <a:p>
            <a:pPr marL="0" indent="421005">
              <a:spcBef>
                <a:spcPts val="0"/>
              </a:spcBef>
              <a:buNone/>
            </a:pPr>
            <a:r>
              <a:rPr lang="zh-CN" altLang="en-US" sz="3200"/>
              <a:t>绅士踌躇了一下，摘下自己的帽子，放在乞丐摊开的手上。 </a:t>
            </a:r>
            <a:endParaRPr lang="zh-CN" altLang="en-US" sz="3200"/>
          </a:p>
          <a:p>
            <a:pPr marL="0" indent="421005">
              <a:spcBef>
                <a:spcPts val="0"/>
              </a:spcBef>
              <a:buNone/>
            </a:pPr>
            <a:r>
              <a:rPr lang="zh-CN" altLang="en-US" sz="3200"/>
              <a:t>老乞丐捧着温暖的帽子不知所措，呆呆地看着绅士在寒风中渐渐远去－－因为他发现，绅士也是个秃头。 </a:t>
            </a:r>
            <a:endParaRPr lang="zh-CN" altLang="en-US" sz="320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8115" y="146685"/>
            <a:ext cx="1404620" cy="868045"/>
          </a:xfrm>
        </p:spPr>
        <p:txBody>
          <a:bodyPr/>
          <a:p>
            <a:pPr algn="l"/>
            <a:r>
              <a:rPr lang="zh-CN" altLang="en-US">
                <a:sym typeface="+mn-ea"/>
              </a:rPr>
              <a:t>尴尬 </a:t>
            </a:r>
            <a:endParaRPr lang="zh-CN" altLang="en-US"/>
          </a:p>
        </p:txBody>
      </p:sp>
      <p:sp>
        <p:nvSpPr>
          <p:cNvPr id="3" name="内容占位符 2"/>
          <p:cNvSpPr>
            <a:spLocks noGrp="1"/>
          </p:cNvSpPr>
          <p:nvPr>
            <p:ph idx="1"/>
          </p:nvPr>
        </p:nvSpPr>
        <p:spPr>
          <a:xfrm>
            <a:off x="265430" y="716280"/>
            <a:ext cx="11708765" cy="5813425"/>
          </a:xfrm>
        </p:spPr>
        <p:txBody>
          <a:bodyPr/>
          <a:p>
            <a:pPr marL="0" indent="0">
              <a:buNone/>
            </a:pPr>
            <a:r>
              <a:rPr lang="en-US" altLang="zh-CN" sz="2800"/>
              <a:t>        </a:t>
            </a:r>
            <a:r>
              <a:rPr lang="zh-CN" altLang="en-US" sz="2800"/>
              <a:t>从一出食堂门，她就感觉有人跟踪。 </a:t>
            </a:r>
            <a:endParaRPr lang="zh-CN" altLang="en-US" sz="2800"/>
          </a:p>
          <a:p>
            <a:pPr marL="0" indent="0">
              <a:buNone/>
            </a:pPr>
            <a:r>
              <a:rPr lang="zh-CN" altLang="en-US" sz="2800"/>
              <a:t>        模模糊糊搜索记忆，只记得一瞥中有一个高大消瘦的身影。　 </a:t>
            </a:r>
            <a:endParaRPr lang="zh-CN" altLang="en-US" sz="2800"/>
          </a:p>
          <a:p>
            <a:pPr marL="0" indent="0">
              <a:buNone/>
            </a:pPr>
            <a:r>
              <a:rPr lang="zh-CN" altLang="en-US" sz="2800"/>
              <a:t>        为什么会是跟着我？她低头打量自己：浅兰色的细格棉衬衣、藏青色的西裤、一双跟快磨平的黑色皮鞋，在一身行头怎么看也不像个富家女，劫财之人是不屑于的。那莫非是…… </a:t>
            </a:r>
            <a:endParaRPr lang="zh-CN" altLang="en-US" sz="2800"/>
          </a:p>
          <a:p>
            <a:pPr marL="0" indent="0">
              <a:buNone/>
            </a:pPr>
            <a:r>
              <a:rPr lang="zh-CN" altLang="en-US" sz="2800"/>
              <a:t>       想到前天，室友阿霞还曾炫耀着当街被陌生男孩跟踪的“光辉事迹”，当时小文在一旁还打趣道：我们的静大小姐作为寝室里唯一的单身贵族，这种艳遇应该发生在她身上才对呢！　 </a:t>
            </a:r>
            <a:endParaRPr lang="zh-CN" altLang="en-US" sz="2800"/>
          </a:p>
          <a:p>
            <a:pPr marL="0" indent="0">
              <a:buNone/>
            </a:pPr>
            <a:r>
              <a:rPr lang="zh-CN" altLang="en-US" sz="2800"/>
              <a:t>       想着，一抹胭红就印上了面颊。下意识地摸摸自己的脸。我，我没有阿霞那脉脉含情的双眼；又没有小文的一头乌黑飘逸的长发……头发，一个念头嗖地划过脑海：一定要把这一头泛黄的头发好好修剪一下，剪成阿霞那样清爽的碎发，不不、还是像小文那样的一头直发……</a:t>
            </a:r>
            <a:endParaRPr lang="zh-CN" altLang="en-US" sz="280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流程图: 资料带 5121"/>
          <p:cNvSpPr/>
          <p:nvPr/>
        </p:nvSpPr>
        <p:spPr>
          <a:xfrm>
            <a:off x="6152833" y="408940"/>
            <a:ext cx="4613275" cy="1083309"/>
          </a:xfrm>
          <a:prstGeom prst="flowChartPunchedTape">
            <a:avLst/>
          </a:prstGeom>
          <a:solidFill>
            <a:srgbClr val="5F5F5F">
              <a:alpha val="100000"/>
            </a:srgbClr>
          </a:solidFill>
          <a:ln w="9525" cap="flat" cmpd="sng">
            <a:solidFill>
              <a:schemeClr val="hlink"/>
            </a:solidFill>
            <a:prstDash val="solid"/>
            <a:miter/>
            <a:headEnd type="none" w="med" len="med"/>
            <a:tailEnd type="none" w="med" len="med"/>
          </a:ln>
        </p:spPr>
        <p:txBody>
          <a:bodyPr>
            <a:spAutoFit/>
          </a:bodyPr>
          <a:p>
            <a:r>
              <a:rPr lang="zh-CN" altLang="en-US" sz="3600" b="1" dirty="0">
                <a:effectLst>
                  <a:outerShdw blurRad="38100" dist="38100" dir="2700000">
                    <a:srgbClr val="FFFFFF"/>
                  </a:outerShdw>
                </a:effectLst>
                <a:latin typeface="Tahoma" panose="020B0604030504040204" pitchFamily="2" charset="0"/>
                <a:ea typeface="DFKai-SB" pitchFamily="1" charset="-120"/>
              </a:rPr>
              <a:t>   </a:t>
            </a:r>
            <a:r>
              <a:rPr lang="zh-CN" altLang="en-US" sz="3600" b="1" dirty="0">
                <a:solidFill>
                  <a:schemeClr val="bg1"/>
                </a:solidFill>
                <a:effectLst>
                  <a:outerShdw blurRad="38100" dist="38100" dir="2700000">
                    <a:srgbClr val="000000"/>
                  </a:outerShdw>
                </a:effectLst>
                <a:latin typeface="Tahoma" panose="020B0604030504040204" pitchFamily="2" charset="0"/>
                <a:ea typeface="DFKai-SB" pitchFamily="1" charset="-120"/>
              </a:rPr>
              <a:t> 这个婆娘不是人</a:t>
            </a:r>
            <a:endParaRPr lang="zh-CN" altLang="en-US" sz="3600" b="1" dirty="0">
              <a:solidFill>
                <a:schemeClr val="bg1"/>
              </a:solidFill>
              <a:effectLst>
                <a:outerShdw blurRad="38100" dist="38100" dir="2700000">
                  <a:srgbClr val="000000"/>
                </a:outerShdw>
              </a:effectLst>
              <a:latin typeface="Tahoma" panose="020B0604030504040204" pitchFamily="2" charset="0"/>
              <a:ea typeface="DFKai-SB" pitchFamily="1" charset="-120"/>
            </a:endParaRPr>
          </a:p>
        </p:txBody>
      </p:sp>
      <p:sp>
        <p:nvSpPr>
          <p:cNvPr id="5123" name="流程图: 资料带 5122"/>
          <p:cNvSpPr/>
          <p:nvPr/>
        </p:nvSpPr>
        <p:spPr>
          <a:xfrm>
            <a:off x="6229350" y="1679575"/>
            <a:ext cx="4537075" cy="1078864"/>
          </a:xfrm>
          <a:prstGeom prst="flowChartPunchedTape">
            <a:avLst/>
          </a:prstGeom>
          <a:solidFill>
            <a:schemeClr val="folHlink"/>
          </a:solidFill>
          <a:ln w="9525">
            <a:noFill/>
          </a:ln>
        </p:spPr>
        <p:txBody>
          <a:bodyPr wrap="square">
            <a:spAutoFit/>
          </a:bodyPr>
          <a:p>
            <a:r>
              <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rPr>
              <a:t>    </a:t>
            </a:r>
            <a:r>
              <a:rPr lang="zh-CN" altLang="en-US" sz="3600" b="1" dirty="0">
                <a:solidFill>
                  <a:srgbClr val="A50021"/>
                </a:solidFill>
                <a:effectLst>
                  <a:outerShdw blurRad="38100" dist="38100" dir="2700000">
                    <a:srgbClr val="000000"/>
                  </a:outerShdw>
                </a:effectLst>
                <a:latin typeface="Tahoma" panose="020B0604030504040204" pitchFamily="2" charset="0"/>
                <a:ea typeface="DFKai-SB" pitchFamily="1" charset="-120"/>
              </a:rPr>
              <a:t>九天仙女下凡尘</a:t>
            </a:r>
            <a:endParaRPr lang="zh-CN" altLang="en-US" sz="3600" b="1" dirty="0">
              <a:solidFill>
                <a:srgbClr val="A50021"/>
              </a:solidFill>
              <a:effectLst>
                <a:outerShdw blurRad="38100" dist="38100" dir="2700000">
                  <a:srgbClr val="000000"/>
                </a:outerShdw>
              </a:effectLst>
              <a:latin typeface="Tahoma" panose="020B0604030504040204" pitchFamily="2" charset="0"/>
              <a:ea typeface="DFKai-SB" pitchFamily="1" charset="-120"/>
            </a:endParaRPr>
          </a:p>
        </p:txBody>
      </p:sp>
      <p:sp>
        <p:nvSpPr>
          <p:cNvPr id="5124" name="双波形 5123"/>
          <p:cNvSpPr/>
          <p:nvPr/>
        </p:nvSpPr>
        <p:spPr>
          <a:xfrm>
            <a:off x="6191250" y="3100070"/>
            <a:ext cx="4537075" cy="872997"/>
          </a:xfrm>
          <a:prstGeom prst="doubleWave">
            <a:avLst>
              <a:gd name="adj1" fmla="val 6500"/>
              <a:gd name="adj2" fmla="val 0"/>
            </a:avLst>
          </a:prstGeom>
          <a:solidFill>
            <a:srgbClr val="000000">
              <a:alpha val="100000"/>
            </a:srgbClr>
          </a:solidFill>
          <a:ln w="9525">
            <a:noFill/>
          </a:ln>
        </p:spPr>
        <p:txBody>
          <a:bodyPr wrap="square">
            <a:spAutoFit/>
          </a:bodyPr>
          <a:p>
            <a:r>
              <a:rPr lang="zh-CN" altLang="en-US" sz="3600" b="1" dirty="0">
                <a:effectLst>
                  <a:outerShdw blurRad="38100" dist="38100" dir="2700000">
                    <a:srgbClr val="FFFFFF"/>
                  </a:outerShdw>
                </a:effectLst>
                <a:latin typeface="Tahoma" panose="020B0604030504040204" pitchFamily="2" charset="0"/>
                <a:ea typeface="DFKai-SB" pitchFamily="1" charset="-120"/>
              </a:rPr>
              <a:t>    </a:t>
            </a:r>
            <a:r>
              <a:rPr lang="zh-CN" altLang="en-US" sz="3600" b="1" dirty="0">
                <a:solidFill>
                  <a:schemeClr val="bg1"/>
                </a:solidFill>
                <a:effectLst>
                  <a:outerShdw blurRad="38100" dist="38100" dir="2700000">
                    <a:srgbClr val="000000"/>
                  </a:outerShdw>
                </a:effectLst>
                <a:latin typeface="Tahoma" panose="020B0604030504040204" pitchFamily="2" charset="0"/>
                <a:ea typeface="DFKai-SB" pitchFamily="1" charset="-120"/>
              </a:rPr>
              <a:t>儿孙个个都是贼</a:t>
            </a:r>
            <a:endParaRPr lang="zh-CN" altLang="en-US" sz="3600" b="1" dirty="0">
              <a:solidFill>
                <a:schemeClr val="bg1"/>
              </a:solidFill>
              <a:effectLst>
                <a:outerShdw blurRad="38100" dist="38100" dir="2700000">
                  <a:srgbClr val="000000"/>
                </a:outerShdw>
              </a:effectLst>
              <a:latin typeface="Tahoma" panose="020B0604030504040204" pitchFamily="2" charset="0"/>
              <a:ea typeface="DFKai-SB" pitchFamily="1" charset="-120"/>
            </a:endParaRPr>
          </a:p>
        </p:txBody>
      </p:sp>
      <p:sp>
        <p:nvSpPr>
          <p:cNvPr id="5125" name="双波形 5124"/>
          <p:cNvSpPr/>
          <p:nvPr/>
        </p:nvSpPr>
        <p:spPr>
          <a:xfrm>
            <a:off x="6190933" y="4458018"/>
            <a:ext cx="4464050" cy="875060"/>
          </a:xfrm>
          <a:prstGeom prst="doubleWave">
            <a:avLst>
              <a:gd name="adj1" fmla="val 6500"/>
              <a:gd name="adj2" fmla="val 0"/>
            </a:avLst>
          </a:prstGeom>
          <a:solidFill>
            <a:schemeClr val="hlink"/>
          </a:solidFill>
          <a:ln w="9525" cap="flat" cmpd="sng">
            <a:solidFill>
              <a:srgbClr val="FF0000"/>
            </a:solidFill>
            <a:prstDash val="solid"/>
            <a:miter/>
            <a:headEnd type="none" w="med" len="med"/>
            <a:tailEnd type="none" w="med" len="med"/>
          </a:ln>
        </p:spPr>
        <p:txBody>
          <a:bodyPr wrap="square">
            <a:spAutoFit/>
          </a:bodyPr>
          <a:p>
            <a:r>
              <a:rPr lang="zh-CN" altLang="en-US" sz="3600" b="1" dirty="0">
                <a:effectLst>
                  <a:outerShdw blurRad="38100" dist="38100" dir="2700000">
                    <a:srgbClr val="FFFFFF"/>
                  </a:outerShdw>
                </a:effectLst>
                <a:latin typeface="Tahoma" panose="020B0604030504040204" pitchFamily="2" charset="0"/>
                <a:ea typeface="DFKai-SB" pitchFamily="1" charset="-120"/>
              </a:rPr>
              <a:t>    </a:t>
            </a:r>
            <a:r>
              <a:rPr lang="zh-CN" altLang="en-US" sz="3600" b="1" dirty="0">
                <a:solidFill>
                  <a:srgbClr val="FF0000"/>
                </a:solidFill>
                <a:effectLst>
                  <a:outerShdw blurRad="38100" dist="38100" dir="2700000">
                    <a:srgbClr val="000000"/>
                  </a:outerShdw>
                </a:effectLst>
                <a:latin typeface="Tahoma" panose="020B0604030504040204" pitchFamily="2" charset="0"/>
                <a:ea typeface="DFKai-SB" pitchFamily="1" charset="-120"/>
              </a:rPr>
              <a:t>偷得寿桃献至亲</a:t>
            </a:r>
            <a:endParaRPr lang="zh-CN" altLang="en-US" sz="3600" b="1" dirty="0">
              <a:solidFill>
                <a:srgbClr val="FF0000"/>
              </a:solidFill>
              <a:effectLst>
                <a:outerShdw blurRad="38100" dist="38100" dir="2700000">
                  <a:srgbClr val="000000"/>
                </a:outerShdw>
              </a:effectLst>
              <a:latin typeface="Tahoma" panose="020B0604030504040204" pitchFamily="2" charset="0"/>
              <a:ea typeface="DFKai-SB" pitchFamily="1" charset="-120"/>
            </a:endParaRPr>
          </a:p>
        </p:txBody>
      </p:sp>
      <p:pic>
        <p:nvPicPr>
          <p:cNvPr id="5126" name="图片 5125" descr="C7134942734[1]"/>
          <p:cNvPicPr>
            <a:picLocks noChangeAspect="1"/>
          </p:cNvPicPr>
          <p:nvPr/>
        </p:nvPicPr>
        <p:blipFill>
          <a:blip r:embed="rId1"/>
          <a:stretch>
            <a:fillRect/>
          </a:stretch>
        </p:blipFill>
        <p:spPr>
          <a:xfrm>
            <a:off x="1674495" y="280035"/>
            <a:ext cx="3269615" cy="5901690"/>
          </a:xfrm>
          <a:prstGeom prst="rect">
            <a:avLst/>
          </a:prstGeom>
          <a:noFill/>
          <a:ln w="9525">
            <a:noFill/>
          </a:ln>
        </p:spPr>
      </p:pic>
      <p:sp>
        <p:nvSpPr>
          <p:cNvPr id="5127" name="文本框 5126"/>
          <p:cNvSpPr txBox="1"/>
          <p:nvPr/>
        </p:nvSpPr>
        <p:spPr>
          <a:xfrm>
            <a:off x="607378" y="729615"/>
            <a:ext cx="736600" cy="2260600"/>
          </a:xfrm>
          <a:prstGeom prst="rect">
            <a:avLst/>
          </a:prstGeom>
          <a:noFill/>
          <a:ln w="9525">
            <a:noFill/>
          </a:ln>
        </p:spPr>
        <p:txBody>
          <a:bodyPr vert="eaVert">
            <a:spAutoFit/>
          </a:bodyPr>
          <a:p>
            <a:r>
              <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rPr>
              <a:t>唐伯虎</a:t>
            </a:r>
            <a:endParaRPr lang="zh-CN" altLang="en-US" sz="3600" b="1" dirty="0">
              <a:solidFill>
                <a:srgbClr val="FF00FF"/>
              </a:solidFill>
              <a:effectLst>
                <a:outerShdw blurRad="38100" dist="38100" dir="2700000">
                  <a:srgbClr val="000000"/>
                </a:outerShdw>
              </a:effectLst>
              <a:latin typeface="Tahoma" panose="020B0604030504040204" pitchFamily="2" charset="0"/>
              <a:ea typeface="DFKai-SB" pitchFamily="1" charset="-120"/>
            </a:endParaRPr>
          </a:p>
        </p:txBody>
      </p:sp>
    </p:spTree>
  </p:cSld>
  <p:clrMapOvr>
    <a:masterClrMapping/>
  </p:clrMapOvr>
  <p:transition advTm="120184">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4"/>
                                        </p:tgtEl>
                                        <p:attrNameLst>
                                          <p:attrName>style.visibility</p:attrName>
                                        </p:attrNameLst>
                                      </p:cBhvr>
                                      <p:to>
                                        <p:strVal val="visible"/>
                                      </p:to>
                                    </p:set>
                                    <p:anim calcmode="lin" valueType="num">
                                      <p:cBhvr additive="base">
                                        <p:cTn id="19" dur="500" fill="hold"/>
                                        <p:tgtEl>
                                          <p:spTgt spid="5124"/>
                                        </p:tgtEl>
                                        <p:attrNameLst>
                                          <p:attrName>ppt_x</p:attrName>
                                        </p:attrNameLst>
                                      </p:cBhvr>
                                      <p:tavLst>
                                        <p:tav tm="0">
                                          <p:val>
                                            <p:strVal val="#ppt_x"/>
                                          </p:val>
                                        </p:tav>
                                        <p:tav tm="100000">
                                          <p:val>
                                            <p:strVal val="#ppt_x"/>
                                          </p:val>
                                        </p:tav>
                                      </p:tavLst>
                                    </p:anim>
                                    <p:anim calcmode="lin" valueType="num">
                                      <p:cBhvr additive="base">
                                        <p:cTn id="20" dur="500" fill="hold"/>
                                        <p:tgtEl>
                                          <p:spTgt spid="51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suction.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ppt_x"/>
                                          </p:val>
                                        </p:tav>
                                        <p:tav tm="100000">
                                          <p:val>
                                            <p:strVal val="#ppt_x"/>
                                          </p:val>
                                        </p:tav>
                                      </p:tavLst>
                                    </p:anim>
                                    <p:anim calcmode="lin" valueType="num">
                                      <p:cBhvr additive="base">
                                        <p:cTn id="26" dur="500" fill="hold"/>
                                        <p:tgtEl>
                                          <p:spTgt spid="512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p:bldP spid="5123" grpId="0" bldLvl="0" animBg="1"/>
      <p:bldP spid="5124" grpId="0" bldLvl="0" animBg="1"/>
      <p:bldP spid="512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8590" y="431165"/>
            <a:ext cx="11924665" cy="6118225"/>
          </a:xfrm>
        </p:spPr>
        <p:txBody>
          <a:bodyPr/>
          <a:p>
            <a:pPr marL="0" indent="0">
              <a:buNone/>
            </a:pPr>
            <a:r>
              <a:rPr lang="zh-CN" altLang="en-US" sz="2800">
                <a:sym typeface="+mn-ea"/>
              </a:rPr>
              <a:t>那，我又没有什么魅力，为什么会有人看得上我？低下头，害羞地急走，脚还故意慢慢的划着地。每一个女孩子都是公主，总会有一位王子来发现。我的……想转过头去，把他看个仔细，又怕那一脸的红霞暴露了心里的秘密。　　 </a:t>
            </a:r>
            <a:endParaRPr lang="zh-CN" altLang="en-US" sz="2800"/>
          </a:p>
          <a:p>
            <a:pPr marL="0" indent="0">
              <a:buNone/>
            </a:pPr>
            <a:r>
              <a:rPr lang="zh-CN" altLang="en-US" sz="2800">
                <a:sym typeface="+mn-ea"/>
              </a:rPr>
              <a:t>       一步、两步、三步、快到女生公寓楼底，怎么身后的他没有反应？莫非是我自作多情？一股悲凉涌上心头，也许他真的只是同路，是我多心……八步、九步、“哎……！”一声招呼余音还未结束，她的头发已偏向身后，一个也满脸通红的腼腆男孩，正挠着头傻傻地对着自己。她努力睁大眼睛，惊异又不失纯真：“哦？”男孩继续挠着头，吞吞吐吐：“这个、这个，饭盒，是……是我的……！” </a:t>
            </a:r>
            <a:endParaRPr lang="zh-CN" altLang="en-US" sz="2800"/>
          </a:p>
          <a:p>
            <a:pPr marL="0" indent="0">
              <a:buNone/>
            </a:pPr>
            <a:r>
              <a:rPr lang="zh-CN" altLang="en-US" sz="2800">
                <a:sym typeface="+mn-ea"/>
              </a:rPr>
              <a:t>      “啊？！！！”一片空白的脑海里被强拽出在食堂里的一点回忆：空手去吃饭的她，随手又拿起邻桌的一个饭盒走出去…… </a:t>
            </a:r>
            <a:endParaRPr lang="zh-CN" altLang="en-US" sz="2800"/>
          </a:p>
          <a:p>
            <a:pPr marL="0" indent="0">
              <a:buNone/>
            </a:pPr>
            <a:r>
              <a:rPr lang="zh-CN" altLang="en-US" sz="2800">
                <a:sym typeface="+mn-ea"/>
              </a:rPr>
              <a:t>       递出饭盒的手，笔直又颤抖，在心里暗暗下决心：再也不吃食堂的套餐了！ </a:t>
            </a:r>
            <a:endParaRPr lang="zh-CN" altLang="en-US"/>
          </a:p>
          <a:p>
            <a:endParaRPr lang="zh-CN" altLang="en-US"/>
          </a:p>
          <a:p>
            <a:endParaRPr lang="zh-CN" altLang="en-US"/>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8740" y="322580"/>
            <a:ext cx="11915775" cy="5803900"/>
          </a:xfrm>
        </p:spPr>
        <p:txBody>
          <a:bodyPr/>
          <a:p>
            <a:pPr marL="0" indent="0">
              <a:buNone/>
            </a:pPr>
            <a:r>
              <a:rPr lang="zh-CN" altLang="en-US" sz="3200">
                <a:sym typeface="+mn-ea"/>
              </a:rPr>
              <a:t>[例文评析]《尴尬》一文开篇便运用了“悬念法”：“感觉有人跟踪”——谁在跟踪？为何跟踪？待作者以此悬念扣人心弦后，并不急于交代结果，而是徐徐道来，开始用“我”的思绪牵引读者的思路；平和的日常生活的回忆（第四自然段）及徐徐而羞涩的思绪又恰恰缓和了一开始的紧张气氛，此便是“张弛法”（第五自然段）；同时第四自然段“小文”的“打趣”从侧面表明“我”是“单身”，有那种对跟踪人的推测是理所当然的，这便“误导”了读者，延宕了事件真相的揭示，给人以更广阔的想象空间，这便是“虚实法”；第六自然段“我”继续“说服”自己，“误导”读者，一直到“哎……！”这一声招呼，我们几乎已经相信了一段“迟到的爱情”将要开始，可一句“这个、这个，饭盒，是……是我的……！”如一招回马枪，将一直跟着感觉走的我们猛的戳落马下。这便是欲擒故纵的“抑扬法”。</a:t>
            </a:r>
            <a:r>
              <a:rPr lang="zh-CN" altLang="en-US">
                <a:sym typeface="+mn-ea"/>
              </a:rPr>
              <a:t> </a:t>
            </a:r>
            <a:endParaRPr lang="zh-CN" altLang="en-US"/>
          </a:p>
          <a:p>
            <a:endParaRPr lang="zh-CN" altLang="en-US"/>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61540" y="785495"/>
            <a:ext cx="9872345" cy="5438140"/>
          </a:xfrm>
        </p:spPr>
        <p:txBody>
          <a:bodyPr/>
          <a:p>
            <a:pPr marL="0" indent="0">
              <a:buNone/>
            </a:pPr>
            <a:r>
              <a:rPr lang="zh-CN" altLang="en-US" sz="4400"/>
              <a:t>1、将事件描写得繁复曲折，但与突出的中心关系不大，人徒使文字冗长拖沓。 </a:t>
            </a:r>
            <a:endParaRPr lang="zh-CN" altLang="en-US" sz="4400"/>
          </a:p>
          <a:p>
            <a:pPr marL="0" indent="0">
              <a:buNone/>
            </a:pPr>
            <a:r>
              <a:rPr lang="zh-CN" altLang="en-US" sz="4400"/>
              <a:t>2、情节的构思老套，明眼人一眼就能看出事件的走向，达不到引人入胜的效果。 </a:t>
            </a:r>
            <a:endParaRPr lang="zh-CN" altLang="en-US" sz="4400"/>
          </a:p>
          <a:p>
            <a:pPr marL="0" indent="0">
              <a:buNone/>
            </a:pPr>
            <a:r>
              <a:rPr lang="zh-CN" altLang="en-US" sz="4400"/>
              <a:t>3、为了叙事曲折而穿凿附会，破绽百出。</a:t>
            </a:r>
            <a:r>
              <a:rPr lang="zh-CN" altLang="en-US"/>
              <a:t> </a:t>
            </a:r>
            <a:endParaRPr lang="zh-CN" altLang="en-US"/>
          </a:p>
        </p:txBody>
      </p:sp>
      <p:sp>
        <p:nvSpPr>
          <p:cNvPr id="5" name="文本框 4"/>
          <p:cNvSpPr txBox="1"/>
          <p:nvPr/>
        </p:nvSpPr>
        <p:spPr>
          <a:xfrm>
            <a:off x="222250" y="528320"/>
            <a:ext cx="921385" cy="5254625"/>
          </a:xfrm>
          <a:prstGeom prst="rect">
            <a:avLst/>
          </a:prstGeom>
          <a:noFill/>
        </p:spPr>
        <p:txBody>
          <a:bodyPr vert="eaVert" wrap="square" rtlCol="0">
            <a:spAutoFit/>
          </a:bodyPr>
          <a:p>
            <a:r>
              <a:rPr lang="zh-CN" altLang="en-US" sz="4800" b="1">
                <a:latin typeface="楷体" panose="02010609060101010101" charset="-122"/>
                <a:ea typeface="楷体" panose="02010609060101010101" charset="-122"/>
              </a:rPr>
              <a:t>应注意的问题：</a:t>
            </a:r>
            <a:endParaRPr lang="zh-CN" altLang="en-US" sz="4800" b="1">
              <a:latin typeface="楷体" panose="02010609060101010101" charset="-122"/>
              <a:ea typeface="楷体" panose="02010609060101010101"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51380" y="774700"/>
            <a:ext cx="9832975" cy="5351780"/>
          </a:xfrm>
        </p:spPr>
        <p:txBody>
          <a:bodyPr/>
          <a:p>
            <a:pPr marL="0" indent="0">
              <a:buNone/>
            </a:pPr>
            <a:r>
              <a:rPr lang="en-US" altLang="zh-CN">
                <a:sym typeface="+mn-ea"/>
              </a:rPr>
              <a:t>       </a:t>
            </a:r>
            <a:r>
              <a:rPr lang="zh-CN" altLang="en-US" sz="3600">
                <a:sym typeface="+mn-ea"/>
              </a:rPr>
              <a:t>事件本身的波澜，不能生硬为之。要善于利用事件的曲折性、复杂性，并运用一些兴波澜的方法，巧妙地显示出事件的波澜。同学们要把自已的作文写得波澜起伏，曲折有致，不可不重视上面所述的兴波之法，也不可不汲取优秀文学作品的成功经验和营养。当然，我们对于文章的曲折生动性的追求，也要以如何有助于达到作品内容的准确性和深刻性为依据，</a:t>
            </a:r>
            <a:r>
              <a:rPr lang="zh-CN" altLang="en-US" sz="3600">
                <a:solidFill>
                  <a:schemeClr val="accent6">
                    <a:lumMod val="50000"/>
                  </a:schemeClr>
                </a:solidFill>
                <a:sym typeface="+mn-ea"/>
              </a:rPr>
              <a:t>切不可单纯为追求情节的曲折而故作惊人之笔。</a:t>
            </a:r>
            <a:endParaRPr lang="zh-CN" altLang="en-US" sz="3600">
              <a:solidFill>
                <a:schemeClr val="accent6">
                  <a:lumMod val="50000"/>
                </a:schemeClr>
              </a:solidFill>
              <a:sym typeface="+mn-ea"/>
            </a:endParaRPr>
          </a:p>
        </p:txBody>
      </p:sp>
      <p:sp>
        <p:nvSpPr>
          <p:cNvPr id="4" name="文本框 3"/>
          <p:cNvSpPr txBox="1"/>
          <p:nvPr/>
        </p:nvSpPr>
        <p:spPr>
          <a:xfrm>
            <a:off x="339090" y="431800"/>
            <a:ext cx="859790" cy="4869815"/>
          </a:xfrm>
          <a:prstGeom prst="rect">
            <a:avLst/>
          </a:prstGeom>
          <a:noFill/>
        </p:spPr>
        <p:txBody>
          <a:bodyPr vert="eaVert" wrap="square" rtlCol="0">
            <a:spAutoFit/>
          </a:bodyPr>
          <a:p>
            <a:r>
              <a:rPr lang="zh-CN" altLang="en-US" sz="4400" b="1">
                <a:latin typeface="楷体" panose="02010609060101010101" charset="-122"/>
                <a:ea typeface="楷体" panose="02010609060101010101" charset="-122"/>
              </a:rPr>
              <a:t>课堂小结：</a:t>
            </a:r>
            <a:endParaRPr lang="zh-CN" altLang="en-US" sz="4400" b="1">
              <a:latin typeface="楷体" panose="02010609060101010101" charset="-122"/>
              <a:ea typeface="楷体" panose="02010609060101010101"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22529"/>
          <p:cNvSpPr txBox="1"/>
          <p:nvPr/>
        </p:nvSpPr>
        <p:spPr>
          <a:xfrm>
            <a:off x="2299970" y="1998028"/>
            <a:ext cx="9107488" cy="2861310"/>
          </a:xfrm>
          <a:prstGeom prst="rect">
            <a:avLst/>
          </a:prstGeom>
          <a:noFill/>
          <a:ln w="9525">
            <a:noFill/>
          </a:ln>
        </p:spPr>
        <p:txBody>
          <a:bodyPr wrap="square">
            <a:spAutoFit/>
          </a:bodyPr>
          <a:p>
            <a:r>
              <a:rPr lang="zh-CN" altLang="en-US" sz="3600" b="1" dirty="0">
                <a:effectLst>
                  <a:outerShdw blurRad="38100" dist="38100" dir="2700000">
                    <a:srgbClr val="FFFFFF"/>
                  </a:outerShdw>
                </a:effectLst>
                <a:latin typeface="黑体" panose="02010609060101010101" pitchFamily="1" charset="-122"/>
                <a:ea typeface="黑体" panose="02010609060101010101" pitchFamily="1" charset="-122"/>
              </a:rPr>
              <a:t>2、请以“××，这几天你小心点”为误会原因，展开想象，叙写故事内容。</a:t>
            </a:r>
            <a:endParaRPr lang="zh-CN" altLang="en-US" sz="3600" b="1" dirty="0">
              <a:effectLst>
                <a:outerShdw blurRad="38100" dist="38100" dir="2700000">
                  <a:srgbClr val="FFFFFF"/>
                </a:outerShdw>
              </a:effectLst>
              <a:latin typeface="黑体" panose="02010609060101010101" pitchFamily="1" charset="-122"/>
              <a:ea typeface="黑体" panose="02010609060101010101" pitchFamily="1" charset="-122"/>
            </a:endParaRPr>
          </a:p>
          <a:p>
            <a:endParaRPr lang="zh-CN" altLang="en-US" sz="3600" b="1" dirty="0">
              <a:effectLst>
                <a:outerShdw blurRad="38100" dist="38100" dir="2700000">
                  <a:srgbClr val="FFFFFF"/>
                </a:outerShdw>
              </a:effectLst>
              <a:latin typeface="黑体" panose="02010609060101010101" pitchFamily="1" charset="-122"/>
              <a:ea typeface="黑体" panose="02010609060101010101" pitchFamily="1" charset="-122"/>
            </a:endParaRPr>
          </a:p>
          <a:p>
            <a:r>
              <a:rPr lang="zh-CN" altLang="en-US" sz="3600" b="1" dirty="0">
                <a:effectLst>
                  <a:outerShdw blurRad="38100" dist="38100" dir="2700000">
                    <a:srgbClr val="FFFFFF"/>
                  </a:outerShdw>
                </a:effectLst>
                <a:latin typeface="黑体" panose="02010609060101010101" pitchFamily="1" charset="-122"/>
                <a:ea typeface="黑体" panose="02010609060101010101" pitchFamily="1" charset="-122"/>
              </a:rPr>
              <a:t>要求：</a:t>
            </a:r>
            <a:r>
              <a:rPr lang="zh-CN" altLang="en-US" sz="3600" b="1" dirty="0">
                <a:effectLst>
                  <a:outerShdw blurRad="38100" dist="38100" dir="2700000">
                    <a:srgbClr val="FFFFFF"/>
                  </a:outerShdw>
                </a:effectLst>
                <a:latin typeface="楷体" panose="02010609060101010101" charset="-122"/>
                <a:ea typeface="楷体" panose="02010609060101010101" charset="-122"/>
              </a:rPr>
              <a:t>1、叙事要有波澜；</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effectLst>
                  <a:outerShdw blurRad="38100" dist="38100" dir="2700000">
                    <a:srgbClr val="FFFFFF"/>
                  </a:outerShdw>
                </a:effectLst>
                <a:latin typeface="楷体" panose="02010609060101010101" charset="-122"/>
                <a:ea typeface="楷体" panose="02010609060101010101" charset="-122"/>
              </a:rPr>
              <a:t>      2、情节要合情合理。</a:t>
            </a:r>
            <a:endParaRPr lang="zh-CN" altLang="en-US" sz="3600" b="1" dirty="0">
              <a:effectLst>
                <a:outerShdw blurRad="38100" dist="38100" dir="2700000">
                  <a:srgbClr val="FFFFFF"/>
                </a:outerShdw>
              </a:effectLst>
              <a:latin typeface="楷体" panose="02010609060101010101" charset="-122"/>
              <a:ea typeface="楷体" panose="02010609060101010101" charset="-122"/>
            </a:endParaRPr>
          </a:p>
        </p:txBody>
      </p:sp>
      <p:sp>
        <p:nvSpPr>
          <p:cNvPr id="22531" name="五边形 22530"/>
          <p:cNvSpPr/>
          <p:nvPr/>
        </p:nvSpPr>
        <p:spPr>
          <a:xfrm>
            <a:off x="2189480" y="912495"/>
            <a:ext cx="4086860" cy="922019"/>
          </a:xfrm>
          <a:prstGeom prst="homePlat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anchor="t">
            <a:spAutoFit/>
          </a:bodyPr>
          <a:p>
            <a:r>
              <a:rPr lang="zh-CN" altLang="en-US" sz="5400" b="1" dirty="0">
                <a:ln>
                  <a:solidFill>
                    <a:sysClr val="windowText" lastClr="000000"/>
                  </a:solidFill>
                </a:ln>
                <a:solidFill>
                  <a:schemeClr val="bg1"/>
                </a:solidFill>
                <a:effectLst>
                  <a:outerShdw blurRad="38100" dist="38100" dir="2700000">
                    <a:srgbClr val="000000"/>
                  </a:outerShdw>
                </a:effectLst>
                <a:latin typeface="Tahoma" panose="020B0604030504040204" pitchFamily="2" charset="0"/>
                <a:ea typeface="黑体" panose="02010609060101010101" pitchFamily="1" charset="-122"/>
              </a:rPr>
              <a:t>趁热打铁</a:t>
            </a:r>
            <a:endParaRPr lang="zh-CN" altLang="en-US" sz="5400" b="1" dirty="0">
              <a:ln>
                <a:solidFill>
                  <a:sysClr val="windowText" lastClr="000000"/>
                </a:solidFill>
              </a:ln>
              <a:solidFill>
                <a:schemeClr val="bg1"/>
              </a:solidFill>
              <a:effectLst>
                <a:outerShdw blurRad="38100" dist="38100" dir="2700000">
                  <a:srgbClr val="000000"/>
                </a:outerShdw>
              </a:effectLst>
              <a:latin typeface="Tahoma" panose="020B0604030504040204" pitchFamily="2" charset="0"/>
              <a:ea typeface="黑体" panose="02010609060101010101" pitchFamily="1"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xfrm>
            <a:off x="2352675" y="765175"/>
            <a:ext cx="5329238" cy="812800"/>
          </a:xfrm>
        </p:spPr>
        <p:txBody>
          <a:bodyPr anchor="ctr"/>
          <a:p>
            <a:r>
              <a:rPr lang="en-US" altLang="zh-CN" sz="4000" b="1">
                <a:solidFill>
                  <a:srgbClr val="A50021"/>
                </a:solidFill>
                <a:effectLst>
                  <a:outerShdw blurRad="38100" dist="38100" dir="2700000">
                    <a:srgbClr val="000000"/>
                  </a:outerShdw>
                </a:effectLst>
                <a:ea typeface="黑体" panose="02010609060101010101" pitchFamily="1" charset="-122"/>
              </a:rPr>
              <a:t>⒈</a:t>
            </a:r>
            <a:r>
              <a:rPr lang="zh-CN" altLang="en-US" sz="4000" b="1">
                <a:solidFill>
                  <a:srgbClr val="A50021"/>
                </a:solidFill>
                <a:effectLst>
                  <a:outerShdw blurRad="38100" dist="38100" dir="2700000">
                    <a:srgbClr val="000000"/>
                  </a:outerShdw>
                </a:effectLst>
                <a:ea typeface="黑体" panose="02010609060101010101" pitchFamily="1" charset="-122"/>
              </a:rPr>
              <a:t>什么是事件的波澜？</a:t>
            </a:r>
            <a:endParaRPr lang="zh-CN" altLang="en-US" sz="4000" b="1">
              <a:solidFill>
                <a:srgbClr val="A50021"/>
              </a:solidFill>
              <a:effectLst>
                <a:outerShdw blurRad="38100" dist="38100" dir="2700000">
                  <a:srgbClr val="000000"/>
                </a:outerShdw>
              </a:effectLst>
              <a:ea typeface="黑体" panose="02010609060101010101" pitchFamily="1" charset="-122"/>
            </a:endParaRPr>
          </a:p>
        </p:txBody>
      </p:sp>
      <p:sp>
        <p:nvSpPr>
          <p:cNvPr id="7171" name="流程图: 资料带 7170"/>
          <p:cNvSpPr/>
          <p:nvPr/>
        </p:nvSpPr>
        <p:spPr>
          <a:xfrm>
            <a:off x="1524000" y="765175"/>
            <a:ext cx="9070975" cy="2993389"/>
          </a:xfrm>
          <a:prstGeom prst="flowChartPunchedTape">
            <a:avLst/>
          </a:prstGeom>
          <a:noFill/>
          <a:ln w="9525">
            <a:noFill/>
          </a:ln>
        </p:spPr>
        <p:txBody>
          <a:bodyPr vert="horz" wrap="square" anchor="t">
            <a:spAutoFit/>
          </a:bodyPr>
          <a:p>
            <a:r>
              <a:rPr lang="zh-CN" altLang="en-US" sz="4000" b="1" dirty="0">
                <a:solidFill>
                  <a:srgbClr val="000000"/>
                </a:solidFill>
                <a:effectLst>
                  <a:outerShdw blurRad="38100" dist="38100" dir="2700000">
                    <a:srgbClr val="FFFFFF"/>
                  </a:outerShdw>
                </a:effectLst>
                <a:latin typeface="楷体" panose="02010609060101010101" charset="-122"/>
                <a:ea typeface="楷体" panose="02010609060101010101" charset="-122"/>
              </a:rPr>
              <a:t>    </a:t>
            </a:r>
            <a:r>
              <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rPr>
              <a:t> </a:t>
            </a:r>
            <a:endPar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rPr>
              <a:t>    所谓事件的波澜就是事件的</a:t>
            </a:r>
            <a:r>
              <a:rPr lang="zh-CN" altLang="en-US" sz="3600" b="1" dirty="0">
                <a:solidFill>
                  <a:schemeClr val="hlink"/>
                </a:solidFill>
                <a:effectLst>
                  <a:outerShdw blurRad="38100" dist="38100" dir="2700000">
                    <a:srgbClr val="000000"/>
                  </a:outerShdw>
                </a:effectLst>
                <a:latin typeface="楷体" panose="02010609060101010101" charset="-122"/>
                <a:ea typeface="楷体" panose="02010609060101010101" charset="-122"/>
              </a:rPr>
              <a:t>曲折变化</a:t>
            </a:r>
            <a:r>
              <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rPr>
              <a:t>。</a:t>
            </a:r>
            <a:endPar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rPr>
              <a:t>           </a:t>
            </a:r>
            <a:endParaRPr lang="zh-CN" altLang="en-US" sz="3600" b="1" dirty="0">
              <a:solidFill>
                <a:srgbClr val="000000"/>
              </a:solidFill>
              <a:effectLst>
                <a:outerShdw blurRad="38100" dist="38100" dir="2700000">
                  <a:srgbClr val="FFFFFF"/>
                </a:outerShdw>
              </a:effectLst>
              <a:latin typeface="楷体" panose="02010609060101010101" charset="-122"/>
              <a:ea typeface="楷体" panose="02010609060101010101" charset="-122"/>
            </a:endParaRPr>
          </a:p>
        </p:txBody>
      </p:sp>
    </p:spTree>
  </p:cSld>
  <p:clrMapOvr>
    <a:masterClrMapping/>
  </p:clrMapOvr>
  <p:transition advTm="36364">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ox(in)">
                                      <p:cBhvr>
                                        <p:cTn id="7" dur="500"/>
                                        <p:tgtEl>
                                          <p:spTgt spid="7171"/>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8193"/>
          <p:cNvSpPr>
            <a:spLocks noGrp="1"/>
          </p:cNvSpPr>
          <p:nvPr>
            <p:ph type="body" idx="1"/>
          </p:nvPr>
        </p:nvSpPr>
        <p:spPr>
          <a:xfrm>
            <a:off x="1703388" y="836613"/>
            <a:ext cx="8283575" cy="1441450"/>
          </a:xfrm>
        </p:spPr>
        <p:txBody>
          <a:bodyPr/>
          <a:p>
            <a:pPr>
              <a:buNone/>
            </a:pPr>
            <a:r>
              <a:rPr lang="en-US" altLang="zh-CN" sz="4000" b="1">
                <a:solidFill>
                  <a:srgbClr val="A50021"/>
                </a:solidFill>
                <a:effectLst>
                  <a:outerShdw blurRad="38100" dist="38100" dir="2700000">
                    <a:srgbClr val="000000"/>
                  </a:outerShdw>
                </a:effectLst>
                <a:ea typeface="黑体" panose="02010609060101010101" pitchFamily="1" charset="-122"/>
              </a:rPr>
              <a:t>⒉</a:t>
            </a:r>
            <a:r>
              <a:rPr lang="zh-CN" altLang="en-US" sz="4000" b="1">
                <a:solidFill>
                  <a:srgbClr val="A50021"/>
                </a:solidFill>
                <a:effectLst>
                  <a:outerShdw blurRad="38100" dist="38100" dir="2700000">
                    <a:srgbClr val="000000"/>
                  </a:outerShdw>
                </a:effectLst>
                <a:ea typeface="黑体" panose="02010609060101010101" pitchFamily="1" charset="-122"/>
              </a:rPr>
              <a:t>为什么要写出事件的波澜？</a:t>
            </a:r>
            <a:endParaRPr lang="zh-CN" altLang="en-US" sz="4000" b="1">
              <a:solidFill>
                <a:srgbClr val="A50021"/>
              </a:solidFill>
              <a:effectLst>
                <a:outerShdw blurRad="38100" dist="38100" dir="2700000">
                  <a:srgbClr val="000000"/>
                </a:outerShdw>
              </a:effectLst>
              <a:ea typeface="黑体" panose="02010609060101010101" pitchFamily="1" charset="-122"/>
            </a:endParaRPr>
          </a:p>
        </p:txBody>
      </p:sp>
      <p:sp>
        <p:nvSpPr>
          <p:cNvPr id="8195" name="波形 8194"/>
          <p:cNvSpPr/>
          <p:nvPr/>
        </p:nvSpPr>
        <p:spPr>
          <a:xfrm>
            <a:off x="1062990" y="1423035"/>
            <a:ext cx="10626090" cy="1800225"/>
          </a:xfrm>
          <a:prstGeom prst="wave">
            <a:avLst>
              <a:gd name="adj1" fmla="val 13005"/>
              <a:gd name="adj2" fmla="val 0"/>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2400" u="none" kern="1200" baseline="0">
                <a:solidFill>
                  <a:schemeClr val="tx1"/>
                </a:solidFill>
                <a:latin typeface="Arial" panose="020B0604020202020204" pitchFamily="34" charset="0"/>
                <a:ea typeface="黑体" panose="02010609060101010101" pitchFamily="1" charset="-122"/>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黑体" panose="02010609060101010101" pitchFamily="1" charset="-122"/>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黑体" panose="02010609060101010101" pitchFamily="1" charset="-122"/>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Arial" panose="020B0604020202020204" pitchFamily="34" charset="0"/>
                <a:ea typeface="黑体" panose="02010609060101010101" pitchFamily="1" charset="-122"/>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Arial" panose="020B0604020202020204" pitchFamily="34" charset="0"/>
                <a:ea typeface="黑体" panose="02010609060101010101" pitchFamily="1" charset="-122"/>
              </a:defRPr>
            </a:lvl5pPr>
          </a:lstStyle>
          <a:p>
            <a:pPr lvl="0">
              <a:buNone/>
            </a:pPr>
            <a:r>
              <a:rPr lang="zh-CN" altLang="en-US" sz="3600" b="1" dirty="0">
                <a:solidFill>
                  <a:schemeClr val="hlink"/>
                </a:solidFill>
                <a:effectLst>
                  <a:outerShdw blurRad="38100" dist="38100" dir="2700000">
                    <a:srgbClr val="000000"/>
                  </a:outerShdw>
                </a:effectLst>
                <a:ea typeface="楷体" panose="02010609060101010101" charset="-122"/>
              </a:rPr>
              <a:t>首先</a:t>
            </a:r>
            <a:r>
              <a:rPr lang="zh-CN" altLang="en-US" sz="3600" b="1" dirty="0">
                <a:solidFill>
                  <a:schemeClr val="tx2"/>
                </a:solidFill>
                <a:effectLst>
                  <a:outerShdw blurRad="38100" dist="38100" dir="2700000">
                    <a:srgbClr val="FFFFFF"/>
                  </a:outerShdw>
                </a:effectLst>
                <a:ea typeface="楷体" panose="02010609060101010101" charset="-122"/>
              </a:rPr>
              <a:t>，客观事物本身是起伏变化的，只有写出了事件的波澜才能准确地反映</a:t>
            </a:r>
            <a:r>
              <a:rPr lang="zh-CN" altLang="en-US" sz="3600" b="1" dirty="0">
                <a:effectLst>
                  <a:outerShdw blurRad="38100" dist="38100" dir="2700000">
                    <a:srgbClr val="FFFFFF"/>
                  </a:outerShdw>
                </a:effectLst>
                <a:ea typeface="楷体" panose="02010609060101010101" charset="-122"/>
              </a:rPr>
              <a:t>客观事物</a:t>
            </a:r>
            <a:r>
              <a:rPr lang="zh-CN" altLang="en-US" sz="3600" b="1" dirty="0">
                <a:solidFill>
                  <a:schemeClr val="tx2"/>
                </a:solidFill>
                <a:effectLst>
                  <a:outerShdw blurRad="38100" dist="38100" dir="2700000">
                    <a:srgbClr val="FFFFFF"/>
                  </a:outerShdw>
                </a:effectLst>
                <a:ea typeface="楷体" panose="02010609060101010101" charset="-122"/>
              </a:rPr>
              <a:t>。（客观性）</a:t>
            </a:r>
            <a:endParaRPr lang="zh-CN" altLang="en-US" sz="3600" b="1" dirty="0">
              <a:solidFill>
                <a:schemeClr val="tx2"/>
              </a:solidFill>
              <a:effectLst>
                <a:outerShdw blurRad="38100" dist="38100" dir="2700000">
                  <a:srgbClr val="FFFFFF"/>
                </a:outerShdw>
              </a:effectLst>
              <a:ea typeface="楷体" panose="02010609060101010101" charset="-122"/>
            </a:endParaRPr>
          </a:p>
          <a:p>
            <a:pPr lvl="0">
              <a:buNone/>
            </a:pPr>
            <a:endParaRPr lang="zh-CN" altLang="en-US" sz="3600" b="1" dirty="0">
              <a:solidFill>
                <a:schemeClr val="tx2"/>
              </a:solidFill>
              <a:ea typeface="楷体" panose="02010609060101010101" charset="-122"/>
            </a:endParaRPr>
          </a:p>
        </p:txBody>
      </p:sp>
      <p:sp>
        <p:nvSpPr>
          <p:cNvPr id="8196" name="波形 8195"/>
          <p:cNvSpPr/>
          <p:nvPr/>
        </p:nvSpPr>
        <p:spPr>
          <a:xfrm>
            <a:off x="1562100" y="2494280"/>
            <a:ext cx="9516745" cy="3881523"/>
          </a:xfrm>
          <a:prstGeom prst="wave">
            <a:avLst>
              <a:gd name="adj1" fmla="val 13005"/>
              <a:gd name="adj2" fmla="val 0"/>
            </a:avLst>
          </a:prstGeom>
          <a:noFill/>
          <a:ln w="9525">
            <a:noFill/>
          </a:ln>
        </p:spPr>
        <p:txBody>
          <a:bodyPr wrap="square">
            <a:spAutoFit/>
          </a:bodyPr>
          <a:p>
            <a:r>
              <a:rPr lang="zh-CN" altLang="en-US" sz="3600" b="1" dirty="0">
                <a:solidFill>
                  <a:schemeClr val="hlink"/>
                </a:solidFill>
                <a:effectLst>
                  <a:outerShdw blurRad="38100" dist="38100" dir="2700000">
                    <a:srgbClr val="000000"/>
                  </a:outerShdw>
                </a:effectLst>
                <a:latin typeface="Arial" panose="020B0604020202020204" pitchFamily="34" charset="0"/>
                <a:ea typeface="楷体" panose="02010609060101010101" charset="-122"/>
                <a:sym typeface="Arial" panose="020B0604020202020204" pitchFamily="34" charset="0"/>
              </a:rPr>
              <a:t>其次</a:t>
            </a:r>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，“文似看山不喜平”，只有写出了事件的波澜才能达到引人入胜的效果。（阅读心理）</a:t>
            </a:r>
            <a:endPar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endParaRPr>
          </a:p>
          <a:p>
            <a:r>
              <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rPr>
              <a:t>                         </a:t>
            </a:r>
            <a:endParaRPr lang="zh-CN" altLang="en-US" sz="3600" b="1" dirty="0">
              <a:solidFill>
                <a:schemeClr val="tx2"/>
              </a:solidFill>
              <a:effectLst>
                <a:outerShdw blurRad="38100" dist="38100" dir="2700000">
                  <a:srgbClr val="FFFFFF"/>
                </a:outerShdw>
              </a:effectLst>
              <a:latin typeface="楷体" panose="02010609060101010101" charset="-122"/>
              <a:ea typeface="楷体" panose="02010609060101010101" charset="-122"/>
            </a:endParaRPr>
          </a:p>
        </p:txBody>
      </p:sp>
    </p:spTree>
  </p:cSld>
  <p:clrMapOvr>
    <a:masterClrMapping/>
  </p:clrMapOvr>
  <p:transition advTm="93647">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checkerboard(across)">
                                      <p:cBhvr>
                                        <p:cTn id="7" dur="500"/>
                                        <p:tgtEl>
                                          <p:spTgt spid="8195"/>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ox(in)">
                                      <p:cBhvr>
                                        <p:cTn id="12" dur="500"/>
                                        <p:tgtEl>
                                          <p:spTgt spid="8196"/>
                                        </p:tgtEl>
                                      </p:cBhvr>
                                    </p:animEffect>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p:bldP spid="819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9217"/>
          <p:cNvSpPr/>
          <p:nvPr/>
        </p:nvSpPr>
        <p:spPr>
          <a:xfrm>
            <a:off x="2495550" y="909638"/>
            <a:ext cx="6913563" cy="1296987"/>
          </a:xfrm>
          <a:prstGeom prst="rect">
            <a:avLst/>
          </a:prstGeom>
        </p:spPr>
        <p:txBody>
          <a:bodyPr wrap="none" fromWordArt="1">
            <a:prstTxWarp prst="textWave1">
              <a:avLst>
                <a:gd name="adj1" fmla="val 13005"/>
                <a:gd name="adj2" fmla="val 0"/>
              </a:avLst>
            </a:prstTxWarp>
            <a:normAutofit/>
          </a:bodyPr>
          <a:p>
            <a:pPr algn="ctr"/>
            <a:r>
              <a:rPr lang="zh-CN" altLang="en-US" sz="4000" b="1">
                <a:ln w="9525" cap="flat" cmpd="sng">
                  <a:solidFill>
                    <a:srgbClr val="000000"/>
                  </a:solidFill>
                  <a:prstDash val="solid"/>
                  <a:headEnd type="none" w="med" len="med"/>
                  <a:tailEnd type="none" w="med" len="med"/>
                </a:ln>
                <a:solidFill>
                  <a:srgbClr val="FF0000">
                    <a:alpha val="100000"/>
                  </a:srgbClr>
                </a:solidFill>
                <a:latin typeface="Batang" charset="0"/>
                <a:ea typeface="Batang" charset="0"/>
              </a:rPr>
              <a:t> 兴波澜、生变化都有哪些方法？</a:t>
            </a:r>
            <a:endParaRPr lang="zh-CN" altLang="en-US" sz="4000" b="1">
              <a:ln w="9525" cap="flat" cmpd="sng">
                <a:solidFill>
                  <a:srgbClr val="000000"/>
                </a:solidFill>
                <a:prstDash val="solid"/>
                <a:headEnd type="none" w="med" len="med"/>
                <a:tailEnd type="none" w="med" len="med"/>
              </a:ln>
              <a:solidFill>
                <a:srgbClr val="FF0000">
                  <a:alpha val="100000"/>
                </a:srgbClr>
              </a:solidFill>
              <a:latin typeface="Batang" charset="0"/>
              <a:ea typeface="Batang" charset="0"/>
            </a:endParaRPr>
          </a:p>
        </p:txBody>
      </p:sp>
      <p:sp>
        <p:nvSpPr>
          <p:cNvPr id="9219" name="圆角矩形 9218"/>
          <p:cNvSpPr/>
          <p:nvPr/>
        </p:nvSpPr>
        <p:spPr>
          <a:xfrm>
            <a:off x="2495550" y="2702560"/>
            <a:ext cx="8540750" cy="2469887"/>
          </a:xfrm>
          <a:prstGeom prst="roundRect">
            <a:avLst/>
          </a:prstGeom>
          <a:solidFill>
            <a:schemeClr val="tx1">
              <a:alpha val="100000"/>
            </a:schemeClr>
          </a:solidFill>
          <a:ln w="9525" cap="flat" cmpd="sng">
            <a:solidFill>
              <a:srgbClr val="000000"/>
            </a:solidFill>
            <a:prstDash val="solid"/>
            <a:miter/>
            <a:headEnd type="none" w="med" len="med"/>
            <a:tailEnd type="none" w="med" len="med"/>
          </a:ln>
        </p:spPr>
        <p:txBody>
          <a:bodyPr wrap="square">
            <a:spAutoFit/>
          </a:bodyPr>
          <a:p>
            <a:r>
              <a:rPr lang="zh-CN" altLang="en-US" sz="4400" b="1" dirty="0">
                <a:solidFill>
                  <a:schemeClr val="bg1"/>
                </a:solidFill>
                <a:effectLst>
                  <a:outerShdw blurRad="38100" dist="38100" dir="2700000">
                    <a:srgbClr val="000000"/>
                  </a:outerShdw>
                </a:effectLst>
                <a:latin typeface="Tahoma" panose="020B0604030504040204" pitchFamily="2" charset="0"/>
                <a:ea typeface="楷体" panose="02010609060101010101" charset="-122"/>
              </a:rPr>
              <a:t>方法主要有制造悬念，运用抑扬，巧设伏笔，设计巧合，铺陈误会，着力突转等。 </a:t>
            </a:r>
            <a:endParaRPr lang="zh-CN" altLang="en-US" sz="4400" b="1" dirty="0">
              <a:solidFill>
                <a:schemeClr val="bg1"/>
              </a:solidFill>
              <a:effectLst>
                <a:outerShdw blurRad="38100" dist="38100" dir="2700000">
                  <a:srgbClr val="000000"/>
                </a:outerShdw>
              </a:effectLst>
              <a:latin typeface="Tahoma" panose="020B0604030504040204" pitchFamily="2" charset="0"/>
              <a:ea typeface="楷体" panose="02010609060101010101" charset="-122"/>
            </a:endParaRPr>
          </a:p>
        </p:txBody>
      </p:sp>
    </p:spTree>
  </p:cSld>
  <p:clrMapOvr>
    <a:masterClrMapping/>
  </p:clrMapOvr>
  <p:transition advTm="7076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67970" y="820420"/>
            <a:ext cx="859790" cy="3357245"/>
          </a:xfrm>
          <a:prstGeom prst="rect">
            <a:avLst/>
          </a:prstGeom>
          <a:noFill/>
        </p:spPr>
        <p:txBody>
          <a:bodyPr vert="eaVert" wrap="square" rtlCol="0">
            <a:spAutoFit/>
          </a:bodyPr>
          <a:p>
            <a:r>
              <a:rPr lang="zh-CN" altLang="en-US" sz="4400" b="1">
                <a:latin typeface="楷体" panose="02010609060101010101" charset="-122"/>
                <a:ea typeface="楷体" panose="02010609060101010101" charset="-122"/>
                <a:cs typeface="楷体" panose="02010609060101010101" charset="-122"/>
              </a:rPr>
              <a:t>1、顺逆法</a:t>
            </a:r>
            <a:r>
              <a:rPr lang="zh-CN" altLang="en-US"/>
              <a:t> </a:t>
            </a:r>
            <a:endParaRPr lang="zh-CN" altLang="en-US"/>
          </a:p>
        </p:txBody>
      </p:sp>
      <p:sp>
        <p:nvSpPr>
          <p:cNvPr id="4" name="文本框 3"/>
          <p:cNvSpPr txBox="1"/>
          <p:nvPr/>
        </p:nvSpPr>
        <p:spPr>
          <a:xfrm>
            <a:off x="1583055" y="685165"/>
            <a:ext cx="10346055" cy="5692775"/>
          </a:xfrm>
          <a:prstGeom prst="rect">
            <a:avLst/>
          </a:prstGeom>
          <a:noFill/>
        </p:spPr>
        <p:txBody>
          <a:bodyPr wrap="square" rtlCol="0">
            <a:spAutoFit/>
          </a:bodyPr>
          <a:p>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伊莉娜的弟弟佛莱特伴着她的丈夫巴布到非洲打猎。不久，她在家里接获弟弟的电报：“巴布猎狮身死。——佛莱特。”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伊莉娜悲不自胜，回电给弟弟：“运尸回家。”三星期后，从非洲运来了一个大包裹，里面是一个狮尸。她又赶紧发了一个电报：“狮收到。弟误，请寄回巴布尸。”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很快得到了非洲的回电：“无误，巴布在狮腹内。——佛莱特。”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1）巴布别妻携弟非洲打猎.（顺笔）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巴布不幸身亡。（逆笔）——第一个波澜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2）伊莉娜要求邮回丈夫尸体。（顺笔）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却得到一个“狮尸”。（逆笔）——第二个波澜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3）伊莉娜再索夫尸。（顺笔）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    弟回电；“巴布在狮腹内。”（逆笔）——第三个波澜</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advTm="2611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anim calcmode="lin" valueType="num">
                                      <p:cBhvr additive="base">
                                        <p:cTn id="1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 calcmode="lin" valueType="num">
                                      <p:cBhvr additive="base">
                                        <p:cTn id="1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 calcmode="lin" valueType="num">
                                      <p:cBhvr additive="base">
                                        <p:cTn id="2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1160" y="1076960"/>
            <a:ext cx="736600" cy="3411855"/>
          </a:xfrm>
          <a:prstGeom prst="rect">
            <a:avLst/>
          </a:prstGeom>
          <a:noFill/>
        </p:spPr>
        <p:txBody>
          <a:bodyPr vert="eaVert" wrap="square" rtlCol="0">
            <a:spAutoFit/>
          </a:bodyPr>
          <a:p>
            <a:r>
              <a:rPr lang="zh-CN" altLang="en-US" sz="3600" b="1">
                <a:latin typeface="楷体" panose="02010609060101010101" charset="-122"/>
                <a:ea typeface="楷体" panose="02010609060101010101" charset="-122"/>
                <a:cs typeface="楷体" panose="02010609060101010101" charset="-122"/>
              </a:rPr>
              <a:t>2、情节突转法</a:t>
            </a:r>
            <a:endParaRPr lang="zh-CN" altLang="en-US" sz="36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3131820" y="911860"/>
            <a:ext cx="3459480"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cs typeface="楷体" panose="02010609060101010101" charset="-122"/>
              </a:rPr>
              <a:t>《警察与赞美诗》 </a:t>
            </a:r>
            <a:endParaRPr lang="zh-CN" altLang="en-US" sz="32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2767965" y="2233930"/>
            <a:ext cx="8354060" cy="2553335"/>
          </a:xfrm>
          <a:prstGeom prst="rect">
            <a:avLst/>
          </a:prstGeom>
          <a:noFill/>
        </p:spPr>
        <p:txBody>
          <a:bodyPr wrap="square" rtlCol="0">
            <a:spAutoFit/>
          </a:bodyPr>
          <a:p>
            <a:r>
              <a:rPr lang="zh-CN" altLang="en-US" sz="3200" b="1">
                <a:solidFill>
                  <a:srgbClr val="FF0000"/>
                </a:solidFill>
                <a:latin typeface="楷体" panose="02010609060101010101" charset="-122"/>
                <a:ea typeface="楷体" panose="02010609060101010101" charset="-122"/>
                <a:cs typeface="楷体" panose="02010609060101010101" charset="-122"/>
              </a:rPr>
              <a:t>小结</a:t>
            </a:r>
            <a:r>
              <a:rPr lang="zh-CN" altLang="en-US" sz="3200" b="1">
                <a:latin typeface="楷体" panose="02010609060101010101" charset="-122"/>
                <a:ea typeface="楷体" panose="02010609060101010101" charset="-122"/>
                <a:cs typeface="楷体" panose="02010609060101010101" charset="-122"/>
              </a:rPr>
              <a:t>：情节突转法是指记叙事件时，顺着一个方向铺陈渲染，把读者的注意力和情感愿望吸引到这个方向发展的一种可能性上去，层层推向高潮；</a:t>
            </a:r>
            <a:r>
              <a:rPr lang="zh-CN" altLang="en-US" sz="3200" b="1">
                <a:solidFill>
                  <a:srgbClr val="FF0000"/>
                </a:solidFill>
                <a:latin typeface="楷体" panose="02010609060101010101" charset="-122"/>
                <a:ea typeface="楷体" panose="02010609060101010101" charset="-122"/>
                <a:cs typeface="楷体" panose="02010609060101010101" charset="-122"/>
              </a:rPr>
              <a:t>达到顶点时，笔锋陡然一转，</a:t>
            </a:r>
            <a:r>
              <a:rPr lang="zh-CN" altLang="en-US" sz="3200" b="1">
                <a:latin typeface="楷体" panose="02010609060101010101" charset="-122"/>
                <a:ea typeface="楷体" panose="02010609060101010101" charset="-122"/>
                <a:cs typeface="楷体" panose="02010609060101010101" charset="-122"/>
              </a:rPr>
              <a:t>通过另一种结局的突然揭晓，掀起波澜。 </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advTm="18112">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915" y="770890"/>
            <a:ext cx="736600" cy="3449955"/>
          </a:xfrm>
          <a:prstGeom prst="rect">
            <a:avLst/>
          </a:prstGeom>
          <a:noFill/>
        </p:spPr>
        <p:txBody>
          <a:bodyPr vert="eaVert" wrap="square" rtlCol="0">
            <a:spAutoFit/>
          </a:bodyPr>
          <a:p>
            <a:r>
              <a:rPr lang="zh-CN" altLang="en-US" sz="3600" b="1">
                <a:latin typeface="楷体" panose="02010609060101010101" charset="-122"/>
                <a:ea typeface="楷体" panose="02010609060101010101" charset="-122"/>
                <a:cs typeface="楷体" panose="02010609060101010101" charset="-122"/>
              </a:rPr>
              <a:t>3、悬念法 </a:t>
            </a:r>
            <a:endParaRPr lang="zh-CN" altLang="en-US" sz="3600" b="1">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915160" y="675005"/>
            <a:ext cx="10093960" cy="5507990"/>
          </a:xfrm>
          <a:prstGeom prst="rect">
            <a:avLst/>
          </a:prstGeom>
          <a:noFill/>
        </p:spPr>
        <p:txBody>
          <a:bodyPr wrap="square" rtlCol="0">
            <a:spAutoFit/>
          </a:bodyPr>
          <a:p>
            <a:r>
              <a:rPr lang="en-US" altLang="zh-CN" sz="3200">
                <a:latin typeface="楷体" panose="02010609060101010101" charset="-122"/>
                <a:ea typeface="楷体" panose="02010609060101010101" charset="-122"/>
                <a:cs typeface="楷体" panose="02010609060101010101" charset="-122"/>
              </a:rPr>
              <a:t>    </a:t>
            </a:r>
            <a:r>
              <a:rPr lang="zh-CN" altLang="en-US" sz="3200">
                <a:solidFill>
                  <a:schemeClr val="accent6">
                    <a:lumMod val="50000"/>
                  </a:schemeClr>
                </a:solidFill>
                <a:latin typeface="楷体" panose="02010609060101010101" charset="-122"/>
                <a:ea typeface="楷体" panose="02010609060101010101" charset="-122"/>
                <a:cs typeface="楷体" panose="02010609060101010101" charset="-122"/>
              </a:rPr>
              <a:t>通常是精心设置疑窦和矛盾，在文章开头用超乎寻常的语气去叙述或交代一种异于常人思维的结果，以引起读者探其究竟的欲望。</a:t>
            </a:r>
            <a:r>
              <a:rPr lang="zh-CN" altLang="en-US" sz="3200">
                <a:latin typeface="楷体" panose="02010609060101010101" charset="-122"/>
                <a:ea typeface="楷体" panose="02010609060101010101" charset="-122"/>
                <a:cs typeface="楷体" panose="02010609060101010101" charset="-122"/>
              </a:rPr>
              <a:t>武侠小说多是如此。又如泰国作家克立巴莫的微型小说《独臂村》：一位医生在森林里发现一个古怪的村庄——村民皆无右臂。这个奇异的开头既吸引了医生又吸引了我们。随着情节的发展我们才明白：原来村民们曾参加过几次这里的选举，那些政客们来拉选票时，都许愿让普天下的人民共享幸福，而一旦当上议员便对人民的疾苦不闻不问。村民对这些政客深恶痛绝，决定不论谁家生了孩子都要砍掉右臂，“免得他们成人之后去举手投票，出卖灵魂……” </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37130" y="457200"/>
            <a:ext cx="5600700" cy="1143000"/>
          </a:xfrm>
        </p:spPr>
        <p:txBody>
          <a:bodyPr/>
          <a:p>
            <a:pPr algn="l"/>
            <a:r>
              <a:rPr lang="zh-CN" altLang="en-US"/>
              <a:t>设置悬念时的注意事项： </a:t>
            </a:r>
            <a:endParaRPr lang="zh-CN" altLang="en-US"/>
          </a:p>
        </p:txBody>
      </p:sp>
      <p:sp>
        <p:nvSpPr>
          <p:cNvPr id="3" name="内容占位符 2"/>
          <p:cNvSpPr>
            <a:spLocks noGrp="1"/>
          </p:cNvSpPr>
          <p:nvPr>
            <p:ph idx="1"/>
          </p:nvPr>
        </p:nvSpPr>
        <p:spPr>
          <a:xfrm>
            <a:off x="609600" y="1600200"/>
            <a:ext cx="11303000" cy="4526280"/>
          </a:xfrm>
        </p:spPr>
        <p:txBody>
          <a:bodyPr/>
          <a:p>
            <a:r>
              <a:rPr lang="zh-CN" altLang="en-US" sz="3200"/>
              <a:t>（1）设置悬念一定要有明确的目的，要在“疑问”和“曲折”中展示人物的性格或事件的意义。 </a:t>
            </a:r>
            <a:endParaRPr lang="zh-CN" altLang="en-US" sz="3200"/>
          </a:p>
          <a:p>
            <a:r>
              <a:rPr lang="zh-CN" altLang="en-US" sz="3200"/>
              <a:t>（2）设置悬念必须要以事实为依据，一定要适度、自然，不要脱离生活，不要故弄玄虚，不要有漏洞。 </a:t>
            </a:r>
            <a:endParaRPr lang="zh-CN" altLang="en-US" sz="3200"/>
          </a:p>
          <a:p>
            <a:r>
              <a:rPr lang="zh-CN" altLang="en-US" sz="3200"/>
              <a:t>（3）一定要交代造成悬念的前提。没有必要的前提，故事就不会发生。前提交代清楚了，才会让读者信服。 </a:t>
            </a:r>
            <a:endParaRPr lang="zh-CN" altLang="en-US" sz="3200"/>
          </a:p>
          <a:p>
            <a:r>
              <a:rPr lang="zh-CN" altLang="en-US" sz="3200"/>
              <a:t>另外，同学们也可以尝试从章回体小说中学习总结出各种伏笔的构思方法，以便把文章写得更加波澜起伏，引人入胜。 </a:t>
            </a:r>
            <a:endParaRPr lang="zh-CN" altLang="en-US" sz="3200"/>
          </a:p>
        </p:txBody>
      </p:sp>
    </p:spTree>
  </p:cSld>
  <p:clrMapOvr>
    <a:masterClrMapping/>
  </p:clrMapOvr>
  <p:transition>
    <p:fade/>
  </p:transition>
</p:sld>
</file>

<file path=ppt/theme/theme1.xml><?xml version="1.0" encoding="utf-8"?>
<a:theme xmlns:a="http://schemas.openxmlformats.org/drawingml/2006/main" name="blue crystal lattice">
  <a:themeElements>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Ocean</Template>
  <TotalTime>0</TotalTime>
  <Words>4475</Words>
  <Paragraphs>161</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Tahoma</vt:lpstr>
      <vt:lpstr>Batang</vt:lpstr>
      <vt:lpstr>楷体</vt:lpstr>
      <vt:lpstr>DFKai-SB</vt:lpstr>
      <vt:lpstr>黑体</vt:lpstr>
      <vt:lpstr>Constantia</vt:lpstr>
      <vt:lpstr>微软雅黑</vt:lpstr>
      <vt:lpstr>Arial Unicode MS</vt:lpstr>
      <vt:lpstr>Calibri</vt:lpstr>
      <vt:lpstr>MingLiU-ExtB</vt:lpstr>
      <vt:lpstr>blue crystal lattice</vt:lpstr>
      <vt:lpstr>PowerPoint 演示文稿</vt:lpstr>
      <vt:lpstr>PowerPoint 演示文稿</vt:lpstr>
      <vt:lpstr>⒈什么是事件的波澜？</vt:lpstr>
      <vt:lpstr>PowerPoint 演示文稿</vt:lpstr>
      <vt:lpstr>PowerPoint 演示文稿</vt:lpstr>
      <vt:lpstr>PowerPoint 演示文稿</vt:lpstr>
      <vt:lpstr>PowerPoint 演示文稿</vt:lpstr>
      <vt:lpstr>PowerPoint 演示文稿</vt:lpstr>
      <vt:lpstr>设置悬念时的注意事项： </vt:lpstr>
      <vt:lpstr>PowerPoint 演示文稿</vt:lpstr>
      <vt:lpstr>PowerPoint 演示文稿</vt:lpstr>
      <vt:lpstr>PowerPoint 演示文稿</vt:lpstr>
      <vt:lpstr>PowerPoint 演示文稿</vt:lpstr>
      <vt:lpstr>PowerPoint 演示文稿</vt:lpstr>
      <vt:lpstr>PowerPoint 演示文稿</vt:lpstr>
      <vt:lpstr>  运用误会法时，要注意：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2007-10-15T02:45:00Z</dcterms:created>
  <dcterms:modified xsi:type="dcterms:W3CDTF">2018-11-13T05:08:44Z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