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20" r:id="rId6"/>
    <p:sldId id="259" r:id="rId7"/>
    <p:sldId id="318" r:id="rId8"/>
    <p:sldId id="321" r:id="rId9"/>
    <p:sldId id="302" r:id="rId10"/>
    <p:sldId id="322" r:id="rId11"/>
    <p:sldId id="311" r:id="rId12"/>
    <p:sldId id="317" r:id="rId13"/>
    <p:sldId id="323" r:id="rId14"/>
  </p:sldIdLst>
  <p:sldSz cx="9144000" cy="51435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9A137"/>
    <a:srgbClr val="0C9337"/>
    <a:srgbClr val="63B258"/>
    <a:srgbClr val="6EAF3C"/>
    <a:srgbClr val="00612E"/>
    <a:srgbClr val="8BBD5A"/>
    <a:srgbClr val="BFDD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278"/>
    <p:restoredTop sz="94660"/>
  </p:normalViewPr>
  <p:slideViewPr>
    <p:cSldViewPr snapToGrid="0" snapToObjects="1" showGuides="1">
      <p:cViewPr>
        <p:scale>
          <a:sx n="150" d="100"/>
          <a:sy n="15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FDDA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3" name="Picture 14" descr="C:\Users\Administrator\Desktop\语文PPT\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988" y="1322388"/>
            <a:ext cx="6294437" cy="249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8435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58" name="矩形 13"/>
          <p:cNvSpPr>
            <a:spLocks noChangeArrowheads="1"/>
          </p:cNvSpPr>
          <p:nvPr/>
        </p:nvSpPr>
        <p:spPr bwMode="auto">
          <a:xfrm>
            <a:off x="2217738" y="2136775"/>
            <a:ext cx="4522788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尝试创作诗歌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2059" name="矩形 13"/>
          <p:cNvSpPr>
            <a:spLocks noChangeArrowheads="1"/>
          </p:cNvSpPr>
          <p:nvPr/>
        </p:nvSpPr>
        <p:spPr bwMode="auto">
          <a:xfrm>
            <a:off x="2338388" y="-109537"/>
            <a:ext cx="5710238" cy="830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第一单元  写 作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0" y="4398645"/>
            <a:ext cx="2820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郎溪县实验初中  </a:t>
            </a:r>
            <a:endParaRPr lang="zh-CN" altLang="en-US"/>
          </a:p>
        </p:txBody>
      </p:sp>
    </p:spTree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3" name="Picture 12" descr="https://timgsa.baidu.com/timg?image&amp;quality=80&amp;size=b9999_10000&amp;sec=1524645459153&amp;di=02599bc3b5c1197e881add4ddd103b9c&amp;imgtype=0&amp;src=http%3A%2F%2Fwww.wed114.cn%2Fjiehun%2Fuploads%2Fallimg%2F160929%2F41_160929161755_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963" y="1327150"/>
            <a:ext cx="6864350" cy="2574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12"/>
          <p:cNvPicPr>
            <a:picLocks noChangeAspect="1"/>
          </p:cNvPicPr>
          <p:nvPr/>
        </p:nvPicPr>
        <p:blipFill>
          <a:blip r:embed="rId2"/>
          <a:srcRect t="15521" b="34036"/>
          <a:stretch>
            <a:fillRect/>
          </a:stretch>
        </p:blipFill>
        <p:spPr>
          <a:xfrm>
            <a:off x="2590800" y="0"/>
            <a:ext cx="39624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内容占位符 1"/>
          <p:cNvSpPr>
            <a:spLocks noGrp="1"/>
          </p:cNvSpPr>
          <p:nvPr>
            <p:ph type="subTitle" idx="1"/>
          </p:nvPr>
        </p:nvSpPr>
        <p:spPr>
          <a:xfrm>
            <a:off x="2930525" y="1816100"/>
            <a:ext cx="3997325" cy="585788"/>
          </a:xfrm>
        </p:spPr>
        <p:txBody>
          <a:bodyPr anchor="t"/>
          <a:p>
            <a:pPr algn="l"/>
            <a:r>
              <a:rPr lang="zh-CN" altLang="en-US" sz="6000" kern="120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谢谢参与</a:t>
            </a:r>
            <a:endParaRPr lang="zh-CN" altLang="en-US" sz="6000" kern="120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482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8338" y="879475"/>
            <a:ext cx="7762875" cy="364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 诗歌是情感的抒发，生活中的人、事、物， 都可能触发我们的情感，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将这种情感分行写出来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， 就有诗的模样了；如果再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适当融人联想和想象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， 就有诗的味道了。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写诗可以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直抒胸臆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，也可以借助具体可感的 形象来抒写情志，有时二者还可以有机地结合在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—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起。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初学写诗时要注意学习这种写法，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努力为自己的情感寻找一些具体的形象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，借助于对这些形象的描写来抒发情感。    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0484" name="Picture 13"/>
          <p:cNvPicPr>
            <a:picLocks noChangeAspect="1"/>
          </p:cNvPicPr>
          <p:nvPr/>
        </p:nvPicPr>
        <p:blipFill>
          <a:blip r:embed="rId1"/>
          <a:srcRect t="23634" b="38184"/>
          <a:stretch>
            <a:fillRect/>
          </a:stretch>
        </p:blipFill>
        <p:spPr>
          <a:xfrm>
            <a:off x="2752725" y="117475"/>
            <a:ext cx="3640138" cy="579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1506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3288" y="1252538"/>
            <a:ext cx="7421563" cy="2632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写诗，还要注意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语言的简洁、凝练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写诗还要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注意韵律和节奏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。古代诗歌很讲究 韵律和节奏，现代诗歌虽然形式比较自由，可以押韵，也可以不押韵，但也要注意保持一定的节奏、韵律，让人读起来朗朗上口。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1508" name="Picture 13"/>
          <p:cNvPicPr>
            <a:picLocks noChangeAspect="1"/>
          </p:cNvPicPr>
          <p:nvPr/>
        </p:nvPicPr>
        <p:blipFill>
          <a:blip r:embed="rId1"/>
          <a:srcRect t="23634" b="38184"/>
          <a:stretch>
            <a:fillRect/>
          </a:stretch>
        </p:blipFill>
        <p:spPr>
          <a:xfrm>
            <a:off x="2752725" y="117475"/>
            <a:ext cx="3640138" cy="579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2530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7" name="矩形 1"/>
          <p:cNvSpPr>
            <a:spLocks noChangeArrowheads="1"/>
          </p:cNvSpPr>
          <p:nvPr/>
        </p:nvSpPr>
        <p:spPr bwMode="auto">
          <a:xfrm>
            <a:off x="935038" y="1427163"/>
            <a:ext cx="7272338" cy="2122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模仿本单元学过的任意一首诗，自己仿作一首。如模仿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我爱这土地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乡愁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，创作一首同题诗歌；模仿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你是人间的四月天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致云雀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，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你</a:t>
            </a:r>
            <a:r>
              <a:rPr kumimoji="0" lang="zh-CN" altLang="en-US" sz="22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   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致</a:t>
            </a:r>
            <a:r>
              <a:rPr kumimoji="0" lang="zh-CN" altLang="en-US" sz="22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  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为题，创作一首表现形式相近的诗歌。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2532" name="Picture 14"/>
          <p:cNvPicPr>
            <a:picLocks noChangeAspect="1"/>
          </p:cNvPicPr>
          <p:nvPr/>
        </p:nvPicPr>
        <p:blipFill>
          <a:blip r:embed="rId1"/>
          <a:srcRect t="24422" b="37788"/>
          <a:stretch>
            <a:fillRect/>
          </a:stretch>
        </p:blipFill>
        <p:spPr>
          <a:xfrm>
            <a:off x="2755900" y="134938"/>
            <a:ext cx="363378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3554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31" name="Rectangle 16"/>
          <p:cNvSpPr>
            <a:spLocks noChangeArrowheads="1"/>
          </p:cNvSpPr>
          <p:nvPr/>
        </p:nvSpPr>
        <p:spPr bwMode="auto">
          <a:xfrm>
            <a:off x="814388" y="1266825"/>
            <a:ext cx="7383463" cy="263048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提示：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265430" marR="0" lvl="0" indent="-26543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1.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回忆自己的生活，想一想那些触动你的人和事，以及你当时的情感，将这些作为诗歌表现的内容。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265430" marR="0" lvl="0" indent="-26543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2.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模仿课文的句式，发挥想象与联想，借助一些形象表达自己的情感。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3556" name="Picture 14"/>
          <p:cNvPicPr>
            <a:picLocks noChangeAspect="1"/>
          </p:cNvPicPr>
          <p:nvPr/>
        </p:nvPicPr>
        <p:blipFill>
          <a:blip r:embed="rId1"/>
          <a:srcRect t="24422" b="37788"/>
          <a:stretch>
            <a:fillRect/>
          </a:stretch>
        </p:blipFill>
        <p:spPr>
          <a:xfrm>
            <a:off x="2755900" y="134938"/>
            <a:ext cx="363378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文本框 13"/>
          <p:cNvSpPr txBox="1"/>
          <p:nvPr/>
        </p:nvSpPr>
        <p:spPr>
          <a:xfrm>
            <a:off x="10761663" y="1500188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78" name="文本框 14"/>
          <p:cNvSpPr txBox="1"/>
          <p:nvPr/>
        </p:nvSpPr>
        <p:spPr>
          <a:xfrm>
            <a:off x="10561638" y="28717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31" name="Rectangle 16"/>
          <p:cNvSpPr>
            <a:spLocks noChangeArrowheads="1"/>
          </p:cNvSpPr>
          <p:nvPr/>
        </p:nvSpPr>
        <p:spPr bwMode="auto">
          <a:xfrm>
            <a:off x="469900" y="1347788"/>
            <a:ext cx="8131175" cy="313848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marL="0" marR="0" lvl="0" indent="54292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审题立意：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审清题干，确定主题。可以从最 能触动你心灵的事物入手，所写主题可以是赞美 繁荣富强的祖国、美丽的家乡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……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选取意象：充分发挥联想和想象，可以借助 小鸟、蝴蝶、蒲公英、小草等具体的意象来抒发 感情。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54292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运用修辞：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诗歌要抒发强烈的感情，就需 要运用各种修辞手法强化诗歌的感情，常用的修 辞手法有：比喻、夸张、反复等。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4580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895350"/>
            <a:ext cx="1554163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矩形 1"/>
          <p:cNvSpPr/>
          <p:nvPr/>
        </p:nvSpPr>
        <p:spPr>
          <a:xfrm>
            <a:off x="608013" y="801688"/>
            <a:ext cx="1422400" cy="504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思路指导</a:t>
            </a:r>
            <a:endParaRPr lang="zh-CN" altLang="zh-CN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82" name="Picture 14"/>
          <p:cNvPicPr>
            <a:picLocks noChangeAspect="1"/>
          </p:cNvPicPr>
          <p:nvPr/>
        </p:nvPicPr>
        <p:blipFill>
          <a:blip r:embed="rId2"/>
          <a:srcRect t="24422" b="37788"/>
          <a:stretch>
            <a:fillRect/>
          </a:stretch>
        </p:blipFill>
        <p:spPr>
          <a:xfrm>
            <a:off x="2755900" y="134938"/>
            <a:ext cx="363378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5602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5513" y="946150"/>
            <a:ext cx="7399338" cy="482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我爱这土地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5604" name="Picture 18"/>
          <p:cNvPicPr>
            <a:picLocks noChangeAspect="1"/>
          </p:cNvPicPr>
          <p:nvPr/>
        </p:nvPicPr>
        <p:blipFill>
          <a:blip r:embed="rId1"/>
          <a:srcRect t="21603" b="39198"/>
          <a:stretch>
            <a:fillRect/>
          </a:stretch>
        </p:blipFill>
        <p:spPr>
          <a:xfrm>
            <a:off x="2590800" y="95250"/>
            <a:ext cx="39624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41463" y="1174708"/>
            <a:ext cx="8261035" cy="4707890"/>
          </a:xfrm>
          <a:prstGeom prst="rect">
            <a:avLst/>
          </a:prstGeom>
        </p:spPr>
        <p:txBody>
          <a:bodyPr numCol="2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假如我是一只鸟，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我也要用清脆的喉咙歌唱：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这高峡出平湖的三峡大坝，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这可上九天揽月的神舟飞船，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这见证着国人光荣与梦想的鸟巢和水立方，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和那来自灾区的小朋友们纯真的笑脸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然后我笑了，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连笑声也渗透进土地里面。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为什么我的眼里常含笑意？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因为我对这土地爱得深情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6626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26627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888" y="1006475"/>
            <a:ext cx="7132637" cy="336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18"/>
          <p:cNvPicPr>
            <a:picLocks noChangeAspect="1"/>
          </p:cNvPicPr>
          <p:nvPr/>
        </p:nvPicPr>
        <p:blipFill>
          <a:blip r:embed="rId2"/>
          <a:srcRect t="21603" b="39198"/>
          <a:stretch>
            <a:fillRect/>
          </a:stretch>
        </p:blipFill>
        <p:spPr>
          <a:xfrm>
            <a:off x="2590800" y="95250"/>
            <a:ext cx="3962400" cy="595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TextBox 18"/>
          <p:cNvSpPr txBox="1"/>
          <p:nvPr/>
        </p:nvSpPr>
        <p:spPr>
          <a:xfrm>
            <a:off x="441325" y="782638"/>
            <a:ext cx="30718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素材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6150" y="1058863"/>
            <a:ext cx="7251700" cy="560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生日祝福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27651" name="Picture 12"/>
          <p:cNvPicPr>
            <a:picLocks noChangeAspect="1"/>
          </p:cNvPicPr>
          <p:nvPr/>
        </p:nvPicPr>
        <p:blipFill>
          <a:blip r:embed="rId1"/>
          <a:srcRect t="15521" b="34036"/>
          <a:stretch>
            <a:fillRect/>
          </a:stretch>
        </p:blipFill>
        <p:spPr>
          <a:xfrm>
            <a:off x="2590800" y="0"/>
            <a:ext cx="3962400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35932" y="1755076"/>
            <a:ext cx="9441699" cy="6092825"/>
          </a:xfrm>
          <a:prstGeom prst="rect">
            <a:avLst/>
          </a:prstGeom>
        </p:spPr>
        <p:txBody>
          <a:bodyPr numCol="2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朋友，今天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是个美丽的日子，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你与圣灵的雪花一起绽放，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你红红的笑脸挂满了欢乐，挂满了幸福。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让我为你点燃所有的蜡烛吧！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烛光里，雪儿祝你生日快乐。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朋友，看到了吗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雪花正在为你狂欢飞舞，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以六角花为你编织最圣洁的祝福。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朋友，听到了吗？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那声声发自内心的祝福，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源源而来。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932</Words>
  <Application>WPS 演示</Application>
  <PresentationFormat>自定义</PresentationFormat>
  <Paragraphs>57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华文行楷</vt:lpstr>
      <vt:lpstr>黑体</vt:lpstr>
      <vt:lpstr>楷体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向志国</cp:lastModifiedBy>
  <cp:revision>301</cp:revision>
  <dcterms:created xsi:type="dcterms:W3CDTF">2015-12-09T07:23:00Z</dcterms:created>
  <dcterms:modified xsi:type="dcterms:W3CDTF">2018-10-30T13:08:34Z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