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43" r:id="rId2"/>
    <p:sldId id="381" r:id="rId3"/>
    <p:sldId id="379" r:id="rId4"/>
    <p:sldId id="382" r:id="rId5"/>
    <p:sldId id="383" r:id="rId6"/>
    <p:sldId id="384" r:id="rId7"/>
    <p:sldId id="344" r:id="rId8"/>
    <p:sldId id="347" r:id="rId9"/>
    <p:sldId id="385" r:id="rId10"/>
    <p:sldId id="386" r:id="rId11"/>
    <p:sldId id="387" r:id="rId12"/>
    <p:sldId id="391" r:id="rId13"/>
    <p:sldId id="348" r:id="rId14"/>
    <p:sldId id="389" r:id="rId15"/>
    <p:sldId id="390" r:id="rId16"/>
    <p:sldId id="393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57F1A"/>
    <a:srgbClr val="D60093"/>
    <a:srgbClr val="1894DE"/>
    <a:srgbClr val="CCECFF"/>
    <a:srgbClr val="1597E0"/>
    <a:srgbClr val="FF0000"/>
    <a:srgbClr val="FCF7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930" y="-96"/>
      </p:cViewPr>
      <p:guideLst>
        <p:guide orient="horz" pos="212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2328" y="2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5D80518-A05E-4B57-A034-A600C03196C8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32EFED-C639-43F8-9F6F-6D15601C1D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DDB12D5-09AE-40D1-86D2-3B6CFE2B50BF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E967CC-B365-4F42-9BD9-FA1DCA0ECF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3" name="页眉占位符 2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AF47D-39AB-4C5F-B590-12DE80F30E39}" type="datetimeFigureOut">
              <a:rPr lang="en-US"/>
              <a:pPr>
                <a:defRPr/>
              </a:pPr>
              <a:t>9/2/2018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D4E51033-4A42-4659-A11F-A7B089A464A3}" type="slidenum">
              <a:rPr 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6EB8C-3C2E-4E9C-8762-D02ED528315E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DA490C63-94F9-4DF9-91E1-5861CF9A99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0F8AA3-39AD-4427-B3EB-ACF725137F28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61E8D64-C214-4A88-BD06-1A5C12862F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1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645257-D96E-4AD0-9F9D-87F5B77B7466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3A155EE-6EE4-4EAD-8D88-D8BA2CA137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1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3955D7-8FE7-4E52-A375-9420F71CEDB1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EDE8DE-58BD-4240-BDEE-3541728779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1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07B6DE-7E73-44B7-9607-1451A00B4FE0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0E32075-BD6F-4988-BAE6-F0361ABD15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88583-6746-4E2A-B81B-F3E04DBE872D}" type="datetimeFigureOut">
              <a:rPr lang="en-US"/>
              <a:pPr>
                <a:defRPr/>
              </a:pPr>
              <a:t>9/2/2018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22A67E0F-3E7F-42F3-803D-BEAE4C4482CE}" type="slidenum">
              <a:rPr 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EB8A1-9BC0-4B27-81D2-9B20E0AB906E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358B26AC-DF34-4E52-AD45-BFD9FB0145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EBF4D-F638-4668-8A6B-2F62F965A8AF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AB5F52B-576F-4405-9695-8803385221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599E8-5411-48EC-9A43-053FBDC3B692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B9A8845-F8DB-4C42-BA32-A9DF1FC9B8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67978-DC49-4BE9-B15F-581971F8EF7A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48F72FE3-9A7B-42FC-AA65-27994B4DEA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75188-4774-4264-A206-92BCAFAFCACC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9B35AE7-8E2D-413C-85FB-3BBFA3476E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86284-B3BA-4637-8F1D-967C094CB001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2F822656-5CC7-4626-982F-D198704BFB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2C72D-0999-47AB-9F80-C2735B94A7B5}" type="datetimeFigureOut">
              <a:rPr lang="zh-CN" altLang="en-US"/>
              <a:pPr>
                <a:defRPr/>
              </a:pPr>
              <a:t>2018-09-02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709A5C6F-6F63-487C-A2EF-FD689FDC41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A7E3F88-F160-4FF7-A9AC-A03F0E89CA40}" type="datetimeFigureOut">
              <a:rPr lang="en-US"/>
              <a:pPr>
                <a:defRPr/>
              </a:pPr>
              <a:t>9/2/2018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2CD2D4E-3746-4F1A-AAB5-5C75316984DF}" type="slidenum">
              <a:rPr 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ransition spd="med">
    <p:pull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7.emf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2.emf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2.emf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emf"/><Relationship Id="rId5" Type="http://schemas.openxmlformats.org/officeDocument/2006/relationships/image" Target="../media/image7.emf"/><Relationship Id="rId4" Type="http://schemas.openxmlformats.org/officeDocument/2006/relationships/image" Target="../media/image27.png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emf"/><Relationship Id="rId5" Type="http://schemas.openxmlformats.org/officeDocument/2006/relationships/image" Target="../media/image7.emf"/><Relationship Id="rId4" Type="http://schemas.openxmlformats.org/officeDocument/2006/relationships/image" Target="../media/image27.png"/><Relationship Id="rId9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emf"/><Relationship Id="rId5" Type="http://schemas.openxmlformats.org/officeDocument/2006/relationships/image" Target="../media/image7.emf"/><Relationship Id="rId4" Type="http://schemas.openxmlformats.org/officeDocument/2006/relationships/image" Target="../media/image27.png"/><Relationship Id="rId9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emf"/><Relationship Id="rId5" Type="http://schemas.openxmlformats.org/officeDocument/2006/relationships/image" Target="../media/image7.emf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.png"/><Relationship Id="rId11" Type="http://schemas.openxmlformats.org/officeDocument/2006/relationships/image" Target="../media/image8.emf"/><Relationship Id="rId5" Type="http://schemas.openxmlformats.org/officeDocument/2006/relationships/image" Target="../media/image12.emf"/><Relationship Id="rId10" Type="http://schemas.openxmlformats.org/officeDocument/2006/relationships/image" Target="../media/image17.jpeg"/><Relationship Id="rId4" Type="http://schemas.openxmlformats.org/officeDocument/2006/relationships/image" Target="../media/image7.emf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1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.png"/><Relationship Id="rId11" Type="http://schemas.openxmlformats.org/officeDocument/2006/relationships/image" Target="../media/image8.emf"/><Relationship Id="rId5" Type="http://schemas.openxmlformats.org/officeDocument/2006/relationships/image" Target="../media/image12.emf"/><Relationship Id="rId10" Type="http://schemas.openxmlformats.org/officeDocument/2006/relationships/image" Target="../media/image9.png"/><Relationship Id="rId4" Type="http://schemas.openxmlformats.org/officeDocument/2006/relationships/image" Target="../media/image7.emf"/><Relationship Id="rId9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1.png"/><Relationship Id="rId7" Type="http://schemas.openxmlformats.org/officeDocument/2006/relationships/image" Target="../media/image21.jpe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.png"/><Relationship Id="rId11" Type="http://schemas.openxmlformats.org/officeDocument/2006/relationships/image" Target="../media/image8.emf"/><Relationship Id="rId5" Type="http://schemas.openxmlformats.org/officeDocument/2006/relationships/image" Target="../media/image12.emf"/><Relationship Id="rId10" Type="http://schemas.openxmlformats.org/officeDocument/2006/relationships/image" Target="../media/image24.jpeg"/><Relationship Id="rId4" Type="http://schemas.openxmlformats.org/officeDocument/2006/relationships/image" Target="../media/image7.emf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.png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emf"/><Relationship Id="rId5" Type="http://schemas.openxmlformats.org/officeDocument/2006/relationships/image" Target="../media/image7.emf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jpeg"/><Relationship Id="rId5" Type="http://schemas.openxmlformats.org/officeDocument/2006/relationships/image" Target="../media/image7.emf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jpeg"/><Relationship Id="rId5" Type="http://schemas.openxmlformats.org/officeDocument/2006/relationships/image" Target="../media/image7.emf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63688" y="2155503"/>
            <a:ext cx="5885276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习作：这儿真美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9460" name="图片 9"/>
          <p:cNvPicPr>
            <a:picLocks noChangeAspect="1"/>
          </p:cNvPicPr>
          <p:nvPr/>
        </p:nvPicPr>
        <p:blipFill>
          <a:blip r:embed="rId4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41575" y="2881313"/>
            <a:ext cx="4668838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图片 14"/>
          <p:cNvPicPr>
            <a:picLocks noChangeAspect="1"/>
          </p:cNvPicPr>
          <p:nvPr/>
        </p:nvPicPr>
        <p:blipFill>
          <a:blip r:embed="rId6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5" name="组合 2"/>
          <p:cNvGrpSpPr>
            <a:grpSpLocks/>
          </p:cNvGrpSpPr>
          <p:nvPr/>
        </p:nvGrpSpPr>
        <p:grpSpPr bwMode="auto">
          <a:xfrm>
            <a:off x="5835650" y="4560888"/>
            <a:ext cx="1328738" cy="2055812"/>
            <a:chOff x="5836357" y="4560894"/>
            <a:chExt cx="1327930" cy="2056092"/>
          </a:xfrm>
        </p:grpSpPr>
        <p:pic>
          <p:nvPicPr>
            <p:cNvPr id="19469" name="图片 5"/>
            <p:cNvPicPr>
              <a:picLocks noChangeAspect="1"/>
            </p:cNvPicPr>
            <p:nvPr/>
          </p:nvPicPr>
          <p:blipFill>
            <a:blip r:embed="rId9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0" name="Picture 2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466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95513" y="472440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7" name="文本框 4"/>
          <p:cNvSpPr txBox="1">
            <a:spLocks noChangeArrowheads="1"/>
          </p:cNvSpPr>
          <p:nvPr/>
        </p:nvSpPr>
        <p:spPr bwMode="auto">
          <a:xfrm>
            <a:off x="1700213" y="660400"/>
            <a:ext cx="2540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</a:p>
        </p:txBody>
      </p:sp>
      <p:sp>
        <p:nvSpPr>
          <p:cNvPr id="19468" name="文本框 5"/>
          <p:cNvSpPr txBox="1">
            <a:spLocks noChangeArrowheads="1"/>
          </p:cNvSpPr>
          <p:nvPr/>
        </p:nvSpPr>
        <p:spPr bwMode="auto">
          <a:xfrm>
            <a:off x="1827213" y="787400"/>
            <a:ext cx="2540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916" name="组合 23"/>
          <p:cNvGrpSpPr>
            <a:grpSpLocks/>
          </p:cNvGrpSpPr>
          <p:nvPr/>
        </p:nvGrpSpPr>
        <p:grpSpPr bwMode="auto">
          <a:xfrm>
            <a:off x="468313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521" y="205771"/>
              <a:ext cx="174346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写作指导</a:t>
              </a:r>
            </a:p>
          </p:txBody>
        </p:sp>
        <p:pic>
          <p:nvPicPr>
            <p:cNvPr id="38925" name="图片 2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125538" y="1781175"/>
            <a:ext cx="72009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</a:rPr>
              <a:t>       </a:t>
            </a:r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要写景，那就按照时间顺序，或空间顺序，先看到什么，后看到什么，一样一样地讲清楚，说完整。</a:t>
            </a:r>
            <a:endParaRPr lang="zh-CN" altLang="zh-CN" sz="3200" b="1">
              <a:solidFill>
                <a:srgbClr val="000000"/>
              </a:solidFill>
              <a:latin typeface="楷体"/>
              <a:ea typeface="楷体"/>
              <a:cs typeface="楷体"/>
            </a:endParaRPr>
          </a:p>
        </p:txBody>
      </p:sp>
      <p:pic>
        <p:nvPicPr>
          <p:cNvPr id="38918" name="Picture 10" descr="91661ef7fc97310ebc98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1125538"/>
            <a:ext cx="5476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9" name="矩形 15"/>
          <p:cNvSpPr>
            <a:spLocks noChangeArrowheads="1"/>
          </p:cNvSpPr>
          <p:nvPr/>
        </p:nvSpPr>
        <p:spPr bwMode="auto">
          <a:xfrm>
            <a:off x="1187450" y="1125538"/>
            <a:ext cx="2655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写景要有顺序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635375" y="4057650"/>
            <a:ext cx="5340350" cy="2779713"/>
            <a:chOff x="3707904" y="4077072"/>
            <a:chExt cx="5340543" cy="2780929"/>
          </a:xfrm>
        </p:grpSpPr>
        <p:pic>
          <p:nvPicPr>
            <p:cNvPr id="38921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83988" y="5085185"/>
              <a:ext cx="1164459" cy="1772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云形标注 19"/>
            <p:cNvSpPr/>
            <p:nvPr/>
          </p:nvSpPr>
          <p:spPr>
            <a:xfrm>
              <a:off x="3707904" y="4077072"/>
              <a:ext cx="3672021" cy="2233001"/>
            </a:xfrm>
            <a:prstGeom prst="cloudCallout">
              <a:avLst>
                <a:gd name="adj1" fmla="val 65288"/>
                <a:gd name="adj2" fmla="val 22178"/>
              </a:avLst>
            </a:prstGeom>
            <a:solidFill>
              <a:srgbClr val="92D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923" name="Rectangle 1"/>
            <p:cNvSpPr>
              <a:spLocks noChangeArrowheads="1"/>
            </p:cNvSpPr>
            <p:nvPr/>
          </p:nvSpPr>
          <p:spPr bwMode="auto">
            <a:xfrm>
              <a:off x="4211960" y="4529111"/>
              <a:ext cx="316835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楷体"/>
                  <a:ea typeface="楷体"/>
                  <a:cs typeface="楷体"/>
                </a:rPr>
                <a:t>小提示：</a:t>
              </a:r>
              <a:r>
                <a:rPr lang="zh-CN" altLang="en-US" sz="2400">
                  <a:latin typeface="楷体"/>
                  <a:ea typeface="楷体"/>
                  <a:cs typeface="楷体"/>
                </a:rPr>
                <a:t>由远及近？</a:t>
              </a:r>
              <a:endParaRPr lang="en-US" altLang="zh-CN" sz="2400">
                <a:latin typeface="楷体"/>
                <a:ea typeface="楷体"/>
                <a:cs typeface="楷体"/>
              </a:endParaRPr>
            </a:p>
            <a:p>
              <a:r>
                <a:rPr lang="zh-CN" altLang="en-US" sz="2400">
                  <a:latin typeface="楷体"/>
                  <a:ea typeface="楷体"/>
                  <a:cs typeface="楷体"/>
                </a:rPr>
                <a:t>由上到下？</a:t>
              </a:r>
              <a:endParaRPr lang="en-US" altLang="zh-CN" sz="2400">
                <a:latin typeface="楷体"/>
                <a:ea typeface="楷体"/>
                <a:cs typeface="楷体"/>
              </a:endParaRPr>
            </a:p>
            <a:p>
              <a:r>
                <a:rPr lang="zh-CN" altLang="en-US" sz="2400">
                  <a:latin typeface="楷体"/>
                  <a:ea typeface="楷体"/>
                  <a:cs typeface="楷体"/>
                </a:rPr>
                <a:t>时间</a:t>
              </a:r>
              <a:r>
                <a:rPr lang="en-US" altLang="zh-CN" sz="2400">
                  <a:latin typeface="楷体"/>
                  <a:ea typeface="楷体"/>
                  <a:cs typeface="楷体"/>
                </a:rPr>
                <a:t>……</a:t>
              </a:r>
              <a:endParaRPr lang="zh-CN" altLang="zh-CN" sz="2400">
                <a:latin typeface="楷体"/>
                <a:ea typeface="楷体"/>
                <a:cs typeface="楷体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6286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64" name="组合 23"/>
          <p:cNvGrpSpPr>
            <a:grpSpLocks/>
          </p:cNvGrpSpPr>
          <p:nvPr/>
        </p:nvGrpSpPr>
        <p:grpSpPr bwMode="auto">
          <a:xfrm>
            <a:off x="468313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521" y="205771"/>
              <a:ext cx="174346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写作指导</a:t>
              </a:r>
            </a:p>
          </p:txBody>
        </p:sp>
        <p:pic>
          <p:nvPicPr>
            <p:cNvPr id="40971" name="图片 2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547813" y="4319588"/>
            <a:ext cx="6624637" cy="1581150"/>
          </a:xfrm>
          <a:prstGeom prst="rect">
            <a:avLst/>
          </a:prstGeom>
          <a:solidFill>
            <a:srgbClr val="92D050"/>
          </a:solidFill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小提示：</a:t>
            </a:r>
            <a:r>
              <a:rPr lang="zh-CN" altLang="en-US" sz="24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在方法上，可以运用比喻、拟人等修辞手法，使景物带有人的特点，使读者能从文字中真切体会到景美物美，以及作者对景物的喜爱</a:t>
            </a:r>
            <a:r>
              <a:rPr lang="zh-CN" altLang="en-US" sz="2400" b="1">
                <a:solidFill>
                  <a:srgbClr val="000000"/>
                </a:solidFill>
              </a:rPr>
              <a:t>。</a:t>
            </a:r>
            <a:endParaRPr lang="zh-CN" altLang="zh-CN" sz="2400" b="1">
              <a:solidFill>
                <a:srgbClr val="000000"/>
              </a:solidFill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116013" y="1925638"/>
            <a:ext cx="72009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  写景物的作文，不是为了写景而写景，它最终的目的是要表达人的一种情感。我们写景时，要把自己的感情、感受写景区，使人产生一种身临其境之感。</a:t>
            </a:r>
            <a:endParaRPr lang="zh-CN" altLang="zh-CN" sz="3200" b="1">
              <a:solidFill>
                <a:srgbClr val="000000"/>
              </a:solidFill>
              <a:latin typeface="楷体"/>
              <a:ea typeface="楷体"/>
              <a:cs typeface="楷体"/>
            </a:endParaRPr>
          </a:p>
        </p:txBody>
      </p:sp>
      <p:pic>
        <p:nvPicPr>
          <p:cNvPr id="40967" name="Picture 10" descr="91661ef7fc97310ebc98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1125538"/>
            <a:ext cx="5476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矩形 15"/>
          <p:cNvSpPr>
            <a:spLocks noChangeArrowheads="1"/>
          </p:cNvSpPr>
          <p:nvPr/>
        </p:nvSpPr>
        <p:spPr bwMode="auto">
          <a:xfrm>
            <a:off x="1187450" y="1125538"/>
            <a:ext cx="30686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写景时要有抒情</a:t>
            </a:r>
          </a:p>
        </p:txBody>
      </p:sp>
      <p:pic>
        <p:nvPicPr>
          <p:cNvPr id="40969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12445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6286500"/>
            <a:ext cx="94615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012" name="组合 23"/>
          <p:cNvGrpSpPr>
            <a:grpSpLocks/>
          </p:cNvGrpSpPr>
          <p:nvPr/>
        </p:nvGrpSpPr>
        <p:grpSpPr bwMode="auto">
          <a:xfrm>
            <a:off x="468313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521" y="205771"/>
              <a:ext cx="174346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写作指导</a:t>
              </a:r>
            </a:p>
          </p:txBody>
        </p:sp>
        <p:pic>
          <p:nvPicPr>
            <p:cNvPr id="43018" name="图片 2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619250" y="2108200"/>
            <a:ext cx="7273925" cy="3044825"/>
          </a:xfrm>
          <a:prstGeom prst="rect">
            <a:avLst/>
          </a:prstGeom>
          <a:solidFill>
            <a:srgbClr val="92D050"/>
          </a:solidFill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盛开        飞舞         狂欢        闪闪发光</a:t>
            </a:r>
            <a:endParaRPr lang="en-US" altLang="zh-CN" sz="3200" b="1">
              <a:solidFill>
                <a:srgbClr val="00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漂亮         优美        明朗         静悄悄</a:t>
            </a:r>
            <a:endParaRPr lang="en-US" altLang="zh-CN" sz="3200" b="1">
              <a:solidFill>
                <a:srgbClr val="00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粗壮         香甜        清凉         亮晶晶</a:t>
            </a:r>
            <a:endParaRPr lang="zh-CN" altLang="zh-CN" sz="3200" b="1">
              <a:solidFill>
                <a:srgbClr val="000000"/>
              </a:solidFill>
            </a:endParaRPr>
          </a:p>
        </p:txBody>
      </p:sp>
      <p:pic>
        <p:nvPicPr>
          <p:cNvPr id="43014" name="Picture 10" descr="91661ef7fc97310ebc98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1125538"/>
            <a:ext cx="5476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矩形 15"/>
          <p:cNvSpPr>
            <a:spLocks noChangeArrowheads="1"/>
          </p:cNvSpPr>
          <p:nvPr/>
        </p:nvSpPr>
        <p:spPr bwMode="auto">
          <a:xfrm>
            <a:off x="1187450" y="1125538"/>
            <a:ext cx="3892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注意用上积累的好词</a:t>
            </a:r>
          </a:p>
        </p:txBody>
      </p:sp>
      <p:pic>
        <p:nvPicPr>
          <p:cNvPr id="43016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124450"/>
            <a:ext cx="2033588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6429375"/>
            <a:ext cx="7207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10" descr="91661ef7fc97310ebc98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931863"/>
            <a:ext cx="6413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矩形 1"/>
          <p:cNvSpPr>
            <a:spLocks noChangeArrowheads="1"/>
          </p:cNvSpPr>
          <p:nvPr/>
        </p:nvSpPr>
        <p:spPr bwMode="auto">
          <a:xfrm>
            <a:off x="1042988" y="836613"/>
            <a:ext cx="19002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这儿真美</a:t>
            </a:r>
          </a:p>
        </p:txBody>
      </p:sp>
      <p:pic>
        <p:nvPicPr>
          <p:cNvPr id="45063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63" y="5286375"/>
            <a:ext cx="1000125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4" name="矩形 6"/>
          <p:cNvSpPr>
            <a:spLocks noChangeArrowheads="1"/>
          </p:cNvSpPr>
          <p:nvPr/>
        </p:nvSpPr>
        <p:spPr bwMode="auto">
          <a:xfrm>
            <a:off x="1016000" y="1606550"/>
            <a:ext cx="7615238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    </a:t>
            </a:r>
            <a:r>
              <a:rPr lang="zh-CN" altLang="en-US" sz="2400">
                <a:latin typeface="楷体"/>
                <a:ea typeface="楷体"/>
                <a:cs typeface="楷体"/>
              </a:rPr>
              <a:t>①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这真是一个美丽的地方。</a:t>
            </a:r>
            <a:endParaRPr lang="en-US" altLang="zh-CN" sz="2400" b="1"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    </a:t>
            </a:r>
            <a:r>
              <a:rPr lang="zh-CN" altLang="en-US" sz="2400">
                <a:latin typeface="楷体"/>
                <a:ea typeface="楷体"/>
                <a:cs typeface="楷体"/>
              </a:rPr>
              <a:t>②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天空是那么的干净，透亮，好像一块用清水洗过的蓝宝石一样。蓝天上飘着几朵白云，有时像翩翩起舞的蝴蝶，有时像自由自在飞翔的小鸟，有时像在水里欢快游动的小鱼。一群群大雁飞往远方，有时排成一字形，有时排成人字形。</a:t>
            </a:r>
            <a:r>
              <a:rPr lang="zh-CN" altLang="en-US" sz="2400"/>
              <a:t/>
            </a:r>
            <a:br>
              <a:rPr lang="zh-CN" altLang="en-US" sz="2400"/>
            </a:br>
            <a:r>
              <a:rPr lang="zh-CN" altLang="en-US" sz="2400"/>
              <a:t>　　</a:t>
            </a:r>
            <a:endParaRPr lang="zh-CN" altLang="en-US" sz="2400" b="1">
              <a:latin typeface="楷体"/>
              <a:ea typeface="楷体"/>
              <a:cs typeface="楷体"/>
            </a:endParaRPr>
          </a:p>
        </p:txBody>
      </p:sp>
      <p:grpSp>
        <p:nvGrpSpPr>
          <p:cNvPr id="45065" name="组合 23"/>
          <p:cNvGrpSpPr>
            <a:grpSpLocks/>
          </p:cNvGrpSpPr>
          <p:nvPr/>
        </p:nvGrpSpPr>
        <p:grpSpPr bwMode="auto">
          <a:xfrm>
            <a:off x="468313" y="111125"/>
            <a:ext cx="2798762" cy="549275"/>
            <a:chOff x="467544" y="110421"/>
            <a:chExt cx="2342553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965" y="205771"/>
              <a:ext cx="1694132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</a:t>
              </a:r>
            </a:p>
          </p:txBody>
        </p:sp>
        <p:pic>
          <p:nvPicPr>
            <p:cNvPr id="45069" name="图片 2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64163" y="1628775"/>
            <a:ext cx="3262312" cy="46196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①开篇点题，开启下文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555875" y="5157788"/>
            <a:ext cx="5724525" cy="460375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②运用比喻、排比修辞手法，形象生动。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6429375"/>
            <a:ext cx="7207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10" descr="91661ef7fc97310ebc98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931863"/>
            <a:ext cx="6413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矩形 1"/>
          <p:cNvSpPr>
            <a:spLocks noChangeArrowheads="1"/>
          </p:cNvSpPr>
          <p:nvPr/>
        </p:nvSpPr>
        <p:spPr bwMode="auto">
          <a:xfrm>
            <a:off x="1016000" y="1103313"/>
            <a:ext cx="716756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</a:rPr>
              <a:t>这儿真美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63" y="5286375"/>
            <a:ext cx="1000125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2" name="矩形 6"/>
          <p:cNvSpPr>
            <a:spLocks noChangeArrowheads="1"/>
          </p:cNvSpPr>
          <p:nvPr/>
        </p:nvSpPr>
        <p:spPr bwMode="auto">
          <a:xfrm>
            <a:off x="900113" y="1844675"/>
            <a:ext cx="7731125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</a:rPr>
              <a:t>　③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远处，有一座座大山，一山绿，一山青，一山浓，一山淡，真像一副优美的山水画。一棵棵松树好像坚强的士兵一样，守护着大山。</a:t>
            </a:r>
          </a:p>
        </p:txBody>
      </p:sp>
      <p:grpSp>
        <p:nvGrpSpPr>
          <p:cNvPr id="47113" name="组合 23"/>
          <p:cNvGrpSpPr>
            <a:grpSpLocks/>
          </p:cNvGrpSpPr>
          <p:nvPr/>
        </p:nvGrpSpPr>
        <p:grpSpPr bwMode="auto">
          <a:xfrm>
            <a:off x="468313" y="111125"/>
            <a:ext cx="2798762" cy="549275"/>
            <a:chOff x="467544" y="110421"/>
            <a:chExt cx="2342553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965" y="205771"/>
              <a:ext cx="1694132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</a:t>
              </a:r>
            </a:p>
          </p:txBody>
        </p:sp>
        <p:pic>
          <p:nvPicPr>
            <p:cNvPr id="47116" name="图片 2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47813" y="3860800"/>
            <a:ext cx="6624637" cy="850900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 b="1">
                <a:solidFill>
                  <a:srgbClr val="FF0000"/>
                </a:solidFill>
              </a:rPr>
              <a:t>  ③“绿”、 “青” 表示颜色的词语和“浓”、“淡”表示程度的词语，形象地写出了这儿美的如画。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6429375"/>
            <a:ext cx="7207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0" descr="91661ef7fc97310ebc98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931863"/>
            <a:ext cx="6413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矩形 1"/>
          <p:cNvSpPr>
            <a:spLocks noChangeArrowheads="1"/>
          </p:cNvSpPr>
          <p:nvPr/>
        </p:nvSpPr>
        <p:spPr bwMode="auto">
          <a:xfrm>
            <a:off x="1016000" y="1103313"/>
            <a:ext cx="716756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</a:rPr>
              <a:t>这儿真美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63" y="5286375"/>
            <a:ext cx="1000125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矩形 6"/>
          <p:cNvSpPr>
            <a:spLocks noChangeArrowheads="1"/>
          </p:cNvSpPr>
          <p:nvPr/>
        </p:nvSpPr>
        <p:spPr bwMode="auto">
          <a:xfrm>
            <a:off x="900113" y="1606550"/>
            <a:ext cx="773112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   ④远处的草地绿油油的，草地上还有几只小白兔，一会儿跳到东，一会儿跳到西，一会儿跳到北，一会儿跳到南，它们真高兴啊。几条小鱼在水中欢快地游着。它们有时在水中转圈圈，有时停下来，游着游着，小鱼好像发现了敌人一样，飞速钻到水里不见了。水中还有几只大螃蟹，举着威武的大钳子，好像在比谁厉害。</a:t>
            </a:r>
            <a:br>
              <a:rPr lang="zh-CN" altLang="en-US" sz="24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</a:br>
            <a:r>
              <a:rPr lang="zh-CN" altLang="en-US" sz="24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　　⑤啊，这里真美啊！</a:t>
            </a:r>
          </a:p>
        </p:txBody>
      </p:sp>
      <p:grpSp>
        <p:nvGrpSpPr>
          <p:cNvPr id="49161" name="组合 23"/>
          <p:cNvGrpSpPr>
            <a:grpSpLocks/>
          </p:cNvGrpSpPr>
          <p:nvPr/>
        </p:nvGrpSpPr>
        <p:grpSpPr bwMode="auto">
          <a:xfrm>
            <a:off x="468313" y="111125"/>
            <a:ext cx="2798762" cy="549275"/>
            <a:chOff x="467544" y="110421"/>
            <a:chExt cx="2342553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965" y="205771"/>
              <a:ext cx="1694132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</a:t>
              </a:r>
            </a:p>
          </p:txBody>
        </p:sp>
        <p:pic>
          <p:nvPicPr>
            <p:cNvPr id="49164" name="图片 2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9162" name="矩形 13"/>
          <p:cNvSpPr>
            <a:spLocks noChangeArrowheads="1"/>
          </p:cNvSpPr>
          <p:nvPr/>
        </p:nvSpPr>
        <p:spPr bwMode="auto">
          <a:xfrm>
            <a:off x="2627313" y="5516563"/>
            <a:ext cx="5257800" cy="850900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结尾直接抒情。文章按照总分总的顺序，条理清晰，布局合理。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1"/>
          <p:cNvSpPr>
            <a:spLocks noChangeArrowheads="1"/>
          </p:cNvSpPr>
          <p:nvPr/>
        </p:nvSpPr>
        <p:spPr bwMode="auto">
          <a:xfrm>
            <a:off x="323850" y="196850"/>
            <a:ext cx="8569325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/>
              <a:t>小花园真美</a:t>
            </a:r>
          </a:p>
          <a:p>
            <a:r>
              <a:rPr lang="zh-CN" altLang="en-US" sz="2400" b="1"/>
              <a:t>   ①我们学校操场后面有一个小花园，这个小花园可真美！</a:t>
            </a:r>
          </a:p>
          <a:p>
            <a:r>
              <a:rPr lang="zh-CN" altLang="en-US" sz="2400" b="1"/>
              <a:t>      春天来了，②沉睡了很久的小花园睁开了朦胧的睡眼，花儿的枝条抽出嫩绿的芽儿。迎春花不愧为报春的使者，一朵朵黄色的小花在枝头绽放，③像一只只黄色的小哨子，吹来了春天，为校园增添了无限生机。 </a:t>
            </a:r>
          </a:p>
          <a:p>
            <a:r>
              <a:rPr lang="zh-CN" altLang="en-US" sz="2400" b="1"/>
              <a:t>     夏天是个生机勃勃的季节，小花园里葱葱茏茏。④月季花开了。红的像火，粉的似霞，白的如雪。成群结队的蜜蜂和蝴蝶在花丛中飞来飞去，嘤嘤地呼朋唤友般唱着歌。我们在花园边赏花，边玩耍，真是其乐无穷啊！</a:t>
            </a:r>
          </a:p>
          <a:p>
            <a:r>
              <a:rPr lang="zh-CN" altLang="en-US" sz="2400" b="1"/>
              <a:t>      秋天是个万物凋零的季节，可是小花园里却依然充满了花的芬芳。园丁爷爷亲手培植的各种各样的菊花竞相开放。大的像团团彩球，小的像盏盏精巧的花灯。我们从这些怒放的菊花中看到了生命的顽强。</a:t>
            </a:r>
          </a:p>
          <a:p>
            <a:r>
              <a:rPr lang="zh-CN" altLang="en-US" sz="2400" b="1"/>
              <a:t>      冬天，小花园也安静下来了。花儿都被皑皑的大雪盖住了，准备在来年绽放得更加美丽。</a:t>
            </a:r>
          </a:p>
          <a:p>
            <a:r>
              <a:rPr lang="zh-CN" altLang="en-US" sz="2400" b="1"/>
              <a:t>  我爱学校的小花园，它给我们带来了欢乐，带来了美丽。</a:t>
            </a:r>
          </a:p>
        </p:txBody>
      </p:sp>
    </p:spTree>
  </p:cSld>
  <p:clrMapOvr>
    <a:masterClrMapping/>
  </p:clrMapOvr>
  <p:transition spd="med"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30725"/>
            <a:ext cx="20510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0" name="组合 23"/>
          <p:cNvGrpSpPr>
            <a:grpSpLocks/>
          </p:cNvGrpSpPr>
          <p:nvPr/>
        </p:nvGrpSpPr>
        <p:grpSpPr bwMode="auto">
          <a:xfrm>
            <a:off x="468313" y="111125"/>
            <a:ext cx="2841625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746" y="205771"/>
              <a:ext cx="172942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单元回顾</a:t>
              </a:r>
            </a:p>
          </p:txBody>
        </p:sp>
        <p:pic>
          <p:nvPicPr>
            <p:cNvPr id="22540" name="图片 2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531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9"/>
          <p:cNvPicPr>
            <a:picLocks noChangeAspect="1"/>
          </p:cNvPicPr>
          <p:nvPr/>
        </p:nvPicPr>
        <p:blipFill>
          <a:blip r:embed="rId7"/>
          <a:srcRect r="72971"/>
          <a:stretch>
            <a:fillRect/>
          </a:stretch>
        </p:blipFill>
        <p:spPr bwMode="auto">
          <a:xfrm>
            <a:off x="2000250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258888" y="1162050"/>
            <a:ext cx="7364412" cy="3586163"/>
            <a:chOff x="1259631" y="1161648"/>
            <a:chExt cx="7363439" cy="3586148"/>
          </a:xfrm>
        </p:grpSpPr>
        <p:sp>
          <p:nvSpPr>
            <p:cNvPr id="4" name="文本框 3"/>
            <p:cNvSpPr txBox="1"/>
            <p:nvPr/>
          </p:nvSpPr>
          <p:spPr>
            <a:xfrm>
              <a:off x="1259631" y="1701396"/>
              <a:ext cx="6552334" cy="30464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rgbClr val="FFC000"/>
              </a:solidFill>
            </a:ln>
          </p:spPr>
          <p:txBody>
            <a:bodyPr>
              <a:spAutoFit/>
            </a:bodyPr>
            <a:lstStyle/>
            <a:p>
              <a:pPr indent="539750">
                <a:lnSpc>
                  <a:spcPct val="120000"/>
                </a:lnSpc>
                <a:defRPr/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我们在第六单元的学习中，欣赏了雄奇秀丽的天门山和杭州西湖，游览了富饶的西沙群岛和美丽的小兴安岭，领略了海滨小城的美丽，你从这中学到了什么写作方法？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2538" name="图片 2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-8472005">
              <a:off x="6967394" y="1161648"/>
              <a:ext cx="1655676" cy="1103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5" name="文本框 6"/>
          <p:cNvSpPr txBox="1">
            <a:spLocks noChangeArrowheads="1"/>
          </p:cNvSpPr>
          <p:nvPr/>
        </p:nvSpPr>
        <p:spPr bwMode="auto">
          <a:xfrm>
            <a:off x="1700213" y="660400"/>
            <a:ext cx="2540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</a:p>
        </p:txBody>
      </p:sp>
      <p:sp>
        <p:nvSpPr>
          <p:cNvPr id="22536" name="文本框 7"/>
          <p:cNvSpPr txBox="1">
            <a:spLocks noChangeArrowheads="1"/>
          </p:cNvSpPr>
          <p:nvPr/>
        </p:nvSpPr>
        <p:spPr bwMode="auto">
          <a:xfrm>
            <a:off x="1827213" y="787400"/>
            <a:ext cx="2540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23"/>
          <p:cNvGrpSpPr>
            <a:grpSpLocks/>
          </p:cNvGrpSpPr>
          <p:nvPr/>
        </p:nvGrpSpPr>
        <p:grpSpPr bwMode="auto">
          <a:xfrm>
            <a:off x="468313" y="111125"/>
            <a:ext cx="2841625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746" y="205771"/>
              <a:ext cx="172942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单元回顾</a:t>
              </a:r>
            </a:p>
          </p:txBody>
        </p:sp>
        <p:pic>
          <p:nvPicPr>
            <p:cNvPr id="24596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57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图片 9"/>
          <p:cNvPicPr>
            <a:picLocks noChangeAspect="1"/>
          </p:cNvPicPr>
          <p:nvPr/>
        </p:nvPicPr>
        <p:blipFill>
          <a:blip r:embed="rId6"/>
          <a:srcRect r="72971"/>
          <a:stretch>
            <a:fillRect/>
          </a:stretch>
        </p:blipFill>
        <p:spPr bwMode="auto">
          <a:xfrm>
            <a:off x="2000250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矩形 8"/>
          <p:cNvSpPr>
            <a:spLocks noChangeArrowheads="1"/>
          </p:cNvSpPr>
          <p:nvPr/>
        </p:nvSpPr>
        <p:spPr bwMode="auto">
          <a:xfrm>
            <a:off x="539750" y="1052513"/>
            <a:ext cx="38925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美丽的小兴安岭</a:t>
            </a:r>
            <a:r>
              <a:rPr lang="en-US" altLang="zh-CN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》</a:t>
            </a:r>
            <a:endParaRPr lang="zh-CN" altLang="en-US" sz="3200"/>
          </a:p>
        </p:txBody>
      </p:sp>
      <p:sp>
        <p:nvSpPr>
          <p:cNvPr id="10" name="六边形 9"/>
          <p:cNvSpPr/>
          <p:nvPr/>
        </p:nvSpPr>
        <p:spPr>
          <a:xfrm>
            <a:off x="971550" y="2060575"/>
            <a:ext cx="1944688" cy="1635125"/>
          </a:xfrm>
          <a:prstGeom prst="hexagon">
            <a:avLst/>
          </a:prstGeom>
          <a:blipFill dpi="0" rotWithShape="1">
            <a:blip r:embed="rId7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2484438" y="2852738"/>
            <a:ext cx="1943100" cy="1635125"/>
          </a:xfrm>
          <a:prstGeom prst="hexagon">
            <a:avLst/>
          </a:prstGeom>
          <a:blipFill dpi="0" rotWithShape="1">
            <a:blip r:embed="rId8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3995738" y="2060575"/>
            <a:ext cx="1944687" cy="1635125"/>
          </a:xfrm>
          <a:prstGeom prst="hexagon">
            <a:avLst/>
          </a:prstGeom>
          <a:blipFill dpi="0" rotWithShape="1">
            <a:blip r:embed="rId9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5508625" y="2852738"/>
            <a:ext cx="1943100" cy="1635125"/>
          </a:xfrm>
          <a:prstGeom prst="hexagon">
            <a:avLst/>
          </a:prstGeom>
          <a:blipFill dpi="0" rotWithShape="1">
            <a:blip r:embed="rId10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619250" y="3860800"/>
            <a:ext cx="5953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春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132138" y="2133600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夏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643438" y="3860800"/>
            <a:ext cx="5969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秋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156325" y="2276475"/>
            <a:ext cx="5969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冬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348038" y="5229225"/>
            <a:ext cx="2808287" cy="1243013"/>
            <a:chOff x="3347864" y="5229200"/>
            <a:chExt cx="2808312" cy="1243484"/>
          </a:xfrm>
        </p:grpSpPr>
        <p:sp>
          <p:nvSpPr>
            <p:cNvPr id="24591" name="矩形 30"/>
            <p:cNvSpPr>
              <a:spLocks noChangeArrowheads="1"/>
            </p:cNvSpPr>
            <p:nvPr/>
          </p:nvSpPr>
          <p:spPr bwMode="auto">
            <a:xfrm>
              <a:off x="3347864" y="5301208"/>
              <a:ext cx="1826141" cy="584775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FFC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/>
                <a:t>时间顺序</a:t>
              </a:r>
            </a:p>
          </p:txBody>
        </p:sp>
        <p:grpSp>
          <p:nvGrpSpPr>
            <p:cNvPr id="24592" name="组合 17"/>
            <p:cNvGrpSpPr>
              <a:grpSpLocks/>
            </p:cNvGrpSpPr>
            <p:nvPr/>
          </p:nvGrpSpPr>
          <p:grpSpPr bwMode="auto">
            <a:xfrm>
              <a:off x="5004048" y="5229200"/>
              <a:ext cx="1152128" cy="1243484"/>
              <a:chOff x="5836357" y="4560894"/>
              <a:chExt cx="1327930" cy="2056092"/>
            </a:xfrm>
          </p:grpSpPr>
          <p:pic>
            <p:nvPicPr>
              <p:cNvPr id="24593" name="图片 5"/>
              <p:cNvPicPr>
                <a:picLocks noChangeAspect="1"/>
              </p:cNvPicPr>
              <p:nvPr/>
            </p:nvPicPr>
            <p:blipFill>
              <a:blip r:embed="rId11"/>
              <a:srcRect l="35500" r="32249" b="80045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594" name="Picture 2"/>
              <p:cNvPicPr>
                <a:picLocks noChangeAspect="1" noChangeArrowheads="1"/>
              </p:cNvPicPr>
              <p:nvPr/>
            </p:nvPicPr>
            <p:blipFill>
              <a:blip r:embed="rId12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23"/>
          <p:cNvGrpSpPr>
            <a:grpSpLocks/>
          </p:cNvGrpSpPr>
          <p:nvPr/>
        </p:nvGrpSpPr>
        <p:grpSpPr bwMode="auto">
          <a:xfrm>
            <a:off x="468313" y="111125"/>
            <a:ext cx="2841625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746" y="205771"/>
              <a:ext cx="172942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单元回顾</a:t>
              </a:r>
            </a:p>
          </p:txBody>
        </p:sp>
        <p:pic>
          <p:nvPicPr>
            <p:cNvPr id="26643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26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图片 9"/>
          <p:cNvPicPr>
            <a:picLocks noChangeAspect="1"/>
          </p:cNvPicPr>
          <p:nvPr/>
        </p:nvPicPr>
        <p:blipFill>
          <a:blip r:embed="rId6"/>
          <a:srcRect r="72971"/>
          <a:stretch>
            <a:fillRect/>
          </a:stretch>
        </p:blipFill>
        <p:spPr bwMode="auto">
          <a:xfrm>
            <a:off x="2000250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矩形 8"/>
          <p:cNvSpPr>
            <a:spLocks noChangeArrowheads="1"/>
          </p:cNvSpPr>
          <p:nvPr/>
        </p:nvSpPr>
        <p:spPr bwMode="auto">
          <a:xfrm>
            <a:off x="539750" y="1052513"/>
            <a:ext cx="46085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美丽富饶的西沙群岛</a:t>
            </a:r>
            <a:r>
              <a:rPr lang="en-US" altLang="zh-CN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》</a:t>
            </a:r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476375" y="4149725"/>
            <a:ext cx="100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海面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140200" y="2492375"/>
            <a:ext cx="10080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海底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588125" y="4076700"/>
            <a:ext cx="10080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海岛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827584" y="2420888"/>
            <a:ext cx="2340000" cy="1544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354494" y="3356992"/>
            <a:ext cx="2326739" cy="1544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938144" y="2420888"/>
            <a:ext cx="2200000" cy="1544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348038" y="5157788"/>
            <a:ext cx="3602037" cy="1285875"/>
            <a:chOff x="3347864" y="5157192"/>
            <a:chExt cx="3602894" cy="1285909"/>
          </a:xfrm>
        </p:grpSpPr>
        <p:sp>
          <p:nvSpPr>
            <p:cNvPr id="26639" name="矩形 30"/>
            <p:cNvSpPr>
              <a:spLocks noChangeArrowheads="1"/>
            </p:cNvSpPr>
            <p:nvPr/>
          </p:nvSpPr>
          <p:spPr bwMode="auto">
            <a:xfrm>
              <a:off x="3347864" y="5301208"/>
              <a:ext cx="2646878" cy="584775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FFC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</a:rPr>
                <a:t>地点转移顺序</a:t>
              </a:r>
            </a:p>
          </p:txBody>
        </p:sp>
        <p:pic>
          <p:nvPicPr>
            <p:cNvPr id="26640" name="Picture 2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68144" y="5373216"/>
              <a:ext cx="1082614" cy="1069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1" name="图片 5"/>
            <p:cNvPicPr>
              <a:picLocks noChangeAspect="1"/>
            </p:cNvPicPr>
            <p:nvPr/>
          </p:nvPicPr>
          <p:blipFill>
            <a:blip r:embed="rId11"/>
            <a:srcRect l="35500" r="32249" b="80045"/>
            <a:stretch>
              <a:fillRect/>
            </a:stretch>
          </p:blipFill>
          <p:spPr bwMode="auto">
            <a:xfrm>
              <a:off x="5796136" y="5157192"/>
              <a:ext cx="372230" cy="232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37" name="文本框 5"/>
          <p:cNvSpPr txBox="1">
            <a:spLocks noChangeArrowheads="1"/>
          </p:cNvSpPr>
          <p:nvPr/>
        </p:nvSpPr>
        <p:spPr bwMode="auto">
          <a:xfrm>
            <a:off x="1700213" y="660400"/>
            <a:ext cx="2540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</a:p>
        </p:txBody>
      </p:sp>
      <p:sp>
        <p:nvSpPr>
          <p:cNvPr id="26638" name="文本框 6"/>
          <p:cNvSpPr txBox="1">
            <a:spLocks noChangeArrowheads="1"/>
          </p:cNvSpPr>
          <p:nvPr/>
        </p:nvSpPr>
        <p:spPr bwMode="auto">
          <a:xfrm>
            <a:off x="1827213" y="787400"/>
            <a:ext cx="2540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23"/>
          <p:cNvGrpSpPr>
            <a:grpSpLocks/>
          </p:cNvGrpSpPr>
          <p:nvPr/>
        </p:nvGrpSpPr>
        <p:grpSpPr bwMode="auto">
          <a:xfrm>
            <a:off x="468313" y="111125"/>
            <a:ext cx="2841625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746" y="205771"/>
              <a:ext cx="172942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单元回顾</a:t>
              </a:r>
            </a:p>
          </p:txBody>
        </p:sp>
        <p:pic>
          <p:nvPicPr>
            <p:cNvPr id="28696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8674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图片 9"/>
          <p:cNvPicPr>
            <a:picLocks noChangeAspect="1"/>
          </p:cNvPicPr>
          <p:nvPr/>
        </p:nvPicPr>
        <p:blipFill>
          <a:blip r:embed="rId6"/>
          <a:srcRect r="72971"/>
          <a:stretch>
            <a:fillRect/>
          </a:stretch>
        </p:blipFill>
        <p:spPr bwMode="auto">
          <a:xfrm>
            <a:off x="2000250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矩形 8"/>
          <p:cNvSpPr>
            <a:spLocks noChangeArrowheads="1"/>
          </p:cNvSpPr>
          <p:nvPr/>
        </p:nvSpPr>
        <p:spPr bwMode="auto">
          <a:xfrm>
            <a:off x="539750" y="1052513"/>
            <a:ext cx="25923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海滨小城</a:t>
            </a:r>
            <a:r>
              <a:rPr lang="en-US" altLang="zh-CN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》</a:t>
            </a:r>
            <a:endParaRPr lang="zh-CN" altLang="en-US" sz="3200" b="1">
              <a:solidFill>
                <a:srgbClr val="0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971550" y="3995738"/>
            <a:ext cx="10080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大海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130550" y="3995738"/>
            <a:ext cx="10096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沙滩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219700" y="3995738"/>
            <a:ext cx="10080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小城</a:t>
            </a: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39750" y="2060575"/>
            <a:ext cx="8135938" cy="1655763"/>
            <a:chOff x="719792" y="2060848"/>
            <a:chExt cx="8136464" cy="1656184"/>
          </a:xfrm>
        </p:grpSpPr>
        <p:pic>
          <p:nvPicPr>
            <p:cNvPr id="28691" name="图片 4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824248" y="2060848"/>
              <a:ext cx="1980000" cy="1656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2" name="图片 5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771800" y="2060848"/>
              <a:ext cx="1980000" cy="1656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3" name="图片 9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19792" y="2060848"/>
              <a:ext cx="1980000" cy="1645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4" name="图片 11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876256" y="2060848"/>
              <a:ext cx="1980000" cy="1656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235825" y="3995738"/>
            <a:ext cx="10080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公园</a:t>
            </a:r>
          </a:p>
        </p:txBody>
      </p:sp>
      <p:sp>
        <p:nvSpPr>
          <p:cNvPr id="13" name="右箭头 12"/>
          <p:cNvSpPr/>
          <p:nvPr/>
        </p:nvSpPr>
        <p:spPr>
          <a:xfrm>
            <a:off x="2051050" y="4211638"/>
            <a:ext cx="977900" cy="217487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>
            <a:off x="6299200" y="4211638"/>
            <a:ext cx="979488" cy="217487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4140200" y="4211638"/>
            <a:ext cx="977900" cy="217487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2563813" y="5229225"/>
            <a:ext cx="3592512" cy="1243013"/>
            <a:chOff x="2563576" y="5229200"/>
            <a:chExt cx="3592600" cy="1243484"/>
          </a:xfrm>
        </p:grpSpPr>
        <p:sp>
          <p:nvSpPr>
            <p:cNvPr id="28687" name="矩形 33"/>
            <p:cNvSpPr>
              <a:spLocks noChangeArrowheads="1"/>
            </p:cNvSpPr>
            <p:nvPr/>
          </p:nvSpPr>
          <p:spPr bwMode="auto">
            <a:xfrm>
              <a:off x="2563576" y="5301208"/>
              <a:ext cx="2656496" cy="584775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FFC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/>
                <a:t>空间转移顺序</a:t>
              </a:r>
            </a:p>
          </p:txBody>
        </p:sp>
        <p:grpSp>
          <p:nvGrpSpPr>
            <p:cNvPr id="28688" name="组合 34"/>
            <p:cNvGrpSpPr>
              <a:grpSpLocks/>
            </p:cNvGrpSpPr>
            <p:nvPr/>
          </p:nvGrpSpPr>
          <p:grpSpPr bwMode="auto">
            <a:xfrm>
              <a:off x="5004048" y="5229200"/>
              <a:ext cx="1152128" cy="1243484"/>
              <a:chOff x="5836357" y="4560894"/>
              <a:chExt cx="1327930" cy="2056092"/>
            </a:xfrm>
          </p:grpSpPr>
          <p:pic>
            <p:nvPicPr>
              <p:cNvPr id="28689" name="图片 5"/>
              <p:cNvPicPr>
                <a:picLocks noChangeAspect="1"/>
              </p:cNvPicPr>
              <p:nvPr/>
            </p:nvPicPr>
            <p:blipFill>
              <a:blip r:embed="rId11"/>
              <a:srcRect l="35500" r="32249" b="80045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90" name="Picture 2"/>
              <p:cNvPicPr>
                <a:picLocks noChangeAspect="1" noChangeArrowheads="1"/>
              </p:cNvPicPr>
              <p:nvPr/>
            </p:nvPicPr>
            <p:blipFill>
              <a:blip r:embed="rId12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24" grpId="0"/>
      <p:bldP spid="13" grpId="0" animBg="1"/>
      <p:bldP spid="30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23"/>
          <p:cNvGrpSpPr>
            <a:grpSpLocks/>
          </p:cNvGrpSpPr>
          <p:nvPr/>
        </p:nvGrpSpPr>
        <p:grpSpPr bwMode="auto">
          <a:xfrm>
            <a:off x="468313" y="111125"/>
            <a:ext cx="2841625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746" y="205771"/>
              <a:ext cx="172942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单元回顾 </a:t>
              </a:r>
            </a:p>
          </p:txBody>
        </p:sp>
        <p:pic>
          <p:nvPicPr>
            <p:cNvPr id="30737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22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图片 9"/>
          <p:cNvPicPr>
            <a:picLocks noChangeAspect="1"/>
          </p:cNvPicPr>
          <p:nvPr/>
        </p:nvPicPr>
        <p:blipFill>
          <a:blip r:embed="rId6"/>
          <a:srcRect r="72971"/>
          <a:stretch>
            <a:fillRect/>
          </a:stretch>
        </p:blipFill>
        <p:spPr bwMode="auto">
          <a:xfrm>
            <a:off x="2000250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95288" y="1125538"/>
            <a:ext cx="2646362" cy="584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写作方法总结</a:t>
            </a:r>
          </a:p>
        </p:txBody>
      </p:sp>
      <p:sp>
        <p:nvSpPr>
          <p:cNvPr id="30726" name="矩形 26"/>
          <p:cNvSpPr>
            <a:spLocks noChangeArrowheads="1"/>
          </p:cNvSpPr>
          <p:nvPr/>
        </p:nvSpPr>
        <p:spPr bwMode="auto">
          <a:xfrm>
            <a:off x="1692275" y="1916113"/>
            <a:ext cx="47164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按一定的顺序进行描写</a:t>
            </a:r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。</a:t>
            </a:r>
          </a:p>
        </p:txBody>
      </p:sp>
      <p:sp>
        <p:nvSpPr>
          <p:cNvPr id="30727" name="矩形 27"/>
          <p:cNvSpPr>
            <a:spLocks noChangeArrowheads="1"/>
          </p:cNvSpPr>
          <p:nvPr/>
        </p:nvSpPr>
        <p:spPr bwMode="auto">
          <a:xfrm>
            <a:off x="1692275" y="2708275"/>
            <a:ext cx="63388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仔细观察，抓住景物特点写具体</a:t>
            </a:r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。</a:t>
            </a:r>
          </a:p>
        </p:txBody>
      </p:sp>
      <p:sp>
        <p:nvSpPr>
          <p:cNvPr id="30728" name="矩形 28"/>
          <p:cNvSpPr>
            <a:spLocks noChangeArrowheads="1"/>
          </p:cNvSpPr>
          <p:nvPr/>
        </p:nvSpPr>
        <p:spPr bwMode="auto">
          <a:xfrm>
            <a:off x="1692275" y="3429000"/>
            <a:ext cx="3055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先总写后分写</a:t>
            </a:r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。</a:t>
            </a:r>
          </a:p>
        </p:txBody>
      </p:sp>
      <p:sp>
        <p:nvSpPr>
          <p:cNvPr id="30729" name="矩形 30"/>
          <p:cNvSpPr>
            <a:spLocks noChangeArrowheads="1"/>
          </p:cNvSpPr>
          <p:nvPr/>
        </p:nvSpPr>
        <p:spPr bwMode="auto">
          <a:xfrm>
            <a:off x="1692275" y="4221163"/>
            <a:ext cx="66960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运用比喻和拟人的手法，使文章更具体更生动。</a:t>
            </a:r>
            <a:endParaRPr lang="zh-CN" altLang="en-US" sz="3200" b="1">
              <a:solidFill>
                <a:srgbClr val="00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3" name="流程图: 联系 2"/>
          <p:cNvSpPr/>
          <p:nvPr/>
        </p:nvSpPr>
        <p:spPr>
          <a:xfrm>
            <a:off x="1403350" y="2133600"/>
            <a:ext cx="288925" cy="287338"/>
          </a:xfrm>
          <a:prstGeom prst="flowChartConnector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流程图: 联系 21"/>
          <p:cNvSpPr/>
          <p:nvPr/>
        </p:nvSpPr>
        <p:spPr>
          <a:xfrm>
            <a:off x="1403350" y="2852738"/>
            <a:ext cx="288925" cy="288925"/>
          </a:xfrm>
          <a:prstGeom prst="flowChartConnector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流程图: 联系 22"/>
          <p:cNvSpPr/>
          <p:nvPr/>
        </p:nvSpPr>
        <p:spPr>
          <a:xfrm>
            <a:off x="1403350" y="3644900"/>
            <a:ext cx="288925" cy="287338"/>
          </a:xfrm>
          <a:prstGeom prst="flowChartConnector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流程图: 联系 24"/>
          <p:cNvSpPr/>
          <p:nvPr/>
        </p:nvSpPr>
        <p:spPr>
          <a:xfrm>
            <a:off x="1403350" y="4365625"/>
            <a:ext cx="288925" cy="287338"/>
          </a:xfrm>
          <a:prstGeom prst="flowChartConnector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34" name="文本框 4"/>
          <p:cNvSpPr txBox="1">
            <a:spLocks noChangeArrowheads="1"/>
          </p:cNvSpPr>
          <p:nvPr/>
        </p:nvSpPr>
        <p:spPr bwMode="auto">
          <a:xfrm>
            <a:off x="1700213" y="660400"/>
            <a:ext cx="2540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</a:p>
        </p:txBody>
      </p:sp>
      <p:sp>
        <p:nvSpPr>
          <p:cNvPr id="30735" name="文本框 5"/>
          <p:cNvSpPr txBox="1">
            <a:spLocks noChangeArrowheads="1"/>
          </p:cNvSpPr>
          <p:nvPr/>
        </p:nvSpPr>
        <p:spPr bwMode="auto">
          <a:xfrm>
            <a:off x="1827213" y="787400"/>
            <a:ext cx="2540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23"/>
          <p:cNvGrpSpPr>
            <a:grpSpLocks/>
          </p:cNvGrpSpPr>
          <p:nvPr/>
        </p:nvGrpSpPr>
        <p:grpSpPr bwMode="auto">
          <a:xfrm>
            <a:off x="468313" y="111125"/>
            <a:ext cx="2841625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746" y="205771"/>
              <a:ext cx="172942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习作内容</a:t>
              </a:r>
            </a:p>
          </p:txBody>
        </p:sp>
        <p:pic>
          <p:nvPicPr>
            <p:cNvPr id="32779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770" name="矩形 1"/>
          <p:cNvSpPr>
            <a:spLocks noChangeArrowheads="1"/>
          </p:cNvSpPr>
          <p:nvPr/>
        </p:nvSpPr>
        <p:spPr bwMode="auto">
          <a:xfrm>
            <a:off x="1619250" y="5373688"/>
            <a:ext cx="71643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/>
                <a:ea typeface="楷体"/>
                <a:cs typeface="楷体"/>
              </a:rPr>
              <a:t>让我们把身边的美景介绍给别人吧！</a:t>
            </a: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5532438"/>
            <a:ext cx="1211262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图片 9"/>
          <p:cNvPicPr>
            <a:picLocks noChangeAspect="1"/>
          </p:cNvPicPr>
          <p:nvPr/>
        </p:nvPicPr>
        <p:blipFill>
          <a:blip r:embed="rId7"/>
          <a:srcRect r="72971"/>
          <a:stretch>
            <a:fillRect/>
          </a:stretch>
        </p:blipFill>
        <p:spPr bwMode="auto">
          <a:xfrm>
            <a:off x="6548438" y="6167438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图片 9"/>
          <p:cNvPicPr>
            <a:picLocks noChangeAspect="1"/>
          </p:cNvPicPr>
          <p:nvPr/>
        </p:nvPicPr>
        <p:blipFill>
          <a:blip r:embed="rId7"/>
          <a:srcRect r="72971"/>
          <a:stretch>
            <a:fillRect/>
          </a:stretch>
        </p:blipFill>
        <p:spPr bwMode="auto">
          <a:xfrm>
            <a:off x="1331913" y="587692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8313" y="981075"/>
            <a:ext cx="806450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39750">
              <a:lnSpc>
                <a:spcPct val="120000"/>
              </a:lnSpc>
            </a:pPr>
            <a:r>
              <a:rPr lang="zh-CN" altLang="en-US" b="1">
                <a:latin typeface="楷体"/>
                <a:ea typeface="楷体"/>
                <a:cs typeface="楷体"/>
              </a:rPr>
              <a:t> 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公园、田野、果园、小河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……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我们周围也有许多美丽的地方，你发现了吗？</a:t>
            </a:r>
            <a:endParaRPr lang="zh-CN" altLang="en-US" sz="2800" b="1">
              <a:solidFill>
                <a:srgbClr val="0000FF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115616" y="2060848"/>
            <a:ext cx="7056784" cy="338437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1125538"/>
            <a:ext cx="5476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611188" y="2328863"/>
            <a:ext cx="2665412" cy="608012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楷体"/>
                <a:ea typeface="楷体"/>
                <a:cs typeface="楷体"/>
              </a:rPr>
              <a:t>确定哪儿最美</a:t>
            </a:r>
            <a:endParaRPr lang="zh-CN" altLang="zh-CN" sz="3200" b="1">
              <a:latin typeface="楷体"/>
              <a:ea typeface="楷体"/>
              <a:cs typeface="楷体"/>
            </a:endParaRPr>
          </a:p>
        </p:txBody>
      </p:sp>
      <p:grpSp>
        <p:nvGrpSpPr>
          <p:cNvPr id="34822" name="组合 23"/>
          <p:cNvGrpSpPr>
            <a:grpSpLocks/>
          </p:cNvGrpSpPr>
          <p:nvPr/>
        </p:nvGrpSpPr>
        <p:grpSpPr bwMode="auto">
          <a:xfrm>
            <a:off x="468313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521" y="205771"/>
              <a:ext cx="174346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写作指导</a:t>
              </a:r>
            </a:p>
          </p:txBody>
        </p:sp>
        <p:pic>
          <p:nvPicPr>
            <p:cNvPr id="34833" name="图片 2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823" name="矩形 2"/>
          <p:cNvSpPr>
            <a:spLocks noChangeArrowheads="1"/>
          </p:cNvSpPr>
          <p:nvPr/>
        </p:nvSpPr>
        <p:spPr bwMode="auto">
          <a:xfrm>
            <a:off x="1042988" y="1052513"/>
            <a:ext cx="26479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写景前要梳理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588125" y="2257425"/>
            <a:ext cx="1871663" cy="60801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楷体"/>
                <a:ea typeface="楷体"/>
                <a:cs typeface="楷体"/>
              </a:rPr>
              <a:t>美在哪里</a:t>
            </a:r>
            <a:endParaRPr lang="zh-CN" altLang="zh-CN" sz="3200" b="1">
              <a:latin typeface="楷体"/>
              <a:ea typeface="楷体"/>
              <a:cs typeface="楷体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3203575" y="3336925"/>
            <a:ext cx="3097213" cy="608013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楷体"/>
                <a:ea typeface="楷体"/>
                <a:cs typeface="楷体"/>
              </a:rPr>
              <a:t>你都看到了什么</a:t>
            </a:r>
            <a:endParaRPr lang="zh-CN" altLang="zh-CN" sz="3200" b="1">
              <a:latin typeface="楷体"/>
              <a:ea typeface="楷体"/>
              <a:cs typeface="楷体"/>
            </a:endParaRPr>
          </a:p>
        </p:txBody>
      </p:sp>
      <p:sp>
        <p:nvSpPr>
          <p:cNvPr id="5" name="圆角右箭头 4"/>
          <p:cNvSpPr/>
          <p:nvPr/>
        </p:nvSpPr>
        <p:spPr>
          <a:xfrm flipV="1">
            <a:off x="2484438" y="2987675"/>
            <a:ext cx="719137" cy="649288"/>
          </a:xfrm>
          <a:prstGeom prst="bentArrow">
            <a:avLst>
              <a:gd name="adj1" fmla="val 25000"/>
              <a:gd name="adj2" fmla="val 23815"/>
              <a:gd name="adj3" fmla="val 25000"/>
              <a:gd name="adj4" fmla="val 4375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角右箭头 26"/>
          <p:cNvSpPr/>
          <p:nvPr/>
        </p:nvSpPr>
        <p:spPr>
          <a:xfrm>
            <a:off x="5940425" y="2628900"/>
            <a:ext cx="576263" cy="647700"/>
          </a:xfrm>
          <a:prstGeom prst="ben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2843213" y="4076700"/>
            <a:ext cx="6205537" cy="2781300"/>
            <a:chOff x="2843808" y="4077072"/>
            <a:chExt cx="6204639" cy="2780929"/>
          </a:xfrm>
        </p:grpSpPr>
        <p:pic>
          <p:nvPicPr>
            <p:cNvPr id="34829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83988" y="5085185"/>
              <a:ext cx="1164459" cy="1772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云形标注 5"/>
            <p:cNvSpPr/>
            <p:nvPr/>
          </p:nvSpPr>
          <p:spPr>
            <a:xfrm>
              <a:off x="2843808" y="4077072"/>
              <a:ext cx="4536418" cy="2231727"/>
            </a:xfrm>
            <a:prstGeom prst="cloudCallout">
              <a:avLst>
                <a:gd name="adj1" fmla="val 65288"/>
                <a:gd name="adj2" fmla="val 22178"/>
              </a:avLst>
            </a:prstGeom>
            <a:solidFill>
              <a:srgbClr val="92D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831" name="Rectangle 1"/>
            <p:cNvSpPr>
              <a:spLocks noChangeArrowheads="1"/>
            </p:cNvSpPr>
            <p:nvPr/>
          </p:nvSpPr>
          <p:spPr bwMode="auto">
            <a:xfrm>
              <a:off x="3347864" y="4437112"/>
              <a:ext cx="3960440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楷体"/>
                  <a:ea typeface="楷体"/>
                  <a:cs typeface="楷体"/>
                </a:rPr>
                <a:t>想一想：</a:t>
              </a:r>
              <a:r>
                <a:rPr lang="zh-CN" altLang="en-US" sz="2400">
                  <a:latin typeface="楷体"/>
                  <a:ea typeface="楷体"/>
                  <a:cs typeface="楷体"/>
                </a:rPr>
                <a:t>那天天气怎样？</a:t>
              </a:r>
              <a:endParaRPr lang="en-US" altLang="zh-CN" sz="2400">
                <a:latin typeface="楷体"/>
                <a:ea typeface="楷体"/>
                <a:cs typeface="楷体"/>
              </a:endParaRPr>
            </a:p>
            <a:p>
              <a:r>
                <a:rPr lang="zh-CN" altLang="en-US" sz="2400">
                  <a:latin typeface="楷体"/>
                  <a:ea typeface="楷体"/>
                  <a:cs typeface="楷体"/>
                </a:rPr>
                <a:t>给你留下最深印象的是什么？</a:t>
              </a:r>
              <a:endParaRPr lang="en-US" altLang="zh-CN" sz="2400">
                <a:latin typeface="楷体"/>
                <a:ea typeface="楷体"/>
                <a:cs typeface="楷体"/>
              </a:endParaRPr>
            </a:p>
            <a:p>
              <a:r>
                <a:rPr lang="zh-CN" altLang="en-US" sz="2400">
                  <a:latin typeface="楷体"/>
                  <a:ea typeface="楷体"/>
                  <a:cs typeface="楷体"/>
                </a:rPr>
                <a:t>你有什么感受？</a:t>
              </a:r>
              <a:endParaRPr lang="en-US" altLang="zh-CN" sz="2400">
                <a:latin typeface="楷体"/>
                <a:ea typeface="楷体"/>
                <a:cs typeface="楷体"/>
              </a:endParaRPr>
            </a:p>
            <a:p>
              <a:r>
                <a:rPr lang="en-US" altLang="zh-CN" sz="2400">
                  <a:latin typeface="楷体"/>
                  <a:ea typeface="楷体"/>
                  <a:cs typeface="楷体"/>
                </a:rPr>
                <a:t>……</a:t>
              </a:r>
              <a:endParaRPr lang="zh-CN" altLang="zh-CN" sz="2400">
                <a:latin typeface="楷体"/>
                <a:ea typeface="楷体"/>
                <a:cs typeface="楷体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1125538"/>
            <a:ext cx="54768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69" name="组合 23"/>
          <p:cNvGrpSpPr>
            <a:grpSpLocks/>
          </p:cNvGrpSpPr>
          <p:nvPr/>
        </p:nvGrpSpPr>
        <p:grpSpPr bwMode="auto">
          <a:xfrm>
            <a:off x="468313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521" y="205771"/>
              <a:ext cx="174346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写作指导</a:t>
              </a:r>
            </a:p>
          </p:txBody>
        </p:sp>
        <p:pic>
          <p:nvPicPr>
            <p:cNvPr id="36877" name="图片 2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870" name="矩形 2"/>
          <p:cNvSpPr>
            <a:spLocks noChangeArrowheads="1"/>
          </p:cNvSpPr>
          <p:nvPr/>
        </p:nvSpPr>
        <p:spPr bwMode="auto">
          <a:xfrm>
            <a:off x="1187450" y="1125538"/>
            <a:ext cx="30686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写景时要有重点</a:t>
            </a: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116013" y="1997075"/>
            <a:ext cx="72009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/>
                <a:ea typeface="楷体"/>
                <a:cs typeface="楷体"/>
              </a:rPr>
              <a:t>    写景时，要有所取有所弃，抓住最有特征的景物加以描写，其他的景色可以略写或不写。</a:t>
            </a:r>
            <a:endParaRPr lang="zh-CN" altLang="zh-CN" sz="3200" b="1">
              <a:solidFill>
                <a:srgbClr val="000000"/>
              </a:solidFill>
              <a:latin typeface="楷体"/>
              <a:ea typeface="楷体"/>
              <a:cs typeface="楷体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563938" y="4057650"/>
            <a:ext cx="5411787" cy="2779713"/>
            <a:chOff x="3635896" y="4077072"/>
            <a:chExt cx="5412551" cy="2780929"/>
          </a:xfrm>
        </p:grpSpPr>
        <p:pic>
          <p:nvPicPr>
            <p:cNvPr id="36873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83988" y="5085185"/>
              <a:ext cx="1164459" cy="1772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云形标注 21"/>
            <p:cNvSpPr/>
            <p:nvPr/>
          </p:nvSpPr>
          <p:spPr>
            <a:xfrm>
              <a:off x="3635896" y="4077072"/>
              <a:ext cx="3743853" cy="2233001"/>
            </a:xfrm>
            <a:prstGeom prst="cloudCallout">
              <a:avLst>
                <a:gd name="adj1" fmla="val 65288"/>
                <a:gd name="adj2" fmla="val 22178"/>
              </a:avLst>
            </a:prstGeom>
            <a:solidFill>
              <a:srgbClr val="92D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6875" name="Rectangle 1"/>
            <p:cNvSpPr>
              <a:spLocks noChangeArrowheads="1"/>
            </p:cNvSpPr>
            <p:nvPr/>
          </p:nvSpPr>
          <p:spPr bwMode="auto">
            <a:xfrm>
              <a:off x="4427984" y="4457103"/>
              <a:ext cx="3960440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楷体"/>
                  <a:ea typeface="楷体"/>
                  <a:cs typeface="楷体"/>
                </a:rPr>
                <a:t>想一想：</a:t>
              </a:r>
              <a:r>
                <a:rPr lang="zh-CN" altLang="en-US" sz="2400">
                  <a:latin typeface="楷体"/>
                  <a:ea typeface="楷体"/>
                  <a:cs typeface="楷体"/>
                </a:rPr>
                <a:t>最美的？</a:t>
              </a:r>
              <a:endParaRPr lang="en-US" altLang="zh-CN" sz="2400">
                <a:latin typeface="楷体"/>
                <a:ea typeface="楷体"/>
                <a:cs typeface="楷体"/>
              </a:endParaRPr>
            </a:p>
            <a:p>
              <a:r>
                <a:rPr lang="zh-CN" altLang="en-US" sz="2400">
                  <a:latin typeface="楷体"/>
                  <a:ea typeface="楷体"/>
                  <a:cs typeface="楷体"/>
                </a:rPr>
                <a:t>最有趣的？</a:t>
              </a:r>
              <a:endParaRPr lang="en-US" altLang="zh-CN" sz="2400">
                <a:latin typeface="楷体"/>
                <a:ea typeface="楷体"/>
                <a:cs typeface="楷体"/>
              </a:endParaRPr>
            </a:p>
            <a:p>
              <a:r>
                <a:rPr lang="zh-CN" altLang="en-US" sz="2400">
                  <a:latin typeface="楷体"/>
                  <a:ea typeface="楷体"/>
                  <a:cs typeface="楷体"/>
                </a:rPr>
                <a:t>最有特点的？</a:t>
              </a:r>
              <a:endParaRPr lang="en-US" altLang="zh-CN" sz="2400">
                <a:latin typeface="楷体"/>
                <a:ea typeface="楷体"/>
                <a:cs typeface="楷体"/>
              </a:endParaRPr>
            </a:p>
            <a:p>
              <a:r>
                <a:rPr lang="en-US" altLang="zh-CN" sz="2400">
                  <a:latin typeface="楷体"/>
                  <a:ea typeface="楷体"/>
                  <a:cs typeface="楷体"/>
                </a:rPr>
                <a:t>……</a:t>
              </a:r>
              <a:endParaRPr lang="zh-CN" altLang="zh-CN" sz="2400">
                <a:latin typeface="楷体"/>
                <a:ea typeface="楷体"/>
                <a:cs typeface="楷体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</TotalTime>
  <Words>1678</Words>
  <Application>Microsoft Office PowerPoint</Application>
  <PresentationFormat>全屏显示(4:3)</PresentationFormat>
  <Paragraphs>121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15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Calibri</vt:lpstr>
      <vt:lpstr>+mn-ea</vt:lpstr>
      <vt:lpstr>楷体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>绿色圃中小学教育http://www.LSPJY.com</Manager>
  <Company>绿色圃中小学教育http://www.LSPJY.com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绿色圃中小学教育http://www.LSPJY.com</dc:title>
  <dc:subject>绿色圃中小学教育http://www.LSPJY.com</dc:subject>
  <dc:creator>绿色圃中小学教育http://www.LSPJY.com</dc:creator>
  <cp:keywords>绿色圃中小学教育http:/www.LSPJY.com</cp:keywords>
  <dc:description>绿色圃中小学教育http://www.LSPJY.com</dc:description>
  <cp:lastModifiedBy>微软用户</cp:lastModifiedBy>
  <cp:revision>6</cp:revision>
  <dcterms:created xsi:type="dcterms:W3CDTF">2017-05-17T10:13:00Z</dcterms:created>
  <dcterms:modified xsi:type="dcterms:W3CDTF">2018-09-02T10:51:23Z</dcterms:modified>
  <cp:category>绿色圃中小学教育http://www.LSPJY.com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