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99" r:id="rId3"/>
    <p:sldId id="329" r:id="rId4"/>
    <p:sldId id="330" r:id="rId5"/>
    <p:sldId id="332" r:id="rId6"/>
    <p:sldId id="331" r:id="rId7"/>
    <p:sldId id="258" r:id="rId8"/>
    <p:sldId id="371" r:id="rId9"/>
    <p:sldId id="370" r:id="rId10"/>
    <p:sldId id="372" r:id="rId11"/>
    <p:sldId id="373" r:id="rId12"/>
    <p:sldId id="361" r:id="rId13"/>
    <p:sldId id="391" r:id="rId14"/>
    <p:sldId id="362" r:id="rId15"/>
    <p:sldId id="388" r:id="rId16"/>
    <p:sldId id="363" r:id="rId17"/>
    <p:sldId id="364" r:id="rId18"/>
    <p:sldId id="266" r:id="rId19"/>
    <p:sldId id="268" r:id="rId20"/>
    <p:sldId id="280" r:id="rId21"/>
    <p:sldId id="335" r:id="rId22"/>
    <p:sldId id="390" r:id="rId23"/>
    <p:sldId id="369" r:id="rId24"/>
    <p:sldId id="389" r:id="rId2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66FF99"/>
    <a:srgbClr val="009900"/>
    <a:srgbClr val="9933FF"/>
    <a:srgbClr val="FF99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705"/>
  </p:normalViewPr>
  <p:slideViewPr>
    <p:cSldViewPr showGuides="1">
      <p:cViewPr varScale="1">
        <p:scale>
          <a:sx n="65" d="100"/>
          <a:sy n="65" d="100"/>
        </p:scale>
        <p:origin x="-114" y="-102"/>
      </p:cViewPr>
      <p:guideLst>
        <p:guide orient="horz" pos="2160"/>
        <p:guide pos="2878"/>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4813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3</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5"/>
          <p:cNvSpPr>
            <a:spLocks noGrp="1" noChangeArrowheads="1"/>
          </p:cNvSpPr>
          <p:nvPr>
            <p:ph type="ftr" sz="quarter" idx="1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1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1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3"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Rectangle 6"/>
          <p:cNvSpPr>
            <a:spLocks noGrp="1" noChangeArrowheads="1"/>
          </p:cNvSpPr>
          <p:nvPr>
            <p:ph type="sldNum" sz="quarter" idx="4"/>
          </p:nvPr>
        </p:nvSpPr>
        <p:spPr>
          <a:xfrm>
            <a:off x="6553200" y="6245225"/>
            <a:ext cx="2133600" cy="476250"/>
          </a:xfrm>
          <a:prstGeom prst="rect">
            <a:avLst/>
          </a:prstGeom>
        </p:spPr>
        <p:txBody>
          <a:bodyPr/>
          <a:lstStyle/>
          <a:p>
            <a:pPr lvl="0" eaLnBrk="1" hangingPunct="1"/>
            <a:fld id="{9A0DB2DC-4C9A-4742-B13C-FB6460FD3503}" type="slidenum">
              <a:rPr lang="en-US" altLang="zh-CN" dirty="0"/>
              <a:pPr lvl="0" eaLnBrk="1" hangingPunct="1"/>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a:xfrm>
          <a:off x="0" y="0"/>
          <a:ext cx="0" cy="0"/>
          <a:chOff x="0" y="0"/>
          <a:chExt cx="0" cy="0"/>
        </a:xfrm>
      </p:grpSpPr>
      <p:pic>
        <p:nvPicPr>
          <p:cNvPr id="1026" name="Picture 9" descr="\\192.168.1.155\share\PPT\PPT素材包\矩形框\矩形框7.png"/>
          <p:cNvPicPr>
            <a:picLocks noChangeAspect="1"/>
          </p:cNvPicPr>
          <p:nvPr userDrawn="1"/>
        </p:nvPicPr>
        <p:blipFill>
          <a:blip r:embed="rId16"/>
          <a:stretch>
            <a:fillRect/>
          </a:stretch>
        </p:blipFill>
        <p:spPr>
          <a:xfrm>
            <a:off x="-76200" y="0"/>
            <a:ext cx="9220200" cy="6934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slide" Target="slide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3.jpeg"/><Relationship Id="rId2" Type="http://schemas.openxmlformats.org/officeDocument/2006/relationships/hyperlink" Target="../../ss/Local%20Settings/chu1b/chu1b/&#37011;&#31292;&#20808;/&#20174;&#36828;&#22788;&#30475;&#28779;&#31661;&#21319;&#31354;1.rm" TargetMode="External"/><Relationship Id="rId1" Type="http://schemas.openxmlformats.org/officeDocument/2006/relationships/slideLayout" Target="../slideLayouts/slideLayout7.xml"/><Relationship Id="rId6" Type="http://schemas.openxmlformats.org/officeDocument/2006/relationships/hyperlink" Target="../../ss/Local%20Settings/chu1b/chu1b/&#37011;&#31292;&#20808;/&#19968;&#32423;&#12289;&#20108;&#32423;&#28779;&#31661;&#33073;&#33853;.rm" TargetMode="External"/><Relationship Id="rId5" Type="http://schemas.openxmlformats.org/officeDocument/2006/relationships/image" Target="../media/image12.jpeg"/><Relationship Id="rId4" Type="http://schemas.openxmlformats.org/officeDocument/2006/relationships/hyperlink" Target="../../ss/Local%20Settings/chu1b/chu1b/&#37011;&#31292;&#20808;/&#20174;&#36828;&#22788;&#30475;&#28779;&#31661;&#21319;&#31354;2.r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slide" Target="slide16.xml"/><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50000"/>
              </a:schemeClr>
            </a:gs>
            <a:gs pos="50000">
              <a:schemeClr val="accent1">
                <a:shade val="67500"/>
                <a:satMod val="115000"/>
              </a:schemeClr>
            </a:gs>
            <a:gs pos="100000">
              <a:schemeClr val="accent1">
                <a:shade val="100000"/>
                <a:satMod val="115000"/>
              </a:schemeClr>
            </a:gs>
          </a:gsLst>
          <a:lin ang="5400000" scaled="0"/>
        </a:gradFill>
        <a:effectLst/>
      </p:bgPr>
    </p:bg>
    <p:spTree>
      <p:nvGrpSpPr>
        <p:cNvPr id="1" name=""/>
        <p:cNvGrpSpPr/>
        <p:nvPr/>
      </p:nvGrpSpPr>
      <p:grpSpPr>
        <a:xfrm>
          <a:off x="0" y="0"/>
          <a:ext cx="0" cy="0"/>
          <a:chOff x="0" y="0"/>
          <a:chExt cx="0" cy="0"/>
        </a:xfrm>
      </p:grpSpPr>
      <p:sp>
        <p:nvSpPr>
          <p:cNvPr id="15362" name="WordArt 7"/>
          <p:cNvSpPr>
            <a:spLocks noTextEdit="1"/>
          </p:cNvSpPr>
          <p:nvPr/>
        </p:nvSpPr>
        <p:spPr>
          <a:xfrm rot="5400000">
            <a:off x="5486400" y="2667000"/>
            <a:ext cx="2133600" cy="609600"/>
          </a:xfrm>
          <a:prstGeom prst="rect">
            <a:avLst/>
          </a:prstGeom>
        </p:spPr>
        <p:txBody>
          <a:bodyPr vert="eaVert" wrap="none" fromWordArt="1">
            <a:prstTxWarp prst="textPlain">
              <a:avLst>
                <a:gd name="adj" fmla="val 50000"/>
              </a:avLst>
            </a:prstTxWarp>
            <a:normAutofit/>
          </a:bodyPr>
          <a:lstStyle/>
          <a:p>
            <a:pPr algn="ctr"/>
            <a:r>
              <a:rPr lang="zh-CN" altLang="en-US" sz="3600" b="1">
                <a:ln w="9525" cap="flat" cmpd="sng">
                  <a:solidFill>
                    <a:srgbClr val="00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邓稼先</a:t>
            </a:r>
          </a:p>
        </p:txBody>
      </p:sp>
      <p:pic>
        <p:nvPicPr>
          <p:cNvPr id="2052" name="Picture 13" descr="20031165138"/>
          <p:cNvPicPr>
            <a:picLocks noChangeAspect="1" noChangeArrowheads="1"/>
          </p:cNvPicPr>
          <p:nvPr/>
        </p:nvPicPr>
        <p:blipFill>
          <a:blip r:embed="rId2" cstate="print"/>
          <a:srcRect/>
          <a:stretch>
            <a:fillRect/>
          </a:stretch>
        </p:blipFill>
        <p:spPr bwMode="auto">
          <a:xfrm>
            <a:off x="838200" y="533400"/>
            <a:ext cx="3581400" cy="57912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662" y="1643050"/>
            <a:ext cx="1988045" cy="523220"/>
          </a:xfrm>
          <a:prstGeom prst="rect">
            <a:avLst/>
          </a:prstGeom>
        </p:spPr>
        <p:txBody>
          <a:bodyPr wrap="none">
            <a:spAutoFit/>
          </a:bodyPr>
          <a:lstStyle/>
          <a:p>
            <a:pPr lvl="0"/>
            <a:r>
              <a:rPr lang="zh-CN" altLang="en-US" sz="2800" b="1" dirty="0" smtClean="0"/>
              <a:t>锋芒</a:t>
            </a:r>
            <a:r>
              <a:rPr lang="zh-CN" altLang="en-US" sz="2800" b="1" dirty="0" smtClean="0">
                <a:solidFill>
                  <a:srgbClr val="FF0000"/>
                </a:solidFill>
              </a:rPr>
              <a:t>毕</a:t>
            </a:r>
            <a:r>
              <a:rPr lang="zh-CN" altLang="en-US" sz="2800" b="1" dirty="0" smtClean="0"/>
              <a:t>露：</a:t>
            </a:r>
            <a:endParaRPr lang="zh-CN" altLang="en-US" sz="2800" b="1" dirty="0"/>
          </a:p>
        </p:txBody>
      </p:sp>
      <p:sp>
        <p:nvSpPr>
          <p:cNvPr id="4" name="矩形 3"/>
          <p:cNvSpPr/>
          <p:nvPr/>
        </p:nvSpPr>
        <p:spPr>
          <a:xfrm>
            <a:off x="928662" y="3571876"/>
            <a:ext cx="1988045" cy="523220"/>
          </a:xfrm>
          <a:prstGeom prst="rect">
            <a:avLst/>
          </a:prstGeom>
        </p:spPr>
        <p:txBody>
          <a:bodyPr wrap="none">
            <a:spAutoFit/>
          </a:bodyPr>
          <a:lstStyle/>
          <a:p>
            <a:pPr lvl="0"/>
            <a:r>
              <a:rPr lang="zh-CN" altLang="en-US" sz="2800" b="1" dirty="0" smtClean="0">
                <a:solidFill>
                  <a:srgbClr val="FF0000"/>
                </a:solidFill>
              </a:rPr>
              <a:t>鲜</a:t>
            </a:r>
            <a:r>
              <a:rPr lang="zh-CN" altLang="en-US" sz="2800" b="1" dirty="0" smtClean="0"/>
              <a:t>为人知：</a:t>
            </a:r>
            <a:endParaRPr lang="zh-CN" altLang="en-US" sz="2800" b="1" dirty="0"/>
          </a:p>
        </p:txBody>
      </p:sp>
      <p:sp>
        <p:nvSpPr>
          <p:cNvPr id="5" name="矩形 4"/>
          <p:cNvSpPr/>
          <p:nvPr/>
        </p:nvSpPr>
        <p:spPr>
          <a:xfrm>
            <a:off x="2786050" y="1643050"/>
            <a:ext cx="5572164" cy="830997"/>
          </a:xfrm>
          <a:prstGeom prst="rect">
            <a:avLst/>
          </a:prstGeom>
        </p:spPr>
        <p:txBody>
          <a:bodyPr wrap="square">
            <a:spAutoFit/>
          </a:bodyPr>
          <a:lstStyle/>
          <a:p>
            <a:r>
              <a:rPr lang="zh-CN" altLang="en-US" sz="2400" b="1" dirty="0" smtClean="0"/>
              <a:t>比喻锐气和才干全都显露出来。多形容人气盛逞强。</a:t>
            </a:r>
            <a:r>
              <a:rPr lang="zh-CN" altLang="en-US" b="1" dirty="0" smtClean="0">
                <a:solidFill>
                  <a:srgbClr val="FF0000"/>
                </a:solidFill>
              </a:rPr>
              <a:t>毕，全，完全。</a:t>
            </a:r>
            <a:endParaRPr lang="zh-CN" altLang="en-US" dirty="0"/>
          </a:p>
        </p:txBody>
      </p:sp>
      <p:sp>
        <p:nvSpPr>
          <p:cNvPr id="6" name="矩形 5"/>
          <p:cNvSpPr/>
          <p:nvPr/>
        </p:nvSpPr>
        <p:spPr>
          <a:xfrm>
            <a:off x="2857488" y="3643314"/>
            <a:ext cx="3587842" cy="461665"/>
          </a:xfrm>
          <a:prstGeom prst="rect">
            <a:avLst/>
          </a:prstGeom>
        </p:spPr>
        <p:txBody>
          <a:bodyPr wrap="none">
            <a:spAutoFit/>
          </a:bodyPr>
          <a:lstStyle/>
          <a:p>
            <a:pPr lvl="0"/>
            <a:r>
              <a:rPr lang="zh-CN" altLang="en-US" sz="2400" b="1" dirty="0" smtClean="0"/>
              <a:t>很少被人知道。</a:t>
            </a:r>
            <a:r>
              <a:rPr lang="zh-CN" altLang="en-US" sz="2400" b="1" dirty="0" smtClean="0">
                <a:solidFill>
                  <a:srgbClr val="FF0000"/>
                </a:solidFill>
              </a:rPr>
              <a:t>鲜，少。</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662" y="1857364"/>
            <a:ext cx="1747594" cy="523220"/>
          </a:xfrm>
          <a:prstGeom prst="rect">
            <a:avLst/>
          </a:prstGeom>
        </p:spPr>
        <p:txBody>
          <a:bodyPr wrap="none">
            <a:spAutoFit/>
          </a:bodyPr>
          <a:lstStyle/>
          <a:p>
            <a:pPr lvl="0"/>
            <a:r>
              <a:rPr lang="zh-CN" altLang="en-US" sz="2800" b="1" dirty="0" smtClean="0"/>
              <a:t>马革裹尸</a:t>
            </a:r>
            <a:r>
              <a:rPr lang="en-US" altLang="zh-CN" sz="2800" b="1" dirty="0" smtClean="0"/>
              <a:t>:</a:t>
            </a:r>
            <a:endParaRPr lang="en-US" altLang="zh-CN" sz="2800" b="1" dirty="0"/>
          </a:p>
        </p:txBody>
      </p:sp>
      <p:sp>
        <p:nvSpPr>
          <p:cNvPr id="3" name="矩形 2"/>
          <p:cNvSpPr/>
          <p:nvPr/>
        </p:nvSpPr>
        <p:spPr>
          <a:xfrm>
            <a:off x="928663" y="3429000"/>
            <a:ext cx="1714512" cy="954107"/>
          </a:xfrm>
          <a:prstGeom prst="rect">
            <a:avLst/>
          </a:prstGeom>
        </p:spPr>
        <p:txBody>
          <a:bodyPr wrap="square">
            <a:spAutoFit/>
          </a:bodyPr>
          <a:lstStyle/>
          <a:p>
            <a:pPr lvl="0"/>
            <a:r>
              <a:rPr lang="zh-CN" altLang="en-US" sz="2800" b="1" dirty="0" smtClean="0"/>
              <a:t>鞠躬尽瘁</a:t>
            </a:r>
            <a:r>
              <a:rPr lang="en-US" altLang="zh-CN" sz="2800" b="1" dirty="0" smtClean="0"/>
              <a:t>,</a:t>
            </a:r>
            <a:r>
              <a:rPr lang="zh-CN" altLang="en-US" sz="2800" b="1" dirty="0" smtClean="0"/>
              <a:t>死而后已</a:t>
            </a:r>
            <a:r>
              <a:rPr lang="en-US" altLang="zh-CN" sz="2800" b="1" dirty="0" smtClean="0"/>
              <a:t>:</a:t>
            </a:r>
            <a:endParaRPr lang="en-US" altLang="zh-CN" sz="2800" b="1" dirty="0"/>
          </a:p>
        </p:txBody>
      </p:sp>
      <p:sp>
        <p:nvSpPr>
          <p:cNvPr id="4" name="矩形 3"/>
          <p:cNvSpPr/>
          <p:nvPr/>
        </p:nvSpPr>
        <p:spPr>
          <a:xfrm>
            <a:off x="2857488" y="1857364"/>
            <a:ext cx="5429288" cy="830997"/>
          </a:xfrm>
          <a:prstGeom prst="rect">
            <a:avLst/>
          </a:prstGeom>
        </p:spPr>
        <p:txBody>
          <a:bodyPr wrap="square">
            <a:spAutoFit/>
          </a:bodyPr>
          <a:lstStyle/>
          <a:p>
            <a:pPr lvl="0"/>
            <a:r>
              <a:rPr lang="zh-CN" altLang="en-US" sz="2400" b="1" dirty="0" smtClean="0"/>
              <a:t>用马皮把尸体包裹起来，指军人战死于战场。</a:t>
            </a:r>
            <a:endParaRPr lang="en-US" altLang="zh-CN" sz="2400" b="1" dirty="0"/>
          </a:p>
        </p:txBody>
      </p:sp>
      <p:sp>
        <p:nvSpPr>
          <p:cNvPr id="5" name="矩形 4"/>
          <p:cNvSpPr/>
          <p:nvPr/>
        </p:nvSpPr>
        <p:spPr>
          <a:xfrm>
            <a:off x="2714612" y="3786190"/>
            <a:ext cx="5753498" cy="461665"/>
          </a:xfrm>
          <a:prstGeom prst="rect">
            <a:avLst/>
          </a:prstGeom>
        </p:spPr>
        <p:txBody>
          <a:bodyPr wrap="none">
            <a:spAutoFit/>
          </a:bodyPr>
          <a:lstStyle/>
          <a:p>
            <a:pPr lvl="0"/>
            <a:r>
              <a:rPr lang="zh-CN" altLang="en-US" sz="2400" b="1" dirty="0" smtClean="0"/>
              <a:t>小心谨慎，贡献除全部精力，到死为止。</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571472" y="568325"/>
            <a:ext cx="7936258" cy="3896360"/>
          </a:xfrm>
        </p:spPr>
        <p:txBody>
          <a:bodyPr/>
          <a:lstStyle/>
          <a:p>
            <a:pPr algn="just"/>
            <a:r>
              <a:rPr lang="zh-CN" altLang="en-US" sz="4000" b="1" dirty="0">
                <a:solidFill>
                  <a:srgbClr val="00B050"/>
                </a:solidFill>
                <a:latin typeface="楷体" panose="02010609060101010101" charset="-122"/>
                <a:ea typeface="楷体" panose="02010609060101010101" charset="-122"/>
              </a:rPr>
              <a:t/>
            </a:r>
            <a:br>
              <a:rPr lang="zh-CN" altLang="en-US" sz="4000" b="1" dirty="0">
                <a:solidFill>
                  <a:srgbClr val="00B050"/>
                </a:solidFill>
                <a:latin typeface="楷体" panose="02010609060101010101" charset="-122"/>
                <a:ea typeface="楷体" panose="02010609060101010101" charset="-122"/>
              </a:rPr>
            </a:br>
            <a:r>
              <a:rPr lang="zh-CN" altLang="en-US" sz="4000" b="1" dirty="0">
                <a:solidFill>
                  <a:srgbClr val="00B050"/>
                </a:solidFill>
                <a:latin typeface="楷体" panose="02010609060101010101" charset="-122"/>
                <a:ea typeface="楷体" panose="02010609060101010101" charset="-122"/>
              </a:rPr>
              <a:t/>
            </a:r>
            <a:br>
              <a:rPr lang="zh-CN" altLang="en-US" sz="4000" b="1" dirty="0">
                <a:solidFill>
                  <a:srgbClr val="00B050"/>
                </a:solidFill>
                <a:latin typeface="楷体" panose="02010609060101010101" charset="-122"/>
                <a:ea typeface="楷体" panose="02010609060101010101" charset="-122"/>
              </a:rPr>
            </a:br>
            <a:r>
              <a:rPr lang="zh-CN" altLang="en-US" sz="4000" b="1" dirty="0">
                <a:solidFill>
                  <a:srgbClr val="00B050"/>
                </a:solidFill>
                <a:latin typeface="楷体" panose="02010609060101010101" charset="-122"/>
                <a:ea typeface="楷体" panose="02010609060101010101" charset="-122"/>
              </a:rPr>
              <a:t>找出邓稼先的主要事迹及彰显的伟大精神</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anose="05000000000000000000" charset="0"/>
              <a:buChar char="Ø"/>
            </a:pPr>
            <a:r>
              <a:rPr lang="zh-CN" altLang="en-US" dirty="0">
                <a:sym typeface="+mn-ea"/>
                <a:hlinkClick r:id="rId2" action="ppaction://hlinksldjump"/>
              </a:rPr>
              <a:t>从</a:t>
            </a:r>
            <a:r>
              <a:rPr lang="en-US" altLang="zh-CN" dirty="0">
                <a:sym typeface="+mn-ea"/>
                <a:hlinkClick r:id="rId2" action="ppaction://hlinksldjump"/>
              </a:rPr>
              <a:t>“</a:t>
            </a:r>
            <a:r>
              <a:rPr lang="zh-CN" altLang="en-US" dirty="0">
                <a:sym typeface="+mn-ea"/>
                <a:hlinkClick r:id="rId2" action="ppaction://hlinksldjump"/>
              </a:rPr>
              <a:t>任人宰割</a:t>
            </a:r>
            <a:r>
              <a:rPr lang="en-US" altLang="zh-CN" dirty="0">
                <a:sym typeface="+mn-ea"/>
                <a:hlinkClick r:id="rId2" action="ppaction://hlinksldjump"/>
              </a:rPr>
              <a:t>”</a:t>
            </a:r>
            <a:r>
              <a:rPr lang="zh-CN" altLang="en-US" dirty="0">
                <a:sym typeface="+mn-ea"/>
                <a:hlinkClick r:id="rId2" action="ppaction://hlinksldjump"/>
              </a:rPr>
              <a:t>到</a:t>
            </a:r>
            <a:r>
              <a:rPr lang="en-US" altLang="zh-CN" dirty="0">
                <a:sym typeface="+mn-ea"/>
                <a:hlinkClick r:id="rId2" action="ppaction://hlinksldjump"/>
              </a:rPr>
              <a:t>“</a:t>
            </a:r>
            <a:r>
              <a:rPr lang="zh-CN" altLang="en-US" dirty="0">
                <a:sym typeface="+mn-ea"/>
                <a:hlinkClick r:id="rId2" action="ppaction://hlinksldjump"/>
              </a:rPr>
              <a:t>站起来了</a:t>
            </a:r>
            <a:r>
              <a:rPr lang="en-US" altLang="zh-CN" dirty="0">
                <a:sym typeface="+mn-ea"/>
                <a:hlinkClick r:id="rId2" action="ppaction://hlinksldjump"/>
              </a:rPr>
              <a:t>”</a:t>
            </a:r>
            <a:endParaRPr lang="en-US" altLang="zh-CN" dirty="0"/>
          </a:p>
          <a:p>
            <a:pPr>
              <a:buFont typeface="Wingdings" panose="05000000000000000000" charset="0"/>
              <a:buChar char="Ø"/>
            </a:pPr>
            <a:r>
              <a:rPr lang="en-US" altLang="zh-CN" dirty="0">
                <a:sym typeface="+mn-ea"/>
                <a:hlinkClick r:id="rId3" action="ppaction://hlinksldjump"/>
              </a:rPr>
              <a:t>“</a:t>
            </a:r>
            <a:r>
              <a:rPr lang="zh-CN" altLang="en-US" dirty="0">
                <a:sym typeface="+mn-ea"/>
                <a:hlinkClick r:id="rId3" action="ppaction://hlinksldjump"/>
              </a:rPr>
              <a:t>两弹</a:t>
            </a:r>
            <a:r>
              <a:rPr lang="en-US" altLang="zh-CN" dirty="0">
                <a:sym typeface="+mn-ea"/>
                <a:hlinkClick r:id="rId3" action="ppaction://hlinksldjump"/>
              </a:rPr>
              <a:t>”</a:t>
            </a:r>
            <a:r>
              <a:rPr lang="zh-CN" altLang="en-US" dirty="0">
                <a:sym typeface="+mn-ea"/>
                <a:hlinkClick r:id="rId3" action="ppaction://hlinksldjump"/>
              </a:rPr>
              <a:t>元勋</a:t>
            </a:r>
            <a:endParaRPr lang="zh-CN" altLang="en-US" dirty="0"/>
          </a:p>
          <a:p>
            <a:pPr>
              <a:buFont typeface="Wingdings" panose="05000000000000000000" charset="0"/>
              <a:buChar char="Ø"/>
            </a:pPr>
            <a:r>
              <a:rPr lang="zh-CN" altLang="en-US" dirty="0">
                <a:sym typeface="+mn-ea"/>
                <a:hlinkClick r:id="rId4" action="ppaction://hlinksldjump"/>
              </a:rPr>
              <a:t>邓稼先与奥本海默</a:t>
            </a:r>
            <a:endParaRPr lang="zh-CN" altLang="en-US" dirty="0"/>
          </a:p>
          <a:p>
            <a:pPr>
              <a:buFont typeface="Wingdings" panose="05000000000000000000" charset="0"/>
              <a:buChar char="Ø"/>
            </a:pPr>
            <a:r>
              <a:rPr lang="zh-CN" altLang="en-US" dirty="0">
                <a:sym typeface="+mn-ea"/>
              </a:rPr>
              <a:t>民族感情？友情？</a:t>
            </a:r>
            <a:endParaRPr lang="zh-CN" altLang="en-US" dirty="0"/>
          </a:p>
          <a:p>
            <a:pPr>
              <a:buFont typeface="Wingdings" panose="05000000000000000000" charset="0"/>
              <a:buChar char="Ø"/>
            </a:pPr>
            <a:r>
              <a:rPr lang="en-US" altLang="zh-CN" dirty="0">
                <a:sym typeface="+mn-ea"/>
              </a:rPr>
              <a:t>“</a:t>
            </a:r>
            <a:r>
              <a:rPr lang="zh-CN" altLang="en-US" dirty="0">
                <a:sym typeface="+mn-ea"/>
              </a:rPr>
              <a:t>我不能走</a:t>
            </a:r>
            <a:r>
              <a:rPr lang="en-US" altLang="zh-CN" dirty="0">
                <a:sym typeface="+mn-ea"/>
              </a:rPr>
              <a:t>”</a:t>
            </a:r>
            <a:endParaRPr lang="en-US" altLang="zh-CN" dirty="0"/>
          </a:p>
          <a:p>
            <a:pPr>
              <a:buFont typeface="Wingdings" panose="05000000000000000000" charset="0"/>
              <a:buChar char="Ø"/>
            </a:pPr>
            <a:r>
              <a:rPr lang="zh-CN" altLang="en-US" dirty="0">
                <a:sym typeface="+mn-ea"/>
                <a:hlinkClick r:id="rId5" action="ppaction://hlinksldjump"/>
              </a:rPr>
              <a:t>永恒的骄傲</a:t>
            </a:r>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1"/>
          <p:cNvGraphicFramePr/>
          <p:nvPr/>
        </p:nvGraphicFramePr>
        <p:xfrm>
          <a:off x="695960" y="1263015"/>
          <a:ext cx="7621270" cy="4973955"/>
        </p:xfrm>
        <a:graphic>
          <a:graphicData uri="http://schemas.openxmlformats.org/drawingml/2006/table">
            <a:tbl>
              <a:tblPr firstRow="1" bandRow="1">
                <a:tableStyleId>{5940675A-B579-460E-94D1-54222C63F5DA}</a:tableStyleId>
              </a:tblPr>
              <a:tblGrid>
                <a:gridCol w="3811270"/>
                <a:gridCol w="3810000"/>
              </a:tblGrid>
              <a:tr h="612775">
                <a:tc>
                  <a:txBody>
                    <a:bodyPr/>
                    <a:lstStyle/>
                    <a:p>
                      <a:pPr marL="0" indent="0" algn="ctr">
                        <a:buNone/>
                      </a:pPr>
                      <a:r>
                        <a:rPr lang="zh-CN" altLang="en-US" sz="2800" b="1" u="none">
                          <a:latin typeface="宋体" panose="02010600030101010101" pitchFamily="2" charset="-122"/>
                          <a:ea typeface="宋体" panose="02010600030101010101" pitchFamily="2" charset="-122"/>
                          <a:cs typeface="宋体" panose="02010600030101010101" pitchFamily="2" charset="-122"/>
                        </a:rPr>
                        <a:t>主要事迹</a:t>
                      </a: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zh-CN" altLang="en-US" sz="2800" b="1" u="none">
                          <a:latin typeface="宋体" panose="02010600030101010101" pitchFamily="2" charset="-122"/>
                          <a:ea typeface="宋体" panose="02010600030101010101" pitchFamily="2" charset="-122"/>
                          <a:cs typeface="宋体" panose="02010600030101010101" pitchFamily="2" charset="-122"/>
                        </a:rPr>
                        <a:t>精神品质</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905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3410">
                <a:tc>
                  <a:txBody>
                    <a:bodyPr/>
                    <a:lstStyle/>
                    <a:p>
                      <a:pPr marL="0" indent="0" algn="l">
                        <a:buNone/>
                      </a:pPr>
                      <a:r>
                        <a:rPr lang="en-US" altLang="zh-CN" sz="2000" b="0" u="none">
                          <a:latin typeface="宋体" panose="02010600030101010101" pitchFamily="2" charset="-122"/>
                          <a:ea typeface="宋体" panose="02010600030101010101" pitchFamily="2" charset="-122"/>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在美国获博士学位后立即回国</a:t>
                      </a: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a:latin typeface="宋体" panose="02010600030101010101" pitchFamily="2" charset="-122"/>
                          <a:ea typeface="宋体" panose="02010600030101010101" pitchFamily="2" charset="-122"/>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天下兴亡，匹夫有责，报效祖国</a:t>
                      </a:r>
                    </a:p>
                    <a:p>
                      <a:pPr marL="0" indent="0" algn="l">
                        <a:buNone/>
                      </a:pPr>
                      <a:r>
                        <a:rPr lang="zh-CN" altLang="en-US" sz="2000" b="0" u="none">
                          <a:latin typeface="宋体" panose="02010600030101010101" pitchFamily="2" charset="-122"/>
                          <a:ea typeface="宋体" panose="02010600030101010101" pitchFamily="2" charset="-122"/>
                          <a:cs typeface="宋体" panose="02010600030101010101" pitchFamily="2" charset="-122"/>
                        </a:rPr>
                        <a:t> 爱国精神</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36270">
                <a:tc>
                  <a:txBody>
                    <a:bodyPr/>
                    <a:lstStyle/>
                    <a:p>
                      <a:pPr marL="0" indent="0" algn="l">
                        <a:buNone/>
                      </a:pPr>
                      <a:r>
                        <a:rPr lang="en-US" altLang="zh-CN" sz="2000" b="0" u="none">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000" b="0" u="none">
                          <a:latin typeface="宋体" panose="02010600030101010101" pitchFamily="2" charset="-122"/>
                          <a:ea typeface="宋体" panose="02010600030101010101" pitchFamily="2" charset="-122"/>
                          <a:cs typeface="宋体" panose="02010600030101010101" pitchFamily="2" charset="-122"/>
                        </a:rPr>
                        <a:t>1958</a:t>
                      </a:r>
                      <a:r>
                        <a:rPr lang="zh-CN" altLang="en-US" sz="2000" b="0" u="none">
                          <a:latin typeface="宋体" panose="02010600030101010101" pitchFamily="2" charset="-122"/>
                          <a:ea typeface="宋体" panose="02010600030101010101" pitchFamily="2" charset="-122"/>
                          <a:cs typeface="宋体" panose="02010600030101010101" pitchFamily="2" charset="-122"/>
                        </a:rPr>
                        <a:t>年受命研究原子弹制造的理论，并成功设计了两弹</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000" b="0" u="none">
                          <a:latin typeface="宋体" panose="02010600030101010101" pitchFamily="2" charset="-122"/>
                          <a:ea typeface="宋体" panose="02010600030101010101" pitchFamily="2" charset="-122"/>
                          <a:cs typeface="宋体" panose="02010600030101010101" pitchFamily="2" charset="-122"/>
                        </a:rPr>
                        <a:t>“</a:t>
                      </a:r>
                      <a:r>
                        <a:rPr lang="zh-CN" altLang="en-US" sz="2000" b="0" u="none">
                          <a:latin typeface="宋体" panose="02010600030101010101" pitchFamily="2" charset="-122"/>
                          <a:ea typeface="宋体" panose="02010600030101010101" pitchFamily="2" charset="-122"/>
                          <a:cs typeface="宋体" panose="02010600030101010101" pitchFamily="2" charset="-122"/>
                        </a:rPr>
                        <a:t>两弹元勋”，功勋卓著，民族 </a:t>
                      </a:r>
                    </a:p>
                    <a:p>
                      <a:pPr marL="0" indent="0" algn="l">
                        <a:buNone/>
                      </a:pPr>
                      <a:r>
                        <a:rPr lang="zh-CN" altLang="en-US" sz="2000" b="0" u="none">
                          <a:latin typeface="宋体" panose="02010600030101010101" pitchFamily="2" charset="-122"/>
                          <a:ea typeface="宋体" panose="02010600030101010101" pitchFamily="2" charset="-122"/>
                          <a:cs typeface="宋体" panose="02010600030101010101" pitchFamily="2" charset="-122"/>
                        </a:rPr>
                        <a:t> 大义       </a:t>
                      </a:r>
                      <a:r>
                        <a:rPr lang="zh-CN" altLang="en-US" sz="2000" b="0" u="none">
                          <a:latin typeface="宋体" panose="02010600030101010101" pitchFamily="2" charset="-122"/>
                          <a:ea typeface="宋体" panose="02010600030101010101" pitchFamily="2" charset="-122"/>
                          <a:cs typeface="Times New Roman" panose="02020603050405020304" pitchFamily="18" charset="0"/>
                        </a:rPr>
                        <a:t> </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36905">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000" b="0" u="none">
                          <a:latin typeface="宋体" panose="02010600030101010101" pitchFamily="2" charset="-122"/>
                          <a:ea typeface="宋体" panose="02010600030101010101" pitchFamily="2" charset="-122"/>
                          <a:cs typeface="宋体" panose="02010600030101010101" pitchFamily="2" charset="-122"/>
                        </a:rPr>
                        <a:t>1985</a:t>
                      </a:r>
                      <a:r>
                        <a:rPr lang="zh-CN" altLang="en-US" sz="2000" b="0" u="none">
                          <a:latin typeface="宋体" panose="02010600030101010101" pitchFamily="2" charset="-122"/>
                          <a:ea typeface="宋体" panose="02010600030101010101" pitchFamily="2" charset="-122"/>
                          <a:cs typeface="宋体" panose="02010600030101010101" pitchFamily="2" charset="-122"/>
                        </a:rPr>
                        <a:t>年重病期间写了一份关于中华人民共和国核武器发展的建议书</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a:latin typeface="宋体" panose="02010600030101010101" pitchFamily="2" charset="-122"/>
                          <a:ea typeface="宋体" panose="02010600030101010101" pitchFamily="2" charset="-122"/>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鞠躬尽瘁，死而后已，奉献、牺   </a:t>
                      </a:r>
                    </a:p>
                    <a:p>
                      <a:pPr marL="0" indent="0" algn="l">
                        <a:buNone/>
                      </a:pPr>
                      <a:r>
                        <a:rPr lang="zh-CN" altLang="en-US" sz="2000" b="0" u="none">
                          <a:latin typeface="宋体" panose="02010600030101010101" pitchFamily="2" charset="-122"/>
                          <a:ea typeface="宋体" panose="02010600030101010101" pitchFamily="2" charset="-122"/>
                          <a:cs typeface="宋体" panose="02010600030101010101" pitchFamily="2" charset="-122"/>
                        </a:rPr>
                        <a:t> 牲精神</a:t>
                      </a:r>
                      <a:r>
                        <a:rPr lang="zh-CN" altLang="en-US" sz="2000" b="0" u="none">
                          <a:latin typeface="宋体" panose="02010600030101010101" pitchFamily="2" charset="-122"/>
                          <a:ea typeface="宋体" panose="02010600030101010101" pitchFamily="2" charset="-122"/>
                          <a:cs typeface="Times New Roman" panose="02020603050405020304" pitchFamily="18" charset="0"/>
                        </a:rPr>
                        <a:t> </a:t>
                      </a: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2775">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文革初期，说服两派继续工作</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没有私心</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36905">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000" b="0" u="none">
                          <a:latin typeface="宋体" panose="02010600030101010101" pitchFamily="2" charset="-122"/>
                          <a:ea typeface="宋体" panose="02010600030101010101" pitchFamily="2" charset="-122"/>
                          <a:cs typeface="宋体" panose="02010600030101010101" pitchFamily="2" charset="-122"/>
                        </a:rPr>
                        <a:t>1971</a:t>
                      </a:r>
                      <a:r>
                        <a:rPr lang="zh-CN" altLang="en-US" sz="2000" b="0" u="none">
                          <a:latin typeface="宋体" panose="02010600030101010101" pitchFamily="2" charset="-122"/>
                          <a:ea typeface="宋体" panose="02010600030101010101" pitchFamily="2" charset="-122"/>
                          <a:cs typeface="宋体" panose="02010600030101010101" pitchFamily="2" charset="-122"/>
                        </a:rPr>
                        <a:t>年被“四人帮”批判围攻，竟然说服工宣队军宣队的队员</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a:latin typeface="宋体" panose="02010600030101010101" pitchFamily="2" charset="-122"/>
                          <a:ea typeface="宋体" panose="02010600030101010101" pitchFamily="2" charset="-122"/>
                          <a:cs typeface="宋体" panose="02010600030101010101" pitchFamily="2" charset="-122"/>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勇敢、公正无私、有威信</a:t>
                      </a:r>
                      <a:r>
                        <a:rPr lang="zh-CN" altLang="en-US" sz="2000" b="0" u="none">
                          <a:latin typeface="宋体" panose="02010600030101010101" pitchFamily="2" charset="-122"/>
                          <a:ea typeface="宋体" panose="02010600030101010101" pitchFamily="2" charset="-122"/>
                          <a:cs typeface="Times New Roman" panose="02020603050405020304" pitchFamily="18" charset="0"/>
                        </a:rPr>
                        <a:t> </a:t>
                      </a:r>
                      <a:endParaRPr lang="zh-CN" altLang="en-US" sz="20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2140">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一封短短的信，证实中国人自主研究</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l">
                        <a:buNone/>
                      </a:pPr>
                      <a:r>
                        <a:rPr lang="en-US" altLang="zh-CN" sz="2000" b="0" u="none">
                          <a:latin typeface="宋体" panose="02010600030101010101" pitchFamily="2" charset="-122"/>
                          <a:ea typeface="宋体" panose="02010600030101010101" pitchFamily="2" charset="-122"/>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强烈朴实的民族自尊心</a:t>
                      </a:r>
                      <a:endParaRPr lang="zh-CN" altLang="en-US" sz="2000" b="0" u="none">
                        <a:latin typeface="宋体" panose="02010600030101010101" pitchFamily="2" charset="-122"/>
                        <a:ea typeface="宋体" panose="02010600030101010101" pitchFamily="2" charset="-122"/>
                        <a:cs typeface="Times New Roman" panose="02020603050405020304" pitchFamily="18" charset="0"/>
                      </a:endParaRP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12775">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000" b="0" u="none">
                          <a:latin typeface="宋体" panose="02010600030101010101" pitchFamily="2" charset="-122"/>
                          <a:ea typeface="宋体" panose="02010600030101010101" pitchFamily="2" charset="-122"/>
                          <a:cs typeface="宋体" panose="02010600030101010101" pitchFamily="2" charset="-122"/>
                        </a:rPr>
                        <a:t>1982</a:t>
                      </a:r>
                      <a:r>
                        <a:rPr lang="zh-CN" altLang="en-US" sz="2000" b="0" u="none">
                          <a:latin typeface="宋体" panose="02010600030101010101" pitchFamily="2" charset="-122"/>
                          <a:ea typeface="宋体" panose="02010600030101010101" pitchFamily="2" charset="-122"/>
                          <a:cs typeface="宋体" panose="02010600030101010101" pitchFamily="2" charset="-122"/>
                        </a:rPr>
                        <a:t>年，“我不能走”</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c>
                  <a:txBody>
                    <a:bodyPr/>
                    <a:lstStyle/>
                    <a:p>
                      <a:pPr marL="0" indent="0" algn="l">
                        <a:buNone/>
                      </a:pPr>
                      <a:r>
                        <a:rPr lang="en-US" altLang="zh-CN" sz="1000" b="0" u="none">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不怕牺牲、无私奉献、责任心强</a:t>
                      </a:r>
                      <a:endParaRPr lang="zh-CN" altLang="en-US" sz="2000" b="0" u="none">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1">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90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525145" y="610235"/>
            <a:ext cx="7963535" cy="731520"/>
          </a:xfrm>
          <a:prstGeom prst="rect">
            <a:avLst/>
          </a:prstGeom>
          <a:noFill/>
        </p:spPr>
        <p:txBody>
          <a:bodyPr wrap="square" rtlCol="0" anchor="t">
            <a:spAutoFit/>
          </a:bodyPr>
          <a:lstStyle/>
          <a:p>
            <a:r>
              <a:rPr lang="zh-CN" altLang="en-US" sz="2400" b="1" kern="0" noProof="0" dirty="0" smtClean="0">
                <a:ln>
                  <a:noFill/>
                </a:ln>
                <a:solidFill>
                  <a:schemeClr val="accent6">
                    <a:lumMod val="60000"/>
                    <a:lumOff val="40000"/>
                  </a:schemeClr>
                </a:solidFill>
                <a:effectLst/>
                <a:uLnTx/>
                <a:uFillTx/>
                <a:latin typeface="宋体" panose="02010600030101010101" pitchFamily="2" charset="-122"/>
                <a:cs typeface="+mj-cs"/>
                <a:sym typeface="+mn-ea"/>
              </a:rPr>
              <a:t>课文写了邓稼先的哪些事例，表现了他怎样的思想感情？</a:t>
            </a:r>
            <a:r>
              <a:rPr lang="zh-CN" altLang="en-US" b="1" kern="0" noProof="0" dirty="0" smtClean="0">
                <a:ln>
                  <a:noFill/>
                </a:ln>
                <a:solidFill>
                  <a:schemeClr val="accent2"/>
                </a:solidFill>
                <a:effectLst/>
                <a:uLnTx/>
                <a:uFillTx/>
                <a:latin typeface="+mn-ea"/>
                <a:ea typeface="+mn-ea"/>
                <a:cs typeface="+mj-cs"/>
                <a:sym typeface="+mn-ea"/>
              </a:rPr>
              <a:t/>
            </a:r>
            <a:br>
              <a:rPr lang="zh-CN" altLang="en-US" b="1" kern="0" noProof="0" dirty="0" smtClean="0">
                <a:ln>
                  <a:noFill/>
                </a:ln>
                <a:solidFill>
                  <a:schemeClr val="accent2"/>
                </a:solidFill>
                <a:effectLst/>
                <a:uLnTx/>
                <a:uFillTx/>
                <a:latin typeface="+mn-ea"/>
                <a:ea typeface="+mn-ea"/>
                <a:cs typeface="+mj-cs"/>
                <a:sym typeface="+mn-ea"/>
              </a:rPr>
            </a:b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4575" y="1724660"/>
            <a:ext cx="7152640" cy="1568450"/>
          </a:xfrm>
          <a:prstGeom prst="rect">
            <a:avLst/>
          </a:prstGeom>
          <a:noFill/>
          <a:ln w="9525">
            <a:noFill/>
          </a:ln>
        </p:spPr>
        <p:txBody>
          <a:bodyPr wrap="square">
            <a:spAutoFit/>
          </a:bodyPr>
          <a:lstStyle/>
          <a:p>
            <a:pPr marL="0" indent="0" algn="l"/>
            <a:r>
              <a:rPr lang="zh-CN" altLang="en-US" sz="3200" b="0" u="none" dirty="0">
                <a:latin typeface="宋体" panose="02010600030101010101" pitchFamily="2" charset="-122"/>
                <a:ea typeface="宋体" panose="02010600030101010101" pitchFamily="2" charset="-122"/>
                <a:cs typeface="宋体" panose="02010600030101010101" pitchFamily="2" charset="-122"/>
              </a:rPr>
              <a:t>在文中找出直接评价邓稼先的语句，圈出其中的关键词语。你感触最深的</a:t>
            </a:r>
            <a:r>
              <a:rPr lang="zh-CN" altLang="en-US" sz="3200" b="0" u="none" dirty="0" smtClean="0">
                <a:latin typeface="宋体" panose="02010600030101010101" pitchFamily="2" charset="-122"/>
                <a:ea typeface="宋体" panose="02010600030101010101" pitchFamily="2" charset="-122"/>
                <a:cs typeface="宋体" panose="02010600030101010101" pitchFamily="2" charset="-122"/>
              </a:rPr>
              <a:t>是哪句？</a:t>
            </a:r>
            <a:endParaRPr lang="zh-CN" altLang="en-US" sz="3200"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anose="05000000000000000000" charset="0"/>
              <a:buChar char="Ø"/>
            </a:pPr>
            <a:r>
              <a:rPr lang="zh-CN" altLang="en-US" dirty="0">
                <a:sym typeface="+mn-ea"/>
                <a:hlinkClick r:id="rId2" action="ppaction://hlinksldjump"/>
              </a:rPr>
              <a:t>从</a:t>
            </a:r>
            <a:r>
              <a:rPr lang="en-US" altLang="zh-CN" dirty="0">
                <a:sym typeface="+mn-ea"/>
                <a:hlinkClick r:id="rId2" action="ppaction://hlinksldjump"/>
              </a:rPr>
              <a:t>“</a:t>
            </a:r>
            <a:r>
              <a:rPr lang="zh-CN" altLang="en-US" dirty="0">
                <a:sym typeface="+mn-ea"/>
                <a:hlinkClick r:id="rId2" action="ppaction://hlinksldjump"/>
              </a:rPr>
              <a:t>任人宰割</a:t>
            </a:r>
            <a:r>
              <a:rPr lang="en-US" altLang="zh-CN" dirty="0">
                <a:sym typeface="+mn-ea"/>
                <a:hlinkClick r:id="rId2" action="ppaction://hlinksldjump"/>
              </a:rPr>
              <a:t>”</a:t>
            </a:r>
            <a:r>
              <a:rPr lang="zh-CN" altLang="en-US" dirty="0">
                <a:sym typeface="+mn-ea"/>
                <a:hlinkClick r:id="rId2" action="ppaction://hlinksldjump"/>
              </a:rPr>
              <a:t>到</a:t>
            </a:r>
            <a:r>
              <a:rPr lang="en-US" altLang="zh-CN" dirty="0">
                <a:sym typeface="+mn-ea"/>
                <a:hlinkClick r:id="rId2" action="ppaction://hlinksldjump"/>
              </a:rPr>
              <a:t>“</a:t>
            </a:r>
            <a:r>
              <a:rPr lang="zh-CN" altLang="en-US" dirty="0">
                <a:sym typeface="+mn-ea"/>
                <a:hlinkClick r:id="rId2" action="ppaction://hlinksldjump"/>
              </a:rPr>
              <a:t>站起来了</a:t>
            </a:r>
            <a:r>
              <a:rPr lang="en-US" altLang="zh-CN" dirty="0">
                <a:sym typeface="+mn-ea"/>
                <a:hlinkClick r:id="rId2" action="ppaction://hlinksldjump"/>
              </a:rPr>
              <a:t>”</a:t>
            </a:r>
            <a:endParaRPr lang="en-US" altLang="zh-CN" dirty="0"/>
          </a:p>
          <a:p>
            <a:pPr>
              <a:buFont typeface="Wingdings" panose="05000000000000000000" charset="0"/>
              <a:buChar char="Ø"/>
            </a:pPr>
            <a:r>
              <a:rPr lang="en-US" altLang="zh-CN" dirty="0">
                <a:sym typeface="+mn-ea"/>
                <a:hlinkClick r:id="rId3" action="ppaction://hlinksldjump"/>
              </a:rPr>
              <a:t>“</a:t>
            </a:r>
            <a:r>
              <a:rPr lang="zh-CN" altLang="en-US" dirty="0">
                <a:sym typeface="+mn-ea"/>
                <a:hlinkClick r:id="rId3" action="ppaction://hlinksldjump"/>
              </a:rPr>
              <a:t>两弹</a:t>
            </a:r>
            <a:r>
              <a:rPr lang="en-US" altLang="zh-CN" dirty="0">
                <a:sym typeface="+mn-ea"/>
                <a:hlinkClick r:id="rId3" action="ppaction://hlinksldjump"/>
              </a:rPr>
              <a:t>”</a:t>
            </a:r>
            <a:r>
              <a:rPr lang="zh-CN" altLang="en-US" dirty="0">
                <a:sym typeface="+mn-ea"/>
                <a:hlinkClick r:id="rId3" action="ppaction://hlinksldjump"/>
              </a:rPr>
              <a:t>元勋</a:t>
            </a:r>
            <a:endParaRPr lang="zh-CN" altLang="en-US" dirty="0"/>
          </a:p>
          <a:p>
            <a:pPr>
              <a:buFont typeface="Wingdings" panose="05000000000000000000" charset="0"/>
              <a:buChar char="Ø"/>
            </a:pPr>
            <a:r>
              <a:rPr lang="zh-CN" altLang="en-US" dirty="0">
                <a:sym typeface="+mn-ea"/>
                <a:hlinkClick r:id="rId4" action="ppaction://hlinksldjump"/>
              </a:rPr>
              <a:t>邓稼先与奥本海默</a:t>
            </a:r>
            <a:endParaRPr lang="zh-CN" altLang="en-US" dirty="0"/>
          </a:p>
          <a:p>
            <a:pPr>
              <a:buFont typeface="Wingdings" panose="05000000000000000000" charset="0"/>
              <a:buChar char="Ø"/>
            </a:pPr>
            <a:r>
              <a:rPr lang="zh-CN" altLang="en-US" dirty="0">
                <a:sym typeface="+mn-ea"/>
              </a:rPr>
              <a:t>民族感情？友情？</a:t>
            </a:r>
            <a:endParaRPr lang="zh-CN" altLang="en-US" dirty="0"/>
          </a:p>
          <a:p>
            <a:pPr>
              <a:buFont typeface="Wingdings" panose="05000000000000000000" charset="0"/>
              <a:buChar char="Ø"/>
            </a:pPr>
            <a:r>
              <a:rPr lang="en-US" altLang="zh-CN" dirty="0">
                <a:sym typeface="+mn-ea"/>
              </a:rPr>
              <a:t>“</a:t>
            </a:r>
            <a:r>
              <a:rPr lang="zh-CN" altLang="en-US" dirty="0">
                <a:sym typeface="+mn-ea"/>
              </a:rPr>
              <a:t>我不能走</a:t>
            </a:r>
            <a:r>
              <a:rPr lang="en-US" altLang="zh-CN" dirty="0">
                <a:sym typeface="+mn-ea"/>
              </a:rPr>
              <a:t>”</a:t>
            </a:r>
            <a:endParaRPr lang="en-US" altLang="zh-CN" dirty="0"/>
          </a:p>
          <a:p>
            <a:pPr>
              <a:buFont typeface="Wingdings" panose="05000000000000000000" charset="0"/>
              <a:buChar char="Ø"/>
            </a:pPr>
            <a:r>
              <a:rPr lang="zh-CN" altLang="en-US" dirty="0">
                <a:sym typeface="+mn-ea"/>
                <a:hlinkClick r:id="rId5" action="ppaction://hlinksldjump"/>
              </a:rPr>
              <a:t>永恒的骄傲</a:t>
            </a:r>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6590" y="721995"/>
            <a:ext cx="7572375" cy="5455920"/>
          </a:xfrm>
          <a:prstGeom prst="rect">
            <a:avLst/>
          </a:prstGeom>
          <a:noFill/>
        </p:spPr>
        <p:txBody>
          <a:bodyPr wrap="square" rtlCol="0" anchor="t">
            <a:spAutoFit/>
          </a:bodyPr>
          <a:lstStyle/>
          <a:p>
            <a:pPr marL="457200" indent="-457200">
              <a:buFont typeface="Wingdings" panose="05000000000000000000" charset="0"/>
              <a:buChar char="u"/>
            </a:pPr>
            <a:r>
              <a:rPr lang="zh-CN" altLang="en-US" sz="3200"/>
              <a:t>在写邓稼先以前，为什么先概述我国近一百多年来的历史？</a:t>
            </a:r>
          </a:p>
          <a:p>
            <a:endParaRPr lang="zh-CN" altLang="en-US" sz="3200"/>
          </a:p>
          <a:p>
            <a:pPr marL="457200" indent="-457200">
              <a:buFont typeface="Wingdings" panose="05000000000000000000" charset="0"/>
              <a:buChar char="ü"/>
            </a:pPr>
            <a:r>
              <a:rPr lang="zh-CN" altLang="en-US" sz="3200"/>
              <a:t>先概述我国近一百多年来的历史，是为了说明邓稼先是对中华民族从“任人宰割”到“站起来了”这一巨大转变</a:t>
            </a:r>
            <a:r>
              <a:rPr lang="zh-CN" altLang="en-US" sz="3200">
                <a:solidFill>
                  <a:srgbClr val="FF0000"/>
                </a:solidFill>
              </a:rPr>
              <a:t>做出巨大贡献</a:t>
            </a:r>
            <a:r>
              <a:rPr lang="zh-CN" altLang="en-US" sz="3200"/>
              <a:t>的科学家，是对历史的发展</a:t>
            </a:r>
            <a:r>
              <a:rPr lang="zh-CN" altLang="en-US" sz="3200">
                <a:solidFill>
                  <a:srgbClr val="FF0000"/>
                </a:solidFill>
              </a:rPr>
              <a:t>产生巨大影响</a:t>
            </a:r>
            <a:r>
              <a:rPr lang="zh-CN" altLang="en-US" sz="3200"/>
              <a:t>的历史人物。</a:t>
            </a:r>
          </a:p>
          <a:p>
            <a:pPr marL="457200" indent="-457200">
              <a:buFont typeface="Wingdings" panose="05000000000000000000" charset="0"/>
              <a:buChar char="ü"/>
            </a:pPr>
            <a:r>
              <a:rPr lang="zh-CN" altLang="en-US" sz="3200"/>
              <a:t>为邓稼先的出场设定背景，使其品质和胸怀显得大气磅礴，更能</a:t>
            </a:r>
            <a:r>
              <a:rPr lang="zh-CN" altLang="en-US" sz="3200">
                <a:solidFill>
                  <a:srgbClr val="FF0000"/>
                </a:solidFill>
              </a:rPr>
              <a:t>突出邓稼先的功勋。</a:t>
            </a:r>
          </a:p>
        </p:txBody>
      </p:sp>
      <p:sp>
        <p:nvSpPr>
          <p:cNvPr id="3" name="动作按钮: 后退或前一项 2">
            <a:hlinkClick r:id="rId2" action="ppaction://hlinksldjump"/>
          </p:cNvPr>
          <p:cNvSpPr/>
          <p:nvPr/>
        </p:nvSpPr>
        <p:spPr>
          <a:xfrm>
            <a:off x="7586345" y="1482725"/>
            <a:ext cx="726440" cy="57531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ox(in)">
                                      <p:cBhvr>
                                        <p:cTn id="12" dur="2000"/>
                                        <p:tgtEl>
                                          <p:spTgt spid="2">
                                            <p:txEl>
                                              <p:pRg st="2" end="2"/>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box(in)">
                                      <p:cBhvr>
                                        <p:cTn id="15"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2" descr="982_第一颗原子弹"/>
          <p:cNvPicPr>
            <a:picLocks noChangeAspect="1" noChangeArrowheads="1"/>
          </p:cNvPicPr>
          <p:nvPr/>
        </p:nvPicPr>
        <p:blipFill>
          <a:blip r:embed="rId2" cstate="print"/>
          <a:srcRect r="32954"/>
          <a:stretch>
            <a:fillRect/>
          </a:stretch>
        </p:blipFill>
        <p:spPr bwMode="auto">
          <a:xfrm>
            <a:off x="655320" y="609600"/>
            <a:ext cx="3688080" cy="50292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603" name="Text Box 3"/>
          <p:cNvSpPr txBox="1"/>
          <p:nvPr/>
        </p:nvSpPr>
        <p:spPr>
          <a:xfrm>
            <a:off x="708025" y="5638800"/>
            <a:ext cx="3657600" cy="708025"/>
          </a:xfrm>
          <a:prstGeom prst="rect">
            <a:avLst/>
          </a:prstGeom>
          <a:noFill/>
          <a:ln w="9525">
            <a:noFill/>
          </a:ln>
        </p:spPr>
        <p:txBody>
          <a:bodyPr>
            <a:spAutoFit/>
          </a:bodyPr>
          <a:lstStyle/>
          <a:p>
            <a:pPr lvl="0" algn="just" eaLnBrk="1" hangingPunct="1">
              <a:spcBef>
                <a:spcPct val="50000"/>
              </a:spcBef>
            </a:pPr>
            <a:r>
              <a:rPr lang="en-US" altLang="zh-CN" sz="2000" b="1" dirty="0">
                <a:solidFill>
                  <a:srgbClr val="FF0000"/>
                </a:solidFill>
                <a:latin typeface="幼圆" pitchFamily="49" charset="-122"/>
                <a:ea typeface="幼圆" pitchFamily="49" charset="-122"/>
              </a:rPr>
              <a:t>1964</a:t>
            </a:r>
            <a:r>
              <a:rPr lang="zh-CN" altLang="en-US" sz="2000" b="1" dirty="0">
                <a:solidFill>
                  <a:srgbClr val="FF0000"/>
                </a:solidFill>
                <a:latin typeface="幼圆" pitchFamily="49" charset="-122"/>
                <a:ea typeface="幼圆" pitchFamily="49" charset="-122"/>
              </a:rPr>
              <a:t>年</a:t>
            </a:r>
            <a:r>
              <a:rPr lang="en-US" altLang="zh-CN" sz="2000" b="1" dirty="0">
                <a:solidFill>
                  <a:srgbClr val="FF0000"/>
                </a:solidFill>
                <a:latin typeface="幼圆" pitchFamily="49" charset="-122"/>
                <a:ea typeface="幼圆" pitchFamily="49" charset="-122"/>
              </a:rPr>
              <a:t>10</a:t>
            </a:r>
            <a:r>
              <a:rPr lang="zh-CN" altLang="en-US" sz="2000" b="1" dirty="0">
                <a:solidFill>
                  <a:srgbClr val="FF0000"/>
                </a:solidFill>
                <a:latin typeface="幼圆" pitchFamily="49" charset="-122"/>
                <a:ea typeface="幼圆" pitchFamily="49" charset="-122"/>
              </a:rPr>
              <a:t>月</a:t>
            </a:r>
            <a:r>
              <a:rPr lang="en-US" altLang="zh-CN" sz="2000" b="1" dirty="0">
                <a:solidFill>
                  <a:srgbClr val="FF0000"/>
                </a:solidFill>
                <a:latin typeface="幼圆" pitchFamily="49" charset="-122"/>
                <a:ea typeface="幼圆" pitchFamily="49" charset="-122"/>
              </a:rPr>
              <a:t>16</a:t>
            </a:r>
            <a:r>
              <a:rPr lang="zh-CN" altLang="en-US" sz="2000" b="1" dirty="0">
                <a:solidFill>
                  <a:srgbClr val="FF0000"/>
                </a:solidFill>
                <a:latin typeface="幼圆" pitchFamily="49" charset="-122"/>
                <a:ea typeface="幼圆" pitchFamily="49" charset="-122"/>
              </a:rPr>
              <a:t>日中国爆炸了第一颗原子弹。</a:t>
            </a:r>
          </a:p>
        </p:txBody>
      </p:sp>
      <p:pic>
        <p:nvPicPr>
          <p:cNvPr id="21510" name="Picture 6" descr="yz1"/>
          <p:cNvPicPr>
            <a:picLocks noChangeAspect="1" noChangeArrowheads="1"/>
          </p:cNvPicPr>
          <p:nvPr/>
        </p:nvPicPr>
        <p:blipFill>
          <a:blip r:embed="rId3" cstate="print"/>
          <a:srcRect/>
          <a:stretch>
            <a:fillRect/>
          </a:stretch>
        </p:blipFill>
        <p:spPr bwMode="auto">
          <a:xfrm>
            <a:off x="4672330" y="609600"/>
            <a:ext cx="3785870" cy="50292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511" name="Rectangle 7"/>
          <p:cNvSpPr/>
          <p:nvPr/>
        </p:nvSpPr>
        <p:spPr>
          <a:xfrm>
            <a:off x="4876800" y="5638800"/>
            <a:ext cx="3505200" cy="708025"/>
          </a:xfrm>
          <a:prstGeom prst="rect">
            <a:avLst/>
          </a:prstGeom>
          <a:noFill/>
          <a:ln w="9525">
            <a:noFill/>
          </a:ln>
        </p:spPr>
        <p:txBody>
          <a:bodyPr>
            <a:spAutoFit/>
          </a:bodyPr>
          <a:lstStyle/>
          <a:p>
            <a:pPr lvl="0" eaLnBrk="1" hangingPunct="1">
              <a:spcBef>
                <a:spcPct val="50000"/>
              </a:spcBef>
            </a:pPr>
            <a:r>
              <a:rPr lang="en-US" altLang="zh-CN" sz="2000" b="1" dirty="0">
                <a:solidFill>
                  <a:srgbClr val="FF0000"/>
                </a:solidFill>
                <a:latin typeface="幼圆" pitchFamily="49" charset="-122"/>
                <a:ea typeface="幼圆" pitchFamily="49" charset="-122"/>
                <a:hlinkClick r:id="rId4" action="ppaction://hlinksldjump"/>
              </a:rPr>
              <a:t>1967</a:t>
            </a:r>
            <a:r>
              <a:rPr lang="zh-CN" altLang="en-US" sz="2000" b="1" dirty="0">
                <a:solidFill>
                  <a:srgbClr val="FF0000"/>
                </a:solidFill>
                <a:latin typeface="幼圆" pitchFamily="49" charset="-122"/>
                <a:ea typeface="幼圆" pitchFamily="49" charset="-122"/>
                <a:hlinkClick r:id="rId4" action="ppaction://hlinksldjump"/>
              </a:rPr>
              <a:t>年</a:t>
            </a:r>
            <a:r>
              <a:rPr lang="en-US" altLang="zh-CN" sz="2000" b="1" dirty="0">
                <a:solidFill>
                  <a:srgbClr val="FF0000"/>
                </a:solidFill>
                <a:latin typeface="幼圆" pitchFamily="49" charset="-122"/>
                <a:ea typeface="幼圆" pitchFamily="49" charset="-122"/>
                <a:hlinkClick r:id="rId4" action="ppaction://hlinksldjump"/>
              </a:rPr>
              <a:t>6</a:t>
            </a:r>
            <a:r>
              <a:rPr lang="zh-CN" altLang="en-US" sz="2000" b="1" dirty="0">
                <a:solidFill>
                  <a:srgbClr val="FF0000"/>
                </a:solidFill>
                <a:latin typeface="幼圆" pitchFamily="49" charset="-122"/>
                <a:ea typeface="幼圆" pitchFamily="49" charset="-122"/>
                <a:hlinkClick r:id="rId4" action="ppaction://hlinksldjump"/>
              </a:rPr>
              <a:t>月</a:t>
            </a:r>
            <a:r>
              <a:rPr lang="en-US" altLang="zh-CN" sz="2000" b="1" dirty="0">
                <a:solidFill>
                  <a:srgbClr val="FF0000"/>
                </a:solidFill>
                <a:latin typeface="幼圆" pitchFamily="49" charset="-122"/>
                <a:ea typeface="幼圆" pitchFamily="49" charset="-122"/>
                <a:hlinkClick r:id="rId4" action="ppaction://hlinksldjump"/>
              </a:rPr>
              <a:t>17</a:t>
            </a:r>
            <a:r>
              <a:rPr lang="zh-CN" altLang="en-US" sz="2000" b="1" dirty="0">
                <a:solidFill>
                  <a:srgbClr val="FF0000"/>
                </a:solidFill>
                <a:latin typeface="幼圆" pitchFamily="49" charset="-122"/>
                <a:ea typeface="幼圆" pitchFamily="49" charset="-122"/>
                <a:hlinkClick r:id="rId4" action="ppaction://hlinksldjump"/>
              </a:rPr>
              <a:t>日中国爆炸了第一颗氢弹。</a:t>
            </a:r>
            <a:endParaRPr lang="zh-CN" altLang="en-US" sz="2000" b="1" dirty="0">
              <a:solidFill>
                <a:srgbClr val="FF0000"/>
              </a:solidFill>
              <a:latin typeface="幼圆" pitchFamily="49" charset="-122"/>
              <a:ea typeface="幼圆"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10"/>
                                        </p:tgtEl>
                                        <p:attrNameLst>
                                          <p:attrName>style.visibility</p:attrName>
                                        </p:attrNameLst>
                                      </p:cBhvr>
                                      <p:to>
                                        <p:strVal val="visible"/>
                                      </p:to>
                                    </p:set>
                                    <p:anim calcmode="lin" valueType="num">
                                      <p:cBhvr additive="base">
                                        <p:cTn id="7" dur="500" fill="hold"/>
                                        <p:tgtEl>
                                          <p:spTgt spid="21510"/>
                                        </p:tgtEl>
                                        <p:attrNameLst>
                                          <p:attrName>ppt_x</p:attrName>
                                        </p:attrNameLst>
                                      </p:cBhvr>
                                      <p:tavLst>
                                        <p:tav tm="0">
                                          <p:val>
                                            <p:strVal val="#ppt_x"/>
                                          </p:val>
                                        </p:tav>
                                        <p:tav tm="100000">
                                          <p:val>
                                            <p:strVal val="#ppt_x"/>
                                          </p:val>
                                        </p:tav>
                                      </p:tavLst>
                                    </p:anim>
                                    <p:anim calcmode="lin" valueType="num">
                                      <p:cBhvr additive="base">
                                        <p:cTn id="8"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11"/>
                                        </p:tgtEl>
                                        <p:attrNameLst>
                                          <p:attrName>style.visibility</p:attrName>
                                        </p:attrNameLst>
                                      </p:cBhvr>
                                      <p:to>
                                        <p:strVal val="visible"/>
                                      </p:to>
                                    </p:set>
                                    <p:anim calcmode="lin" valueType="num">
                                      <p:cBhvr additive="base">
                                        <p:cTn id="13" dur="500" fill="hold"/>
                                        <p:tgtEl>
                                          <p:spTgt spid="21511"/>
                                        </p:tgtEl>
                                        <p:attrNameLst>
                                          <p:attrName>ppt_x</p:attrName>
                                        </p:attrNameLst>
                                      </p:cBhvr>
                                      <p:tavLst>
                                        <p:tav tm="0">
                                          <p:val>
                                            <p:strVal val="#ppt_x"/>
                                          </p:val>
                                        </p:tav>
                                        <p:tav tm="100000">
                                          <p:val>
                                            <p:strVal val="#ppt_x"/>
                                          </p:val>
                                        </p:tav>
                                      </p:tavLst>
                                    </p:anim>
                                    <p:anim calcmode="lin" valueType="num">
                                      <p:cBhvr additive="base">
                                        <p:cTn id="14" dur="500" fill="hold"/>
                                        <p:tgtEl>
                                          <p:spTgt spid="215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apollo11_launchclip01">
            <a:hlinkClick r:id="rId2" action="ppaction://hlinkfile"/>
          </p:cNvPr>
          <p:cNvPicPr>
            <a:picLocks noChangeAspect="1"/>
          </p:cNvPicPr>
          <p:nvPr/>
        </p:nvPicPr>
        <p:blipFill>
          <a:blip r:embed="rId3"/>
          <a:stretch>
            <a:fillRect/>
          </a:stretch>
        </p:blipFill>
        <p:spPr>
          <a:xfrm>
            <a:off x="609600" y="623888"/>
            <a:ext cx="3657600" cy="2652712"/>
          </a:xfrm>
          <a:prstGeom prst="rect">
            <a:avLst/>
          </a:prstGeom>
          <a:noFill/>
          <a:ln w="9525">
            <a:noFill/>
          </a:ln>
        </p:spPr>
      </p:pic>
      <p:pic>
        <p:nvPicPr>
          <p:cNvPr id="26627" name="Picture 3" descr="apollo11_launchclip02">
            <a:hlinkClick r:id="rId4" action="ppaction://hlinkfile"/>
          </p:cNvPr>
          <p:cNvPicPr>
            <a:picLocks noChangeAspect="1"/>
          </p:cNvPicPr>
          <p:nvPr/>
        </p:nvPicPr>
        <p:blipFill>
          <a:blip r:embed="rId5"/>
          <a:stretch>
            <a:fillRect/>
          </a:stretch>
        </p:blipFill>
        <p:spPr>
          <a:xfrm>
            <a:off x="5029200" y="644525"/>
            <a:ext cx="3505200" cy="2632075"/>
          </a:xfrm>
          <a:prstGeom prst="rect">
            <a:avLst/>
          </a:prstGeom>
          <a:noFill/>
          <a:ln w="9525">
            <a:noFill/>
          </a:ln>
        </p:spPr>
      </p:pic>
      <p:pic>
        <p:nvPicPr>
          <p:cNvPr id="26628" name="Picture 4" descr="apollo11_launchclip03">
            <a:hlinkClick r:id="rId6" action="ppaction://hlinkfile"/>
          </p:cNvPr>
          <p:cNvPicPr>
            <a:picLocks noChangeAspect="1"/>
          </p:cNvPicPr>
          <p:nvPr/>
        </p:nvPicPr>
        <p:blipFill>
          <a:blip r:embed="rId7"/>
          <a:stretch>
            <a:fillRect/>
          </a:stretch>
        </p:blipFill>
        <p:spPr>
          <a:xfrm>
            <a:off x="3048000" y="3711575"/>
            <a:ext cx="3352800" cy="2232025"/>
          </a:xfrm>
          <a:prstGeom prst="rect">
            <a:avLst/>
          </a:prstGeom>
          <a:noFill/>
          <a:ln w="9525">
            <a:noFill/>
          </a:ln>
        </p:spPr>
      </p:pic>
      <p:sp>
        <p:nvSpPr>
          <p:cNvPr id="26629" name="Text Box 5"/>
          <p:cNvSpPr txBox="1"/>
          <p:nvPr/>
        </p:nvSpPr>
        <p:spPr>
          <a:xfrm>
            <a:off x="777875" y="3200400"/>
            <a:ext cx="3279775" cy="461963"/>
          </a:xfrm>
          <a:prstGeom prst="rect">
            <a:avLst/>
          </a:prstGeom>
          <a:noFill/>
          <a:ln w="9525">
            <a:noFill/>
          </a:ln>
        </p:spPr>
        <p:txBody>
          <a:bodyPr wrap="none">
            <a:spAutoFit/>
          </a:bodyPr>
          <a:lstStyle/>
          <a:p>
            <a:pPr lvl="0" eaLnBrk="1" hangingPunct="1"/>
            <a:r>
              <a:rPr lang="zh-CN" altLang="en-US" sz="2400" b="1" dirty="0">
                <a:solidFill>
                  <a:srgbClr val="008000"/>
                </a:solidFill>
                <a:latin typeface="幼圆" pitchFamily="49" charset="-122"/>
                <a:ea typeface="幼圆" pitchFamily="49" charset="-122"/>
              </a:rPr>
              <a:t>从观礼台上看火箭升空</a:t>
            </a:r>
          </a:p>
        </p:txBody>
      </p:sp>
      <p:sp>
        <p:nvSpPr>
          <p:cNvPr id="26630" name="Text Box 6"/>
          <p:cNvSpPr txBox="1"/>
          <p:nvPr/>
        </p:nvSpPr>
        <p:spPr>
          <a:xfrm>
            <a:off x="5883275" y="3200400"/>
            <a:ext cx="2041525" cy="461963"/>
          </a:xfrm>
          <a:prstGeom prst="rect">
            <a:avLst/>
          </a:prstGeom>
          <a:noFill/>
          <a:ln w="9525">
            <a:noFill/>
          </a:ln>
        </p:spPr>
        <p:txBody>
          <a:bodyPr wrap="none">
            <a:spAutoFit/>
          </a:bodyPr>
          <a:lstStyle/>
          <a:p>
            <a:pPr lvl="0" eaLnBrk="1" hangingPunct="1"/>
            <a:r>
              <a:rPr lang="zh-CN" altLang="en-US" sz="2400" b="1" dirty="0">
                <a:solidFill>
                  <a:srgbClr val="008000"/>
                </a:solidFill>
                <a:latin typeface="幼圆" pitchFamily="49" charset="-122"/>
                <a:ea typeface="幼圆" pitchFamily="49" charset="-122"/>
              </a:rPr>
              <a:t>眺望火箭升空</a:t>
            </a:r>
          </a:p>
        </p:txBody>
      </p:sp>
      <p:sp>
        <p:nvSpPr>
          <p:cNvPr id="26631" name="Text Box 7"/>
          <p:cNvSpPr txBox="1"/>
          <p:nvPr/>
        </p:nvSpPr>
        <p:spPr>
          <a:xfrm>
            <a:off x="3276600" y="5867400"/>
            <a:ext cx="2968625" cy="461963"/>
          </a:xfrm>
          <a:prstGeom prst="rect">
            <a:avLst/>
          </a:prstGeom>
          <a:noFill/>
          <a:ln w="9525">
            <a:noFill/>
          </a:ln>
        </p:spPr>
        <p:txBody>
          <a:bodyPr wrap="none">
            <a:spAutoFit/>
          </a:bodyPr>
          <a:lstStyle/>
          <a:p>
            <a:pPr lvl="0" eaLnBrk="1" hangingPunct="1"/>
            <a:r>
              <a:rPr lang="zh-CN" altLang="en-US" sz="2400" b="1" dirty="0">
                <a:solidFill>
                  <a:srgbClr val="008000"/>
                </a:solidFill>
                <a:latin typeface="幼圆" pitchFamily="49" charset="-122"/>
                <a:ea typeface="幼圆" pitchFamily="49" charset="-122"/>
              </a:rPr>
              <a:t>一级、二级火箭脱落</a:t>
            </a:r>
          </a:p>
        </p:txBody>
      </p:sp>
      <p:sp>
        <p:nvSpPr>
          <p:cNvPr id="26632" name="Text Box 8"/>
          <p:cNvSpPr txBox="1"/>
          <p:nvPr/>
        </p:nvSpPr>
        <p:spPr>
          <a:xfrm>
            <a:off x="4230688" y="533400"/>
            <a:ext cx="677862" cy="2636838"/>
          </a:xfrm>
          <a:prstGeom prst="rect">
            <a:avLst/>
          </a:prstGeom>
          <a:noFill/>
          <a:ln w="9525">
            <a:noFill/>
          </a:ln>
        </p:spPr>
        <p:txBody>
          <a:bodyPr vert="eaVert">
            <a:spAutoFit/>
          </a:bodyPr>
          <a:lstStyle/>
          <a:p>
            <a:pPr lvl="0" eaLnBrk="1" hangingPunct="1"/>
            <a:r>
              <a:rPr lang="zh-CN" altLang="en-US" sz="3200" b="1" dirty="0">
                <a:solidFill>
                  <a:srgbClr val="FF3300"/>
                </a:solidFill>
                <a:latin typeface="幼圆" pitchFamily="49" charset="-122"/>
                <a:ea typeface="幼圆" pitchFamily="49" charset="-122"/>
              </a:rPr>
              <a:t>火箭发射</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p:nvPr/>
        </p:nvSpPr>
        <p:spPr>
          <a:xfrm>
            <a:off x="1149985" y="1087755"/>
            <a:ext cx="6675120" cy="2773680"/>
          </a:xfrm>
          <a:prstGeom prst="rect">
            <a:avLst/>
          </a:prstGeom>
          <a:noFill/>
          <a:ln w="9525">
            <a:noFill/>
          </a:ln>
        </p:spPr>
        <p:txBody>
          <a:bodyPr wrap="square">
            <a:spAutoFit/>
          </a:bodyPr>
          <a:lstStyle/>
          <a:p>
            <a:pPr lvl="0" eaLnBrk="1" hangingPunct="1"/>
            <a:r>
              <a:rPr lang="zh-CN" altLang="en-US" sz="4000" b="1" dirty="0">
                <a:latin typeface="Arial" panose="020B0604020202020204" pitchFamily="34" charset="0"/>
                <a:ea typeface="宋体" panose="02010600030101010101" pitchFamily="2" charset="-122"/>
              </a:rPr>
              <a:t>君视名利如粪土，许身国威壮山河。</a:t>
            </a:r>
          </a:p>
          <a:p>
            <a:pPr lvl="0" eaLnBrk="1" hangingPunct="1"/>
            <a:r>
              <a:rPr lang="zh-CN" altLang="en-US" sz="4000" b="1" dirty="0">
                <a:latin typeface="Arial" panose="020B0604020202020204" pitchFamily="34" charset="0"/>
                <a:ea typeface="宋体" panose="02010600030101010101" pitchFamily="2" charset="-122"/>
              </a:rPr>
              <a:t>哀君早辞世，功勋泽人间。</a:t>
            </a:r>
          </a:p>
          <a:p>
            <a:pPr lvl="0" eaLnBrk="1" hangingPunct="1"/>
            <a:r>
              <a:rPr lang="zh-CN" altLang="en-US" sz="2800" b="1" dirty="0">
                <a:latin typeface="Arial" panose="020B0604020202020204" pitchFamily="34" charset="0"/>
                <a:ea typeface="宋体" panose="02010600030101010101" pitchFamily="2" charset="-122"/>
              </a:rPr>
              <a:t>                                      </a:t>
            </a:r>
          </a:p>
          <a:p>
            <a:pPr lvl="0" eaLnBrk="1" hangingPunct="1"/>
            <a:r>
              <a:rPr lang="zh-CN" altLang="en-US" sz="2800" b="1"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张爱萍将军</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yz2"/>
          <p:cNvPicPr>
            <a:picLocks noChangeAspect="1" noChangeArrowheads="1"/>
          </p:cNvPicPr>
          <p:nvPr/>
        </p:nvPicPr>
        <p:blipFill>
          <a:blip r:embed="rId2" cstate="print"/>
          <a:srcRect/>
          <a:stretch>
            <a:fillRect/>
          </a:stretch>
        </p:blipFill>
        <p:spPr bwMode="auto">
          <a:xfrm>
            <a:off x="508591" y="457200"/>
            <a:ext cx="3868479" cy="28194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315" name="Picture 3" descr="yz3"/>
          <p:cNvPicPr>
            <a:picLocks noChangeAspect="1" noChangeArrowheads="1"/>
          </p:cNvPicPr>
          <p:nvPr/>
        </p:nvPicPr>
        <p:blipFill>
          <a:blip r:embed="rId3" cstate="print"/>
          <a:srcRect/>
          <a:stretch>
            <a:fillRect/>
          </a:stretch>
        </p:blipFill>
        <p:spPr bwMode="auto">
          <a:xfrm>
            <a:off x="5004391" y="457200"/>
            <a:ext cx="3606209" cy="28194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316" name="Picture 4" descr="yz4"/>
          <p:cNvPicPr>
            <a:picLocks noChangeAspect="1" noChangeArrowheads="1"/>
          </p:cNvPicPr>
          <p:nvPr/>
        </p:nvPicPr>
        <p:blipFill>
          <a:blip r:embed="rId4" cstate="print"/>
          <a:srcRect/>
          <a:stretch>
            <a:fillRect/>
          </a:stretch>
        </p:blipFill>
        <p:spPr bwMode="auto">
          <a:xfrm>
            <a:off x="1883425" y="3436768"/>
            <a:ext cx="5376530" cy="301610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7653" name="Text Box 5"/>
          <p:cNvSpPr txBox="1"/>
          <p:nvPr/>
        </p:nvSpPr>
        <p:spPr>
          <a:xfrm>
            <a:off x="4368800" y="3352800"/>
            <a:ext cx="1498600" cy="584200"/>
          </a:xfrm>
          <a:prstGeom prst="rect">
            <a:avLst/>
          </a:prstGeom>
          <a:noFill/>
          <a:ln w="12700">
            <a:noFill/>
          </a:ln>
        </p:spPr>
        <p:txBody>
          <a:bodyPr>
            <a:spAutoFit/>
          </a:bodyPr>
          <a:lstStyle/>
          <a:p>
            <a:pPr lvl="0" eaLnBrk="1" hangingPunct="1">
              <a:spcBef>
                <a:spcPct val="50000"/>
              </a:spcBef>
            </a:pPr>
            <a:r>
              <a:rPr lang="zh-CN" altLang="en-US" sz="3200" b="1" dirty="0">
                <a:solidFill>
                  <a:srgbClr val="800000"/>
                </a:solidFill>
                <a:latin typeface="幼圆" pitchFamily="49" charset="-122"/>
                <a:ea typeface="幼圆" pitchFamily="49" charset="-122"/>
              </a:rPr>
              <a:t>导  弹 </a:t>
            </a:r>
          </a:p>
        </p:txBody>
      </p:sp>
    </p:spTree>
  </p:cSld>
  <p:clrMapOvr>
    <a:masterClrMapping/>
  </p:clrMapOvr>
  <p:transition>
    <p:blind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9620" y="1223645"/>
            <a:ext cx="7650480" cy="3992880"/>
          </a:xfrm>
          <a:prstGeom prst="rect">
            <a:avLst/>
          </a:prstGeom>
          <a:noFill/>
        </p:spPr>
        <p:txBody>
          <a:bodyPr wrap="square" rtlCol="0">
            <a:spAutoFit/>
          </a:bodyPr>
          <a:lstStyle/>
          <a:p>
            <a:pPr marL="457200" indent="-457200">
              <a:buFont typeface="Wingdings" panose="05000000000000000000" charset="0"/>
              <a:buChar char="u"/>
            </a:pPr>
            <a:r>
              <a:rPr lang="zh-CN" altLang="en-US" sz="3200"/>
              <a:t>为什么把邓稼先与奥本海默对比着写？</a:t>
            </a:r>
          </a:p>
          <a:p>
            <a:endParaRPr lang="zh-CN" altLang="en-US" sz="3200"/>
          </a:p>
          <a:p>
            <a:pPr marL="457200" indent="-457200">
              <a:buFont typeface="Wingdings" panose="05000000000000000000" charset="0"/>
              <a:buChar char="ü"/>
            </a:pPr>
            <a:r>
              <a:rPr lang="zh-CN" altLang="en-US" sz="3200"/>
              <a:t>课文把邓稼先与奥本海默对比着写，更能鲜明地</a:t>
            </a:r>
            <a:r>
              <a:rPr lang="zh-CN" altLang="en-US" sz="3200">
                <a:solidFill>
                  <a:srgbClr val="00B050"/>
                </a:solidFill>
              </a:rPr>
              <a:t>突出邓稼先的性格品质和奉献精神</a:t>
            </a:r>
            <a:r>
              <a:rPr lang="zh-CN" altLang="en-US" sz="3200"/>
              <a:t>，就自然而然地得出结论：</a:t>
            </a:r>
            <a:r>
              <a:rPr lang="zh-CN" altLang="en-US" sz="3200">
                <a:hlinkClick r:id="rId2" action="ppaction://hlinksldjump"/>
              </a:rPr>
              <a:t>“邓稼先是中国几千年传统文化所孕育出来的有最高奉献精神的儿子。”“是中国共产党的理想党员。”</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 calcmode="lin" valueType="num">
                                      <p:cBhvr additive="base">
                                        <p:cTn id="12"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533400" y="771525"/>
            <a:ext cx="7772400" cy="51816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宋体" panose="02010600030101010101" pitchFamily="2" charset="-122"/>
                <a:cs typeface="+mn-cs"/>
              </a:rPr>
              <a:t>朗读</a:t>
            </a:r>
            <a:r>
              <a:rPr kumimoji="1" lang="en-US" altLang="zh-CN" sz="28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宋体" panose="02010600030101010101" pitchFamily="2" charset="-122"/>
                <a:cs typeface="+mn-cs"/>
              </a:rPr>
              <a:t>《</a:t>
            </a:r>
            <a:r>
              <a:rPr kumimoji="1" lang="zh-CN" altLang="en-US" sz="28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宋体" panose="02010600030101010101" pitchFamily="2" charset="-122"/>
                <a:cs typeface="+mn-cs"/>
              </a:rPr>
              <a:t>吊古战场文</a:t>
            </a:r>
            <a:r>
              <a:rPr kumimoji="1" lang="en-US" altLang="zh-CN" sz="28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宋体" panose="02010600030101010101" pitchFamily="2" charset="-122"/>
                <a:cs typeface="+mn-cs"/>
              </a:rPr>
              <a:t>》</a:t>
            </a:r>
            <a:r>
              <a:rPr kumimoji="1" lang="zh-CN" altLang="en-US" sz="28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宋体" panose="02010600030101010101" pitchFamily="2" charset="-122"/>
                <a:cs typeface="+mn-cs"/>
              </a:rPr>
              <a:t>的原文并翻译：</a:t>
            </a:r>
          </a:p>
        </p:txBody>
      </p:sp>
      <p:sp>
        <p:nvSpPr>
          <p:cNvPr id="46083" name="Text Box 3"/>
          <p:cNvSpPr txBox="1">
            <a:spLocks noChangeArrowheads="1"/>
          </p:cNvSpPr>
          <p:nvPr/>
        </p:nvSpPr>
        <p:spPr bwMode="auto">
          <a:xfrm>
            <a:off x="3429000" y="1571625"/>
            <a:ext cx="5181600" cy="4523105"/>
          </a:xfrm>
          <a:prstGeom prst="rect">
            <a:avLst/>
          </a:prstGeom>
          <a:noFill/>
          <a:ln w="9525">
            <a:solidFill>
              <a:srgbClr val="0000FF"/>
            </a:solidFill>
            <a:miter lim="800000"/>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400" b="1" i="0" u="none" strike="noStrike" kern="1200" cap="none" spc="0" normalizeH="0" baseline="0" noProof="0" dirty="0">
                <a:ln>
                  <a:noFill/>
                </a:ln>
                <a:solidFill>
                  <a:srgbClr val="FF33CC"/>
                </a:solidFill>
                <a:effectLst/>
                <a:uLnTx/>
                <a:uFillTx/>
                <a:latin typeface="+mn-ea"/>
                <a:ea typeface="+mn-ea"/>
                <a:cs typeface="+mn-cs"/>
              </a:rPr>
              <a:t>广大呀，广大呀！空旷的沙漠无边无际，辽阔的荒漠不见人烟。河水象飘带一样弯曲流动。群山像犬牙一样交错在一起。 幽暗啊悲惨凄凉，北风悲号，天日昏黄。 飞蓬折断，百草枯死，寒冷得如霜冻的早晨。 各种飞鸟无处可栖，在天上乱窜，许多怪兽争斗激烈，失群狂奔。亭长告诉我说：“这就是古战场啊！常常有失败的一方全军都覆没在这里，时常能听到鬼哭的声音，每逢天阴的时候，就会听得更加清楚。”</a:t>
            </a:r>
          </a:p>
        </p:txBody>
      </p:sp>
      <p:sp>
        <p:nvSpPr>
          <p:cNvPr id="46084" name="Text Box 4"/>
          <p:cNvSpPr txBox="1">
            <a:spLocks noChangeArrowheads="1"/>
          </p:cNvSpPr>
          <p:nvPr/>
        </p:nvSpPr>
        <p:spPr bwMode="auto">
          <a:xfrm>
            <a:off x="533400" y="1800225"/>
            <a:ext cx="2895600" cy="4154488"/>
          </a:xfrm>
          <a:prstGeom prst="rect">
            <a:avLst/>
          </a:prstGeom>
          <a:noFill/>
          <a:ln w="9525">
            <a:solidFill>
              <a:srgbClr val="FF3300"/>
            </a:solidFill>
            <a:miter lim="800000"/>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dirty="0">
                <a:ln>
                  <a:noFill/>
                </a:ln>
                <a:solidFill>
                  <a:srgbClr val="0000FF"/>
                </a:solidFill>
                <a:effectLst/>
                <a:uLnTx/>
                <a:uFillTx/>
                <a:latin typeface="+mn-ea"/>
                <a:ea typeface="+mn-ea"/>
                <a:cs typeface="+mn-cs"/>
              </a:rPr>
              <a:t> </a:t>
            </a:r>
            <a:r>
              <a:rPr kumimoji="1" lang="zh-CN" altLang="en-US" sz="2400" b="1" i="0" u="none" strike="noStrike" kern="1200" cap="none" spc="0" normalizeH="0" baseline="0" noProof="0" dirty="0">
                <a:ln>
                  <a:noFill/>
                </a:ln>
                <a:solidFill>
                  <a:srgbClr val="008000"/>
                </a:solidFill>
                <a:effectLst/>
                <a:uLnTx/>
                <a:uFillTx/>
                <a:latin typeface="+mn-ea"/>
                <a:ea typeface="+mn-ea"/>
                <a:cs typeface="+mn-cs"/>
              </a:rPr>
              <a:t>原文：浩浩乎！平沙无垠，敻不见人。河水萦带，群山纠纷。黯兮惨悴，风悲日曛。蓬断草枯，凛若霜晨。鸟飞不下，兽铤亡群，亭长告余曰：“此古战场也！常覆三军。往往鬼哭，天阴则闻！”</a:t>
            </a:r>
          </a:p>
        </p:txBody>
      </p:sp>
      <p:sp>
        <p:nvSpPr>
          <p:cNvPr id="2" name="矩形 1"/>
          <p:cNvSpPr/>
          <p:nvPr/>
        </p:nvSpPr>
        <p:spPr>
          <a:xfrm>
            <a:off x="748665" y="381000"/>
            <a:ext cx="7040880" cy="1014730"/>
          </a:xfrm>
          <a:prstGeom prst="rect">
            <a:avLst/>
          </a:prstGeom>
          <a:noFill/>
          <a:ln>
            <a:noFill/>
          </a:ln>
        </p:spPr>
        <p:txBody>
          <a:bodyPr wrap="none" rtlCol="0" anchor="t">
            <a:spAutoFit/>
            <a:scene3d>
              <a:camera prst="orthographicFront"/>
              <a:lightRig rig="threePt" dir="t">
                <a:rot lat="0" lon="0" rev="0"/>
              </a:lightRig>
            </a:scene3d>
            <a:sp3d extrusionH="120650" prstMaterial="matte"/>
          </a:bodyPr>
          <a:lstStyle/>
          <a:p>
            <a:pPr algn="ctr"/>
            <a:r>
              <a:rPr kumimoji="1" lang="zh-CN" altLang="en-US" sz="6000" b="1" i="0" u="none" strike="noStrike" kern="1200" cap="none" spc="0" normalizeH="0" baseline="0" noProof="0"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微软雅黑" panose="020B0503020204020204" charset="-122"/>
                <a:ea typeface="微软雅黑" panose="020B0503020204020204" charset="-122"/>
                <a:cs typeface="+mn-cs"/>
              </a:rPr>
              <a:t>凄凉萧索、荒无人烟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 calcmode="lin" valueType="num">
                                      <p:cBhvr additive="base">
                                        <p:cTn id="7" dur="500" fill="hold"/>
                                        <p:tgtEl>
                                          <p:spTgt spid="46082"/>
                                        </p:tgtEl>
                                        <p:attrNameLst>
                                          <p:attrName>ppt_x</p:attrName>
                                        </p:attrNameLst>
                                      </p:cBhvr>
                                      <p:tavLst>
                                        <p:tav tm="0">
                                          <p:val>
                                            <p:strVal val="0-#ppt_w/2"/>
                                          </p:val>
                                        </p:tav>
                                        <p:tav tm="100000">
                                          <p:val>
                                            <p:strVal val="#ppt_x"/>
                                          </p:val>
                                        </p:tav>
                                      </p:tavLst>
                                    </p:anim>
                                    <p:anim calcmode="lin" valueType="num">
                                      <p:cBhvr additive="base">
                                        <p:cTn id="8" dur="500" fill="hold"/>
                                        <p:tgtEl>
                                          <p:spTgt spid="4608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084"/>
                                        </p:tgtEl>
                                        <p:attrNameLst>
                                          <p:attrName>style.visibility</p:attrName>
                                        </p:attrNameLst>
                                      </p:cBhvr>
                                      <p:to>
                                        <p:strVal val="visible"/>
                                      </p:to>
                                    </p:set>
                                    <p:anim calcmode="lin" valueType="num">
                                      <p:cBhvr additive="base">
                                        <p:cTn id="13" dur="500" fill="hold"/>
                                        <p:tgtEl>
                                          <p:spTgt spid="46084"/>
                                        </p:tgtEl>
                                        <p:attrNameLst>
                                          <p:attrName>ppt_x</p:attrName>
                                        </p:attrNameLst>
                                      </p:cBhvr>
                                      <p:tavLst>
                                        <p:tav tm="0">
                                          <p:val>
                                            <p:strVal val="0-#ppt_w/2"/>
                                          </p:val>
                                        </p:tav>
                                        <p:tav tm="100000">
                                          <p:val>
                                            <p:strVal val="#ppt_x"/>
                                          </p:val>
                                        </p:tav>
                                      </p:tavLst>
                                    </p:anim>
                                    <p:anim calcmode="lin" valueType="num">
                                      <p:cBhvr additive="base">
                                        <p:cTn id="14" dur="500" fill="hold"/>
                                        <p:tgtEl>
                                          <p:spTgt spid="460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6083"/>
                                        </p:tgtEl>
                                        <p:attrNameLst>
                                          <p:attrName>style.visibility</p:attrName>
                                        </p:attrNameLst>
                                      </p:cBhvr>
                                      <p:to>
                                        <p:strVal val="visible"/>
                                      </p:to>
                                    </p:set>
                                    <p:anim calcmode="lin" valueType="num">
                                      <p:cBhvr additive="base">
                                        <p:cTn id="19" dur="500" fill="hold"/>
                                        <p:tgtEl>
                                          <p:spTgt spid="46083"/>
                                        </p:tgtEl>
                                        <p:attrNameLst>
                                          <p:attrName>ppt_x</p:attrName>
                                        </p:attrNameLst>
                                      </p:cBhvr>
                                      <p:tavLst>
                                        <p:tav tm="0">
                                          <p:val>
                                            <p:strVal val="1+#ppt_w/2"/>
                                          </p:val>
                                        </p:tav>
                                        <p:tav tm="100000">
                                          <p:val>
                                            <p:strVal val="#ppt_x"/>
                                          </p:val>
                                        </p:tav>
                                      </p:tavLst>
                                    </p:anim>
                                    <p:anim calcmode="lin" valueType="num">
                                      <p:cBhvr additive="base">
                                        <p:cTn id="20"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bldLvl="0" animBg="1"/>
      <p:bldP spid="46084" grpId="0" bldLvl="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8340" y="1534795"/>
            <a:ext cx="3552190" cy="3538220"/>
          </a:xfrm>
          <a:prstGeom prst="rect">
            <a:avLst/>
          </a:prstGeom>
          <a:noFill/>
          <a:ln w="9525">
            <a:noFill/>
          </a:ln>
        </p:spPr>
        <p:txBody>
          <a:bodyPr wrap="square">
            <a:spAutoFit/>
          </a:bodyPr>
          <a:lstStyle/>
          <a:p>
            <a:pPr marL="0" indent="0" algn="l"/>
            <a:r>
              <a:rPr lang="zh-CN" altLang="en-US" sz="3200" b="0" u="none">
                <a:latin typeface="宋体" panose="02010600030101010101" pitchFamily="2" charset="-122"/>
                <a:ea typeface="宋体" panose="02010600030101010101" pitchFamily="2" charset="-122"/>
                <a:cs typeface="宋体" panose="02010600030101010101" pitchFamily="2" charset="-122"/>
              </a:rPr>
              <a:t>读了本文以后，邓稼先给你留下了怎样的印象？从图书馆查找、从网络上</a:t>
            </a:r>
            <a:r>
              <a:rPr lang="zh-CN" altLang="en-US" sz="3200" b="0" u="none">
                <a:solidFill>
                  <a:srgbClr val="00B050"/>
                </a:solidFill>
                <a:latin typeface="宋体" panose="02010600030101010101" pitchFamily="2" charset="-122"/>
                <a:ea typeface="宋体" panose="02010600030101010101" pitchFamily="2" charset="-122"/>
                <a:cs typeface="宋体" panose="02010600030101010101" pitchFamily="2" charset="-122"/>
              </a:rPr>
              <a:t>检索关于邓稼先等我国“两弹一星”科学家的资料。</a:t>
            </a:r>
            <a:endParaRPr lang="zh-CN" altLang="en-US" sz="3200" b="0"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4476750" y="1644650"/>
            <a:ext cx="3732530" cy="342836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200622219337833"/>
          <p:cNvPicPr>
            <a:picLocks noChangeAspect="1" noChangeArrowheads="1"/>
          </p:cNvPicPr>
          <p:nvPr/>
        </p:nvPicPr>
        <p:blipFill>
          <a:blip r:embed="rId2" cstate="print"/>
          <a:srcRect/>
          <a:stretch>
            <a:fillRect/>
          </a:stretch>
        </p:blipFill>
        <p:spPr bwMode="auto">
          <a:xfrm>
            <a:off x="5287963" y="1393825"/>
            <a:ext cx="3232674" cy="264477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939" name="Picture 3" descr="200622219337929"/>
          <p:cNvPicPr>
            <a:picLocks noChangeAspect="1" noChangeArrowheads="1"/>
          </p:cNvPicPr>
          <p:nvPr/>
        </p:nvPicPr>
        <p:blipFill>
          <a:blip r:embed="rId3" cstate="print"/>
          <a:srcRect/>
          <a:stretch>
            <a:fillRect/>
          </a:stretch>
        </p:blipFill>
        <p:spPr bwMode="auto">
          <a:xfrm>
            <a:off x="1647825" y="4051300"/>
            <a:ext cx="1531938" cy="23495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9940" name="Rectangle 4"/>
          <p:cNvSpPr>
            <a:spLocks noChangeArrowheads="1"/>
          </p:cNvSpPr>
          <p:nvPr/>
        </p:nvSpPr>
        <p:spPr bwMode="auto">
          <a:xfrm>
            <a:off x="2328863" y="1974850"/>
            <a:ext cx="466725" cy="1201738"/>
          </a:xfrm>
          <a:prstGeom prst="rect">
            <a:avLst/>
          </a:prstGeom>
          <a:noFill/>
          <a:ln w="9525">
            <a:noFill/>
            <a:miter lim="800000"/>
          </a:ln>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66"/>
                </a:solidFill>
                <a:effectLst/>
                <a:uLnTx/>
                <a:uFillTx/>
                <a:latin typeface="+mn-ea"/>
                <a:ea typeface="+mn-ea"/>
                <a:cs typeface="+mn-cs"/>
              </a:rPr>
              <a:t>郭永怀</a:t>
            </a:r>
          </a:p>
        </p:txBody>
      </p:sp>
      <p:pic>
        <p:nvPicPr>
          <p:cNvPr id="39941" name="Picture 5" descr="200622219337850"/>
          <p:cNvPicPr>
            <a:picLocks noChangeAspect="1" noChangeArrowheads="1"/>
          </p:cNvPicPr>
          <p:nvPr/>
        </p:nvPicPr>
        <p:blipFill>
          <a:blip r:embed="rId4" cstate="print"/>
          <a:srcRect/>
          <a:stretch>
            <a:fillRect/>
          </a:stretch>
        </p:blipFill>
        <p:spPr bwMode="auto">
          <a:xfrm>
            <a:off x="533400" y="1366838"/>
            <a:ext cx="1793875" cy="268605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9942" name="Rectangle 6"/>
          <p:cNvSpPr>
            <a:spLocks noChangeArrowheads="1"/>
          </p:cNvSpPr>
          <p:nvPr/>
        </p:nvSpPr>
        <p:spPr bwMode="auto">
          <a:xfrm>
            <a:off x="3200400" y="4630738"/>
            <a:ext cx="533400" cy="1200150"/>
          </a:xfrm>
          <a:prstGeom prst="rect">
            <a:avLst/>
          </a:prstGeom>
          <a:noFill/>
          <a:ln w="9525" algn="ctr">
            <a:noFill/>
            <a:miter lim="800000"/>
          </a:ln>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66"/>
                </a:solidFill>
                <a:effectLst/>
                <a:uLnTx/>
                <a:uFillTx/>
                <a:latin typeface="+mn-ea"/>
                <a:ea typeface="+mn-ea"/>
                <a:cs typeface="+mn-cs"/>
              </a:rPr>
              <a:t>王淦昌</a:t>
            </a:r>
          </a:p>
        </p:txBody>
      </p:sp>
      <p:pic>
        <p:nvPicPr>
          <p:cNvPr id="39943" name="Picture 7" descr="200622219337880"/>
          <p:cNvPicPr>
            <a:picLocks noChangeAspect="1" noChangeArrowheads="1"/>
          </p:cNvPicPr>
          <p:nvPr/>
        </p:nvPicPr>
        <p:blipFill>
          <a:blip r:embed="rId5" cstate="print"/>
          <a:srcRect/>
          <a:stretch>
            <a:fillRect/>
          </a:stretch>
        </p:blipFill>
        <p:spPr bwMode="auto">
          <a:xfrm>
            <a:off x="2897188" y="1366838"/>
            <a:ext cx="1847850" cy="266382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9944" name="Rectangle 8"/>
          <p:cNvSpPr>
            <a:spLocks noChangeArrowheads="1"/>
          </p:cNvSpPr>
          <p:nvPr/>
        </p:nvSpPr>
        <p:spPr bwMode="auto">
          <a:xfrm>
            <a:off x="5105400" y="1463675"/>
            <a:ext cx="1527175" cy="461963"/>
          </a:xfrm>
          <a:prstGeom prst="rect">
            <a:avLst/>
          </a:prstGeom>
          <a:noFill/>
          <a:ln w="9525" algn="ctr">
            <a:noFill/>
            <a:miter lim="800000"/>
          </a:ln>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66"/>
                </a:solidFill>
                <a:effectLst/>
                <a:uLnTx/>
                <a:uFillTx/>
                <a:latin typeface="+mn-ea"/>
                <a:ea typeface="+mn-ea"/>
                <a:cs typeface="+mn-cs"/>
              </a:rPr>
              <a:t>钱三强</a:t>
            </a:r>
          </a:p>
        </p:txBody>
      </p:sp>
      <p:sp>
        <p:nvSpPr>
          <p:cNvPr id="39945" name="Rectangle 9"/>
          <p:cNvSpPr>
            <a:spLocks noChangeArrowheads="1"/>
          </p:cNvSpPr>
          <p:nvPr/>
        </p:nvSpPr>
        <p:spPr bwMode="auto">
          <a:xfrm>
            <a:off x="7116763" y="4173538"/>
            <a:ext cx="655638" cy="1200150"/>
          </a:xfrm>
          <a:prstGeom prst="rect">
            <a:avLst/>
          </a:prstGeom>
          <a:noFill/>
          <a:ln w="9525" algn="ctr">
            <a:noFill/>
            <a:miter lim="800000"/>
          </a:ln>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66"/>
                </a:solidFill>
                <a:effectLst/>
                <a:uLnTx/>
                <a:uFillTx/>
                <a:latin typeface="+mn-ea"/>
                <a:ea typeface="+mn-ea"/>
                <a:cs typeface="+mn-cs"/>
              </a:rPr>
              <a:t>彭桓武</a:t>
            </a:r>
          </a:p>
        </p:txBody>
      </p:sp>
      <p:sp>
        <p:nvSpPr>
          <p:cNvPr id="39946" name="Rectangle 10"/>
          <p:cNvSpPr>
            <a:spLocks noChangeArrowheads="1"/>
          </p:cNvSpPr>
          <p:nvPr/>
        </p:nvSpPr>
        <p:spPr bwMode="auto">
          <a:xfrm>
            <a:off x="4700588" y="2030413"/>
            <a:ext cx="533400" cy="1200150"/>
          </a:xfrm>
          <a:prstGeom prst="rect">
            <a:avLst/>
          </a:prstGeom>
          <a:noFill/>
          <a:ln w="9525" algn="ctr">
            <a:noFill/>
            <a:miter lim="800000"/>
          </a:ln>
        </p:spPr>
        <p:txBody>
          <a:bodyPr anchor="ct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66"/>
                </a:solidFill>
                <a:effectLst/>
                <a:uLnTx/>
                <a:uFillTx/>
                <a:latin typeface="+mn-ea"/>
                <a:ea typeface="+mn-ea"/>
                <a:cs typeface="+mn-cs"/>
              </a:rPr>
              <a:t>赵忠尧</a:t>
            </a:r>
          </a:p>
        </p:txBody>
      </p:sp>
      <p:pic>
        <p:nvPicPr>
          <p:cNvPr id="39947" name="Picture 11" descr="2006222184136116"/>
          <p:cNvPicPr>
            <a:picLocks noChangeAspect="1" noChangeArrowheads="1"/>
          </p:cNvPicPr>
          <p:nvPr/>
        </p:nvPicPr>
        <p:blipFill>
          <a:blip r:embed="rId6" cstate="print"/>
          <a:srcRect/>
          <a:stretch>
            <a:fillRect/>
          </a:stretch>
        </p:blipFill>
        <p:spPr bwMode="auto">
          <a:xfrm>
            <a:off x="4438650" y="4267200"/>
            <a:ext cx="2692400" cy="204787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9948" name="WordArt 12"/>
          <p:cNvSpPr>
            <a:spLocks noChangeArrowheads="1" noChangeShapeType="1" noTextEdit="1"/>
          </p:cNvSpPr>
          <p:nvPr/>
        </p:nvSpPr>
        <p:spPr bwMode="auto">
          <a:xfrm>
            <a:off x="2795588" y="644093"/>
            <a:ext cx="3367087" cy="446202"/>
          </a:xfrm>
          <a:prstGeom prst="rect">
            <a:avLst/>
          </a:prstGeom>
        </p:spPr>
        <p:txBody>
          <a:bodyPr wrap="none" numCol="1"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1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华文新魏"/>
                <a:ea typeface="宋体" panose="02010600030101010101" pitchFamily="2" charset="-122"/>
                <a:cs typeface="+mn-cs"/>
              </a:rPr>
              <a:t>我国的两弹功臣</a:t>
            </a:r>
          </a:p>
        </p:txBody>
      </p:sp>
      <p:sp>
        <p:nvSpPr>
          <p:cNvPr id="2" name="动作按钮: 后退或前一项 1">
            <a:hlinkClick r:id="rId7" action="ppaction://hlinksldjump"/>
          </p:cNvPr>
          <p:cNvSpPr/>
          <p:nvPr/>
        </p:nvSpPr>
        <p:spPr>
          <a:xfrm>
            <a:off x="6858000" y="685800"/>
            <a:ext cx="762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p:cNvSpPr>
          <p:nvPr>
            <p:ph idx="1"/>
          </p:nvPr>
        </p:nvSpPr>
        <p:spPr>
          <a:xfrm>
            <a:off x="228600" y="1524000"/>
            <a:ext cx="5842635" cy="4648200"/>
          </a:xfrm>
          <a:noFill/>
          <a:ln>
            <a:noFill/>
          </a:ln>
        </p:spPr>
        <p:txBody>
          <a:bodyPr/>
          <a:lstStyle/>
          <a:p>
            <a:pPr eaLnBrk="1" hangingPunct="1">
              <a:lnSpc>
                <a:spcPts val="3700"/>
              </a:lnSpc>
              <a:buNone/>
            </a:pPr>
            <a:r>
              <a:rPr lang="zh-CN" altLang="en-US" sz="2400" b="1" dirty="0">
                <a:latin typeface="宋体" panose="02010600030101010101" pitchFamily="2" charset="-122"/>
                <a:ea typeface="_x000B__x000C_"/>
              </a:rPr>
              <a:t>　　  </a:t>
            </a:r>
            <a:r>
              <a:rPr lang="zh-CN" altLang="en-US" sz="2400" dirty="0">
                <a:latin typeface="宋体" panose="02010600030101010101" pitchFamily="2" charset="-122"/>
                <a:ea typeface="_x000B__x000C_"/>
              </a:rPr>
              <a:t/>
            </a:r>
            <a:br>
              <a:rPr lang="zh-CN" altLang="en-US" sz="2400" dirty="0">
                <a:latin typeface="宋体" panose="02010600030101010101" pitchFamily="2" charset="-122"/>
                <a:ea typeface="_x000B__x000C_"/>
              </a:rPr>
            </a:br>
            <a:endParaRPr lang="zh-CN" altLang="en-US" sz="2400" dirty="0">
              <a:latin typeface="宋体" panose="02010600030101010101" pitchFamily="2" charset="-122"/>
              <a:ea typeface="_x000B__x000C_"/>
            </a:endParaRPr>
          </a:p>
          <a:p>
            <a:pPr eaLnBrk="1" hangingPunct="1">
              <a:lnSpc>
                <a:spcPts val="3700"/>
              </a:lnSpc>
            </a:pPr>
            <a:endParaRPr lang="en-US" altLang="zh-CN" sz="2400" dirty="0">
              <a:latin typeface="宋体" panose="02010600030101010101" pitchFamily="2" charset="-122"/>
              <a:ea typeface="_x000B__x000C_"/>
            </a:endParaRPr>
          </a:p>
        </p:txBody>
      </p:sp>
      <p:sp>
        <p:nvSpPr>
          <p:cNvPr id="29699" name="WordArt 6" descr="纸袋"/>
          <p:cNvSpPr>
            <a:spLocks noTextEdit="1"/>
          </p:cNvSpPr>
          <p:nvPr/>
        </p:nvSpPr>
        <p:spPr>
          <a:xfrm>
            <a:off x="1295400" y="849313"/>
            <a:ext cx="1905000" cy="598487"/>
          </a:xfrm>
          <a:prstGeom prst="rect">
            <a:avLst/>
          </a:prstGeom>
        </p:spPr>
        <p:txBody>
          <a:bodyPr wrap="none" fromWordArt="1">
            <a:prstTxWarp prst="textPlain">
              <a:avLst>
                <a:gd name="adj" fmla="val 50000"/>
              </a:avLst>
            </a:prstTxWarp>
            <a:normAutofit lnSpcReduction="10000"/>
          </a:bodyPr>
          <a:lstStyle/>
          <a:p>
            <a:pPr algn="ctr"/>
            <a:r>
              <a:rPr lang="zh-CN" altLang="en-US" sz="3600">
                <a:ln w="9525" cap="flat" cmpd="sng">
                  <a:solidFill>
                    <a:srgbClr val="008000"/>
                  </a:solidFill>
                  <a:prstDash val="solid"/>
                  <a:headEnd type="none" w="med" len="med"/>
                  <a:tailEnd type="none" w="med" len="med"/>
                </a:ln>
                <a:blipFill rotWithShape="0">
                  <a:blip r:embed="rId3"/>
                </a:blipFill>
                <a:effectLst>
                  <a:outerShdw dist="563972" dir="14049740" sx="125000" sy="125000" algn="tl" rotWithShape="0">
                    <a:srgbClr val="C7DFD3">
                      <a:alpha val="79999"/>
                    </a:srgbClr>
                  </a:outerShdw>
                </a:effectLst>
                <a:latin typeface="宋体" panose="02010600030101010101" pitchFamily="2" charset="-122"/>
                <a:ea typeface="宋体" panose="02010600030101010101" pitchFamily="2" charset="-122"/>
              </a:rPr>
              <a:t>邓稼先</a:t>
            </a:r>
          </a:p>
        </p:txBody>
      </p:sp>
      <p:sp>
        <p:nvSpPr>
          <p:cNvPr id="2" name="文本框 1"/>
          <p:cNvSpPr txBox="1"/>
          <p:nvPr/>
        </p:nvSpPr>
        <p:spPr>
          <a:xfrm>
            <a:off x="755650" y="1750060"/>
            <a:ext cx="4425950" cy="3505200"/>
          </a:xfrm>
          <a:prstGeom prst="rect">
            <a:avLst/>
          </a:prstGeom>
          <a:noFill/>
        </p:spPr>
        <p:txBody>
          <a:bodyPr wrap="square" rtlCol="0">
            <a:spAutoFit/>
          </a:bodyPr>
          <a:lstStyle/>
          <a:p>
            <a:r>
              <a:rPr lang="zh-CN" altLang="en-US" sz="3200" b="1" dirty="0">
                <a:latin typeface="宋体" panose="02010600030101010101" pitchFamily="2" charset="-122"/>
              </a:rPr>
              <a:t>（</a:t>
            </a:r>
            <a:r>
              <a:rPr lang="en-US" altLang="zh-CN" sz="3200" b="1" dirty="0">
                <a:latin typeface="宋体" panose="02010600030101010101" pitchFamily="2" charset="-122"/>
              </a:rPr>
              <a:t>1924—1986</a:t>
            </a:r>
            <a:r>
              <a:rPr lang="zh-CN" altLang="en-US" sz="3200" b="1" dirty="0">
                <a:latin typeface="宋体" panose="02010600030101010101" pitchFamily="2" charset="-122"/>
              </a:rPr>
              <a:t>）我国研制和发展核武器的重要技术领导人，为我国成功研制原子弹，氢弹和新型武器做出巨大贡献。</a:t>
            </a:r>
            <a:r>
              <a:rPr lang="en-US" altLang="zh-CN" sz="3200" b="1" dirty="0">
                <a:latin typeface="宋体" panose="02010600030101010101" pitchFamily="2" charset="-122"/>
              </a:rPr>
              <a:t>1999</a:t>
            </a:r>
            <a:r>
              <a:rPr lang="zh-CN" altLang="en-US" sz="3200" b="1" dirty="0">
                <a:latin typeface="宋体" panose="02010600030101010101" pitchFamily="2" charset="-122"/>
              </a:rPr>
              <a:t>年被授予</a:t>
            </a:r>
            <a:r>
              <a:rPr lang="en-US" altLang="zh-CN" sz="3200" b="1" dirty="0">
                <a:latin typeface="宋体" panose="02010600030101010101" pitchFamily="2" charset="-122"/>
              </a:rPr>
              <a:t>“</a:t>
            </a:r>
            <a:r>
              <a:rPr lang="zh-CN" altLang="en-US" sz="3200" b="1" dirty="0">
                <a:latin typeface="宋体" panose="02010600030101010101" pitchFamily="2" charset="-122"/>
              </a:rPr>
              <a:t>两弹一星</a:t>
            </a:r>
            <a:r>
              <a:rPr lang="en-US" altLang="zh-CN" sz="3200" b="1" dirty="0">
                <a:latin typeface="宋体" panose="02010600030101010101" pitchFamily="2" charset="-122"/>
              </a:rPr>
              <a:t>”</a:t>
            </a:r>
            <a:r>
              <a:rPr lang="zh-CN" altLang="en-US" sz="3200" b="1" dirty="0">
                <a:latin typeface="宋体" panose="02010600030101010101" pitchFamily="2" charset="-122"/>
              </a:rPr>
              <a:t>功勋奖章。</a:t>
            </a:r>
          </a:p>
        </p:txBody>
      </p:sp>
      <p:pic>
        <p:nvPicPr>
          <p:cNvPr id="3" name="图片 2"/>
          <p:cNvPicPr>
            <a:picLocks noChangeAspect="1"/>
          </p:cNvPicPr>
          <p:nvPr/>
        </p:nvPicPr>
        <p:blipFill>
          <a:blip r:embed="rId4"/>
          <a:stretch>
            <a:fillRect/>
          </a:stretch>
        </p:blipFill>
        <p:spPr>
          <a:xfrm>
            <a:off x="5367655" y="1353820"/>
            <a:ext cx="3211830" cy="41789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p:cNvSpPr>
          <p:nvPr>
            <p:ph type="body" sz="half" idx="1"/>
          </p:nvPr>
        </p:nvSpPr>
        <p:spPr>
          <a:xfrm>
            <a:off x="609600" y="1524000"/>
            <a:ext cx="5334000" cy="4343400"/>
          </a:xfrm>
          <a:noFill/>
          <a:ln>
            <a:noFill/>
          </a:ln>
        </p:spPr>
        <p:txBody>
          <a:bodyPr/>
          <a:lstStyle/>
          <a:p>
            <a:pPr marL="0" eaLnBrk="1" hangingPunct="1">
              <a:lnSpc>
                <a:spcPts val="4000"/>
              </a:lnSpc>
              <a:spcBef>
                <a:spcPct val="0"/>
              </a:spcBef>
              <a:buNone/>
            </a:pPr>
            <a:r>
              <a:rPr lang="zh-CN" altLang="en-US" sz="2800" b="1" dirty="0">
                <a:latin typeface="宋体" panose="02010600030101010101" pitchFamily="2" charset="-122"/>
                <a:ea typeface="_x000B__x000C_"/>
              </a:rPr>
              <a:t>　　</a:t>
            </a:r>
            <a:r>
              <a:rPr lang="en-US" altLang="zh-CN" sz="2800" b="1" dirty="0">
                <a:latin typeface="宋体" panose="02010600030101010101" pitchFamily="2" charset="-122"/>
                <a:ea typeface="_x000B__x000C_"/>
              </a:rPr>
              <a:t>1922</a:t>
            </a:r>
            <a:r>
              <a:rPr lang="zh-CN" altLang="en-US" sz="2800" b="1" dirty="0">
                <a:latin typeface="宋体" panose="02010600030101010101" pitchFamily="2" charset="-122"/>
                <a:ea typeface="_x000B__x000C_"/>
              </a:rPr>
              <a:t>年</a:t>
            </a:r>
            <a:r>
              <a:rPr lang="en-US" altLang="zh-CN" sz="2800" b="1" dirty="0">
                <a:latin typeface="宋体" panose="02010600030101010101" pitchFamily="2" charset="-122"/>
                <a:ea typeface="_x000B__x000C_"/>
              </a:rPr>
              <a:t>9</a:t>
            </a:r>
            <a:r>
              <a:rPr lang="zh-CN" altLang="en-US" sz="2800" b="1" dirty="0">
                <a:latin typeface="宋体" panose="02010600030101010101" pitchFamily="2" charset="-122"/>
                <a:ea typeface="_x000B__x000C_"/>
              </a:rPr>
              <a:t>月</a:t>
            </a:r>
            <a:r>
              <a:rPr lang="en-US" altLang="zh-CN" sz="2800" b="1" dirty="0">
                <a:latin typeface="宋体" panose="02010600030101010101" pitchFamily="2" charset="-122"/>
                <a:ea typeface="_x000B__x000C_"/>
              </a:rPr>
              <a:t>22</a:t>
            </a:r>
            <a:r>
              <a:rPr lang="zh-CN" altLang="en-US" sz="2800" b="1" dirty="0">
                <a:latin typeface="宋体" panose="02010600030101010101" pitchFamily="2" charset="-122"/>
                <a:ea typeface="_x000B__x000C_"/>
              </a:rPr>
              <a:t>日出生于安徽合肥，美籍华裔物理学家，因与李政道一起提出弱相互作用中宇称不守恒理论，共获</a:t>
            </a:r>
            <a:r>
              <a:rPr lang="en-US" altLang="zh-CN" sz="2800" b="1" dirty="0">
                <a:latin typeface="宋体" panose="02010600030101010101" pitchFamily="2" charset="-122"/>
                <a:ea typeface="_x000B__x000C_"/>
              </a:rPr>
              <a:t>1957</a:t>
            </a:r>
            <a:r>
              <a:rPr lang="zh-CN" altLang="en-US" sz="2800" b="1" dirty="0">
                <a:latin typeface="宋体" panose="02010600030101010101" pitchFamily="2" charset="-122"/>
                <a:ea typeface="_x000B__x000C_"/>
              </a:rPr>
              <a:t>年</a:t>
            </a:r>
            <a:r>
              <a:rPr lang="zh-CN" altLang="en-US" sz="2800" b="1" dirty="0">
                <a:solidFill>
                  <a:srgbClr val="FF0000"/>
                </a:solidFill>
                <a:latin typeface="宋体" panose="02010600030101010101" pitchFamily="2" charset="-122"/>
                <a:ea typeface="_x000B__x000C_"/>
              </a:rPr>
              <a:t>诺贝尔物理学奖</a:t>
            </a:r>
            <a:r>
              <a:rPr lang="zh-CN" altLang="en-US" sz="2800" b="1" dirty="0">
                <a:latin typeface="宋体" panose="02010600030101010101" pitchFamily="2" charset="-122"/>
                <a:ea typeface="_x000B__x000C_"/>
              </a:rPr>
              <a:t>。他是第二次世界大战后涌现出来的一代杰出物理学家中在理论和实验两方面都有影响的物理学家之一。</a:t>
            </a:r>
          </a:p>
          <a:p>
            <a:pPr marL="0" eaLnBrk="1" hangingPunct="1">
              <a:lnSpc>
                <a:spcPts val="4000"/>
              </a:lnSpc>
              <a:spcBef>
                <a:spcPct val="0"/>
              </a:spcBef>
            </a:pPr>
            <a:endParaRPr lang="en-US" altLang="zh-CN" sz="2800" dirty="0">
              <a:latin typeface="宋体" panose="02010600030101010101" pitchFamily="2" charset="-122"/>
              <a:ea typeface="_x000B__x000C_"/>
            </a:endParaRPr>
          </a:p>
        </p:txBody>
      </p:sp>
      <p:pic>
        <p:nvPicPr>
          <p:cNvPr id="14339" name="Picture 4" descr="u=1505656664,2660917986&amp;gp=1"/>
          <p:cNvPicPr>
            <a:picLocks noGrp="1" noChangeAspect="1" noChangeArrowheads="1"/>
          </p:cNvPicPr>
          <p:nvPr>
            <p:ph sz="quarter" idx="2"/>
          </p:nvPr>
        </p:nvPicPr>
        <p:blipFill>
          <a:blip r:embed="rId2" cstate="print"/>
          <a:srcRect/>
          <a:stretch>
            <a:fillRect/>
          </a:stretch>
        </p:blipFill>
        <p:spPr>
          <a:xfrm>
            <a:off x="5872480" y="533400"/>
            <a:ext cx="2732405" cy="2819400"/>
          </a:xfr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8677" name="WordArt 6" descr="纸袋"/>
          <p:cNvSpPr>
            <a:spLocks noTextEdit="1"/>
          </p:cNvSpPr>
          <p:nvPr/>
        </p:nvSpPr>
        <p:spPr>
          <a:xfrm>
            <a:off x="762000" y="914400"/>
            <a:ext cx="1524000" cy="533400"/>
          </a:xfrm>
          <a:prstGeom prst="rect">
            <a:avLst/>
          </a:prstGeom>
        </p:spPr>
        <p:txBody>
          <a:bodyPr wrap="none" fromWordArt="1">
            <a:prstTxWarp prst="textPlain">
              <a:avLst>
                <a:gd name="adj" fmla="val 50000"/>
              </a:avLst>
            </a:prstTxWarp>
            <a:normAutofit fontScale="92500" lnSpcReduction="20000"/>
          </a:bodyPr>
          <a:lstStyle/>
          <a:p>
            <a:pPr algn="ctr"/>
            <a:r>
              <a:rPr lang="zh-CN" altLang="en-US" sz="3600">
                <a:ln w="9525" cap="flat" cmpd="sng">
                  <a:solidFill>
                    <a:srgbClr val="008000"/>
                  </a:solidFill>
                  <a:prstDash val="solid"/>
                  <a:headEnd type="none" w="med" len="med"/>
                  <a:tailEnd type="none" w="med" len="med"/>
                </a:ln>
                <a:blipFill rotWithShape="0">
                  <a:blip r:embed="rId3"/>
                </a:blipFill>
                <a:effectLst>
                  <a:outerShdw dist="563972" dir="14049740" sx="125000" sy="125000" algn="tl" rotWithShape="0">
                    <a:srgbClr val="C7DFD3">
                      <a:alpha val="79999"/>
                    </a:srgbClr>
                  </a:outerShdw>
                </a:effectLst>
                <a:latin typeface="宋体" panose="02010600030101010101" pitchFamily="2" charset="-122"/>
                <a:ea typeface="宋体" panose="02010600030101010101" pitchFamily="2" charset="-122"/>
              </a:rPr>
              <a:t>杨振宁</a:t>
            </a:r>
          </a:p>
        </p:txBody>
      </p:sp>
      <p:pic>
        <p:nvPicPr>
          <p:cNvPr id="3" name="图片 2"/>
          <p:cNvPicPr>
            <a:picLocks noChangeAspect="1"/>
          </p:cNvPicPr>
          <p:nvPr/>
        </p:nvPicPr>
        <p:blipFill>
          <a:blip r:embed="rId4"/>
          <a:stretch>
            <a:fillRect/>
          </a:stretch>
        </p:blipFill>
        <p:spPr>
          <a:xfrm>
            <a:off x="5810250" y="3446145"/>
            <a:ext cx="2856865" cy="2691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4">
                                            <p:txEl>
                                              <p:pRg st="0" end="0"/>
                                            </p:txEl>
                                          </p:spTgt>
                                        </p:tgtEl>
                                        <p:attrNameLst>
                                          <p:attrName>style.visibility</p:attrName>
                                        </p:attrNameLst>
                                      </p:cBhvr>
                                      <p:to>
                                        <p:strVal val="visible"/>
                                      </p:to>
                                    </p:set>
                                    <p:animEffect transition="in" filter="blinds(horizontal)">
                                      <p:cBhvr>
                                        <p:cTn id="12" dur="500"/>
                                        <p:tgtEl>
                                          <p:spTgt spid="286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5257800" y="1035050"/>
            <a:ext cx="3352800" cy="4832350"/>
          </a:xfrm>
          <a:prstGeom prst="rect">
            <a:avLst/>
          </a:prstGeom>
          <a:noFill/>
          <a:ln w="12700" cap="sq">
            <a:noFill/>
            <a:miter lim="800000"/>
            <a:headEnd type="none" w="sm" len="sm"/>
            <a:tailEnd type="none" w="sm" len="sm"/>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他们是</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同乡</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同学</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情同手足的</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好朋友</a:t>
            </a: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一个获诺贝尔奖</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蜚声世界半世纪</a:t>
            </a:r>
          </a:p>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一个为国造核弹</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uLnTx/>
                <a:uFillTx/>
                <a:latin typeface="+mn-ea"/>
                <a:ea typeface="+mn-ea"/>
                <a:cs typeface="+mn-cs"/>
              </a:rPr>
              <a:t>隐姓埋名</a:t>
            </a:r>
            <a:r>
              <a:rPr kumimoji="1" lang="en-US" altLang="zh-CN" sz="2800" b="1" i="0" u="none" strike="noStrike" kern="1200" cap="none" spc="0" normalizeH="0" baseline="0" noProof="0" dirty="0">
                <a:ln>
                  <a:noFill/>
                </a:ln>
                <a:solidFill>
                  <a:schemeClr val="tx1"/>
                </a:solidFill>
                <a:effectLst/>
                <a:uLnTx/>
                <a:uFillTx/>
                <a:latin typeface="+mn-ea"/>
                <a:ea typeface="+mn-ea"/>
                <a:cs typeface="+mn-cs"/>
              </a:rPr>
              <a:t>28</a:t>
            </a:r>
            <a:r>
              <a:rPr kumimoji="1" lang="zh-CN" altLang="en-US" sz="2800" b="1" i="0" u="none" strike="noStrike" kern="1200" cap="none" spc="0" normalizeH="0" baseline="0" noProof="0" dirty="0">
                <a:ln>
                  <a:noFill/>
                </a:ln>
                <a:solidFill>
                  <a:schemeClr val="tx1"/>
                </a:solidFill>
                <a:effectLst/>
                <a:uLnTx/>
                <a:uFillTx/>
                <a:latin typeface="+mn-ea"/>
                <a:ea typeface="+mn-ea"/>
                <a:cs typeface="+mn-cs"/>
              </a:rPr>
              <a:t>载</a:t>
            </a:r>
            <a:endParaRPr kumimoji="1" lang="zh-CN" altLang="en-US" sz="2000" b="1" i="0" u="none" strike="noStrike" kern="1200" cap="none" spc="0" normalizeH="0" baseline="0" noProof="0" dirty="0">
              <a:ln>
                <a:noFill/>
              </a:ln>
              <a:solidFill>
                <a:schemeClr val="tx1"/>
              </a:solidFill>
              <a:effectLst/>
              <a:uLnTx/>
              <a:uFillTx/>
              <a:latin typeface="+mn-ea"/>
              <a:ea typeface="+mn-ea"/>
              <a:cs typeface="+mn-cs"/>
            </a:endParaRPr>
          </a:p>
        </p:txBody>
      </p:sp>
      <p:pic>
        <p:nvPicPr>
          <p:cNvPr id="18435" name="Picture 3" descr="杨振宁和邓稼先"/>
          <p:cNvPicPr>
            <a:picLocks noChangeAspect="1" noChangeArrowheads="1"/>
          </p:cNvPicPr>
          <p:nvPr/>
        </p:nvPicPr>
        <p:blipFill>
          <a:blip r:embed="rId2" cstate="print"/>
          <a:srcRect/>
          <a:stretch>
            <a:fillRect/>
          </a:stretch>
        </p:blipFill>
        <p:spPr bwMode="auto">
          <a:xfrm>
            <a:off x="685800" y="1143000"/>
            <a:ext cx="4158316" cy="46482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457200" y="838200"/>
            <a:ext cx="8229600" cy="1143000"/>
          </a:xfrm>
          <a:noFill/>
          <a:ln>
            <a:noFill/>
          </a:ln>
        </p:spPr>
        <p:txBody>
          <a:bodyPr/>
          <a:lstStyle/>
          <a:p>
            <a:pPr eaLnBrk="1" hangingPunct="1"/>
            <a:r>
              <a:rPr lang="zh-CN" altLang="en-US" sz="3600" b="1" dirty="0">
                <a:solidFill>
                  <a:srgbClr val="FF3300"/>
                </a:solidFill>
                <a:latin typeface="宋体" panose="02010600030101010101" pitchFamily="2" charset="-122"/>
                <a:ea typeface="_x000B__x000C_"/>
              </a:rPr>
              <a:t>写作背景</a:t>
            </a:r>
          </a:p>
        </p:txBody>
      </p:sp>
      <p:sp>
        <p:nvSpPr>
          <p:cNvPr id="30723" name="Rectangle 3"/>
          <p:cNvSpPr>
            <a:spLocks noGrp="1"/>
          </p:cNvSpPr>
          <p:nvPr>
            <p:ph idx="1"/>
          </p:nvPr>
        </p:nvSpPr>
        <p:spPr>
          <a:xfrm>
            <a:off x="685800" y="1676400"/>
            <a:ext cx="7848600" cy="4343400"/>
          </a:xfrm>
          <a:noFill/>
          <a:ln>
            <a:noFill/>
          </a:ln>
        </p:spPr>
        <p:txBody>
          <a:bodyPr/>
          <a:lstStyle/>
          <a:p>
            <a:pPr marL="0" eaLnBrk="1" hangingPunct="1">
              <a:lnSpc>
                <a:spcPts val="3500"/>
              </a:lnSpc>
              <a:spcBef>
                <a:spcPct val="0"/>
              </a:spcBef>
              <a:buNone/>
            </a:pPr>
            <a:r>
              <a:rPr lang="zh-CN" altLang="en-US" sz="2400" dirty="0">
                <a:solidFill>
                  <a:srgbClr val="006600"/>
                </a:solidFill>
                <a:latin typeface="宋体" panose="02010600030101010101" pitchFamily="2" charset="-122"/>
                <a:ea typeface="_x000B__x000C_"/>
              </a:rPr>
              <a:t>　　 </a:t>
            </a:r>
            <a:r>
              <a:rPr lang="en-US" altLang="zh-CN" b="1" dirty="0">
                <a:solidFill>
                  <a:schemeClr val="tx1"/>
                </a:solidFill>
                <a:latin typeface="宋体" panose="02010600030101010101" pitchFamily="2" charset="-122"/>
                <a:ea typeface="_x000B__x000C_"/>
              </a:rPr>
              <a:t>1993</a:t>
            </a:r>
            <a:r>
              <a:rPr lang="zh-CN" altLang="en-US" b="1" dirty="0">
                <a:solidFill>
                  <a:schemeClr val="tx1"/>
                </a:solidFill>
                <a:latin typeface="宋体" panose="02010600030101010101" pitchFamily="2" charset="-122"/>
                <a:ea typeface="_x000B__x000C_"/>
              </a:rPr>
              <a:t>年</a:t>
            </a:r>
            <a:r>
              <a:rPr lang="en-US" altLang="zh-CN" b="1" dirty="0">
                <a:solidFill>
                  <a:schemeClr val="tx1"/>
                </a:solidFill>
                <a:latin typeface="宋体" panose="02010600030101010101" pitchFamily="2" charset="-122"/>
                <a:ea typeface="_x000B__x000C_"/>
              </a:rPr>
              <a:t>7</a:t>
            </a:r>
            <a:r>
              <a:rPr lang="zh-CN" altLang="en-US" b="1" dirty="0">
                <a:solidFill>
                  <a:schemeClr val="tx1"/>
                </a:solidFill>
                <a:latin typeface="宋体" panose="02010600030101010101" pitchFamily="2" charset="-122"/>
                <a:ea typeface="_x000B__x000C_"/>
              </a:rPr>
              <a:t>月</a:t>
            </a:r>
            <a:r>
              <a:rPr lang="en-US" altLang="zh-CN" b="1" dirty="0">
                <a:solidFill>
                  <a:schemeClr val="tx1"/>
                </a:solidFill>
                <a:latin typeface="宋体" panose="02010600030101010101" pitchFamily="2" charset="-122"/>
                <a:ea typeface="_x000B__x000C_"/>
              </a:rPr>
              <a:t>29</a:t>
            </a:r>
            <a:r>
              <a:rPr lang="zh-CN" altLang="en-US" b="1" dirty="0">
                <a:solidFill>
                  <a:schemeClr val="tx1"/>
                </a:solidFill>
                <a:latin typeface="宋体" panose="02010600030101010101" pitchFamily="2" charset="-122"/>
                <a:ea typeface="_x000B__x000C_"/>
              </a:rPr>
              <a:t>日，是邓稼先逝世七周年。著名物理学家、诺贝尔奖获得者杨振宁教授写了这篇文章作为纪念。作者和邓稼先同志是中学同学、大学同学，在美留学期间又是同学。他自己说是“</a:t>
            </a:r>
            <a:r>
              <a:rPr lang="en-US" altLang="zh-CN" b="1" dirty="0">
                <a:solidFill>
                  <a:schemeClr val="tx1"/>
                </a:solidFill>
                <a:latin typeface="宋体" panose="02010600030101010101" pitchFamily="2" charset="-122"/>
                <a:ea typeface="_x000B__x000C_"/>
              </a:rPr>
              <a:t>50</a:t>
            </a:r>
            <a:r>
              <a:rPr lang="zh-CN" altLang="en-US" b="1" dirty="0">
                <a:solidFill>
                  <a:schemeClr val="tx1"/>
                </a:solidFill>
                <a:latin typeface="宋体" panose="02010600030101010101" pitchFamily="2" charset="-122"/>
                <a:ea typeface="_x000B__x000C_"/>
              </a:rPr>
              <a:t>年的友谊，亲如兄弟”。读杨振宁教授的回忆性散文，可以进一步了解邓稼先同志的才能、风格、思想和为人。这是一篇</a:t>
            </a:r>
            <a:r>
              <a:rPr lang="zh-CN" altLang="en-US" b="1" dirty="0">
                <a:solidFill>
                  <a:srgbClr val="FF0000"/>
                </a:solidFill>
                <a:latin typeface="宋体" panose="02010600030101010101" pitchFamily="2" charset="-122"/>
                <a:ea typeface="_x000B__x000C_"/>
              </a:rPr>
              <a:t>人物传记</a:t>
            </a:r>
            <a:r>
              <a:rPr lang="zh-CN" altLang="en-US" b="1" dirty="0">
                <a:solidFill>
                  <a:schemeClr val="tx1"/>
                </a:solidFill>
                <a:latin typeface="宋体" panose="02010600030101010101" pitchFamily="2" charset="-122"/>
                <a:ea typeface="_x000B__x000C_"/>
              </a:rPr>
              <a:t>，是杨振宁先生对挚友的深情怀念。</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p:nvPr/>
        </p:nvSpPr>
        <p:spPr>
          <a:xfrm>
            <a:off x="785786" y="1714488"/>
            <a:ext cx="1676400" cy="4524375"/>
          </a:xfrm>
          <a:prstGeom prst="rect">
            <a:avLst/>
          </a:prstGeom>
          <a:noFill/>
          <a:ln w="9525">
            <a:noFill/>
          </a:ln>
        </p:spPr>
        <p:txBody>
          <a:bodyPr>
            <a:spAutoFit/>
          </a:bodyPr>
          <a:lstStyle/>
          <a:p>
            <a:pPr lvl="0" eaLnBrk="1" hangingPunct="1"/>
            <a:r>
              <a:rPr lang="zh-CN" altLang="en-US" sz="2400" b="1" dirty="0">
                <a:solidFill>
                  <a:srgbClr val="FF0000"/>
                </a:solidFill>
                <a:latin typeface="Arial" panose="020B0604020202020204" pitchFamily="34" charset="0"/>
                <a:ea typeface="宋体" panose="02010600030101010101" pitchFamily="2" charset="-122"/>
              </a:rPr>
              <a:t>可</a:t>
            </a:r>
            <a:r>
              <a:rPr lang="zh-CN" altLang="en-US" sz="2400" b="1" dirty="0">
                <a:latin typeface="Arial" panose="020B0604020202020204" pitchFamily="34" charset="0"/>
                <a:ea typeface="宋体" panose="02010600030101010101" pitchFamily="2" charset="-122"/>
              </a:rPr>
              <a:t>歌</a:t>
            </a:r>
            <a:r>
              <a:rPr lang="zh-CN" altLang="en-US" sz="2400" b="1" dirty="0">
                <a:solidFill>
                  <a:srgbClr val="FF0000"/>
                </a:solidFill>
                <a:latin typeface="Arial" panose="020B0604020202020204" pitchFamily="34" charset="0"/>
                <a:ea typeface="宋体" panose="02010600030101010101" pitchFamily="2" charset="-122"/>
              </a:rPr>
              <a:t>可</a:t>
            </a:r>
            <a:r>
              <a:rPr lang="zh-CN" altLang="en-US" sz="2400" b="1" dirty="0">
                <a:latin typeface="Arial" panose="020B0604020202020204" pitchFamily="34" charset="0"/>
                <a:ea typeface="宋体" panose="02010600030101010101" pitchFamily="2" charset="-122"/>
              </a:rPr>
              <a:t>泣：</a:t>
            </a:r>
          </a:p>
          <a:p>
            <a:pPr lvl="0" eaLnBrk="1" hangingPunct="1"/>
            <a:endParaRPr lang="zh-CN" altLang="en-US" sz="2400" b="1" dirty="0">
              <a:solidFill>
                <a:srgbClr val="0000CC"/>
              </a:solidFill>
              <a:latin typeface="Arial" panose="020B0604020202020204" pitchFamily="34" charset="0"/>
              <a:ea typeface="宋体" panose="02010600030101010101" pitchFamily="2" charset="-122"/>
            </a:endParaRPr>
          </a:p>
          <a:p>
            <a:pPr lvl="0" eaLnBrk="1" hangingPunct="1"/>
            <a:r>
              <a:rPr lang="zh-CN" altLang="en-US" sz="2400" b="1" dirty="0">
                <a:solidFill>
                  <a:srgbClr val="FF0000"/>
                </a:solidFill>
                <a:latin typeface="Arial" panose="020B0604020202020204" pitchFamily="34" charset="0"/>
                <a:ea typeface="宋体" panose="02010600030101010101" pitchFamily="2" charset="-122"/>
              </a:rPr>
              <a:t>鲜</a:t>
            </a:r>
            <a:r>
              <a:rPr lang="zh-CN" altLang="en-US" sz="2400" b="1" dirty="0">
                <a:latin typeface="Arial" panose="020B0604020202020204" pitchFamily="34" charset="0"/>
                <a:ea typeface="宋体" panose="02010600030101010101" pitchFamily="2" charset="-122"/>
              </a:rPr>
              <a:t>为人知：</a:t>
            </a:r>
          </a:p>
          <a:p>
            <a:pPr lvl="0" eaLnBrk="1" hangingPunct="1"/>
            <a:r>
              <a:rPr lang="zh-CN" altLang="en-US" sz="2400" b="1" dirty="0">
                <a:latin typeface="Arial" panose="020B0604020202020204" pitchFamily="34" charset="0"/>
                <a:ea typeface="宋体" panose="02010600030101010101" pitchFamily="2" charset="-122"/>
              </a:rPr>
              <a:t>当之无愧：</a:t>
            </a:r>
          </a:p>
          <a:p>
            <a:pPr lvl="0" eaLnBrk="1" hangingPunct="1"/>
            <a:r>
              <a:rPr lang="zh-CN" altLang="en-US" sz="2400" b="1" dirty="0">
                <a:latin typeface="Arial" panose="020B0604020202020204" pitchFamily="34" charset="0"/>
                <a:ea typeface="宋体" panose="02010600030101010101" pitchFamily="2" charset="-122"/>
              </a:rPr>
              <a:t>锋芒</a:t>
            </a:r>
            <a:r>
              <a:rPr lang="zh-CN" altLang="en-US" sz="2400" b="1" dirty="0">
                <a:solidFill>
                  <a:srgbClr val="FF0000"/>
                </a:solidFill>
                <a:latin typeface="Arial" panose="020B0604020202020204" pitchFamily="34" charset="0"/>
                <a:ea typeface="宋体" panose="02010600030101010101" pitchFamily="2" charset="-122"/>
              </a:rPr>
              <a:t>毕</a:t>
            </a:r>
            <a:r>
              <a:rPr lang="zh-CN" altLang="en-US" sz="2400" b="1" dirty="0">
                <a:latin typeface="Arial" panose="020B0604020202020204" pitchFamily="34" charset="0"/>
                <a:ea typeface="宋体" panose="02010600030101010101" pitchFamily="2" charset="-122"/>
              </a:rPr>
              <a:t>露：</a:t>
            </a:r>
          </a:p>
          <a:p>
            <a:pPr lvl="0" eaLnBrk="1" hangingPunct="1"/>
            <a:r>
              <a:rPr lang="zh-CN" altLang="en-US" sz="2400" b="1" dirty="0">
                <a:latin typeface="Arial" panose="020B0604020202020204" pitchFamily="34" charset="0"/>
                <a:ea typeface="宋体" panose="02010600030101010101" pitchFamily="2" charset="-122"/>
              </a:rPr>
              <a:t> </a:t>
            </a:r>
            <a:endParaRPr lang="zh-CN" altLang="en-US" sz="2400" b="1" dirty="0">
              <a:solidFill>
                <a:srgbClr val="0000CC"/>
              </a:solidFill>
              <a:latin typeface="Arial" panose="020B0604020202020204" pitchFamily="34" charset="0"/>
              <a:ea typeface="宋体" panose="02010600030101010101" pitchFamily="2" charset="-122"/>
            </a:endParaRPr>
          </a:p>
          <a:p>
            <a:pPr lvl="0" eaLnBrk="1" hangingPunct="1"/>
            <a:r>
              <a:rPr lang="zh-CN" altLang="en-US" sz="2400" b="1" dirty="0">
                <a:latin typeface="Arial" panose="020B0604020202020204" pitchFamily="34" charset="0"/>
                <a:ea typeface="宋体" panose="02010600030101010101" pitchFamily="2" charset="-122"/>
              </a:rPr>
              <a:t>妇</a:t>
            </a:r>
            <a:r>
              <a:rPr lang="zh-CN" altLang="en-US" sz="2400" b="1" dirty="0">
                <a:solidFill>
                  <a:srgbClr val="FF0000"/>
                </a:solidFill>
                <a:latin typeface="Arial" panose="020B0604020202020204" pitchFamily="34" charset="0"/>
                <a:ea typeface="宋体" panose="02010600030101010101" pitchFamily="2" charset="-122"/>
              </a:rPr>
              <a:t>孺</a:t>
            </a:r>
            <a:r>
              <a:rPr lang="zh-CN" altLang="en-US" sz="2400" b="1" dirty="0">
                <a:latin typeface="Arial" panose="020B0604020202020204" pitchFamily="34" charset="0"/>
                <a:ea typeface="宋体" panose="02010600030101010101" pitchFamily="2" charset="-122"/>
              </a:rPr>
              <a:t>皆知</a:t>
            </a:r>
            <a:r>
              <a:rPr lang="en-US" altLang="zh-CN" sz="2400" b="1" dirty="0">
                <a:latin typeface="Arial" panose="020B0604020202020204" pitchFamily="34" charset="0"/>
                <a:ea typeface="宋体" panose="02010600030101010101" pitchFamily="2" charset="-122"/>
              </a:rPr>
              <a:t>:</a:t>
            </a:r>
          </a:p>
          <a:p>
            <a:pPr lvl="0" eaLnBrk="1" hangingPunct="1"/>
            <a:r>
              <a:rPr lang="zh-CN" altLang="en-US" sz="2400" b="1" dirty="0">
                <a:latin typeface="Arial" panose="020B0604020202020204" pitchFamily="34" charset="0"/>
                <a:ea typeface="宋体" panose="02010600030101010101" pitchFamily="2" charset="-122"/>
              </a:rPr>
              <a:t>家</a:t>
            </a:r>
            <a:r>
              <a:rPr lang="zh-CN" altLang="en-US" sz="2400" b="1" dirty="0">
                <a:solidFill>
                  <a:srgbClr val="FF0000"/>
                </a:solidFill>
                <a:latin typeface="Arial" panose="020B0604020202020204" pitchFamily="34" charset="0"/>
                <a:ea typeface="宋体" panose="02010600030101010101" pitchFamily="2" charset="-122"/>
              </a:rPr>
              <a:t>喻</a:t>
            </a:r>
            <a:r>
              <a:rPr lang="zh-CN" altLang="en-US" sz="2400" b="1" dirty="0">
                <a:latin typeface="Arial" panose="020B0604020202020204" pitchFamily="34" charset="0"/>
                <a:ea typeface="宋体" panose="02010600030101010101" pitchFamily="2" charset="-122"/>
              </a:rPr>
              <a:t>户晓：</a:t>
            </a:r>
          </a:p>
          <a:p>
            <a:pPr lvl="0" eaLnBrk="1" hangingPunct="1"/>
            <a:r>
              <a:rPr lang="zh-CN" altLang="en-US" sz="2400" b="1" dirty="0">
                <a:latin typeface="Arial" panose="020B0604020202020204" pitchFamily="34" charset="0"/>
                <a:ea typeface="宋体" panose="02010600030101010101" pitchFamily="2" charset="-122"/>
              </a:rPr>
              <a:t>马革裹尸</a:t>
            </a:r>
            <a:r>
              <a:rPr lang="en-US" altLang="zh-CN" sz="2400" b="1" dirty="0">
                <a:latin typeface="Arial" panose="020B0604020202020204" pitchFamily="34" charset="0"/>
                <a:ea typeface="宋体" panose="02010600030101010101" pitchFamily="2" charset="-122"/>
              </a:rPr>
              <a:t>:</a:t>
            </a:r>
          </a:p>
          <a:p>
            <a:pPr lvl="0" eaLnBrk="1" hangingPunct="1"/>
            <a:r>
              <a:rPr lang="zh-CN" altLang="en-US" sz="2400" b="1" dirty="0">
                <a:latin typeface="Arial" panose="020B0604020202020204" pitchFamily="34" charset="0"/>
                <a:ea typeface="宋体" panose="02010600030101010101" pitchFamily="2" charset="-122"/>
              </a:rPr>
              <a:t>鞠躬尽瘁</a:t>
            </a:r>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死而后已</a:t>
            </a:r>
            <a:r>
              <a:rPr lang="en-US" altLang="zh-CN" sz="2400" b="1" dirty="0">
                <a:latin typeface="Arial" panose="020B0604020202020204" pitchFamily="34" charset="0"/>
                <a:ea typeface="宋体" panose="02010600030101010101" pitchFamily="2" charset="-122"/>
              </a:rPr>
              <a:t>:</a:t>
            </a:r>
          </a:p>
          <a:p>
            <a:pPr lvl="0" eaLnBrk="1" hangingPunct="1"/>
            <a:endParaRPr lang="en-US" altLang="zh-CN" sz="2400" dirty="0">
              <a:latin typeface="Arial" panose="020B0604020202020204" pitchFamily="34" charset="0"/>
              <a:ea typeface="宋体" panose="02010600030101010101" pitchFamily="2" charset="-122"/>
            </a:endParaRPr>
          </a:p>
        </p:txBody>
      </p:sp>
      <p:sp>
        <p:nvSpPr>
          <p:cNvPr id="10245" name="Text Box 5"/>
          <p:cNvSpPr txBox="1"/>
          <p:nvPr/>
        </p:nvSpPr>
        <p:spPr>
          <a:xfrm>
            <a:off x="2362200" y="1690688"/>
            <a:ext cx="6248400" cy="1200329"/>
          </a:xfrm>
          <a:prstGeom prst="rect">
            <a:avLst/>
          </a:prstGeom>
          <a:noFill/>
          <a:ln w="9525">
            <a:noFill/>
          </a:ln>
        </p:spPr>
        <p:txBody>
          <a:bodyPr>
            <a:spAutoFit/>
          </a:bodyPr>
          <a:lstStyle/>
          <a:p>
            <a:pPr lvl="0" eaLnBrk="1" hangingPunct="1"/>
            <a:endParaRPr lang="en-US" altLang="zh-CN" sz="2400" b="1" dirty="0">
              <a:latin typeface="Arial" panose="020B0604020202020204" pitchFamily="34" charset="0"/>
              <a:ea typeface="宋体" panose="02010600030101010101" pitchFamily="2" charset="-122"/>
            </a:endParaRPr>
          </a:p>
          <a:p>
            <a:pPr lvl="0" eaLnBrk="1" hangingPunct="1"/>
            <a:r>
              <a:rPr lang="zh-CN" altLang="en-US" sz="2400" b="1" dirty="0">
                <a:latin typeface="Arial" panose="020B0604020202020204" pitchFamily="34" charset="0"/>
                <a:ea typeface="宋体" panose="02010600030101010101" pitchFamily="2" charset="-122"/>
              </a:rPr>
              <a:t>         </a:t>
            </a:r>
            <a:endParaRPr lang="en-US" altLang="zh-CN" sz="2400" b="1" dirty="0">
              <a:latin typeface="Arial" panose="020B0604020202020204" pitchFamily="34" charset="0"/>
              <a:ea typeface="宋体" panose="02010600030101010101" pitchFamily="2" charset="-122"/>
            </a:endParaRPr>
          </a:p>
          <a:p>
            <a:pPr lvl="0" eaLnBrk="1" hangingPunct="1"/>
            <a:endParaRPr lang="en-US" altLang="zh-CN" sz="2400" dirty="0">
              <a:latin typeface="Arial" panose="020B0604020202020204" pitchFamily="34" charset="0"/>
              <a:ea typeface="宋体" panose="02010600030101010101" pitchFamily="2" charset="-122"/>
            </a:endParaRPr>
          </a:p>
        </p:txBody>
      </p:sp>
      <p:sp>
        <p:nvSpPr>
          <p:cNvPr id="18436" name="TextBox 4"/>
          <p:cNvSpPr txBox="1"/>
          <p:nvPr/>
        </p:nvSpPr>
        <p:spPr>
          <a:xfrm>
            <a:off x="457200" y="838200"/>
            <a:ext cx="4038600" cy="518160"/>
          </a:xfrm>
          <a:prstGeom prst="rect">
            <a:avLst/>
          </a:prstGeom>
          <a:noFill/>
          <a:ln w="9525">
            <a:noFill/>
          </a:ln>
        </p:spPr>
        <p:txBody>
          <a:bodyPr>
            <a:spAutoFit/>
          </a:bodyPr>
          <a:lstStyle/>
          <a:p>
            <a:pPr lvl="0" eaLnBrk="1" hangingPunct="1"/>
            <a:r>
              <a:rPr lang="zh-CN" altLang="en-US" sz="2800" dirty="0">
                <a:solidFill>
                  <a:srgbClr val="FF0000"/>
                </a:solidFill>
                <a:latin typeface="Arial" panose="020B0604020202020204" pitchFamily="34" charset="0"/>
                <a:ea typeface="宋体" panose="02010600030101010101" pitchFamily="2" charset="-122"/>
              </a:rPr>
              <a:t>识记下列成语的意思。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additive="base">
                                        <p:cTn id="7" dur="500" fill="hold"/>
                                        <p:tgtEl>
                                          <p:spTgt spid="10245"/>
                                        </p:tgtEl>
                                        <p:attrNameLst>
                                          <p:attrName>ppt_x</p:attrName>
                                        </p:attrNameLst>
                                      </p:cBhvr>
                                      <p:tavLst>
                                        <p:tav tm="0">
                                          <p:val>
                                            <p:strVal val="#ppt_x"/>
                                          </p:val>
                                        </p:tav>
                                        <p:tav tm="100000">
                                          <p:val>
                                            <p:strVal val="#ppt_x"/>
                                          </p:val>
                                        </p:tav>
                                      </p:tavLst>
                                    </p:anim>
                                    <p:anim calcmode="lin" valueType="num">
                                      <p:cBhvr additive="base">
                                        <p:cTn id="8"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662" y="1714488"/>
            <a:ext cx="1988045" cy="523220"/>
          </a:xfrm>
          <a:prstGeom prst="rect">
            <a:avLst/>
          </a:prstGeom>
        </p:spPr>
        <p:txBody>
          <a:bodyPr wrap="none">
            <a:spAutoFit/>
          </a:bodyPr>
          <a:lstStyle/>
          <a:p>
            <a:pPr lvl="0"/>
            <a:r>
              <a:rPr lang="zh-CN" altLang="en-US" sz="2800" b="1" dirty="0" smtClean="0">
                <a:solidFill>
                  <a:srgbClr val="FF0000"/>
                </a:solidFill>
              </a:rPr>
              <a:t>可</a:t>
            </a:r>
            <a:r>
              <a:rPr lang="zh-CN" altLang="en-US" sz="2800" b="1" dirty="0" smtClean="0"/>
              <a:t>歌</a:t>
            </a:r>
            <a:r>
              <a:rPr lang="zh-CN" altLang="en-US" sz="2800" b="1" dirty="0" smtClean="0">
                <a:solidFill>
                  <a:srgbClr val="FF0000"/>
                </a:solidFill>
              </a:rPr>
              <a:t>可</a:t>
            </a:r>
            <a:r>
              <a:rPr lang="zh-CN" altLang="en-US" sz="2800" b="1" dirty="0" smtClean="0"/>
              <a:t>泣：</a:t>
            </a:r>
            <a:endParaRPr lang="zh-CN" altLang="en-US" sz="2800" b="1" dirty="0"/>
          </a:p>
        </p:txBody>
      </p:sp>
      <p:sp>
        <p:nvSpPr>
          <p:cNvPr id="3" name="矩形 2"/>
          <p:cNvSpPr/>
          <p:nvPr/>
        </p:nvSpPr>
        <p:spPr>
          <a:xfrm>
            <a:off x="928662" y="3500438"/>
            <a:ext cx="1988045" cy="523220"/>
          </a:xfrm>
          <a:prstGeom prst="rect">
            <a:avLst/>
          </a:prstGeom>
        </p:spPr>
        <p:txBody>
          <a:bodyPr wrap="none">
            <a:spAutoFit/>
          </a:bodyPr>
          <a:lstStyle/>
          <a:p>
            <a:pPr lvl="0"/>
            <a:r>
              <a:rPr lang="zh-CN" altLang="en-US" sz="2800" b="1" dirty="0" smtClean="0"/>
              <a:t>当之无愧：</a:t>
            </a:r>
            <a:endParaRPr lang="zh-CN" altLang="en-US" sz="2800" b="1" dirty="0"/>
          </a:p>
        </p:txBody>
      </p:sp>
      <p:sp>
        <p:nvSpPr>
          <p:cNvPr id="4" name="矩形 3"/>
          <p:cNvSpPr/>
          <p:nvPr/>
        </p:nvSpPr>
        <p:spPr>
          <a:xfrm>
            <a:off x="2714612" y="1714488"/>
            <a:ext cx="4572000" cy="1200329"/>
          </a:xfrm>
          <a:prstGeom prst="rect">
            <a:avLst/>
          </a:prstGeom>
        </p:spPr>
        <p:txBody>
          <a:bodyPr>
            <a:spAutoFit/>
          </a:bodyPr>
          <a:lstStyle/>
          <a:p>
            <a:pPr lvl="0"/>
            <a:r>
              <a:rPr lang="zh-CN" altLang="en-US" sz="2400" b="1" dirty="0" smtClean="0"/>
              <a:t>值得歌颂，使人感动得流泪。指悲壮的事迹使人非常感动。</a:t>
            </a:r>
            <a:r>
              <a:rPr lang="zh-CN" altLang="en-US" sz="2400" b="1" dirty="0" smtClean="0">
                <a:solidFill>
                  <a:srgbClr val="FF0000"/>
                </a:solidFill>
              </a:rPr>
              <a:t>可，值得。</a:t>
            </a:r>
            <a:endParaRPr lang="zh-CN" altLang="en-US" sz="2400" b="1" dirty="0">
              <a:solidFill>
                <a:srgbClr val="FF0000"/>
              </a:solidFill>
            </a:endParaRPr>
          </a:p>
        </p:txBody>
      </p:sp>
      <p:sp>
        <p:nvSpPr>
          <p:cNvPr id="5" name="矩形 4"/>
          <p:cNvSpPr/>
          <p:nvPr/>
        </p:nvSpPr>
        <p:spPr>
          <a:xfrm>
            <a:off x="2714612" y="3571876"/>
            <a:ext cx="5134739" cy="461665"/>
          </a:xfrm>
          <a:prstGeom prst="rect">
            <a:avLst/>
          </a:prstGeom>
        </p:spPr>
        <p:txBody>
          <a:bodyPr wrap="none">
            <a:spAutoFit/>
          </a:bodyPr>
          <a:lstStyle/>
          <a:p>
            <a:pPr lvl="0"/>
            <a:r>
              <a:rPr lang="zh-CN" altLang="en-US" sz="2400" b="1" dirty="0" smtClean="0"/>
              <a:t>当得起某种荣誉或称号，毫不惭愧。</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00100" y="3357562"/>
            <a:ext cx="1747594" cy="523220"/>
          </a:xfrm>
          <a:prstGeom prst="rect">
            <a:avLst/>
          </a:prstGeom>
        </p:spPr>
        <p:txBody>
          <a:bodyPr wrap="none">
            <a:spAutoFit/>
          </a:bodyPr>
          <a:lstStyle/>
          <a:p>
            <a:pPr lvl="0"/>
            <a:r>
              <a:rPr lang="zh-CN" altLang="en-US" sz="2800" b="1" dirty="0" smtClean="0"/>
              <a:t>妇</a:t>
            </a:r>
            <a:r>
              <a:rPr lang="zh-CN" altLang="en-US" sz="2800" b="1" dirty="0" smtClean="0">
                <a:solidFill>
                  <a:srgbClr val="FF0000"/>
                </a:solidFill>
              </a:rPr>
              <a:t>孺</a:t>
            </a:r>
            <a:r>
              <a:rPr lang="zh-CN" altLang="en-US" sz="2800" b="1" dirty="0" smtClean="0"/>
              <a:t>皆知</a:t>
            </a:r>
            <a:r>
              <a:rPr lang="en-US" altLang="zh-CN" sz="2800" b="1" dirty="0" smtClean="0"/>
              <a:t>:</a:t>
            </a:r>
            <a:endParaRPr lang="en-US" altLang="zh-CN" sz="2800" b="1" dirty="0"/>
          </a:p>
        </p:txBody>
      </p:sp>
      <p:sp>
        <p:nvSpPr>
          <p:cNvPr id="4" name="矩形 3"/>
          <p:cNvSpPr/>
          <p:nvPr/>
        </p:nvSpPr>
        <p:spPr>
          <a:xfrm>
            <a:off x="1071538" y="1643050"/>
            <a:ext cx="1988045" cy="523220"/>
          </a:xfrm>
          <a:prstGeom prst="rect">
            <a:avLst/>
          </a:prstGeom>
        </p:spPr>
        <p:txBody>
          <a:bodyPr wrap="none">
            <a:spAutoFit/>
          </a:bodyPr>
          <a:lstStyle/>
          <a:p>
            <a:pPr lvl="0"/>
            <a:r>
              <a:rPr lang="zh-CN" altLang="en-US" sz="2800" b="1" dirty="0" smtClean="0"/>
              <a:t>家</a:t>
            </a:r>
            <a:r>
              <a:rPr lang="zh-CN" altLang="en-US" sz="2800" b="1" dirty="0" smtClean="0">
                <a:solidFill>
                  <a:srgbClr val="FF0000"/>
                </a:solidFill>
              </a:rPr>
              <a:t>喻</a:t>
            </a:r>
            <a:r>
              <a:rPr lang="zh-CN" altLang="en-US" sz="2800" b="1" dirty="0" smtClean="0"/>
              <a:t>户晓：</a:t>
            </a:r>
            <a:endParaRPr lang="zh-CN" altLang="en-US" sz="2800" b="1" dirty="0"/>
          </a:p>
        </p:txBody>
      </p:sp>
      <p:sp>
        <p:nvSpPr>
          <p:cNvPr id="5" name="矩形 4"/>
          <p:cNvSpPr/>
          <p:nvPr/>
        </p:nvSpPr>
        <p:spPr>
          <a:xfrm>
            <a:off x="2928926" y="1714488"/>
            <a:ext cx="5134739" cy="461665"/>
          </a:xfrm>
          <a:prstGeom prst="rect">
            <a:avLst/>
          </a:prstGeom>
        </p:spPr>
        <p:txBody>
          <a:bodyPr wrap="none">
            <a:spAutoFit/>
          </a:bodyPr>
          <a:lstStyle/>
          <a:p>
            <a:pPr lvl="0"/>
            <a:r>
              <a:rPr lang="zh-CN" altLang="en-US" sz="2400" b="1" dirty="0" smtClean="0"/>
              <a:t>每家每户都知道。</a:t>
            </a:r>
            <a:r>
              <a:rPr lang="zh-CN" altLang="en-US" sz="2400" b="1" dirty="0" smtClean="0">
                <a:solidFill>
                  <a:srgbClr val="FF0000"/>
                </a:solidFill>
              </a:rPr>
              <a:t>喻，明白；了解。</a:t>
            </a:r>
            <a:endParaRPr lang="zh-CN" altLang="en-US" sz="2400" b="1" dirty="0"/>
          </a:p>
        </p:txBody>
      </p:sp>
      <p:sp>
        <p:nvSpPr>
          <p:cNvPr id="6" name="矩形 5"/>
          <p:cNvSpPr/>
          <p:nvPr/>
        </p:nvSpPr>
        <p:spPr>
          <a:xfrm>
            <a:off x="2928926" y="3429000"/>
            <a:ext cx="4855816" cy="461665"/>
          </a:xfrm>
          <a:prstGeom prst="rect">
            <a:avLst/>
          </a:prstGeom>
        </p:spPr>
        <p:txBody>
          <a:bodyPr wrap="none">
            <a:spAutoFit/>
          </a:bodyPr>
          <a:lstStyle/>
          <a:p>
            <a:pPr lvl="0"/>
            <a:r>
              <a:rPr lang="zh-CN" altLang="en-US" sz="2400" b="1" dirty="0" smtClean="0"/>
              <a:t>形容人人都知道。</a:t>
            </a:r>
            <a:r>
              <a:rPr lang="zh-CN" altLang="en-US" sz="2400" b="1" dirty="0" smtClean="0">
                <a:solidFill>
                  <a:srgbClr val="FF0000"/>
                </a:solidFill>
              </a:rPr>
              <a:t>孺，小孩子。</a:t>
            </a:r>
            <a:r>
              <a:rPr lang="zh-CN" altLang="en-US" sz="2400" b="1" dirty="0" smtClean="0"/>
              <a:t>    </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923</Words>
  <Application>WPS 演示</Application>
  <PresentationFormat>全屏显示(4:3)</PresentationFormat>
  <Paragraphs>112</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默认设计模板</vt:lpstr>
      <vt:lpstr>幻灯片 1</vt:lpstr>
      <vt:lpstr>幻灯片 2</vt:lpstr>
      <vt:lpstr>幻灯片 3</vt:lpstr>
      <vt:lpstr>幻灯片 4</vt:lpstr>
      <vt:lpstr>幻灯片 5</vt:lpstr>
      <vt:lpstr>写作背景</vt:lpstr>
      <vt:lpstr>幻灯片 7</vt:lpstr>
      <vt:lpstr>幻灯片 8</vt:lpstr>
      <vt:lpstr>幻灯片 9</vt:lpstr>
      <vt:lpstr>幻灯片 10</vt:lpstr>
      <vt:lpstr>幻灯片 11</vt:lpstr>
      <vt:lpstr>  找出邓稼先的主要事迹及彰显的伟大精神</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yuwen02</cp:lastModifiedBy>
  <cp:revision>22</cp:revision>
  <dcterms:created xsi:type="dcterms:W3CDTF">2017-02-07T07:13:00Z</dcterms:created>
  <dcterms:modified xsi:type="dcterms:W3CDTF">2018-03-05T09:23:34Z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