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99" r:id="rId3"/>
    <p:sldId id="278" r:id="rId4"/>
    <p:sldId id="257" r:id="rId5"/>
    <p:sldId id="258" r:id="rId6"/>
    <p:sldId id="266" r:id="rId7"/>
    <p:sldId id="303" r:id="rId8"/>
    <p:sldId id="268" r:id="rId9"/>
    <p:sldId id="269" r:id="rId10"/>
    <p:sldId id="270" r:id="rId11"/>
    <p:sldId id="271" r:id="rId12"/>
    <p:sldId id="309" r:id="rId13"/>
    <p:sldId id="272" r:id="rId14"/>
    <p:sldId id="273" r:id="rId16"/>
    <p:sldId id="274" r:id="rId17"/>
    <p:sldId id="275" r:id="rId18"/>
    <p:sldId id="276" r:id="rId19"/>
    <p:sldId id="277" r:id="rId20"/>
    <p:sldId id="259" r:id="rId21"/>
    <p:sldId id="260" r:id="rId22"/>
    <p:sldId id="261" r:id="rId23"/>
    <p:sldId id="262" r:id="rId24"/>
    <p:sldId id="304" r:id="rId25"/>
    <p:sldId id="281" r:id="rId26"/>
    <p:sldId id="305" r:id="rId27"/>
    <p:sldId id="301" r:id="rId28"/>
    <p:sldId id="286" r:id="rId29"/>
    <p:sldId id="306" r:id="rId30"/>
    <p:sldId id="287" r:id="rId31"/>
    <p:sldId id="310" r:id="rId32"/>
    <p:sldId id="288" r:id="rId33"/>
    <p:sldId id="290" r:id="rId34"/>
    <p:sldId id="291" r:id="rId35"/>
    <p:sldId id="292" r:id="rId36"/>
    <p:sldId id="293" r:id="rId37"/>
    <p:sldId id="294" r:id="rId38"/>
    <p:sldId id="295" r:id="rId39"/>
    <p:sldId id="296" r:id="rId40"/>
    <p:sldId id="311" r:id="rId41"/>
    <p:sldId id="312" r:id="rId42"/>
    <p:sldId id="308" r:id="rId43"/>
    <p:sldId id="300" r:id="rId44"/>
  </p:sldIdLst>
  <p:sldSz cx="1219009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02" autoAdjust="0"/>
    <p:restoredTop sz="94660"/>
  </p:normalViewPr>
  <p:slideViewPr>
    <p:cSldViewPr>
      <p:cViewPr>
        <p:scale>
          <a:sx n="70" d="100"/>
          <a:sy n="70" d="100"/>
        </p:scale>
        <p:origin x="-528" y="-13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96A5A97-1D6B-49BC-8079-63C680F0D70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AAF8EAA-C5BF-4496-BB41-11877E7CA3C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1.xml"/><Relationship Id="rId3" Type="http://schemas.openxmlformats.org/officeDocument/2006/relationships/slide" Target="slide21.xml"/><Relationship Id="rId2" Type="http://schemas.openxmlformats.org/officeDocument/2006/relationships/slide" Target="slide9.xml"/><Relationship Id="rId1" Type="http://schemas.openxmlformats.org/officeDocument/2006/relationships/slide" Target="slide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xml"/><Relationship Id="rId1" Type="http://schemas.openxmlformats.org/officeDocument/2006/relationships/slide" Target="slide3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9.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8471470" y="3281695"/>
            <a:ext cx="3727083"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778373" y="3359795"/>
            <a:ext cx="2441694" cy="769441"/>
          </a:xfrm>
          <a:prstGeom prst="rect">
            <a:avLst/>
          </a:prstGeom>
        </p:spPr>
        <p:txBody>
          <a:bodyPr wrap="none">
            <a:spAutoFit/>
          </a:bodyPr>
          <a:lstStyle/>
          <a:p>
            <a:r>
              <a:rPr lang="en-US" altLang="zh-CN" sz="4400" b="1" dirty="0">
                <a:solidFill>
                  <a:srgbClr val="FC6204"/>
                </a:solidFill>
                <a:latin typeface="华文新魏" pitchFamily="2" charset="-122"/>
                <a:ea typeface="华文新魏" pitchFamily="2" charset="-122"/>
              </a:rPr>
              <a:t>——</a:t>
            </a:r>
            <a:r>
              <a:rPr lang="zh-CN" altLang="en-US" sz="4400" b="1" dirty="0">
                <a:solidFill>
                  <a:srgbClr val="FC6204"/>
                </a:solidFill>
                <a:latin typeface="华文新魏" pitchFamily="2" charset="-122"/>
                <a:ea typeface="华文新魏" pitchFamily="2" charset="-122"/>
              </a:rPr>
              <a:t>高妈</a:t>
            </a:r>
            <a:endParaRPr lang="zh-CN" altLang="en-US" sz="4400" dirty="0"/>
          </a:p>
        </p:txBody>
      </p:sp>
      <p:sp>
        <p:nvSpPr>
          <p:cNvPr id="11" name="矩形 10"/>
          <p:cNvSpPr>
            <a:spLocks noChangeArrowheads="1"/>
          </p:cNvSpPr>
          <p:nvPr/>
        </p:nvSpPr>
        <p:spPr bwMode="auto">
          <a:xfrm>
            <a:off x="2134766" y="1628800"/>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第八单元</a:t>
            </a:r>
            <a:r>
              <a:rPr lang="zh-CN" altLang="en-US" sz="1600" i="1"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1600" i="1" dirty="0" smtClean="0">
                <a:solidFill>
                  <a:schemeClr val="accent6">
                    <a:lumMod val="75000"/>
                  </a:schemeClr>
                </a:solidFill>
                <a:latin typeface="微软雅黑" panose="020B0503020204020204" pitchFamily="34" charset="-122"/>
                <a:ea typeface="微软雅黑" panose="020B0503020204020204" pitchFamily="34" charset="-122"/>
              </a:rPr>
              <a:t>人在都市</a:t>
            </a:r>
            <a:r>
              <a:rPr lang="en-US" altLang="zh-CN" sz="1600" i="1" dirty="0" smtClean="0">
                <a:solidFill>
                  <a:schemeClr val="accent6">
                    <a:lumMod val="75000"/>
                  </a:schemeClr>
                </a:solidFill>
                <a:latin typeface="微软雅黑" panose="020B0503020204020204" pitchFamily="34" charset="-122"/>
                <a:ea typeface="微软雅黑" panose="020B0503020204020204" pitchFamily="34" charset="-122"/>
              </a:rPr>
              <a:t>——</a:t>
            </a:r>
            <a:endParaRPr lang="en-US" altLang="zh-CN" sz="1600" i="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134766" y="2053015"/>
            <a:ext cx="8359785" cy="1015663"/>
          </a:xfrm>
          <a:prstGeom prst="rect">
            <a:avLst/>
          </a:prstGeom>
          <a:noFill/>
        </p:spPr>
        <p:txBody>
          <a:bodyPr wrap="square" rtlCol="0">
            <a:spAutoFit/>
          </a:bodyPr>
          <a:lstStyle/>
          <a:p>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16</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课　</a:t>
            </a:r>
            <a:r>
              <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骆驼祥子</a:t>
            </a:r>
            <a:r>
              <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6000" b="1" dirty="0">
              <a:solidFill>
                <a:schemeClr val="accent6">
                  <a:lumMod val="75000"/>
                </a:schemeClr>
              </a:solidFill>
              <a:effectLst>
                <a:reflection blurRad="6350" stA="55000" endA="300" endPos="45500" dir="5400000" sy="-100000" algn="bl" rotWithShape="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7694" y="764704"/>
            <a:ext cx="11416144" cy="4534062"/>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即使生命结束时，他依然很老实，尽管有人认为他不老实，不积极接受改造。但是在我看来，他是太老实了，老实得有些不懂得变通，还固守着那份知识分子所谓的清高，让自己走上了一条不归路。他以老实的姿态面对不再老实的人群时，自然显得迂腐，但是在后来的人看来，这迂腐和老实有一种别样的可爱，因为老舍，我们才知道，人还应该有尊严。也因为老舍，我们知道，在人的尊严及生命被践踏的时候，人还可以选择另一种从容。</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2246" y="167139"/>
            <a:ext cx="11645608" cy="7006277"/>
          </a:xfrm>
          <a:prstGeom prst="rect">
            <a:avLst/>
          </a:prstGeom>
          <a:noFill/>
        </p:spPr>
        <p:txBody>
          <a:bodyPr wrap="square" rtlCol="0">
            <a:spAutoFit/>
          </a:bodyPr>
          <a:lstStyle/>
          <a:p>
            <a:pPr algn="just">
              <a:lnSpc>
                <a:spcPct val="130000"/>
              </a:lnSpc>
              <a:spcAft>
                <a:spcPts val="0"/>
              </a:spcAft>
            </a:pPr>
            <a:r>
              <a:rPr lang="zh-CN" altLang="zh-CN" sz="2800" b="1" kern="100" dirty="0">
                <a:solidFill>
                  <a:srgbClr val="0000FF"/>
                </a:solidFill>
                <a:latin typeface="Times New Roman" panose="02020603050405020304"/>
                <a:ea typeface="华文细黑"/>
                <a:cs typeface="Times New Roman" panose="02020603050405020304"/>
              </a:rPr>
              <a:t>注</a:t>
            </a:r>
            <a:r>
              <a:rPr lang="zh-CN" altLang="zh-CN" sz="2800" kern="100" dirty="0">
                <a:latin typeface="Times New Roman" panose="02020603050405020304"/>
                <a:ea typeface="华文细黑"/>
                <a:cs typeface="Times New Roman" panose="02020603050405020304"/>
              </a:rPr>
              <a:t>　老舍</a:t>
            </a:r>
            <a:r>
              <a:rPr lang="en-US" altLang="zh-CN" sz="2800" kern="100" dirty="0">
                <a:latin typeface="Times New Roman" panose="02020603050405020304"/>
                <a:ea typeface="华文细黑"/>
                <a:cs typeface="Courier New" panose="02070309020205020404"/>
              </a:rPr>
              <a:t>(1899—1966)</a:t>
            </a:r>
            <a:r>
              <a:rPr lang="zh-CN" altLang="zh-CN" sz="2800" kern="100" dirty="0">
                <a:latin typeface="Times New Roman" panose="02020603050405020304"/>
                <a:ea typeface="华文细黑"/>
                <a:cs typeface="Times New Roman" panose="02020603050405020304"/>
              </a:rPr>
              <a:t>，原名舒庆春，字舍予。北京人，满族人。著名的现代作家、剧作家。他出生在一个贫民家庭。老舍以长篇小说和剧作著称于世，并在</a:t>
            </a:r>
            <a:r>
              <a:rPr lang="en-US" altLang="zh-CN" sz="2800" kern="100" dirty="0">
                <a:latin typeface="Times New Roman" panose="02020603050405020304"/>
                <a:ea typeface="华文细黑"/>
                <a:cs typeface="Courier New" panose="02070309020205020404"/>
              </a:rPr>
              <a:t>1950</a:t>
            </a:r>
            <a:r>
              <a:rPr lang="zh-CN" altLang="zh-CN" sz="2800" kern="100" dirty="0">
                <a:latin typeface="Times New Roman" panose="02020603050405020304"/>
                <a:ea typeface="华文细黑"/>
                <a:cs typeface="Times New Roman" panose="02020603050405020304"/>
              </a:rPr>
              <a:t>年因创作话剧《龙须沟》被授予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人民艺术家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称号。</a:t>
            </a:r>
            <a:endParaRPr lang="zh-CN" altLang="zh-CN" sz="1050" kern="100" dirty="0">
              <a:latin typeface="宋体" panose="02010600030101010101" pitchFamily="2" charset="-122"/>
              <a:cs typeface="Courier New" panose="02070309020205020404"/>
            </a:endParaRPr>
          </a:p>
          <a:p>
            <a:pPr indent="457200" algn="just">
              <a:lnSpc>
                <a:spcPct val="13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他</a:t>
            </a:r>
            <a:r>
              <a:rPr lang="zh-CN" altLang="zh-CN" sz="2800" kern="100" dirty="0">
                <a:latin typeface="Times New Roman" panose="02020603050405020304"/>
                <a:ea typeface="华文细黑"/>
                <a:cs typeface="Times New Roman" panose="02020603050405020304"/>
              </a:rPr>
              <a:t>的作品大都取材于市民生活，为中国现代文学开拓了重要的题材领域。他所描写的自然风光、世态人情、习俗时尚，运用的群众口语，都呈现浓郁的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京味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457200" algn="just">
              <a:lnSpc>
                <a:spcPct val="13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作品</a:t>
            </a:r>
            <a:r>
              <a:rPr lang="zh-CN" altLang="zh-CN" sz="2800" kern="100" dirty="0">
                <a:latin typeface="Times New Roman" panose="02020603050405020304"/>
                <a:ea typeface="华文细黑"/>
                <a:cs typeface="Times New Roman" panose="02020603050405020304"/>
              </a:rPr>
              <a:t>以长篇小说《骆驼祥子》《四世同堂》最有代表性。他的短篇小说构思精致，取材较为广泛，其作品《柳家大院》《上任》《断魂枪》颇具特色，耐人寻味。建国以后，老舍致力于话剧创作，代表作有《龙须沟》《春华秋实》《茶馆》等。老舍的作品已被译成</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多种文字出版，以具有独特的幽默风格、浓郁的民族色彩，以及从内容到形式的雅俗共赏而赢得了广大读者的喜爱。</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6280" y="771934"/>
            <a:ext cx="11337891" cy="5909310"/>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老舍的长篇小说《骆驼祥子》写于</a:t>
            </a:r>
            <a:r>
              <a:rPr lang="en-US" altLang="zh-CN" sz="2800" kern="100" dirty="0">
                <a:latin typeface="Times New Roman" panose="02020603050405020304"/>
                <a:ea typeface="华文细黑"/>
                <a:cs typeface="Courier New" panose="02070309020205020404"/>
              </a:rPr>
              <a:t>1936</a:t>
            </a:r>
            <a:r>
              <a:rPr lang="zh-CN" altLang="zh-CN" sz="2800" kern="100" dirty="0">
                <a:latin typeface="Times New Roman" panose="02020603050405020304"/>
                <a:ea typeface="华文细黑"/>
                <a:cs typeface="Times New Roman" panose="02020603050405020304"/>
              </a:rPr>
              <a:t>年，它真实地描写了北洋军阀时代北京一个人力车夫的悲惨命运。通过祥子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希望、奋斗、幻灭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三部曲的描写，充分体现了作者对受压迫劳动人民的深切同情和对吃人的旧社会的强烈憎恨，否定了个人奋斗的道路，有深刻的社会意义。同时它还真实地反映了旧中国城市底层人民的苦难生活，揭示了一个破产的农民如何市民化，又如何被社会抛入流氓无产者行列的过程，以及这一过程所经历的精神毁灭的悲剧。</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祥子在杨宅拉包月，由于不堪忍受杨家两位太太牲口似的使唤，特别是对他人格上的侮辱，仅四天，祥子就辞职了。辞职后的祥子在</a:t>
            </a:r>
            <a:r>
              <a:rPr lang="zh-CN" altLang="zh-CN" sz="2800" kern="100" dirty="0" smtClean="0">
                <a:latin typeface="Times New Roman" panose="02020603050405020304"/>
                <a:ea typeface="华文细黑"/>
                <a:cs typeface="Times New Roman" panose="02020603050405020304"/>
              </a:rPr>
              <a:t>夜晚</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406574" y="332656"/>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anose="020B0503020204020204" pitchFamily="34" charset="-122"/>
                <a:ea typeface="微软雅黑" panose="020B0503020204020204" pitchFamily="34" charset="-122"/>
              </a:rPr>
              <a:t>写作背景</a:t>
            </a:r>
            <a:endParaRPr lang="zh-CN" altLang="en-US" sz="2400" kern="0" dirty="0">
              <a:solidFill>
                <a:sysClr val="window" lastClr="FFFFFF"/>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2526" y="332656"/>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二</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9257" y="404664"/>
            <a:ext cx="11451270"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十一点多又回到人和车厂，正赶上刘四爷给姐姐做寿去了，家里只剩下刘四爷的女儿虎妞。在虎妞的引诱下，祥子同虎妞同居了一夜。事后，祥子追悔莫及，觉得自己成了一个坏人。这时祥子以前的老主顾曹先生遇到了祥子并邀请他到自己家去拉包月，祥子为了躲避虎妞，住到了曹家。曹先生在大学教书，思想进步，夫妻二人都很和气。祥子打算长期住下去，但虎妞的事时时缠绕着他，让他闷得透不过气来，以致在拉曹先生回家的路上摔伤了曹先生。尽管曹先生没有怪罪他的意思，祥子却因自己的失职，主动请辞，并且提出不要工钱。在高妈的劝说下，他不再提辞工的事了。课文所节选的部分就是从这里开始的。</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583447" y="1054473"/>
            <a:ext cx="11344407" cy="2677656"/>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给加颜色的字注音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合了</a:t>
            </a:r>
            <a:r>
              <a:rPr lang="zh-CN" altLang="zh-CN" sz="2800" kern="100" dirty="0">
                <a:solidFill>
                  <a:srgbClr val="FF0000"/>
                </a:solidFill>
                <a:latin typeface="Times New Roman" panose="02020603050405020304"/>
                <a:ea typeface="华文细黑"/>
                <a:cs typeface="Times New Roman" panose="02020603050405020304"/>
              </a:rPr>
              <a:t>辙</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zh-CN" altLang="zh-CN" sz="2800" kern="100" dirty="0">
                <a:latin typeface="宋体" panose="02010600030101010101" pitchFamily="2" charset="-122"/>
                <a:ea typeface="Times New Roman" panose="02020603050405020304"/>
                <a:cs typeface="Courier New" panose="02070309020205020404"/>
              </a:rPr>
              <a:t> </a:t>
            </a:r>
            <a:r>
              <a:rPr lang="en-US" altLang="zh-CN" sz="2800" kern="100" dirty="0" smtClean="0">
                <a:latin typeface="宋体" panose="02010600030101010101" pitchFamily="2" charset="-122"/>
                <a:ea typeface="Times New Roman" panose="02020603050405020304"/>
                <a:cs typeface="Courier New" panose="02070309020205020404"/>
              </a:rPr>
              <a:t>	</a:t>
            </a:r>
            <a:r>
              <a:rPr lang="zh-CN" altLang="zh-CN" sz="2800" kern="100" dirty="0" smtClean="0">
                <a:latin typeface="Times New Roman" panose="02020603050405020304"/>
                <a:ea typeface="华文细黑"/>
                <a:cs typeface="Times New Roman" panose="02020603050405020304"/>
              </a:rPr>
              <a:t>嘟</a:t>
            </a:r>
            <a:r>
              <a:rPr lang="zh-CN" altLang="zh-CN" sz="2800" kern="100" dirty="0" smtClean="0">
                <a:solidFill>
                  <a:srgbClr val="FF0000"/>
                </a:solidFill>
                <a:latin typeface="Times New Roman" panose="02020603050405020304"/>
                <a:ea typeface="华文细黑"/>
                <a:cs typeface="Times New Roman" panose="02020603050405020304"/>
              </a:rPr>
              <a:t>囔</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瑞</a:t>
            </a:r>
            <a:r>
              <a:rPr lang="zh-CN" altLang="zh-CN" sz="2800" kern="100" dirty="0">
                <a:solidFill>
                  <a:srgbClr val="FF0000"/>
                </a:solidFill>
                <a:latin typeface="Times New Roman" panose="02020603050405020304"/>
                <a:ea typeface="华文细黑"/>
                <a:cs typeface="Times New Roman" panose="02020603050405020304"/>
              </a:rPr>
              <a:t>蚨</a:t>
            </a:r>
            <a:r>
              <a:rPr lang="zh-CN" altLang="zh-CN" sz="2800" kern="100" dirty="0">
                <a:latin typeface="Times New Roman" panose="02020603050405020304"/>
                <a:ea typeface="华文细黑"/>
                <a:cs typeface="Times New Roman" panose="02020603050405020304"/>
              </a:rPr>
              <a:t>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solidFill>
                  <a:srgbClr val="FF0000"/>
                </a:solidFill>
                <a:latin typeface="Times New Roman" panose="02020603050405020304"/>
                <a:ea typeface="华文细黑"/>
                <a:cs typeface="Times New Roman" panose="02020603050405020304"/>
              </a:rPr>
              <a:t>茔</a:t>
            </a:r>
            <a:r>
              <a:rPr lang="zh-CN" altLang="zh-CN" sz="2800" kern="100" dirty="0">
                <a:latin typeface="Times New Roman" panose="02020603050405020304"/>
                <a:ea typeface="华文细黑"/>
                <a:cs typeface="Times New Roman" panose="02020603050405020304"/>
              </a:rPr>
              <a:t>葬</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latin typeface="Times New Roman" panose="02020603050405020304"/>
                <a:ea typeface="华文细黑"/>
                <a:cs typeface="Times New Roman" panose="02020603050405020304"/>
              </a:rPr>
              <a:t>放</a:t>
            </a:r>
            <a:r>
              <a:rPr lang="zh-CN" altLang="zh-CN" sz="2800" kern="100" dirty="0">
                <a:solidFill>
                  <a:srgbClr val="FF0000"/>
                </a:solidFill>
                <a:latin typeface="Times New Roman" panose="02020603050405020304"/>
                <a:ea typeface="华文细黑"/>
                <a:cs typeface="Times New Roman" panose="02020603050405020304"/>
              </a:rPr>
              <a:t>饷</a:t>
            </a:r>
            <a:r>
              <a:rPr lang="en-US" altLang="zh-CN" sz="2800" kern="100" dirty="0" smtClean="0">
                <a:latin typeface="Times New Roman" panose="02020603050405020304"/>
                <a:ea typeface="华文细黑"/>
                <a:cs typeface="Courier New" panose="020703090202050204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r>
              <a:rPr lang="en-US" altLang="zh-CN" sz="2800" kern="100" dirty="0" smtClean="0">
                <a:latin typeface="Times New Roman" panose="02020603050405020304"/>
                <a:ea typeface="华文细黑"/>
                <a:cs typeface="Courier New" panose="02070309020205020404"/>
              </a:rPr>
              <a:t>		</a:t>
            </a:r>
            <a:r>
              <a:rPr lang="zh-CN" altLang="zh-CN" sz="2800" kern="100" dirty="0" smtClean="0">
                <a:solidFill>
                  <a:srgbClr val="FF0000"/>
                </a:solidFill>
                <a:latin typeface="Times New Roman" panose="02020603050405020304"/>
                <a:ea typeface="华文细黑"/>
                <a:cs typeface="Times New Roman" panose="02020603050405020304"/>
              </a:rPr>
              <a:t>俏</a:t>
            </a:r>
            <a:r>
              <a:rPr lang="zh-CN" altLang="zh-CN" sz="2800" kern="100" dirty="0" smtClean="0">
                <a:latin typeface="Times New Roman" panose="02020603050405020304"/>
                <a:ea typeface="华文细黑"/>
                <a:cs typeface="Times New Roman" panose="02020603050405020304"/>
              </a:rPr>
              <a:t>皮</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24" name="矩形 23"/>
          <p:cNvSpPr/>
          <p:nvPr/>
        </p:nvSpPr>
        <p:spPr>
          <a:xfrm>
            <a:off x="406574" y="476672"/>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latin typeface="微软雅黑" panose="020B0503020204020204" pitchFamily="34" charset="-122"/>
                <a:ea typeface="微软雅黑" panose="020B0503020204020204" pitchFamily="34" charset="-122"/>
              </a:rPr>
              <a:t>基础梳理</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25" name="矩形 24"/>
          <p:cNvSpPr/>
          <p:nvPr/>
        </p:nvSpPr>
        <p:spPr>
          <a:xfrm>
            <a:off x="-2526" y="476672"/>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三</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11435976"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2" name="矩形 1"/>
          <p:cNvSpPr/>
          <p:nvPr/>
        </p:nvSpPr>
        <p:spPr>
          <a:xfrm>
            <a:off x="1913792" y="2492896"/>
            <a:ext cx="6815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zhé</a:t>
            </a:r>
            <a:endParaRPr lang="zh-CN" altLang="en-US" sz="2800" dirty="0">
              <a:solidFill>
                <a:srgbClr val="3333FF"/>
              </a:solidFill>
            </a:endParaRPr>
          </a:p>
        </p:txBody>
      </p:sp>
      <p:sp>
        <p:nvSpPr>
          <p:cNvPr id="4" name="矩形 3"/>
          <p:cNvSpPr/>
          <p:nvPr/>
        </p:nvSpPr>
        <p:spPr>
          <a:xfrm>
            <a:off x="5069217" y="2420888"/>
            <a:ext cx="902811" cy="523220"/>
          </a:xfrm>
          <a:prstGeom prst="rect">
            <a:avLst/>
          </a:prstGeom>
        </p:spPr>
        <p:txBody>
          <a:bodyPr wrap="none">
            <a:spAutoFit/>
          </a:bodyPr>
          <a:lstStyle/>
          <a:p>
            <a:r>
              <a:rPr lang="en-US" altLang="zh-CN" sz="2800" kern="100" dirty="0" err="1" smtClean="0">
                <a:solidFill>
                  <a:srgbClr val="3333FF"/>
                </a:solidFill>
                <a:latin typeface="Times New Roman" panose="02020603050405020304"/>
                <a:ea typeface="华文细黑"/>
              </a:rPr>
              <a:t>n</a:t>
            </a:r>
            <a:r>
              <a:rPr lang="en-US" altLang="zh-CN" sz="2800" kern="100" dirty="0" err="1" smtClean="0">
                <a:solidFill>
                  <a:srgbClr val="3333FF"/>
                </a:solidFill>
                <a:latin typeface="+mn-ea"/>
              </a:rPr>
              <a:t>ɑ</a:t>
            </a:r>
            <a:r>
              <a:rPr lang="en-US" altLang="zh-CN" sz="2800" kern="100" dirty="0" err="1">
                <a:solidFill>
                  <a:srgbClr val="3333FF"/>
                </a:solidFill>
                <a:latin typeface="Times New Roman" panose="02020603050405020304"/>
                <a:ea typeface="华文细黑"/>
              </a:rPr>
              <a:t>nɡ</a:t>
            </a:r>
            <a:endParaRPr lang="zh-CN" altLang="en-US" sz="2800" kern="100" dirty="0">
              <a:solidFill>
                <a:srgbClr val="3333FF"/>
              </a:solidFill>
              <a:latin typeface="Times New Roman" panose="02020603050405020304"/>
              <a:ea typeface="华文细黑"/>
            </a:endParaRPr>
          </a:p>
        </p:txBody>
      </p:sp>
      <p:sp>
        <p:nvSpPr>
          <p:cNvPr id="5" name="矩形 4"/>
          <p:cNvSpPr/>
          <p:nvPr/>
        </p:nvSpPr>
        <p:spPr>
          <a:xfrm>
            <a:off x="9283186" y="2473732"/>
            <a:ext cx="484428"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fú</a:t>
            </a:r>
            <a:endParaRPr lang="zh-CN" altLang="en-US" sz="2800" kern="100" dirty="0">
              <a:solidFill>
                <a:srgbClr val="3333FF"/>
              </a:solidFill>
              <a:latin typeface="Times New Roman" panose="02020603050405020304"/>
              <a:ea typeface="华文细黑"/>
            </a:endParaRPr>
          </a:p>
        </p:txBody>
      </p:sp>
      <p:sp>
        <p:nvSpPr>
          <p:cNvPr id="7" name="矩形 6"/>
          <p:cNvSpPr/>
          <p:nvPr/>
        </p:nvSpPr>
        <p:spPr>
          <a:xfrm>
            <a:off x="1484696" y="3088010"/>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yínɡ</a:t>
            </a:r>
            <a:endParaRPr lang="zh-CN" altLang="en-US" sz="2800" kern="100" dirty="0">
              <a:solidFill>
                <a:srgbClr val="3333FF"/>
              </a:solidFill>
              <a:latin typeface="Times New Roman" panose="02020603050405020304"/>
              <a:ea typeface="华文细黑"/>
            </a:endParaRPr>
          </a:p>
        </p:txBody>
      </p:sp>
      <p:sp>
        <p:nvSpPr>
          <p:cNvPr id="21" name="矩形 20"/>
          <p:cNvSpPr/>
          <p:nvPr/>
        </p:nvSpPr>
        <p:spPr>
          <a:xfrm>
            <a:off x="5041839" y="3068960"/>
            <a:ext cx="1002197" cy="523220"/>
          </a:xfrm>
          <a:prstGeom prst="rect">
            <a:avLst/>
          </a:prstGeom>
        </p:spPr>
        <p:txBody>
          <a:bodyPr wrap="none">
            <a:spAutoFit/>
          </a:bodyPr>
          <a:lstStyle/>
          <a:p>
            <a:r>
              <a:rPr lang="en-US" altLang="zh-CN" sz="2800" kern="100" dirty="0" err="1" smtClean="0">
                <a:solidFill>
                  <a:srgbClr val="3333FF"/>
                </a:solidFill>
                <a:latin typeface="Times New Roman" panose="02020603050405020304"/>
                <a:ea typeface="华文细黑"/>
              </a:rPr>
              <a:t>xi</a:t>
            </a:r>
            <a:r>
              <a:rPr lang="en-US" altLang="zh-CN" sz="2800" kern="100" dirty="0" err="1" smtClean="0">
                <a:solidFill>
                  <a:srgbClr val="3333FF"/>
                </a:solidFill>
                <a:latin typeface="+mn-ea"/>
              </a:rPr>
              <a:t>ǎ</a:t>
            </a:r>
            <a:r>
              <a:rPr lang="en-US" altLang="zh-CN" sz="2800" kern="100" dirty="0" err="1">
                <a:solidFill>
                  <a:srgbClr val="3333FF"/>
                </a:solidFill>
                <a:latin typeface="Times New Roman" panose="02020603050405020304"/>
                <a:ea typeface="华文细黑"/>
              </a:rPr>
              <a:t>nɡ</a:t>
            </a:r>
            <a:endParaRPr lang="zh-CN" altLang="en-US" sz="2800" kern="100" dirty="0">
              <a:solidFill>
                <a:srgbClr val="3333FF"/>
              </a:solidFill>
              <a:latin typeface="Times New Roman" panose="02020603050405020304"/>
              <a:ea typeface="华文细黑"/>
            </a:endParaRPr>
          </a:p>
        </p:txBody>
      </p:sp>
      <p:sp>
        <p:nvSpPr>
          <p:cNvPr id="22" name="矩形 21"/>
          <p:cNvSpPr/>
          <p:nvPr/>
        </p:nvSpPr>
        <p:spPr>
          <a:xfrm>
            <a:off x="8787867" y="3097535"/>
            <a:ext cx="822661"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qi</a:t>
            </a:r>
            <a:r>
              <a:rPr lang="en-US" altLang="zh-CN" sz="2800" kern="100" dirty="0" err="1">
                <a:solidFill>
                  <a:srgbClr val="3333FF"/>
                </a:solidFill>
                <a:latin typeface="+mn-ea"/>
              </a:rPr>
              <a:t>à</a:t>
            </a:r>
            <a:r>
              <a:rPr lang="en-US" altLang="zh-CN" sz="2800" kern="100" dirty="0" err="1">
                <a:solidFill>
                  <a:srgbClr val="3333FF"/>
                </a:solidFill>
                <a:latin typeface="Times New Roman" panose="02020603050405020304"/>
                <a:ea typeface="华文细黑"/>
              </a:rPr>
              <a:t>o</a:t>
            </a:r>
            <a:endParaRPr lang="zh-CN" altLang="en-US" sz="2800" kern="100" dirty="0">
              <a:solidFill>
                <a:srgbClr val="3333FF"/>
              </a:solidFill>
              <a:latin typeface="Times New Roman" panose="02020603050405020304"/>
              <a:ea typeface="华文细黑"/>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linds(horizont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linds(horizontal)">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5"/>
                                        </p:tgtEl>
                                      </p:cBhvr>
                                    </p:animEffect>
                                    <p:set>
                                      <p:cBhvr>
                                        <p:cTn id="43" dur="1" fill="hold">
                                          <p:stCondLst>
                                            <p:cond delay="499"/>
                                          </p:stCondLst>
                                        </p:cTn>
                                        <p:tgtEl>
                                          <p:spTgt spid="5"/>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22"/>
                                        </p:tgtEl>
                                      </p:cBhvr>
                                    </p:animEffect>
                                    <p:set>
                                      <p:cBhvr>
                                        <p:cTn id="46"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bldLst>
      <p:bldP spid="2" grpId="0"/>
      <p:bldP spid="2" grpId="1"/>
      <p:bldP spid="4" grpId="0"/>
      <p:bldP spid="4" grpId="1"/>
      <p:bldP spid="5" grpId="0"/>
      <p:bldP spid="5" grpId="1"/>
      <p:bldP spid="7" grpId="0"/>
      <p:bldP spid="7" grpId="1"/>
      <p:bldP spid="21" grpId="0"/>
      <p:bldP spid="21" grpId="1"/>
      <p:bldP spid="22" grpId="0"/>
      <p:bldP spid="2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6539990" y="2150404"/>
            <a:ext cx="1861407" cy="1384995"/>
          </a:xfrm>
          <a:prstGeom prst="rect">
            <a:avLst/>
          </a:prstGeom>
        </p:spPr>
        <p:txBody>
          <a:bodyPr wrap="none">
            <a:spAutoFit/>
          </a:bodyPr>
          <a:lstStyle/>
          <a:p>
            <a:pPr>
              <a:lnSpc>
                <a:spcPct val="150000"/>
              </a:lnSpc>
            </a:pPr>
            <a:r>
              <a:rPr lang="zh-CN" altLang="zh-CN" sz="2800" kern="100" dirty="0">
                <a:latin typeface="Times New Roman" panose="02020603050405020304"/>
                <a:ea typeface="华文细黑"/>
                <a:cs typeface="Times New Roman" panose="02020603050405020304"/>
              </a:rPr>
              <a:t>相</a:t>
            </a:r>
            <a:r>
              <a:rPr lang="zh-CN" altLang="zh-CN" sz="2800" kern="100" dirty="0">
                <a:solidFill>
                  <a:srgbClr val="FF0000"/>
                </a:solidFill>
                <a:latin typeface="Times New Roman" panose="02020603050405020304"/>
                <a:ea typeface="华文细黑"/>
                <a:cs typeface="Times New Roman" panose="02020603050405020304"/>
              </a:rPr>
              <a:t>当</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nSpc>
                <a:spcPct val="150000"/>
              </a:lnSpc>
            </a:pPr>
            <a:r>
              <a:rPr lang="zh-CN" altLang="zh-CN" sz="2800" kern="100" dirty="0" smtClean="0">
                <a:solidFill>
                  <a:srgbClr val="FF0000"/>
                </a:solidFill>
                <a:latin typeface="Times New Roman" panose="02020603050405020304"/>
                <a:ea typeface="华文细黑"/>
                <a:cs typeface="Times New Roman" panose="02020603050405020304"/>
              </a:rPr>
              <a:t>当</a:t>
            </a:r>
            <a:r>
              <a:rPr lang="zh-CN" altLang="zh-CN" sz="2800" kern="100" dirty="0" smtClean="0">
                <a:latin typeface="Times New Roman" panose="02020603050405020304"/>
                <a:ea typeface="华文细黑"/>
                <a:cs typeface="Times New Roman" panose="02020603050405020304"/>
              </a:rPr>
              <a:t>铺</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en-US" sz="2800" dirty="0"/>
          </a:p>
        </p:txBody>
      </p:sp>
      <p:sp>
        <p:nvSpPr>
          <p:cNvPr id="43" name="矩形 42"/>
          <p:cNvSpPr/>
          <p:nvPr/>
        </p:nvSpPr>
        <p:spPr>
          <a:xfrm>
            <a:off x="6539990" y="854260"/>
            <a:ext cx="1861407" cy="1384995"/>
          </a:xfrm>
          <a:prstGeom prst="rect">
            <a:avLst/>
          </a:prstGeom>
        </p:spPr>
        <p:txBody>
          <a:bodyPr wrap="none">
            <a:spAutoFit/>
          </a:bodyPr>
          <a:lstStyle/>
          <a:p>
            <a:pPr>
              <a:lnSpc>
                <a:spcPct val="150000"/>
              </a:lnSpc>
            </a:pPr>
            <a:r>
              <a:rPr lang="zh-CN" altLang="zh-CN" sz="2800" kern="100" dirty="0">
                <a:solidFill>
                  <a:srgbClr val="FF0000"/>
                </a:solidFill>
                <a:latin typeface="Times New Roman" panose="02020603050405020304"/>
                <a:ea typeface="华文细黑"/>
                <a:cs typeface="Times New Roman" panose="02020603050405020304"/>
              </a:rPr>
              <a:t>挨</a:t>
            </a:r>
            <a:r>
              <a:rPr lang="zh-CN" altLang="zh-CN" sz="2800" kern="100" dirty="0">
                <a:latin typeface="Times New Roman" panose="02020603050405020304"/>
                <a:ea typeface="华文细黑"/>
                <a:cs typeface="Times New Roman" panose="02020603050405020304"/>
              </a:rPr>
              <a:t>边</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nSpc>
                <a:spcPct val="150000"/>
              </a:lnSpc>
            </a:pPr>
            <a:r>
              <a:rPr lang="zh-CN" altLang="zh-CN" sz="2800" kern="100" dirty="0" smtClean="0">
                <a:solidFill>
                  <a:srgbClr val="FF0000"/>
                </a:solidFill>
                <a:latin typeface="Times New Roman" panose="02020603050405020304"/>
                <a:ea typeface="华文细黑"/>
                <a:cs typeface="Times New Roman" panose="02020603050405020304"/>
              </a:rPr>
              <a:t>挨</a:t>
            </a:r>
            <a:r>
              <a:rPr lang="zh-CN" altLang="zh-CN" sz="2800" kern="100" dirty="0" smtClean="0">
                <a:latin typeface="Times New Roman" panose="02020603050405020304"/>
                <a:ea typeface="华文细黑"/>
                <a:cs typeface="Times New Roman" panose="02020603050405020304"/>
              </a:rPr>
              <a:t>批</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en-US" sz="2800" dirty="0"/>
          </a:p>
        </p:txBody>
      </p:sp>
      <p:sp>
        <p:nvSpPr>
          <p:cNvPr id="16" name="矩形 15"/>
          <p:cNvSpPr/>
          <p:nvPr/>
        </p:nvSpPr>
        <p:spPr>
          <a:xfrm>
            <a:off x="1486694" y="2150404"/>
            <a:ext cx="1861407" cy="1314462"/>
          </a:xfrm>
          <a:prstGeom prst="rect">
            <a:avLst/>
          </a:prstGeom>
        </p:spPr>
        <p:txBody>
          <a:bodyPr wrap="none">
            <a:spAutoFit/>
          </a:bodyPr>
          <a:lstStyle/>
          <a:p>
            <a:pPr>
              <a:lnSpc>
                <a:spcPct val="150000"/>
              </a:lnSpc>
            </a:pPr>
            <a:r>
              <a:rPr lang="zh-CN" altLang="zh-CN" sz="2800" kern="100" dirty="0">
                <a:latin typeface="Times New Roman" panose="02020603050405020304"/>
                <a:ea typeface="华文细黑"/>
                <a:cs typeface="Times New Roman" panose="02020603050405020304"/>
              </a:rPr>
              <a:t>分</a:t>
            </a:r>
            <a:r>
              <a:rPr lang="zh-CN" altLang="zh-CN" sz="2800" kern="100" dirty="0">
                <a:solidFill>
                  <a:srgbClr val="FF0000"/>
                </a:solidFill>
                <a:latin typeface="Times New Roman" panose="02020603050405020304"/>
                <a:ea typeface="华文细黑"/>
                <a:cs typeface="Times New Roman" panose="02020603050405020304"/>
              </a:rPr>
              <a:t>号</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nSpc>
                <a:spcPct val="150000"/>
              </a:lnSpc>
            </a:pPr>
            <a:r>
              <a:rPr lang="zh-CN" altLang="zh-CN" sz="2800" kern="100" dirty="0" smtClean="0">
                <a:solidFill>
                  <a:srgbClr val="FF0000"/>
                </a:solidFill>
                <a:latin typeface="Times New Roman" panose="02020603050405020304"/>
                <a:ea typeface="华文细黑"/>
                <a:cs typeface="Times New Roman" panose="02020603050405020304"/>
              </a:rPr>
              <a:t>号</a:t>
            </a:r>
            <a:r>
              <a:rPr lang="zh-CN" altLang="zh-CN" sz="2800" kern="100" dirty="0" smtClean="0">
                <a:latin typeface="Times New Roman" panose="02020603050405020304"/>
                <a:ea typeface="华文细黑"/>
                <a:cs typeface="Times New Roman" panose="02020603050405020304"/>
              </a:rPr>
              <a:t>叫</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en-US" sz="2800" dirty="0"/>
          </a:p>
        </p:txBody>
      </p:sp>
      <p:sp>
        <p:nvSpPr>
          <p:cNvPr id="6" name="矩形 5"/>
          <p:cNvSpPr/>
          <p:nvPr/>
        </p:nvSpPr>
        <p:spPr>
          <a:xfrm>
            <a:off x="1486694" y="854260"/>
            <a:ext cx="2579552" cy="1384995"/>
          </a:xfrm>
          <a:prstGeom prst="rect">
            <a:avLst/>
          </a:prstGeom>
        </p:spPr>
        <p:txBody>
          <a:bodyPr wrap="none">
            <a:spAutoFit/>
          </a:bodyPr>
          <a:lstStyle/>
          <a:p>
            <a:pPr>
              <a:lnSpc>
                <a:spcPct val="150000"/>
              </a:lnSpc>
            </a:pPr>
            <a:r>
              <a:rPr lang="zh-CN" altLang="zh-CN" sz="2800" kern="100" dirty="0">
                <a:latin typeface="Times New Roman" panose="02020603050405020304"/>
                <a:ea typeface="华文细黑"/>
                <a:cs typeface="Times New Roman" panose="02020603050405020304"/>
              </a:rPr>
              <a:t>前</a:t>
            </a:r>
            <a:r>
              <a:rPr lang="zh-CN" altLang="zh-CN" sz="2800" kern="100" dirty="0">
                <a:solidFill>
                  <a:srgbClr val="FF0000"/>
                </a:solidFill>
                <a:latin typeface="Times New Roman" panose="02020603050405020304"/>
                <a:ea typeface="华文细黑"/>
                <a:cs typeface="Times New Roman" panose="02020603050405020304"/>
              </a:rPr>
              <a:t>仆</a:t>
            </a:r>
            <a:r>
              <a:rPr lang="zh-CN" altLang="zh-CN" sz="2800" kern="100" dirty="0">
                <a:latin typeface="Times New Roman" panose="02020603050405020304"/>
                <a:ea typeface="华文细黑"/>
                <a:cs typeface="Times New Roman" panose="02020603050405020304"/>
              </a:rPr>
              <a:t>后继</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nSpc>
                <a:spcPct val="150000"/>
              </a:lnSpc>
            </a:pPr>
            <a:r>
              <a:rPr lang="zh-CN" altLang="zh-CN" sz="2800" kern="100" dirty="0" smtClean="0">
                <a:solidFill>
                  <a:srgbClr val="FF0000"/>
                </a:solidFill>
                <a:latin typeface="Times New Roman" panose="02020603050405020304"/>
                <a:ea typeface="华文细黑"/>
                <a:cs typeface="Times New Roman" panose="02020603050405020304"/>
              </a:rPr>
              <a:t>仆</a:t>
            </a:r>
            <a:r>
              <a:rPr lang="zh-CN" altLang="zh-CN" sz="2800" kern="100" dirty="0" smtClean="0">
                <a:latin typeface="Times New Roman" panose="02020603050405020304"/>
                <a:ea typeface="华文细黑"/>
                <a:cs typeface="Times New Roman" panose="02020603050405020304"/>
              </a:rPr>
              <a:t>人</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en-US" sz="2800" dirty="0"/>
          </a:p>
        </p:txBody>
      </p:sp>
      <p:sp>
        <p:nvSpPr>
          <p:cNvPr id="33" name="矩形 32"/>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694606" y="188640"/>
            <a:ext cx="1681871" cy="656846"/>
          </a:xfrm>
          <a:prstGeom prst="rect">
            <a:avLst/>
          </a:prstGeom>
        </p:spPr>
        <p:txBody>
          <a:bodyPr wrap="non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17" name="矩形 16"/>
          <p:cNvSpPr/>
          <p:nvPr/>
        </p:nvSpPr>
        <p:spPr>
          <a:xfrm>
            <a:off x="3247211" y="979112"/>
            <a:ext cx="54373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pū</a:t>
            </a:r>
            <a:endParaRPr lang="zh-CN" altLang="en-US" sz="2800" kern="100" dirty="0">
              <a:solidFill>
                <a:srgbClr val="3333FF"/>
              </a:solidFill>
              <a:latin typeface="Times New Roman" panose="02020603050405020304"/>
              <a:ea typeface="华文细黑"/>
            </a:endParaRPr>
          </a:p>
        </p:txBody>
      </p:sp>
      <p:sp>
        <p:nvSpPr>
          <p:cNvPr id="18" name="矩形 17"/>
          <p:cNvSpPr/>
          <p:nvPr/>
        </p:nvSpPr>
        <p:spPr>
          <a:xfrm>
            <a:off x="2455123" y="1627184"/>
            <a:ext cx="543739"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pú</a:t>
            </a:r>
            <a:endParaRPr lang="zh-CN" altLang="en-US" sz="2800" kern="100" dirty="0">
              <a:solidFill>
                <a:srgbClr val="3333FF"/>
              </a:solidFill>
              <a:latin typeface="Times New Roman" panose="02020603050405020304"/>
              <a:ea typeface="华文细黑"/>
            </a:endParaRPr>
          </a:p>
        </p:txBody>
      </p:sp>
      <p:sp>
        <p:nvSpPr>
          <p:cNvPr id="19" name="矩形 18"/>
          <p:cNvSpPr/>
          <p:nvPr/>
        </p:nvSpPr>
        <p:spPr>
          <a:xfrm>
            <a:off x="7596672" y="998276"/>
            <a:ext cx="463588" cy="523220"/>
          </a:xfrm>
          <a:prstGeom prst="rect">
            <a:avLst/>
          </a:prstGeom>
        </p:spPr>
        <p:txBody>
          <a:bodyPr wrap="none">
            <a:spAutoFit/>
          </a:bodyPr>
          <a:lstStyle/>
          <a:p>
            <a:r>
              <a:rPr lang="en-US" altLang="zh-CN" sz="2800" kern="100" dirty="0" err="1">
                <a:solidFill>
                  <a:srgbClr val="3333FF"/>
                </a:solidFill>
                <a:latin typeface="+mn-ea"/>
              </a:rPr>
              <a:t>ā</a:t>
            </a:r>
            <a:r>
              <a:rPr lang="en-US" altLang="zh-CN" sz="2800" kern="100" dirty="0" err="1">
                <a:solidFill>
                  <a:srgbClr val="3333FF"/>
                </a:solidFill>
                <a:latin typeface="Times New Roman" panose="02020603050405020304"/>
                <a:ea typeface="华文细黑"/>
              </a:rPr>
              <a:t>i</a:t>
            </a:r>
            <a:endParaRPr lang="zh-CN" altLang="en-US" sz="2800" kern="100" dirty="0">
              <a:solidFill>
                <a:srgbClr val="3333FF"/>
              </a:solidFill>
              <a:latin typeface="Times New Roman" panose="02020603050405020304"/>
              <a:ea typeface="华文细黑"/>
            </a:endParaRPr>
          </a:p>
        </p:txBody>
      </p:sp>
      <p:sp>
        <p:nvSpPr>
          <p:cNvPr id="20" name="矩形 19"/>
          <p:cNvSpPr/>
          <p:nvPr/>
        </p:nvSpPr>
        <p:spPr>
          <a:xfrm>
            <a:off x="7596672" y="1627184"/>
            <a:ext cx="463588" cy="523220"/>
          </a:xfrm>
          <a:prstGeom prst="rect">
            <a:avLst/>
          </a:prstGeom>
        </p:spPr>
        <p:txBody>
          <a:bodyPr wrap="none">
            <a:spAutoFit/>
          </a:bodyPr>
          <a:lstStyle/>
          <a:p>
            <a:r>
              <a:rPr lang="en-US" altLang="zh-CN" sz="2800" kern="100" dirty="0" err="1">
                <a:solidFill>
                  <a:srgbClr val="3333FF"/>
                </a:solidFill>
                <a:latin typeface="+mn-ea"/>
              </a:rPr>
              <a:t>á</a:t>
            </a:r>
            <a:r>
              <a:rPr lang="en-US" altLang="zh-CN" sz="2800" kern="100" dirty="0" err="1">
                <a:solidFill>
                  <a:srgbClr val="3333FF"/>
                </a:solidFill>
                <a:latin typeface="Times New Roman" panose="02020603050405020304"/>
                <a:ea typeface="华文细黑"/>
              </a:rPr>
              <a:t>i</a:t>
            </a:r>
            <a:endParaRPr lang="zh-CN" altLang="en-US" sz="2800" kern="100" dirty="0">
              <a:solidFill>
                <a:srgbClr val="3333FF"/>
              </a:solidFill>
              <a:latin typeface="Times New Roman" panose="02020603050405020304"/>
              <a:ea typeface="华文细黑"/>
            </a:endParaRPr>
          </a:p>
        </p:txBody>
      </p:sp>
      <p:sp>
        <p:nvSpPr>
          <p:cNvPr id="21" name="矩形 20"/>
          <p:cNvSpPr/>
          <p:nvPr/>
        </p:nvSpPr>
        <p:spPr>
          <a:xfrm>
            <a:off x="2422798" y="2241576"/>
            <a:ext cx="7232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h</a:t>
            </a:r>
            <a:r>
              <a:rPr lang="en-US" altLang="zh-CN" sz="2800" kern="100" dirty="0" err="1">
                <a:solidFill>
                  <a:srgbClr val="3333FF"/>
                </a:solidFill>
                <a:latin typeface="+mn-ea"/>
              </a:rPr>
              <a:t>à</a:t>
            </a:r>
            <a:r>
              <a:rPr lang="en-US" altLang="zh-CN" sz="2800" kern="100" dirty="0" err="1">
                <a:solidFill>
                  <a:srgbClr val="3333FF"/>
                </a:solidFill>
                <a:latin typeface="Times New Roman" panose="02020603050405020304"/>
                <a:ea typeface="华文细黑"/>
              </a:rPr>
              <a:t>o</a:t>
            </a:r>
            <a:endParaRPr lang="zh-CN" altLang="en-US" sz="2800" kern="100" dirty="0">
              <a:solidFill>
                <a:srgbClr val="3333FF"/>
              </a:solidFill>
              <a:latin typeface="Times New Roman" panose="02020603050405020304"/>
              <a:ea typeface="华文细黑"/>
            </a:endParaRPr>
          </a:p>
        </p:txBody>
      </p:sp>
      <p:sp>
        <p:nvSpPr>
          <p:cNvPr id="22" name="矩形 21"/>
          <p:cNvSpPr/>
          <p:nvPr/>
        </p:nvSpPr>
        <p:spPr>
          <a:xfrm>
            <a:off x="2440442" y="2905780"/>
            <a:ext cx="723275"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h</a:t>
            </a:r>
            <a:r>
              <a:rPr lang="en-US" altLang="zh-CN" sz="2800" kern="100" dirty="0" err="1">
                <a:solidFill>
                  <a:srgbClr val="3333FF"/>
                </a:solidFill>
                <a:latin typeface="+mn-ea"/>
              </a:rPr>
              <a:t>á</a:t>
            </a:r>
            <a:r>
              <a:rPr lang="en-US" altLang="zh-CN" sz="2800" kern="100" dirty="0" err="1">
                <a:solidFill>
                  <a:srgbClr val="3333FF"/>
                </a:solidFill>
                <a:latin typeface="Times New Roman" panose="02020603050405020304"/>
                <a:ea typeface="华文细黑"/>
              </a:rPr>
              <a:t>o</a:t>
            </a:r>
            <a:endParaRPr lang="zh-CN" altLang="en-US" sz="2800" kern="100" dirty="0">
              <a:solidFill>
                <a:srgbClr val="3333FF"/>
              </a:solidFill>
              <a:latin typeface="Times New Roman" panose="02020603050405020304"/>
              <a:ea typeface="华文细黑"/>
            </a:endParaRPr>
          </a:p>
        </p:txBody>
      </p:sp>
      <p:sp>
        <p:nvSpPr>
          <p:cNvPr id="23" name="矩形 22"/>
          <p:cNvSpPr/>
          <p:nvPr/>
        </p:nvSpPr>
        <p:spPr>
          <a:xfrm>
            <a:off x="7373473" y="2257708"/>
            <a:ext cx="902811" cy="523220"/>
          </a:xfrm>
          <a:prstGeom prst="rect">
            <a:avLst/>
          </a:prstGeom>
        </p:spPr>
        <p:txBody>
          <a:bodyPr wrap="none">
            <a:spAutoFit/>
          </a:bodyPr>
          <a:lstStyle/>
          <a:p>
            <a:r>
              <a:rPr lang="en-US" altLang="zh-CN" sz="2800" kern="100" dirty="0" err="1" smtClean="0">
                <a:solidFill>
                  <a:srgbClr val="3333FF"/>
                </a:solidFill>
                <a:latin typeface="Times New Roman" panose="02020603050405020304"/>
                <a:ea typeface="华文细黑"/>
              </a:rPr>
              <a:t>d</a:t>
            </a:r>
            <a:r>
              <a:rPr lang="en-US" altLang="zh-CN" sz="2800" kern="100" dirty="0" err="1" smtClean="0">
                <a:solidFill>
                  <a:srgbClr val="3333FF"/>
                </a:solidFill>
                <a:latin typeface="+mn-ea"/>
              </a:rPr>
              <a:t>ā</a:t>
            </a:r>
            <a:r>
              <a:rPr lang="en-US" altLang="zh-CN" sz="2800" kern="100" dirty="0" err="1">
                <a:solidFill>
                  <a:srgbClr val="3333FF"/>
                </a:solidFill>
                <a:latin typeface="Times New Roman" panose="02020603050405020304"/>
                <a:ea typeface="华文细黑"/>
              </a:rPr>
              <a:t>nɡ</a:t>
            </a:r>
            <a:endParaRPr lang="zh-CN" altLang="en-US" sz="2800" kern="100" dirty="0">
              <a:solidFill>
                <a:srgbClr val="3333FF"/>
              </a:solidFill>
              <a:latin typeface="Times New Roman" panose="02020603050405020304"/>
              <a:ea typeface="华文细黑"/>
            </a:endParaRPr>
          </a:p>
        </p:txBody>
      </p:sp>
      <p:sp>
        <p:nvSpPr>
          <p:cNvPr id="24" name="矩形 23"/>
          <p:cNvSpPr/>
          <p:nvPr/>
        </p:nvSpPr>
        <p:spPr>
          <a:xfrm>
            <a:off x="7391350" y="2905780"/>
            <a:ext cx="902811" cy="523220"/>
          </a:xfrm>
          <a:prstGeom prst="rect">
            <a:avLst/>
          </a:prstGeom>
        </p:spPr>
        <p:txBody>
          <a:bodyPr wrap="none">
            <a:spAutoFit/>
          </a:bodyPr>
          <a:lstStyle/>
          <a:p>
            <a:r>
              <a:rPr lang="en-US" altLang="zh-CN" sz="2800" kern="100" dirty="0" err="1" smtClean="0">
                <a:solidFill>
                  <a:srgbClr val="3333FF"/>
                </a:solidFill>
                <a:latin typeface="Times New Roman" panose="02020603050405020304"/>
                <a:ea typeface="华文细黑"/>
              </a:rPr>
              <a:t>d</a:t>
            </a:r>
            <a:r>
              <a:rPr lang="en-US" altLang="zh-CN" sz="2800" kern="100" dirty="0" err="1" smtClean="0">
                <a:solidFill>
                  <a:srgbClr val="3333FF"/>
                </a:solidFill>
                <a:latin typeface="+mn-ea"/>
              </a:rPr>
              <a:t>à</a:t>
            </a:r>
            <a:r>
              <a:rPr lang="en-US" altLang="zh-CN" sz="2800" kern="100" dirty="0" err="1">
                <a:solidFill>
                  <a:srgbClr val="3333FF"/>
                </a:solidFill>
                <a:latin typeface="Times New Roman" panose="02020603050405020304"/>
                <a:ea typeface="华文细黑"/>
              </a:rPr>
              <a:t>nɡ</a:t>
            </a:r>
            <a:endParaRPr lang="zh-CN" altLang="en-US" sz="2800" kern="100" dirty="0">
              <a:solidFill>
                <a:srgbClr val="3333FF"/>
              </a:solidFill>
              <a:latin typeface="Times New Roman" panose="02020603050405020304"/>
              <a:ea typeface="华文细黑"/>
            </a:endParaRPr>
          </a:p>
        </p:txBody>
      </p:sp>
      <p:sp>
        <p:nvSpPr>
          <p:cNvPr id="30" name="圆角矩形 29"/>
          <p:cNvSpPr/>
          <p:nvPr/>
        </p:nvSpPr>
        <p:spPr>
          <a:xfrm>
            <a:off x="11435976"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31" name="左大括号 30"/>
          <p:cNvSpPr/>
          <p:nvPr/>
        </p:nvSpPr>
        <p:spPr>
          <a:xfrm>
            <a:off x="1328276" y="1070284"/>
            <a:ext cx="158418" cy="10081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726931" y="1339152"/>
            <a:ext cx="543739" cy="523220"/>
          </a:xfrm>
          <a:prstGeom prst="rect">
            <a:avLst/>
          </a:prstGeom>
        </p:spPr>
        <p:txBody>
          <a:bodyPr wrap="none">
            <a:spAutoFit/>
          </a:bodyPr>
          <a:lstStyle/>
          <a:p>
            <a:r>
              <a:rPr lang="zh-CN" altLang="zh-CN" sz="2800" kern="100" dirty="0">
                <a:latin typeface="Times New Roman" panose="02020603050405020304"/>
                <a:ea typeface="华文细黑"/>
                <a:cs typeface="Times New Roman" panose="02020603050405020304"/>
              </a:rPr>
              <a:t>仆</a:t>
            </a:r>
            <a:endParaRPr lang="zh-CN" altLang="en-US" sz="2800" dirty="0"/>
          </a:p>
        </p:txBody>
      </p:sp>
      <p:sp>
        <p:nvSpPr>
          <p:cNvPr id="8" name="矩形 7"/>
          <p:cNvSpPr/>
          <p:nvPr/>
        </p:nvSpPr>
        <p:spPr>
          <a:xfrm>
            <a:off x="726931" y="2613810"/>
            <a:ext cx="543739" cy="523220"/>
          </a:xfrm>
          <a:prstGeom prst="rect">
            <a:avLst/>
          </a:prstGeom>
        </p:spPr>
        <p:txBody>
          <a:bodyPr wrap="none">
            <a:spAutoFit/>
          </a:bodyPr>
          <a:lstStyle/>
          <a:p>
            <a:r>
              <a:rPr lang="zh-CN" altLang="zh-CN" sz="2800" kern="100" dirty="0">
                <a:latin typeface="Times New Roman" panose="02020603050405020304"/>
                <a:ea typeface="华文细黑"/>
                <a:cs typeface="Times New Roman" panose="02020603050405020304"/>
              </a:rPr>
              <a:t>号</a:t>
            </a:r>
            <a:endParaRPr lang="zh-CN" altLang="en-US" sz="2800" dirty="0"/>
          </a:p>
        </p:txBody>
      </p:sp>
      <p:sp>
        <p:nvSpPr>
          <p:cNvPr id="34" name="左大括号 33"/>
          <p:cNvSpPr/>
          <p:nvPr/>
        </p:nvSpPr>
        <p:spPr>
          <a:xfrm>
            <a:off x="1328276" y="2366428"/>
            <a:ext cx="158418" cy="10081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9" name="左大括号 38"/>
          <p:cNvSpPr/>
          <p:nvPr/>
        </p:nvSpPr>
        <p:spPr>
          <a:xfrm>
            <a:off x="6296828" y="1070284"/>
            <a:ext cx="158418" cy="10081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矩形 40"/>
          <p:cNvSpPr/>
          <p:nvPr/>
        </p:nvSpPr>
        <p:spPr>
          <a:xfrm>
            <a:off x="5663158" y="1286308"/>
            <a:ext cx="543739" cy="523220"/>
          </a:xfrm>
          <a:prstGeom prst="rect">
            <a:avLst/>
          </a:prstGeom>
        </p:spPr>
        <p:txBody>
          <a:bodyPr wrap="none">
            <a:spAutoFit/>
          </a:bodyPr>
          <a:lstStyle/>
          <a:p>
            <a:r>
              <a:rPr lang="zh-CN" altLang="zh-CN" sz="2800" kern="100" dirty="0">
                <a:latin typeface="Times New Roman" panose="02020603050405020304"/>
                <a:ea typeface="华文细黑"/>
                <a:cs typeface="Times New Roman" panose="02020603050405020304"/>
              </a:rPr>
              <a:t>挨</a:t>
            </a:r>
            <a:endParaRPr lang="zh-CN" altLang="en-US" sz="2800" dirty="0"/>
          </a:p>
        </p:txBody>
      </p:sp>
      <p:sp>
        <p:nvSpPr>
          <p:cNvPr id="45" name="矩形 44"/>
          <p:cNvSpPr/>
          <p:nvPr/>
        </p:nvSpPr>
        <p:spPr>
          <a:xfrm>
            <a:off x="5663158" y="2613810"/>
            <a:ext cx="543739" cy="523220"/>
          </a:xfrm>
          <a:prstGeom prst="rect">
            <a:avLst/>
          </a:prstGeom>
        </p:spPr>
        <p:txBody>
          <a:bodyPr wrap="none">
            <a:spAutoFit/>
          </a:bodyPr>
          <a:lstStyle/>
          <a:p>
            <a:r>
              <a:rPr lang="zh-CN" altLang="zh-CN" sz="2800" kern="100" dirty="0">
                <a:latin typeface="Times New Roman" panose="02020603050405020304"/>
                <a:ea typeface="华文细黑"/>
                <a:cs typeface="Times New Roman" panose="02020603050405020304"/>
              </a:rPr>
              <a:t>当</a:t>
            </a:r>
            <a:endParaRPr lang="zh-CN" altLang="en-US" sz="2800" dirty="0"/>
          </a:p>
        </p:txBody>
      </p:sp>
      <p:sp>
        <p:nvSpPr>
          <p:cNvPr id="48" name="左大括号 47"/>
          <p:cNvSpPr/>
          <p:nvPr/>
        </p:nvSpPr>
        <p:spPr>
          <a:xfrm>
            <a:off x="6296828" y="2366428"/>
            <a:ext cx="158418" cy="10081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矩形 24"/>
          <p:cNvSpPr/>
          <p:nvPr/>
        </p:nvSpPr>
        <p:spPr>
          <a:xfrm>
            <a:off x="6579673" y="4157854"/>
            <a:ext cx="1861407" cy="1314462"/>
          </a:xfrm>
          <a:prstGeom prst="rect">
            <a:avLst/>
          </a:prstGeom>
        </p:spPr>
        <p:txBody>
          <a:bodyPr wrap="none">
            <a:spAutoFit/>
          </a:bodyPr>
          <a:lstStyle/>
          <a:p>
            <a:pPr>
              <a:lnSpc>
                <a:spcPct val="150000"/>
              </a:lnSpc>
            </a:pPr>
            <a:r>
              <a:rPr lang="zh-CN" altLang="zh-CN" sz="2800" kern="100" dirty="0">
                <a:solidFill>
                  <a:srgbClr val="FF0000"/>
                </a:solidFill>
                <a:latin typeface="Times New Roman" panose="02020603050405020304"/>
                <a:ea typeface="华文细黑"/>
                <a:cs typeface="Times New Roman" panose="02020603050405020304"/>
              </a:rPr>
              <a:t>折</a:t>
            </a:r>
            <a:r>
              <a:rPr lang="zh-CN" altLang="zh-CN" sz="2800" kern="100" dirty="0">
                <a:latin typeface="Times New Roman" panose="02020603050405020304"/>
                <a:ea typeface="华文细黑"/>
                <a:cs typeface="Times New Roman" panose="02020603050405020304"/>
              </a:rPr>
              <a:t>子</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nSpc>
                <a:spcPct val="150000"/>
              </a:lnSpc>
            </a:pPr>
            <a:r>
              <a:rPr lang="zh-CN" altLang="zh-CN" sz="2800" kern="100" dirty="0" smtClean="0">
                <a:solidFill>
                  <a:srgbClr val="FF0000"/>
                </a:solidFill>
                <a:latin typeface="Times New Roman" panose="02020603050405020304"/>
                <a:ea typeface="华文细黑"/>
                <a:cs typeface="Times New Roman" panose="02020603050405020304"/>
              </a:rPr>
              <a:t>折</a:t>
            </a:r>
            <a:r>
              <a:rPr lang="zh-CN" altLang="zh-CN" sz="2800" kern="100" dirty="0" smtClean="0">
                <a:latin typeface="Times New Roman" panose="02020603050405020304"/>
                <a:ea typeface="华文细黑"/>
                <a:cs typeface="Times New Roman" panose="02020603050405020304"/>
              </a:rPr>
              <a:t>本</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en-US" sz="2800" dirty="0"/>
          </a:p>
        </p:txBody>
      </p:sp>
      <p:sp>
        <p:nvSpPr>
          <p:cNvPr id="26" name="矩形 25"/>
          <p:cNvSpPr/>
          <p:nvPr/>
        </p:nvSpPr>
        <p:spPr>
          <a:xfrm>
            <a:off x="1526377" y="3573016"/>
            <a:ext cx="2220480" cy="2677656"/>
          </a:xfrm>
          <a:prstGeom prst="rect">
            <a:avLst/>
          </a:prstGeom>
        </p:spPr>
        <p:txBody>
          <a:bodyPr wrap="none">
            <a:spAutoFit/>
          </a:bodyPr>
          <a:lstStyle/>
          <a:p>
            <a:pPr>
              <a:lnSpc>
                <a:spcPct val="150000"/>
              </a:lnSpc>
            </a:pPr>
            <a:r>
              <a:rPr lang="zh-CN" altLang="zh-CN" sz="2800" kern="100" dirty="0">
                <a:solidFill>
                  <a:srgbClr val="FF0000"/>
                </a:solidFill>
                <a:latin typeface="Times New Roman" panose="02020603050405020304"/>
                <a:ea typeface="华文细黑"/>
                <a:cs typeface="Times New Roman" panose="02020603050405020304"/>
              </a:rPr>
              <a:t>差</a:t>
            </a:r>
            <a:r>
              <a:rPr lang="zh-CN" altLang="zh-CN" sz="2800" kern="100" dirty="0">
                <a:latin typeface="Times New Roman" panose="02020603050405020304"/>
                <a:ea typeface="华文细黑"/>
                <a:cs typeface="Times New Roman" panose="02020603050405020304"/>
              </a:rPr>
              <a:t>别</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nSpc>
                <a:spcPct val="150000"/>
              </a:lnSpc>
            </a:pPr>
            <a:r>
              <a:rPr lang="zh-CN" altLang="zh-CN" sz="2800" kern="100" dirty="0" smtClean="0">
                <a:solidFill>
                  <a:srgbClr val="FF0000"/>
                </a:solidFill>
                <a:latin typeface="Times New Roman" panose="02020603050405020304"/>
                <a:ea typeface="华文细黑"/>
                <a:cs typeface="Times New Roman" panose="02020603050405020304"/>
              </a:rPr>
              <a:t>差</a:t>
            </a:r>
            <a:r>
              <a:rPr lang="zh-CN" altLang="zh-CN" sz="2800" kern="100" dirty="0">
                <a:latin typeface="Times New Roman" panose="02020603050405020304"/>
                <a:ea typeface="华文细黑"/>
                <a:cs typeface="Times New Roman" panose="02020603050405020304"/>
              </a:rPr>
              <a:t>得远</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nSpc>
                <a:spcPct val="150000"/>
              </a:lnSpc>
            </a:pPr>
            <a:r>
              <a:rPr lang="zh-CN" altLang="zh-CN" sz="2800" kern="100" dirty="0" smtClean="0">
                <a:solidFill>
                  <a:srgbClr val="FF0000"/>
                </a:solidFill>
                <a:latin typeface="Times New Roman" panose="02020603050405020304"/>
                <a:ea typeface="华文细黑"/>
                <a:cs typeface="Times New Roman" panose="02020603050405020304"/>
              </a:rPr>
              <a:t>差</a:t>
            </a:r>
            <a:r>
              <a:rPr lang="zh-CN" altLang="zh-CN" sz="2800" kern="100" dirty="0" smtClean="0">
                <a:latin typeface="Times New Roman" panose="02020603050405020304"/>
                <a:ea typeface="华文细黑"/>
                <a:cs typeface="Times New Roman" panose="02020603050405020304"/>
              </a:rPr>
              <a:t>事</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参</a:t>
            </a:r>
            <a:r>
              <a:rPr lang="zh-CN" altLang="zh-CN" sz="2800" kern="100" dirty="0" smtClean="0">
                <a:solidFill>
                  <a:srgbClr val="FF0000"/>
                </a:solidFill>
                <a:latin typeface="Times New Roman" panose="02020603050405020304"/>
                <a:ea typeface="华文细黑"/>
                <a:cs typeface="Times New Roman" panose="02020603050405020304"/>
              </a:rPr>
              <a:t>差</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en-US" sz="2800" dirty="0"/>
          </a:p>
        </p:txBody>
      </p:sp>
      <p:sp>
        <p:nvSpPr>
          <p:cNvPr id="27" name="矩形 26"/>
          <p:cNvSpPr/>
          <p:nvPr/>
        </p:nvSpPr>
        <p:spPr>
          <a:xfrm>
            <a:off x="2440050" y="3725806"/>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ch</a:t>
            </a:r>
            <a:r>
              <a:rPr lang="en-US" altLang="zh-CN" sz="2800" kern="100" dirty="0" err="1">
                <a:solidFill>
                  <a:srgbClr val="3333FF"/>
                </a:solidFill>
                <a:latin typeface="+mn-ea"/>
              </a:rPr>
              <a:t>ā</a:t>
            </a:r>
            <a:endParaRPr lang="zh-CN" altLang="en-US" sz="2800" kern="100" dirty="0">
              <a:solidFill>
                <a:srgbClr val="3333FF"/>
              </a:solidFill>
              <a:latin typeface="+mn-ea"/>
            </a:endParaRPr>
          </a:p>
        </p:txBody>
      </p:sp>
      <p:sp>
        <p:nvSpPr>
          <p:cNvPr id="28" name="矩形 27"/>
          <p:cNvSpPr/>
          <p:nvPr/>
        </p:nvSpPr>
        <p:spPr>
          <a:xfrm>
            <a:off x="2821321" y="4345940"/>
            <a:ext cx="702436"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ch</a:t>
            </a:r>
            <a:r>
              <a:rPr lang="en-US" altLang="zh-CN" sz="2800" kern="100" dirty="0" err="1">
                <a:solidFill>
                  <a:srgbClr val="3333FF"/>
                </a:solidFill>
                <a:latin typeface="+mn-ea"/>
              </a:rPr>
              <a:t>à</a:t>
            </a:r>
            <a:endParaRPr lang="zh-CN" altLang="en-US" sz="2800" kern="100" dirty="0">
              <a:solidFill>
                <a:srgbClr val="3333FF"/>
              </a:solidFill>
              <a:latin typeface="+mn-ea"/>
            </a:endParaRPr>
          </a:p>
        </p:txBody>
      </p:sp>
      <p:sp>
        <p:nvSpPr>
          <p:cNvPr id="29" name="矩形 28"/>
          <p:cNvSpPr/>
          <p:nvPr/>
        </p:nvSpPr>
        <p:spPr>
          <a:xfrm>
            <a:off x="7463358" y="4282706"/>
            <a:ext cx="6815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zhé</a:t>
            </a:r>
            <a:endParaRPr lang="zh-CN" altLang="en-US" sz="2800" kern="100" dirty="0">
              <a:solidFill>
                <a:srgbClr val="3333FF"/>
              </a:solidFill>
              <a:latin typeface="Times New Roman" panose="02020603050405020304"/>
              <a:ea typeface="华文细黑"/>
            </a:endParaRPr>
          </a:p>
        </p:txBody>
      </p:sp>
      <p:sp>
        <p:nvSpPr>
          <p:cNvPr id="32" name="矩形 31"/>
          <p:cNvSpPr/>
          <p:nvPr/>
        </p:nvSpPr>
        <p:spPr>
          <a:xfrm>
            <a:off x="7541524" y="4930778"/>
            <a:ext cx="681597"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shé</a:t>
            </a:r>
            <a:endParaRPr lang="zh-CN" altLang="en-US" sz="2800" kern="100" dirty="0">
              <a:solidFill>
                <a:srgbClr val="3333FF"/>
              </a:solidFill>
              <a:latin typeface="Times New Roman" panose="02020603050405020304"/>
              <a:ea typeface="华文细黑"/>
            </a:endParaRPr>
          </a:p>
        </p:txBody>
      </p:sp>
      <p:sp>
        <p:nvSpPr>
          <p:cNvPr id="35" name="矩形 34"/>
          <p:cNvSpPr/>
          <p:nvPr/>
        </p:nvSpPr>
        <p:spPr>
          <a:xfrm>
            <a:off x="766614" y="4570738"/>
            <a:ext cx="543739" cy="523220"/>
          </a:xfrm>
          <a:prstGeom prst="rect">
            <a:avLst/>
          </a:prstGeom>
        </p:spPr>
        <p:txBody>
          <a:bodyPr wrap="none">
            <a:spAutoFit/>
          </a:bodyPr>
          <a:lstStyle/>
          <a:p>
            <a:r>
              <a:rPr lang="zh-CN" altLang="zh-CN" sz="2800" kern="100" dirty="0">
                <a:latin typeface="Times New Roman" panose="02020603050405020304"/>
                <a:ea typeface="华文细黑"/>
                <a:cs typeface="Times New Roman" panose="02020603050405020304"/>
              </a:rPr>
              <a:t>差</a:t>
            </a:r>
            <a:endParaRPr lang="zh-CN" altLang="en-US" sz="2800" dirty="0"/>
          </a:p>
        </p:txBody>
      </p:sp>
      <p:sp>
        <p:nvSpPr>
          <p:cNvPr id="36" name="左大括号 35"/>
          <p:cNvSpPr/>
          <p:nvPr/>
        </p:nvSpPr>
        <p:spPr>
          <a:xfrm>
            <a:off x="1367959" y="3869083"/>
            <a:ext cx="158418" cy="2160979"/>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5702841" y="4621260"/>
            <a:ext cx="543739" cy="523220"/>
          </a:xfrm>
          <a:prstGeom prst="rect">
            <a:avLst/>
          </a:prstGeom>
        </p:spPr>
        <p:txBody>
          <a:bodyPr wrap="none">
            <a:spAutoFit/>
          </a:bodyPr>
          <a:lstStyle/>
          <a:p>
            <a:r>
              <a:rPr lang="zh-CN" altLang="zh-CN" sz="2800" kern="100" dirty="0">
                <a:latin typeface="Times New Roman" panose="02020603050405020304"/>
                <a:ea typeface="华文细黑"/>
                <a:cs typeface="Times New Roman" panose="02020603050405020304"/>
              </a:rPr>
              <a:t>折</a:t>
            </a:r>
            <a:endParaRPr lang="zh-CN" altLang="en-US" sz="2800" dirty="0"/>
          </a:p>
        </p:txBody>
      </p:sp>
      <p:sp>
        <p:nvSpPr>
          <p:cNvPr id="38" name="左大括号 37"/>
          <p:cNvSpPr/>
          <p:nvPr/>
        </p:nvSpPr>
        <p:spPr>
          <a:xfrm>
            <a:off x="6336511" y="4373878"/>
            <a:ext cx="158418" cy="10081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0" name="矩形 39"/>
          <p:cNvSpPr/>
          <p:nvPr/>
        </p:nvSpPr>
        <p:spPr>
          <a:xfrm>
            <a:off x="2361895" y="4994012"/>
            <a:ext cx="801823"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ch</a:t>
            </a:r>
            <a:r>
              <a:rPr lang="en-US" altLang="zh-CN" sz="2800" kern="100" dirty="0" err="1">
                <a:solidFill>
                  <a:srgbClr val="3333FF"/>
                </a:solidFill>
                <a:latin typeface="+mn-ea"/>
              </a:rPr>
              <a:t>ā</a:t>
            </a:r>
            <a:r>
              <a:rPr lang="en-US" altLang="zh-CN" sz="2800" kern="100" dirty="0" err="1">
                <a:solidFill>
                  <a:srgbClr val="3333FF"/>
                </a:solidFill>
                <a:latin typeface="Times New Roman" panose="02020603050405020304"/>
                <a:ea typeface="华文细黑"/>
              </a:rPr>
              <a:t>i</a:t>
            </a:r>
            <a:endParaRPr lang="zh-CN" altLang="en-US" sz="2800" kern="100" dirty="0">
              <a:solidFill>
                <a:srgbClr val="3333FF"/>
              </a:solidFill>
              <a:latin typeface="Times New Roman" panose="02020603050405020304"/>
              <a:ea typeface="华文细黑"/>
            </a:endParaRPr>
          </a:p>
        </p:txBody>
      </p:sp>
      <p:sp>
        <p:nvSpPr>
          <p:cNvPr id="42" name="矩形 41"/>
          <p:cNvSpPr/>
          <p:nvPr/>
        </p:nvSpPr>
        <p:spPr>
          <a:xfrm>
            <a:off x="2556112" y="5642084"/>
            <a:ext cx="442750" cy="523220"/>
          </a:xfrm>
          <a:prstGeom prst="rect">
            <a:avLst/>
          </a:prstGeom>
        </p:spPr>
        <p:txBody>
          <a:bodyPr wrap="none">
            <a:spAutoFit/>
          </a:bodyPr>
          <a:lstStyle/>
          <a:p>
            <a:r>
              <a:rPr lang="en-US" altLang="zh-CN" sz="2800" kern="100" dirty="0" err="1">
                <a:solidFill>
                  <a:srgbClr val="3333FF"/>
                </a:solidFill>
                <a:latin typeface="Times New Roman" panose="02020603050405020304"/>
                <a:ea typeface="华文细黑"/>
              </a:rPr>
              <a:t>cī</a:t>
            </a:r>
            <a:endParaRPr lang="zh-CN" altLang="en-US" sz="2800" kern="100" dirty="0">
              <a:solidFill>
                <a:srgbClr val="3333FF"/>
              </a:solidFill>
              <a:latin typeface="Times New Roman" panose="02020603050405020304"/>
              <a:ea typeface="华文细黑"/>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linds(horizontal)">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blinds(horizontal)">
                                      <p:cBhvr>
                                        <p:cTn id="23" dur="500"/>
                                        <p:tgtEl>
                                          <p:spTgt spid="2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blinds(horizontal)">
                                      <p:cBhvr>
                                        <p:cTn id="26" dur="500"/>
                                        <p:tgtEl>
                                          <p:spTgt spid="28"/>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blinds(horizontal)">
                                      <p:cBhvr>
                                        <p:cTn id="29" dur="500"/>
                                        <p:tgtEl>
                                          <p:spTgt spid="4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linds(horizontal)">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linds(horizontal)">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linds(horizontal)">
                                      <p:cBhvr>
                                        <p:cTn id="45" dur="500"/>
                                        <p:tgtEl>
                                          <p:spTgt spid="23"/>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blinds(horizontal)">
                                      <p:cBhvr>
                                        <p:cTn id="48" dur="500"/>
                                        <p:tgtEl>
                                          <p:spTgt spid="24"/>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blinds(horizontal)">
                                      <p:cBhvr>
                                        <p:cTn id="53" dur="500"/>
                                        <p:tgtEl>
                                          <p:spTgt spid="29"/>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linds(horizontal)">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17"/>
                                        </p:tgtEl>
                                      </p:cBhvr>
                                    </p:animEffect>
                                    <p:set>
                                      <p:cBhvr>
                                        <p:cTn id="61" dur="1" fill="hold">
                                          <p:stCondLst>
                                            <p:cond delay="499"/>
                                          </p:stCondLst>
                                        </p:cTn>
                                        <p:tgtEl>
                                          <p:spTgt spid="17"/>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8"/>
                                        </p:tgtEl>
                                      </p:cBhvr>
                                    </p:animEffect>
                                    <p:set>
                                      <p:cBhvr>
                                        <p:cTn id="64" dur="1" fill="hold">
                                          <p:stCondLst>
                                            <p:cond delay="499"/>
                                          </p:stCondLst>
                                        </p:cTn>
                                        <p:tgtEl>
                                          <p:spTgt spid="18"/>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21"/>
                                        </p:tgtEl>
                                      </p:cBhvr>
                                    </p:animEffect>
                                    <p:set>
                                      <p:cBhvr>
                                        <p:cTn id="67" dur="1" fill="hold">
                                          <p:stCondLst>
                                            <p:cond delay="499"/>
                                          </p:stCondLst>
                                        </p:cTn>
                                        <p:tgtEl>
                                          <p:spTgt spid="21"/>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22"/>
                                        </p:tgtEl>
                                      </p:cBhvr>
                                    </p:animEffect>
                                    <p:set>
                                      <p:cBhvr>
                                        <p:cTn id="70" dur="1" fill="hold">
                                          <p:stCondLst>
                                            <p:cond delay="499"/>
                                          </p:stCondLst>
                                        </p:cTn>
                                        <p:tgtEl>
                                          <p:spTgt spid="22"/>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42"/>
                                        </p:tgtEl>
                                      </p:cBhvr>
                                    </p:animEffect>
                                    <p:set>
                                      <p:cBhvr>
                                        <p:cTn id="73" dur="1" fill="hold">
                                          <p:stCondLst>
                                            <p:cond delay="499"/>
                                          </p:stCondLst>
                                        </p:cTn>
                                        <p:tgtEl>
                                          <p:spTgt spid="42"/>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19"/>
                                        </p:tgtEl>
                                      </p:cBhvr>
                                    </p:animEffect>
                                    <p:set>
                                      <p:cBhvr>
                                        <p:cTn id="76" dur="1" fill="hold">
                                          <p:stCondLst>
                                            <p:cond delay="499"/>
                                          </p:stCondLst>
                                        </p:cTn>
                                        <p:tgtEl>
                                          <p:spTgt spid="19"/>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40"/>
                                        </p:tgtEl>
                                      </p:cBhvr>
                                    </p:animEffect>
                                    <p:set>
                                      <p:cBhvr>
                                        <p:cTn id="79" dur="1" fill="hold">
                                          <p:stCondLst>
                                            <p:cond delay="499"/>
                                          </p:stCondLst>
                                        </p:cTn>
                                        <p:tgtEl>
                                          <p:spTgt spid="40"/>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20"/>
                                        </p:tgtEl>
                                      </p:cBhvr>
                                    </p:animEffect>
                                    <p:set>
                                      <p:cBhvr>
                                        <p:cTn id="82" dur="1" fill="hold">
                                          <p:stCondLst>
                                            <p:cond delay="499"/>
                                          </p:stCondLst>
                                        </p:cTn>
                                        <p:tgtEl>
                                          <p:spTgt spid="20"/>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23"/>
                                        </p:tgtEl>
                                      </p:cBhvr>
                                    </p:animEffect>
                                    <p:set>
                                      <p:cBhvr>
                                        <p:cTn id="85" dur="1" fill="hold">
                                          <p:stCondLst>
                                            <p:cond delay="499"/>
                                          </p:stCondLst>
                                        </p:cTn>
                                        <p:tgtEl>
                                          <p:spTgt spid="23"/>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24"/>
                                        </p:tgtEl>
                                      </p:cBhvr>
                                    </p:animEffect>
                                    <p:set>
                                      <p:cBhvr>
                                        <p:cTn id="88" dur="1" fill="hold">
                                          <p:stCondLst>
                                            <p:cond delay="499"/>
                                          </p:stCondLst>
                                        </p:cTn>
                                        <p:tgtEl>
                                          <p:spTgt spid="24"/>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27"/>
                                        </p:tgtEl>
                                      </p:cBhvr>
                                    </p:animEffect>
                                    <p:set>
                                      <p:cBhvr>
                                        <p:cTn id="91" dur="1" fill="hold">
                                          <p:stCondLst>
                                            <p:cond delay="499"/>
                                          </p:stCondLst>
                                        </p:cTn>
                                        <p:tgtEl>
                                          <p:spTgt spid="27"/>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28"/>
                                        </p:tgtEl>
                                      </p:cBhvr>
                                    </p:animEffect>
                                    <p:set>
                                      <p:cBhvr>
                                        <p:cTn id="94" dur="1" fill="hold">
                                          <p:stCondLst>
                                            <p:cond delay="499"/>
                                          </p:stCondLst>
                                        </p:cTn>
                                        <p:tgtEl>
                                          <p:spTgt spid="28"/>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29"/>
                                        </p:tgtEl>
                                      </p:cBhvr>
                                    </p:animEffect>
                                    <p:set>
                                      <p:cBhvr>
                                        <p:cTn id="97" dur="1" fill="hold">
                                          <p:stCondLst>
                                            <p:cond delay="499"/>
                                          </p:stCondLst>
                                        </p:cTn>
                                        <p:tgtEl>
                                          <p:spTgt spid="29"/>
                                        </p:tgtEl>
                                        <p:attrNameLst>
                                          <p:attrName>style.visibility</p:attrName>
                                        </p:attrNameLst>
                                      </p:cBhvr>
                                      <p:to>
                                        <p:strVal val="hidden"/>
                                      </p:to>
                                    </p:set>
                                  </p:childTnLst>
                                </p:cTn>
                              </p:par>
                              <p:par>
                                <p:cTn id="98" presetID="10" presetClass="exit" presetSubtype="0" fill="hold" grpId="1" nodeType="withEffect">
                                  <p:stCondLst>
                                    <p:cond delay="0"/>
                                  </p:stCondLst>
                                  <p:childTnLst>
                                    <p:animEffect transition="out" filter="fade">
                                      <p:cBhvr>
                                        <p:cTn id="99" dur="500"/>
                                        <p:tgtEl>
                                          <p:spTgt spid="32"/>
                                        </p:tgtEl>
                                      </p:cBhvr>
                                    </p:animEffect>
                                    <p:set>
                                      <p:cBhvr>
                                        <p:cTn id="100"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0"/>
                  </p:tgtEl>
                </p:cond>
              </p:nextCondLst>
            </p:seq>
          </p:childTnLst>
        </p:cTn>
      </p:par>
    </p:tnLst>
    <p:bldLst>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P spid="24" grpId="1"/>
      <p:bldP spid="27" grpId="0"/>
      <p:bldP spid="27" grpId="1"/>
      <p:bldP spid="28" grpId="0"/>
      <p:bldP spid="28" grpId="1"/>
      <p:bldP spid="29" grpId="0"/>
      <p:bldP spid="29" grpId="1"/>
      <p:bldP spid="32" grpId="0"/>
      <p:bldP spid="32" grpId="1"/>
      <p:bldP spid="40" grpId="0"/>
      <p:bldP spid="40" grpId="1"/>
      <p:bldP spid="42" grpId="0"/>
      <p:bldP spid="4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4244791" y="1681271"/>
            <a:ext cx="1980029" cy="1315681"/>
          </a:xfrm>
          <a:prstGeom prst="rect">
            <a:avLst/>
          </a:prstGeom>
        </p:spPr>
        <p:txBody>
          <a:bodyPr wrap="none">
            <a:spAutoFit/>
          </a:bodyPr>
          <a:lstStyle/>
          <a:p>
            <a:pPr>
              <a:lnSpc>
                <a:spcPct val="150000"/>
              </a:lnSpc>
            </a:pPr>
            <a:r>
              <a:rPr lang="zh-CN" altLang="zh-CN" sz="2800" kern="100" dirty="0">
                <a:latin typeface="Times New Roman" panose="02020603050405020304"/>
                <a:ea typeface="华文细黑"/>
                <a:cs typeface="Times New Roman" panose="02020603050405020304"/>
              </a:rPr>
              <a:t>蓄</a:t>
            </a:r>
            <a:r>
              <a:rPr lang="zh-CN" altLang="zh-CN" sz="2800" u="sng" kern="100" dirty="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畜</a:t>
            </a:r>
            <a:r>
              <a:rPr lang="zh-CN" altLang="zh-CN" sz="2800" u="sng" kern="100" dirty="0">
                <a:latin typeface="Times New Roman" panose="02020603050405020304"/>
                <a:ea typeface="华文细黑"/>
                <a:cs typeface="Times New Roman" panose="02020603050405020304"/>
              </a:rPr>
              <a:t>　　　　</a:t>
            </a:r>
            <a:endParaRPr lang="zh-CN" altLang="en-US" sz="2800" dirty="0"/>
          </a:p>
        </p:txBody>
      </p:sp>
      <p:sp>
        <p:nvSpPr>
          <p:cNvPr id="38" name="矩形 37"/>
          <p:cNvSpPr/>
          <p:nvPr/>
        </p:nvSpPr>
        <p:spPr>
          <a:xfrm>
            <a:off x="7715577" y="1681271"/>
            <a:ext cx="1980029" cy="1315681"/>
          </a:xfrm>
          <a:prstGeom prst="rect">
            <a:avLst/>
          </a:prstGeom>
        </p:spPr>
        <p:txBody>
          <a:bodyPr wrap="none">
            <a:spAutoFit/>
          </a:bodyPr>
          <a:lstStyle/>
          <a:p>
            <a:pPr>
              <a:lnSpc>
                <a:spcPct val="150000"/>
              </a:lnSpc>
            </a:pPr>
            <a:r>
              <a:rPr lang="zh-CN" altLang="zh-CN" sz="2800" kern="100" dirty="0">
                <a:latin typeface="Times New Roman" panose="02020603050405020304"/>
                <a:ea typeface="华文细黑"/>
                <a:cs typeface="Times New Roman" panose="02020603050405020304"/>
              </a:rPr>
              <a:t>既</a:t>
            </a:r>
            <a:r>
              <a:rPr lang="zh-CN" altLang="zh-CN" sz="2800" u="sng" kern="100" dirty="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即</a:t>
            </a:r>
            <a:r>
              <a:rPr lang="zh-CN" altLang="zh-CN" sz="2800" u="sng" kern="100" dirty="0">
                <a:latin typeface="Times New Roman" panose="02020603050405020304"/>
                <a:ea typeface="华文细黑"/>
                <a:cs typeface="Times New Roman" panose="02020603050405020304"/>
              </a:rPr>
              <a:t>　　　　</a:t>
            </a:r>
            <a:endParaRPr lang="zh-CN" altLang="en-US" sz="2800" dirty="0"/>
          </a:p>
        </p:txBody>
      </p:sp>
      <p:sp>
        <p:nvSpPr>
          <p:cNvPr id="40" name="矩形 39"/>
          <p:cNvSpPr/>
          <p:nvPr/>
        </p:nvSpPr>
        <p:spPr>
          <a:xfrm>
            <a:off x="784828" y="3637013"/>
            <a:ext cx="1980029" cy="2031325"/>
          </a:xfrm>
          <a:prstGeom prst="rect">
            <a:avLst/>
          </a:prstGeom>
        </p:spPr>
        <p:txBody>
          <a:bodyPr wrap="none">
            <a:spAutoFit/>
          </a:bodyPr>
          <a:lstStyle/>
          <a:p>
            <a:pPr>
              <a:lnSpc>
                <a:spcPct val="150000"/>
              </a:lnSpc>
            </a:pPr>
            <a:r>
              <a:rPr lang="zh-CN" altLang="zh-CN" sz="2800" kern="100" dirty="0">
                <a:latin typeface="Times New Roman" panose="02020603050405020304"/>
                <a:ea typeface="华文细黑"/>
                <a:cs typeface="Times New Roman" panose="02020603050405020304"/>
              </a:rPr>
              <a:t>账</a:t>
            </a:r>
            <a:r>
              <a:rPr lang="zh-CN" altLang="zh-CN" sz="2800" u="sng" kern="100" dirty="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帐</a:t>
            </a:r>
            <a:r>
              <a:rPr lang="zh-CN" altLang="zh-CN" sz="2800" u="sng" kern="100" dirty="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怅</a:t>
            </a:r>
            <a:r>
              <a:rPr lang="zh-CN" altLang="zh-CN" sz="2800" u="sng" kern="100" dirty="0">
                <a:latin typeface="Times New Roman" panose="02020603050405020304"/>
                <a:ea typeface="华文细黑"/>
                <a:cs typeface="Times New Roman" panose="02020603050405020304"/>
              </a:rPr>
              <a:t>　　　　</a:t>
            </a:r>
            <a:endParaRPr lang="zh-CN" altLang="en-US" sz="2800" dirty="0"/>
          </a:p>
        </p:txBody>
      </p:sp>
      <p:sp>
        <p:nvSpPr>
          <p:cNvPr id="4" name="矩形 3"/>
          <p:cNvSpPr/>
          <p:nvPr/>
        </p:nvSpPr>
        <p:spPr>
          <a:xfrm>
            <a:off x="730801" y="1609263"/>
            <a:ext cx="1980029" cy="1315681"/>
          </a:xfrm>
          <a:prstGeom prst="rect">
            <a:avLst/>
          </a:prstGeom>
        </p:spPr>
        <p:txBody>
          <a:bodyPr wrap="none">
            <a:spAutoFit/>
          </a:bodyPr>
          <a:lstStyle/>
          <a:p>
            <a:pPr>
              <a:lnSpc>
                <a:spcPct val="150000"/>
              </a:lnSpc>
            </a:pPr>
            <a:r>
              <a:rPr lang="zh-CN" altLang="zh-CN" sz="2800" kern="100" dirty="0">
                <a:latin typeface="Times New Roman" panose="02020603050405020304"/>
                <a:ea typeface="华文细黑"/>
                <a:cs typeface="Times New Roman" panose="02020603050405020304"/>
              </a:rPr>
              <a:t>溜</a:t>
            </a:r>
            <a:r>
              <a:rPr lang="zh-CN" altLang="zh-CN" sz="2800" u="sng" kern="100" dirty="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遛</a:t>
            </a:r>
            <a:r>
              <a:rPr lang="zh-CN" altLang="zh-CN" sz="2800" u="sng" kern="100" dirty="0">
                <a:latin typeface="Times New Roman" panose="02020603050405020304"/>
                <a:ea typeface="华文细黑"/>
                <a:cs typeface="Times New Roman" panose="02020603050405020304"/>
              </a:rPr>
              <a:t>　　　　</a:t>
            </a:r>
            <a:endParaRPr lang="zh-CN" altLang="en-US" sz="2800" dirty="0"/>
          </a:p>
        </p:txBody>
      </p:sp>
      <p:sp>
        <p:nvSpPr>
          <p:cNvPr id="28" name="矩形 2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矩形 4"/>
          <p:cNvSpPr/>
          <p:nvPr/>
        </p:nvSpPr>
        <p:spPr>
          <a:xfrm>
            <a:off x="622598" y="539906"/>
            <a:ext cx="1890261" cy="656846"/>
          </a:xfrm>
          <a:prstGeom prst="rect">
            <a:avLst/>
          </a:prstGeom>
        </p:spPr>
        <p:txBody>
          <a:bodyPr wrap="none">
            <a:spAutoFit/>
          </a:bodyPr>
          <a:lstStyle/>
          <a:p>
            <a:pPr algn="just">
              <a:lnSpc>
                <a:spcPct val="150000"/>
              </a:lnSpc>
              <a:spcAft>
                <a:spcPts val="0"/>
              </a:spcAft>
              <a:tabLst>
                <a:tab pos="2430780" algn="l"/>
              </a:tabLs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辨形组词</a:t>
            </a:r>
            <a:endParaRPr lang="zh-CN" altLang="zh-CN" sz="2800" kern="100" dirty="0">
              <a:effectLst/>
              <a:latin typeface="宋体" panose="02010600030101010101" pitchFamily="2" charset="-122"/>
              <a:cs typeface="Courier New" panose="02070309020205020404"/>
            </a:endParaRPr>
          </a:p>
        </p:txBody>
      </p:sp>
      <p:sp>
        <p:nvSpPr>
          <p:cNvPr id="14" name="矩形 13"/>
          <p:cNvSpPr/>
          <p:nvPr/>
        </p:nvSpPr>
        <p:spPr>
          <a:xfrm>
            <a:off x="1375971" y="1662107"/>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溜冰</a:t>
            </a:r>
            <a:endParaRPr lang="zh-CN" altLang="en-US" sz="2800" kern="100" dirty="0">
              <a:solidFill>
                <a:srgbClr val="3333FF"/>
              </a:solidFill>
              <a:latin typeface="Times New Roman" panose="02020603050405020304"/>
              <a:ea typeface="华文细黑"/>
            </a:endParaRPr>
          </a:p>
        </p:txBody>
      </p:sp>
      <p:sp>
        <p:nvSpPr>
          <p:cNvPr id="15" name="矩形 14"/>
          <p:cNvSpPr/>
          <p:nvPr/>
        </p:nvSpPr>
        <p:spPr>
          <a:xfrm>
            <a:off x="1375971" y="2310179"/>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遛鸟</a:t>
            </a:r>
            <a:endParaRPr lang="zh-CN" altLang="en-US" sz="2800" kern="100" dirty="0">
              <a:solidFill>
                <a:srgbClr val="3333FF"/>
              </a:solidFill>
              <a:latin typeface="Times New Roman" panose="02020603050405020304"/>
              <a:ea typeface="华文细黑"/>
            </a:endParaRPr>
          </a:p>
        </p:txBody>
      </p:sp>
      <p:sp>
        <p:nvSpPr>
          <p:cNvPr id="16" name="矩形 15"/>
          <p:cNvSpPr/>
          <p:nvPr/>
        </p:nvSpPr>
        <p:spPr>
          <a:xfrm>
            <a:off x="4892863" y="1772816"/>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积蓄</a:t>
            </a:r>
            <a:endParaRPr lang="zh-CN" altLang="en-US" sz="2800" kern="100" dirty="0">
              <a:solidFill>
                <a:srgbClr val="3333FF"/>
              </a:solidFill>
              <a:latin typeface="Times New Roman" panose="02020603050405020304"/>
              <a:ea typeface="华文细黑"/>
            </a:endParaRPr>
          </a:p>
        </p:txBody>
      </p:sp>
      <p:sp>
        <p:nvSpPr>
          <p:cNvPr id="17" name="矩形 16"/>
          <p:cNvSpPr/>
          <p:nvPr/>
        </p:nvSpPr>
        <p:spPr>
          <a:xfrm>
            <a:off x="4892863" y="2401724"/>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畜生</a:t>
            </a:r>
            <a:endParaRPr lang="zh-CN" altLang="en-US" sz="2800" kern="100" dirty="0">
              <a:solidFill>
                <a:srgbClr val="3333FF"/>
              </a:solidFill>
              <a:latin typeface="Times New Roman" panose="02020603050405020304"/>
              <a:ea typeface="华文细黑"/>
            </a:endParaRPr>
          </a:p>
        </p:txBody>
      </p:sp>
      <p:sp>
        <p:nvSpPr>
          <p:cNvPr id="18" name="矩形 17"/>
          <p:cNvSpPr/>
          <p:nvPr/>
        </p:nvSpPr>
        <p:spPr>
          <a:xfrm>
            <a:off x="8291641" y="1772816"/>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既然</a:t>
            </a:r>
            <a:endParaRPr lang="zh-CN" altLang="en-US" sz="2800" kern="100" dirty="0">
              <a:solidFill>
                <a:srgbClr val="3333FF"/>
              </a:solidFill>
              <a:latin typeface="Times New Roman" panose="02020603050405020304"/>
              <a:ea typeface="华文细黑"/>
            </a:endParaRPr>
          </a:p>
        </p:txBody>
      </p:sp>
      <p:sp>
        <p:nvSpPr>
          <p:cNvPr id="19" name="矩形 18"/>
          <p:cNvSpPr/>
          <p:nvPr/>
        </p:nvSpPr>
        <p:spPr>
          <a:xfrm>
            <a:off x="8324934" y="2401724"/>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即使</a:t>
            </a:r>
            <a:endParaRPr lang="zh-CN" altLang="en-US" sz="2800" kern="100" dirty="0">
              <a:solidFill>
                <a:srgbClr val="3333FF"/>
              </a:solidFill>
              <a:latin typeface="Times New Roman" panose="02020603050405020304"/>
              <a:ea typeface="华文细黑"/>
            </a:endParaRPr>
          </a:p>
        </p:txBody>
      </p:sp>
      <p:sp>
        <p:nvSpPr>
          <p:cNvPr id="24" name="矩形 23"/>
          <p:cNvSpPr/>
          <p:nvPr/>
        </p:nvSpPr>
        <p:spPr>
          <a:xfrm>
            <a:off x="1407485" y="3689857"/>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账本</a:t>
            </a:r>
            <a:endParaRPr lang="zh-CN" altLang="en-US" sz="2800" kern="100" dirty="0">
              <a:solidFill>
                <a:srgbClr val="3333FF"/>
              </a:solidFill>
              <a:latin typeface="Times New Roman" panose="02020603050405020304"/>
              <a:ea typeface="华文细黑"/>
            </a:endParaRPr>
          </a:p>
        </p:txBody>
      </p:sp>
      <p:sp>
        <p:nvSpPr>
          <p:cNvPr id="25" name="矩形 24"/>
          <p:cNvSpPr/>
          <p:nvPr/>
        </p:nvSpPr>
        <p:spPr>
          <a:xfrm>
            <a:off x="1407485" y="4357093"/>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帐幕</a:t>
            </a:r>
            <a:endParaRPr lang="zh-CN" altLang="en-US" sz="2800" kern="100" dirty="0">
              <a:solidFill>
                <a:srgbClr val="3333FF"/>
              </a:solidFill>
              <a:latin typeface="Times New Roman" panose="02020603050405020304"/>
              <a:ea typeface="华文细黑"/>
            </a:endParaRPr>
          </a:p>
        </p:txBody>
      </p:sp>
      <p:sp>
        <p:nvSpPr>
          <p:cNvPr id="26" name="圆角矩形 25"/>
          <p:cNvSpPr/>
          <p:nvPr/>
        </p:nvSpPr>
        <p:spPr>
          <a:xfrm>
            <a:off x="11435976"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2" name="左大括号 1"/>
          <p:cNvSpPr/>
          <p:nvPr/>
        </p:nvSpPr>
        <p:spPr>
          <a:xfrm>
            <a:off x="622597" y="1875692"/>
            <a:ext cx="151217" cy="957707"/>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左大括号 28"/>
          <p:cNvSpPr/>
          <p:nvPr/>
        </p:nvSpPr>
        <p:spPr>
          <a:xfrm>
            <a:off x="4086373" y="1916832"/>
            <a:ext cx="158418" cy="10081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左大括号 30"/>
          <p:cNvSpPr/>
          <p:nvPr/>
        </p:nvSpPr>
        <p:spPr>
          <a:xfrm>
            <a:off x="7557159" y="1916832"/>
            <a:ext cx="158418" cy="1008112"/>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左大括号 31"/>
          <p:cNvSpPr/>
          <p:nvPr/>
        </p:nvSpPr>
        <p:spPr>
          <a:xfrm>
            <a:off x="622597" y="3933056"/>
            <a:ext cx="151217" cy="157616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矩形 32"/>
          <p:cNvSpPr/>
          <p:nvPr/>
        </p:nvSpPr>
        <p:spPr>
          <a:xfrm>
            <a:off x="1407485" y="4986001"/>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惆怅</a:t>
            </a:r>
            <a:endParaRPr lang="zh-CN" altLang="en-US" sz="2800" kern="100" dirty="0">
              <a:solidFill>
                <a:srgbClr val="3333FF"/>
              </a:solidFill>
              <a:latin typeface="Times New Roman" panose="02020603050405020304"/>
              <a:ea typeface="华文细黑"/>
            </a:endParaRPr>
          </a:p>
        </p:txBody>
      </p:sp>
      <p:sp>
        <p:nvSpPr>
          <p:cNvPr id="22" name="矩形 21"/>
          <p:cNvSpPr/>
          <p:nvPr/>
        </p:nvSpPr>
        <p:spPr>
          <a:xfrm>
            <a:off x="4270206" y="3645024"/>
            <a:ext cx="1980029" cy="2031325"/>
          </a:xfrm>
          <a:prstGeom prst="rect">
            <a:avLst/>
          </a:prstGeom>
        </p:spPr>
        <p:txBody>
          <a:bodyPr wrap="none">
            <a:spAutoFit/>
          </a:bodyPr>
          <a:lstStyle/>
          <a:p>
            <a:pPr>
              <a:lnSpc>
                <a:spcPct val="150000"/>
              </a:lnSpc>
            </a:pPr>
            <a:r>
              <a:rPr lang="zh-CN" altLang="zh-CN" sz="2800" kern="100" dirty="0">
                <a:latin typeface="Times New Roman" panose="02020603050405020304"/>
                <a:ea typeface="华文细黑"/>
                <a:cs typeface="Times New Roman" panose="02020603050405020304"/>
              </a:rPr>
              <a:t>瑜</a:t>
            </a:r>
            <a:r>
              <a:rPr lang="zh-CN" altLang="zh-CN" sz="2800" u="sng" kern="100" dirty="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渝</a:t>
            </a:r>
            <a:r>
              <a:rPr lang="zh-CN" altLang="zh-CN" sz="2800" u="sng" kern="100" dirty="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nSpc>
                <a:spcPct val="150000"/>
              </a:lnSpc>
            </a:pPr>
            <a:r>
              <a:rPr lang="zh-CN" altLang="zh-CN" sz="2800" kern="100" dirty="0" smtClean="0">
                <a:latin typeface="Times New Roman" panose="02020603050405020304"/>
                <a:ea typeface="华文细黑"/>
                <a:cs typeface="Times New Roman" panose="02020603050405020304"/>
              </a:rPr>
              <a:t>逾</a:t>
            </a:r>
            <a:r>
              <a:rPr lang="zh-CN" altLang="zh-CN" sz="2800" u="sng" kern="100" dirty="0">
                <a:latin typeface="Times New Roman" panose="02020603050405020304"/>
                <a:ea typeface="华文细黑"/>
                <a:cs typeface="Times New Roman" panose="02020603050405020304"/>
              </a:rPr>
              <a:t>　　　　</a:t>
            </a:r>
            <a:endParaRPr lang="zh-CN" altLang="en-US" sz="2800" dirty="0"/>
          </a:p>
        </p:txBody>
      </p:sp>
      <p:sp>
        <p:nvSpPr>
          <p:cNvPr id="23" name="矩形 22"/>
          <p:cNvSpPr/>
          <p:nvPr/>
        </p:nvSpPr>
        <p:spPr>
          <a:xfrm>
            <a:off x="4892863" y="3697868"/>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瑜伽</a:t>
            </a:r>
            <a:endParaRPr lang="zh-CN" altLang="en-US" sz="2800" kern="100" dirty="0">
              <a:solidFill>
                <a:srgbClr val="3333FF"/>
              </a:solidFill>
              <a:latin typeface="Times New Roman" panose="02020603050405020304"/>
              <a:ea typeface="华文细黑"/>
            </a:endParaRPr>
          </a:p>
        </p:txBody>
      </p:sp>
      <p:sp>
        <p:nvSpPr>
          <p:cNvPr id="27" name="矩形 26"/>
          <p:cNvSpPr/>
          <p:nvPr/>
        </p:nvSpPr>
        <p:spPr>
          <a:xfrm>
            <a:off x="4655046" y="4365104"/>
            <a:ext cx="1620957"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至死不渝</a:t>
            </a:r>
            <a:endParaRPr lang="zh-CN" altLang="en-US" sz="2800" kern="100" dirty="0">
              <a:solidFill>
                <a:srgbClr val="3333FF"/>
              </a:solidFill>
              <a:latin typeface="Times New Roman" panose="02020603050405020304"/>
              <a:ea typeface="华文细黑"/>
            </a:endParaRPr>
          </a:p>
        </p:txBody>
      </p:sp>
      <p:sp>
        <p:nvSpPr>
          <p:cNvPr id="30" name="左大括号 29"/>
          <p:cNvSpPr/>
          <p:nvPr/>
        </p:nvSpPr>
        <p:spPr>
          <a:xfrm>
            <a:off x="4100775" y="3941067"/>
            <a:ext cx="158418" cy="1576165"/>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矩形 34"/>
          <p:cNvSpPr/>
          <p:nvPr/>
        </p:nvSpPr>
        <p:spPr>
          <a:xfrm>
            <a:off x="4892863" y="4994012"/>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逾越</a:t>
            </a:r>
            <a:endParaRPr lang="zh-CN" altLang="en-US" sz="2800" kern="100" dirty="0">
              <a:solidFill>
                <a:srgbClr val="3333FF"/>
              </a:solidFill>
              <a:latin typeface="Times New Roman" panose="02020603050405020304"/>
              <a:ea typeface="华文细黑"/>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linds(horizontal)">
                                      <p:cBhvr>
                                        <p:cTn id="15" dur="500"/>
                                        <p:tgtEl>
                                          <p:spTgt spid="2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linds(horizontal)">
                                      <p:cBhvr>
                                        <p:cTn id="18" dur="500"/>
                                        <p:tgtEl>
                                          <p:spTgt spid="25"/>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blinds(horizontal)">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linds(horizontal)">
                                      <p:cBhvr>
                                        <p:cTn id="26" dur="500"/>
                                        <p:tgtEl>
                                          <p:spTgt spid="16"/>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linds(horizontal)">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linds(horizontal)">
                                      <p:cBhvr>
                                        <p:cTn id="34" dur="500"/>
                                        <p:tgtEl>
                                          <p:spTgt spid="2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blinds(horizontal)">
                                      <p:cBhvr>
                                        <p:cTn id="37" dur="500"/>
                                        <p:tgtEl>
                                          <p:spTgt spid="2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linds(horizontal)">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500"/>
                                        <p:tgtEl>
                                          <p:spTgt spid="18"/>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linds(horizontal)">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grpId="1" nodeType="clickEffect">
                                  <p:stCondLst>
                                    <p:cond delay="0"/>
                                  </p:stCondLst>
                                  <p:childTnLst>
                                    <p:animEffect transition="out" filter="fade">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6"/>
                                        </p:tgtEl>
                                      </p:cBhvr>
                                    </p:animEffect>
                                    <p:set>
                                      <p:cBhvr>
                                        <p:cTn id="59" dur="1" fill="hold">
                                          <p:stCondLst>
                                            <p:cond delay="499"/>
                                          </p:stCondLst>
                                        </p:cTn>
                                        <p:tgtEl>
                                          <p:spTgt spid="16"/>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9"/>
                                        </p:tgtEl>
                                      </p:cBhvr>
                                    </p:animEffect>
                                    <p:set>
                                      <p:cBhvr>
                                        <p:cTn id="68" dur="1" fill="hold">
                                          <p:stCondLst>
                                            <p:cond delay="499"/>
                                          </p:stCondLst>
                                        </p:cTn>
                                        <p:tgtEl>
                                          <p:spTgt spid="19"/>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24"/>
                                        </p:tgtEl>
                                      </p:cBhvr>
                                    </p:animEffect>
                                    <p:set>
                                      <p:cBhvr>
                                        <p:cTn id="71" dur="1" fill="hold">
                                          <p:stCondLst>
                                            <p:cond delay="499"/>
                                          </p:stCondLst>
                                        </p:cTn>
                                        <p:tgtEl>
                                          <p:spTgt spid="24"/>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25"/>
                                        </p:tgtEl>
                                      </p:cBhvr>
                                    </p:animEffect>
                                    <p:set>
                                      <p:cBhvr>
                                        <p:cTn id="74" dur="1" fill="hold">
                                          <p:stCondLst>
                                            <p:cond delay="499"/>
                                          </p:stCondLst>
                                        </p:cTn>
                                        <p:tgtEl>
                                          <p:spTgt spid="25"/>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23"/>
                                        </p:tgtEl>
                                      </p:cBhvr>
                                    </p:animEffect>
                                    <p:set>
                                      <p:cBhvr>
                                        <p:cTn id="77" dur="1" fill="hold">
                                          <p:stCondLst>
                                            <p:cond delay="499"/>
                                          </p:stCondLst>
                                        </p:cTn>
                                        <p:tgtEl>
                                          <p:spTgt spid="23"/>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7"/>
                                        </p:tgtEl>
                                      </p:cBhvr>
                                    </p:animEffect>
                                    <p:set>
                                      <p:cBhvr>
                                        <p:cTn id="80" dur="1" fill="hold">
                                          <p:stCondLst>
                                            <p:cond delay="499"/>
                                          </p:stCondLst>
                                        </p:cTn>
                                        <p:tgtEl>
                                          <p:spTgt spid="27"/>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35"/>
                                        </p:tgtEl>
                                      </p:cBhvr>
                                    </p:animEffect>
                                    <p:set>
                                      <p:cBhvr>
                                        <p:cTn id="83" dur="1" fill="hold">
                                          <p:stCondLst>
                                            <p:cond delay="499"/>
                                          </p:stCondLst>
                                        </p:cTn>
                                        <p:tgtEl>
                                          <p:spTgt spid="35"/>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33"/>
                                        </p:tgtEl>
                                      </p:cBhvr>
                                    </p:animEffect>
                                    <p:set>
                                      <p:cBhvr>
                                        <p:cTn id="86"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14" grpId="0"/>
      <p:bldP spid="14" grpId="1"/>
      <p:bldP spid="15" grpId="0"/>
      <p:bldP spid="15" grpId="1"/>
      <p:bldP spid="16" grpId="0"/>
      <p:bldP spid="16" grpId="1"/>
      <p:bldP spid="17" grpId="0"/>
      <p:bldP spid="17" grpId="1"/>
      <p:bldP spid="18" grpId="0"/>
      <p:bldP spid="18" grpId="1"/>
      <p:bldP spid="19" grpId="0"/>
      <p:bldP spid="19" grpId="1"/>
      <p:bldP spid="24" grpId="0"/>
      <p:bldP spid="24" grpId="1"/>
      <p:bldP spid="25" grpId="0"/>
      <p:bldP spid="25" grpId="1"/>
      <p:bldP spid="33" grpId="0"/>
      <p:bldP spid="33" grpId="1"/>
      <p:bldP spid="23" grpId="0"/>
      <p:bldP spid="23" grpId="1"/>
      <p:bldP spid="27" grpId="0"/>
      <p:bldP spid="27" grpId="1"/>
      <p:bldP spid="35" grpId="0"/>
      <p:bldP spid="3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9440" y="737448"/>
            <a:ext cx="11572430" cy="656846"/>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成语积累</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499440" y="1428288"/>
            <a:ext cx="1088760" cy="539507"/>
          </a:xfrm>
          <a:prstGeom prst="rect">
            <a:avLst/>
          </a:prstGeom>
        </p:spPr>
        <p:txBody>
          <a:bodyPr wrap="non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识记</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499440" y="1983548"/>
            <a:ext cx="11505997" cy="1949508"/>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抄着根儿来的：直奔主题，切入要害。</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海里摸锅：心中没数胡乱放债。</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自拉自唱：事情全部由自己来解决。</a:t>
            </a:r>
            <a:endParaRPr lang="zh-CN" altLang="zh-CN" sz="2800" kern="100" dirty="0">
              <a:solidFill>
                <a:prstClr val="black"/>
              </a:solidFill>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34566" y="755811"/>
            <a:ext cx="11232086" cy="3323987"/>
          </a:xfrm>
          <a:prstGeom prst="rect">
            <a:avLst/>
          </a:prstGeom>
        </p:spPr>
        <p:txBody>
          <a:bodyPr>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下列加颜色的成语运用是否恰当。</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对的打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，错的打</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有些人贪图眼前的利益，将钱高息贷给一些不明底细的人，真是</a:t>
            </a:r>
            <a:r>
              <a:rPr lang="zh-CN" altLang="zh-CN" sz="2800" b="1" kern="100" dirty="0">
                <a:solidFill>
                  <a:srgbClr val="00B050"/>
                </a:solidFill>
                <a:latin typeface="Times New Roman" panose="02020603050405020304"/>
                <a:ea typeface="华文细黑"/>
                <a:cs typeface="Times New Roman" panose="02020603050405020304"/>
              </a:rPr>
              <a:t>海里摸锅</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俗话说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一个好汉三个帮</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，作为领导也不能</a:t>
            </a:r>
            <a:r>
              <a:rPr lang="en-US" altLang="zh-CN" sz="2800" kern="100" dirty="0">
                <a:latin typeface="宋体" panose="02010600030101010101" pitchFamily="2" charset="-122"/>
                <a:ea typeface="华文细黑"/>
                <a:cs typeface="Times New Roman" panose="02020603050405020304"/>
              </a:rPr>
              <a:t>“</a:t>
            </a:r>
            <a:r>
              <a:rPr lang="zh-CN" altLang="zh-CN" sz="2800" b="1" kern="100" dirty="0">
                <a:solidFill>
                  <a:srgbClr val="00B050"/>
                </a:solidFill>
                <a:latin typeface="Times New Roman" panose="02020603050405020304"/>
                <a:ea typeface="华文细黑"/>
                <a:cs typeface="Times New Roman" panose="02020603050405020304"/>
              </a:rPr>
              <a:t>自拉自唱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，应该发挥集体的智慧。</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8" name="矩形 7"/>
          <p:cNvSpPr/>
          <p:nvPr/>
        </p:nvSpPr>
        <p:spPr>
          <a:xfrm>
            <a:off x="397934" y="251755"/>
            <a:ext cx="1088760" cy="539507"/>
          </a:xfrm>
          <a:prstGeom prst="rect">
            <a:avLst/>
          </a:prstGeom>
        </p:spPr>
        <p:txBody>
          <a:bodyPr wrap="none">
            <a:spAutoFit/>
          </a:bodyPr>
          <a:lstStyle/>
          <a:p>
            <a:pPr marL="285750" indent="-285750">
              <a:lnSpc>
                <a:spcPct val="135000"/>
              </a:lnSpc>
              <a:spcBef>
                <a:spcPts val="400"/>
              </a:spcBef>
              <a:buFont typeface="Wingdings" panose="05000000000000000000" pitchFamily="2" charset="2"/>
              <a:buChar char="n"/>
            </a:pPr>
            <a:r>
              <a:rPr lang="zh-CN" altLang="en-US" sz="2400" b="1" dirty="0" smtClean="0">
                <a:solidFill>
                  <a:srgbClr val="FF6600"/>
                </a:solidFill>
                <a:latin typeface="微软雅黑" panose="020B0503020204020204" pitchFamily="34" charset="-122"/>
                <a:ea typeface="微软雅黑" panose="020B0503020204020204" pitchFamily="34" charset="-122"/>
              </a:rPr>
              <a:t>运用</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11435976"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4" name="矩形 3"/>
          <p:cNvSpPr/>
          <p:nvPr/>
        </p:nvSpPr>
        <p:spPr>
          <a:xfrm>
            <a:off x="2062758" y="2204864"/>
            <a:ext cx="543739" cy="523220"/>
          </a:xfrm>
          <a:prstGeom prst="rect">
            <a:avLst/>
          </a:prstGeom>
        </p:spPr>
        <p:txBody>
          <a:bodyPr wrap="none">
            <a:spAutoFit/>
          </a:bodyPr>
          <a:lstStyle/>
          <a:p>
            <a:r>
              <a:rPr lang="en-US" altLang="zh-CN" sz="2800" kern="100">
                <a:solidFill>
                  <a:srgbClr val="3333FF"/>
                </a:solidFill>
                <a:latin typeface="宋体" panose="02010600030101010101" pitchFamily="2" charset="-122"/>
                <a:ea typeface="华文细黑"/>
                <a:cs typeface="Times New Roman" panose="02020603050405020304"/>
              </a:rPr>
              <a:t>√</a:t>
            </a:r>
            <a:endParaRPr lang="zh-CN" altLang="en-US" sz="2800" dirty="0">
              <a:solidFill>
                <a:srgbClr val="3333FF"/>
              </a:solidFill>
            </a:endParaRPr>
          </a:p>
        </p:txBody>
      </p:sp>
      <p:sp>
        <p:nvSpPr>
          <p:cNvPr id="14" name="矩形 13"/>
          <p:cNvSpPr/>
          <p:nvPr/>
        </p:nvSpPr>
        <p:spPr>
          <a:xfrm>
            <a:off x="3463235" y="3481844"/>
            <a:ext cx="543739" cy="523220"/>
          </a:xfrm>
          <a:prstGeom prst="rect">
            <a:avLst/>
          </a:prstGeom>
        </p:spPr>
        <p:txBody>
          <a:bodyPr wrap="none">
            <a:spAutoFit/>
          </a:bodyPr>
          <a:lstStyle/>
          <a:p>
            <a:r>
              <a:rPr lang="en-US" altLang="zh-CN" sz="2800" kern="100">
                <a:solidFill>
                  <a:srgbClr val="3333FF"/>
                </a:solidFill>
                <a:latin typeface="宋体" panose="02010600030101010101" pitchFamily="2" charset="-122"/>
                <a:ea typeface="华文细黑"/>
                <a:cs typeface="Times New Roman" panose="02020603050405020304"/>
              </a:rPr>
              <a:t>√</a:t>
            </a:r>
            <a:endParaRPr lang="zh-CN" altLang="en-US" sz="2800"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4" grpId="0"/>
      <p:bldP spid="4" grpId="1"/>
      <p:bldP spid="14" grpId="0"/>
      <p:bldP spid="1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69134" y="476672"/>
            <a:ext cx="11410486" cy="397031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近义词辨析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修养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休养</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辨析：二者虽然音同，但含义区别明显。</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修养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指学识、思想水平和待人处事的态度。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休养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多指体力方面的休息调整。</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运用：</a:t>
            </a: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年轻人想在小说创作中有所突破，必须加强个人的</a:t>
            </a:r>
            <a:r>
              <a:rPr lang="zh-CN" altLang="zh-CN" sz="2800" kern="100" dirty="0" smtClean="0">
                <a:latin typeface="Times New Roman" panose="02020603050405020304"/>
                <a:ea typeface="华文细黑"/>
                <a:cs typeface="Times New Roman" panose="02020603050405020304"/>
              </a:rPr>
              <a:t>文学</a:t>
            </a:r>
            <a:r>
              <a:rPr lang="en-US" altLang="zh-CN" sz="2800" kern="100" dirty="0">
                <a:latin typeface="Times New Roman" panose="02020603050405020304"/>
                <a:ea typeface="华文细黑"/>
                <a:cs typeface="Courier New" panose="02070309020205020404"/>
              </a:rPr>
              <a:t>_____</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今年暑假，学校决定到北戴河</a:t>
            </a:r>
            <a:r>
              <a:rPr lang="en-US" altLang="zh-CN" sz="2800" kern="100" dirty="0" smtClean="0">
                <a:latin typeface="Times New Roman" panose="02020603050405020304"/>
                <a:ea typeface="华文细黑"/>
              </a:rPr>
              <a:t>_____</a:t>
            </a:r>
            <a:r>
              <a:rPr lang="zh-CN" altLang="zh-CN" sz="2800" kern="100" dirty="0">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10511462" y="3140968"/>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修养</a:t>
            </a:r>
            <a:endParaRPr lang="zh-CN" altLang="en-US" sz="2800" kern="100" dirty="0">
              <a:solidFill>
                <a:srgbClr val="3333FF"/>
              </a:solidFill>
              <a:latin typeface="Times New Roman" panose="02020603050405020304"/>
              <a:ea typeface="华文细黑"/>
            </a:endParaRPr>
          </a:p>
        </p:txBody>
      </p:sp>
      <p:sp>
        <p:nvSpPr>
          <p:cNvPr id="7" name="矩形 6"/>
          <p:cNvSpPr/>
          <p:nvPr/>
        </p:nvSpPr>
        <p:spPr>
          <a:xfrm>
            <a:off x="5518527" y="3769876"/>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休养</a:t>
            </a:r>
            <a:endParaRPr lang="zh-CN" altLang="en-US" sz="2800" kern="100" dirty="0">
              <a:solidFill>
                <a:srgbClr val="3333FF"/>
              </a:solidFill>
              <a:latin typeface="Times New Roman" panose="02020603050405020304"/>
              <a:ea typeface="华文细黑"/>
            </a:endParaRPr>
          </a:p>
        </p:txBody>
      </p:sp>
      <p:sp>
        <p:nvSpPr>
          <p:cNvPr id="9" name="圆角矩形 8"/>
          <p:cNvSpPr/>
          <p:nvPr/>
        </p:nvSpPr>
        <p:spPr>
          <a:xfrm>
            <a:off x="11435976"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6" grpId="0"/>
      <p:bldP spid="6" grpId="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457" y="266573"/>
            <a:ext cx="11539498" cy="582672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老舍，中国伟大的作家、剧作家，呕心沥血写下《骆驼祥子》。又有谁能够知道，在那个不堪受辱的年代，默默地投入太平湖，是走向太平，还是走向不归路？这是历史的悲剧，还是人生的悲剧？</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《骆驼祥子》作为一部揭示旧中国城市底层劳动者悲惨命运的现实主义巨著，不仅代表着老舍创作水平的高峰，还代表着我国</a:t>
            </a:r>
            <a:r>
              <a:rPr lang="en-US" altLang="zh-CN" sz="2800" kern="100" dirty="0">
                <a:latin typeface="Times New Roman" panose="02020603050405020304"/>
                <a:ea typeface="华文细黑"/>
                <a:cs typeface="Courier New" panose="02070309020205020404"/>
              </a:rPr>
              <a:t>30</a:t>
            </a:r>
            <a:r>
              <a:rPr lang="zh-CN" altLang="zh-CN" sz="2800" kern="100" dirty="0">
                <a:latin typeface="Times New Roman" panose="02020603050405020304"/>
                <a:ea typeface="华文细黑"/>
                <a:cs typeface="Times New Roman" panose="02020603050405020304"/>
              </a:rPr>
              <a:t>年代文学的水平与成就。它展示出一幅旧中国的真实图景，生活气息浓郁，具有鲜明的民族风格和地方特色。</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老舍笔下塑造了祥子这样的主要人物，也塑造了一些鲜活的小人物形象。高妈就是其中之一。</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470003" y="692696"/>
            <a:ext cx="11457851" cy="3323987"/>
          </a:xfrm>
          <a:prstGeom prst="rect">
            <a:avLst/>
          </a:prstGeom>
        </p:spPr>
        <p:txBody>
          <a:bodyPr>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报复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抱负</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辨析：报复：打击批评自己或损害自己利益的人。抱负：远大的志向。</a:t>
            </a:r>
            <a:endParaRPr lang="zh-CN" altLang="zh-CN" sz="1050" kern="100" dirty="0">
              <a:latin typeface="宋体" panose="02010600030101010101" pitchFamily="2" charset="-122"/>
              <a:cs typeface="Courier New" panose="02070309020205020404"/>
            </a:endParaRPr>
          </a:p>
          <a:p>
            <a:pPr>
              <a:lnSpc>
                <a:spcPct val="150000"/>
              </a:lnSpc>
            </a:pPr>
            <a:r>
              <a:rPr lang="zh-CN" altLang="zh-CN" sz="2800" kern="100" dirty="0">
                <a:latin typeface="Times New Roman" panose="02020603050405020304"/>
                <a:ea typeface="华文细黑"/>
                <a:cs typeface="Times New Roman" panose="02020603050405020304"/>
              </a:rPr>
              <a:t>运用：汉武帝是一位胸有雄才</a:t>
            </a:r>
            <a:r>
              <a:rPr lang="en-US" altLang="zh-CN" sz="2800" kern="100" dirty="0" smtClean="0">
                <a:latin typeface="Times New Roman" panose="02020603050405020304"/>
                <a:ea typeface="华文细黑"/>
              </a:rPr>
              <a:t>_____</a:t>
            </a:r>
            <a:r>
              <a:rPr lang="zh-CN" altLang="zh-CN" sz="2800" kern="100" dirty="0">
                <a:latin typeface="Times New Roman" panose="02020603050405020304"/>
                <a:ea typeface="华文细黑"/>
                <a:cs typeface="Times New Roman" panose="02020603050405020304"/>
              </a:rPr>
              <a:t>的皇帝，初期在他祖母的粗暴干预下，英雄无用武之地。后来掌权后，便对祖母实行</a:t>
            </a:r>
            <a:r>
              <a:rPr lang="en-US" altLang="zh-CN" sz="2800" kern="100" dirty="0" smtClean="0">
                <a:latin typeface="Times New Roman" panose="02020603050405020304"/>
                <a:ea typeface="华文细黑"/>
              </a:rPr>
              <a:t>_____</a:t>
            </a:r>
            <a:r>
              <a:rPr lang="zh-CN" altLang="zh-CN" sz="2800" kern="100" dirty="0" smtClean="0">
                <a:latin typeface="Times New Roman" panose="02020603050405020304"/>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罢黜所有她安排的大臣，换上自己的人马。</a:t>
            </a:r>
            <a:endParaRPr lang="zh-CN" altLang="zh-CN" sz="2800" kern="100" dirty="0">
              <a:effectLst/>
              <a:latin typeface="宋体" panose="02010600030101010101" pitchFamily="2" charset="-122"/>
              <a:cs typeface="Courier New" panose="02070309020205020404"/>
            </a:endParaRPr>
          </a:p>
        </p:txBody>
      </p:sp>
      <p:sp>
        <p:nvSpPr>
          <p:cNvPr id="6" name="矩形 5"/>
          <p:cNvSpPr/>
          <p:nvPr/>
        </p:nvSpPr>
        <p:spPr>
          <a:xfrm>
            <a:off x="5159102" y="2060848"/>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抱负</a:t>
            </a:r>
            <a:endParaRPr lang="zh-CN" altLang="en-US" sz="2800" kern="100" dirty="0">
              <a:solidFill>
                <a:srgbClr val="3333FF"/>
              </a:solidFill>
              <a:latin typeface="Times New Roman" panose="02020603050405020304"/>
              <a:ea typeface="华文细黑"/>
            </a:endParaRPr>
          </a:p>
        </p:txBody>
      </p:sp>
      <p:sp>
        <p:nvSpPr>
          <p:cNvPr id="7" name="矩形 6"/>
          <p:cNvSpPr/>
          <p:nvPr/>
        </p:nvSpPr>
        <p:spPr>
          <a:xfrm>
            <a:off x="7674049" y="2718445"/>
            <a:ext cx="902811" cy="523220"/>
          </a:xfrm>
          <a:prstGeom prst="rect">
            <a:avLst/>
          </a:prstGeom>
        </p:spPr>
        <p:txBody>
          <a:bodyPr wrap="none">
            <a:spAutoFit/>
          </a:bodyPr>
          <a:lstStyle/>
          <a:p>
            <a:r>
              <a:rPr lang="zh-CN" altLang="en-US" sz="2800" kern="100" dirty="0">
                <a:solidFill>
                  <a:srgbClr val="3333FF"/>
                </a:solidFill>
                <a:latin typeface="Times New Roman" panose="02020603050405020304"/>
                <a:ea typeface="华文细黑"/>
              </a:rPr>
              <a:t>报复</a:t>
            </a:r>
            <a:endParaRPr lang="zh-CN" altLang="en-US" sz="2800" kern="100" dirty="0">
              <a:solidFill>
                <a:srgbClr val="3333FF"/>
              </a:solidFill>
              <a:latin typeface="Times New Roman" panose="02020603050405020304"/>
              <a:ea typeface="华文细黑"/>
            </a:endParaRPr>
          </a:p>
        </p:txBody>
      </p:sp>
      <p:sp>
        <p:nvSpPr>
          <p:cNvPr id="15" name="圆角矩形 14"/>
          <p:cNvSpPr/>
          <p:nvPr/>
        </p:nvSpPr>
        <p:spPr>
          <a:xfrm>
            <a:off x="10415686"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8" name="圆角矩形 7">
            <a:hlinkClick r:id="rId1"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6" grpId="0"/>
      <p:bldP spid="6" grpId="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27384"/>
            <a:ext cx="12190412" cy="582887"/>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Light" panose="020B0502040204020203" pitchFamily="34" charset="-122"/>
              <a:ea typeface="微软雅黑 Light" panose="020B0502040204020203"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合作探究       </a:t>
            </a:r>
            <a:r>
              <a:rPr kumimoji="0" lang="zh-CN" altLang="en-US" sz="2400" b="1" i="0" u="none" strike="noStrike" kern="0" cap="none" spc="0" normalizeH="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华文新魏" pitchFamily="2" charset="-122"/>
                <a:ea typeface="华文新魏" pitchFamily="2" charset="-122"/>
              </a:rPr>
              <a:t>奇文共欣赏，疑义相与析</a:t>
            </a:r>
            <a:endParaRPr lang="zh-CN" altLang="en-US" sz="2400" b="1" kern="0" dirty="0">
              <a:solidFill>
                <a:schemeClr val="bg1"/>
              </a:solidFill>
              <a:latin typeface="华文新魏" pitchFamily="2" charset="-122"/>
              <a:ea typeface="华文新魏" pitchFamily="2" charset="-122"/>
            </a:endParaRPr>
          </a:p>
        </p:txBody>
      </p:sp>
      <p:sp>
        <p:nvSpPr>
          <p:cNvPr id="12" name="TextBox 11"/>
          <p:cNvSpPr txBox="1"/>
          <p:nvPr/>
        </p:nvSpPr>
        <p:spPr>
          <a:xfrm>
            <a:off x="701015" y="1226110"/>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文本助读</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sp>
        <p:nvSpPr>
          <p:cNvPr id="14" name="文本框 5"/>
          <p:cNvSpPr txBox="1"/>
          <p:nvPr/>
        </p:nvSpPr>
        <p:spPr>
          <a:xfrm>
            <a:off x="163266" y="1988840"/>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anose="020B0503020204020204" pitchFamily="34" charset="-122"/>
                <a:ea typeface="微软雅黑" panose="020B0503020204020204" pitchFamily="34" charset="-122"/>
              </a:rPr>
              <a:t>结构图示</a:t>
            </a:r>
            <a:endParaRPr lang="en-US" altLang="zh-CN" sz="2600" b="1"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2272" y="764705"/>
            <a:ext cx="2147038" cy="1200329"/>
            <a:chOff x="8628686" y="5243102"/>
            <a:chExt cx="2659562" cy="1640185"/>
          </a:xfrm>
        </p:grpSpPr>
        <p:sp>
          <p:nvSpPr>
            <p:cNvPr id="11" name="TextBox 10"/>
            <p:cNvSpPr txBox="1"/>
            <p:nvPr/>
          </p:nvSpPr>
          <p:spPr>
            <a:xfrm>
              <a:off x="8628686" y="5243102"/>
              <a:ext cx="407810" cy="1640185"/>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969120" y="6620631"/>
              <a:ext cx="2319128" cy="0"/>
            </a:xfrm>
            <a:prstGeom prst="line">
              <a:avLst/>
            </a:prstGeom>
          </p:spPr>
          <p:style>
            <a:lnRef idx="1">
              <a:schemeClr val="accent5"/>
            </a:lnRef>
            <a:fillRef idx="0">
              <a:schemeClr val="accent5"/>
            </a:fillRef>
            <a:effectRef idx="0">
              <a:schemeClr val="accent5"/>
            </a:effectRef>
            <a:fontRef idx="minor">
              <a:schemeClr val="tx1"/>
            </a:fontRef>
          </p:style>
        </p:cxnSp>
      </p:grpSp>
      <p:pic>
        <p:nvPicPr>
          <p:cNvPr id="2" name="Picture 2" descr="16-1"/>
          <p:cNvPicPr>
            <a:picLocks noChangeAspect="1" noChangeArrowheads="1"/>
          </p:cNvPicPr>
          <p:nvPr/>
        </p:nvPicPr>
        <p:blipFill>
          <a:blip r:embed="rId1" cstate="print">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949" y="2780928"/>
            <a:ext cx="7012215" cy="2371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7535377" y="1268760"/>
            <a:ext cx="4280640" cy="4177294"/>
          </a:xfrm>
          <a:prstGeom prst="rect">
            <a:avLst/>
          </a:prstGeom>
          <a:solidFill>
            <a:schemeClr val="accent6">
              <a:lumMod val="20000"/>
              <a:lumOff val="80000"/>
            </a:schemeClr>
          </a:solidFill>
        </p:spPr>
        <p:txBody>
          <a:bodyPr wrap="square">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本文通过祥子和高妈的谈话，表现了高妈的精明干练，祥子的憨厚拙直，从侧面深刻反映了旧中国社会的黑暗和下层劳动人民生存的艰难。</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矩形 3"/>
          <p:cNvSpPr/>
          <p:nvPr/>
        </p:nvSpPr>
        <p:spPr>
          <a:xfrm>
            <a:off x="406574" y="894413"/>
            <a:ext cx="7994496" cy="656846"/>
          </a:xfrm>
          <a:prstGeom prst="rect">
            <a:avLst/>
          </a:prstGeom>
        </p:spPr>
        <p:txBody>
          <a:bodyPr wrap="none">
            <a:spAutoFit/>
          </a:bodyPr>
          <a:lstStyle/>
          <a:p>
            <a:pPr algn="just">
              <a:lnSpc>
                <a:spcPct val="150000"/>
              </a:lnSpc>
              <a:spcAft>
                <a:spcPts val="0"/>
              </a:spcAft>
              <a:tabLst>
                <a:tab pos="2430780" algn="l"/>
              </a:tabLst>
            </a:pPr>
            <a:r>
              <a:rPr lang="en-US" altLang="zh-CN" sz="2800" kern="100" dirty="0">
                <a:latin typeface="Times New Roman" panose="02020603050405020304"/>
                <a:ea typeface="华文细黑"/>
              </a:rPr>
              <a:t>1.</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骆驼祥子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有什么深意？祥子的梦想是什么？</a:t>
            </a:r>
            <a:endParaRPr lang="zh-CN" altLang="zh-CN" sz="2800" kern="100" dirty="0">
              <a:effectLst/>
              <a:latin typeface="宋体" panose="02010600030101010101" pitchFamily="2" charset="-122"/>
              <a:cs typeface="Courier New" panose="02070309020205020404"/>
            </a:endParaRPr>
          </a:p>
        </p:txBody>
      </p:sp>
      <p:sp>
        <p:nvSpPr>
          <p:cNvPr id="8" name="矩形 7"/>
          <p:cNvSpPr/>
          <p:nvPr/>
        </p:nvSpPr>
        <p:spPr>
          <a:xfrm>
            <a:off x="439431" y="1556792"/>
            <a:ext cx="11344407" cy="1384995"/>
          </a:xfrm>
          <a:prstGeom prst="rect">
            <a:avLst/>
          </a:prstGeom>
        </p:spPr>
        <p:txBody>
          <a:bodyPr>
            <a:spAutoFit/>
          </a:bodyPr>
          <a:lstStyle/>
          <a:p>
            <a:pPr algn="just">
              <a:lnSpc>
                <a:spcPct val="150000"/>
              </a:lnSpc>
              <a:spcAft>
                <a:spcPts val="0"/>
              </a:spcAft>
              <a:tabLst>
                <a:tab pos="243078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　</a:t>
            </a:r>
            <a:r>
              <a:rPr lang="en-US" altLang="zh-CN" sz="2800" kern="100" dirty="0">
                <a:solidFill>
                  <a:srgbClr val="3333FF"/>
                </a:solidFill>
                <a:latin typeface="Times New Roman" panose="02020603050405020304"/>
                <a:ea typeface="华文细黑"/>
              </a:rPr>
              <a:t>(1)</a:t>
            </a:r>
            <a:r>
              <a:rPr lang="zh-CN" altLang="zh-CN" sz="2800" kern="100" dirty="0">
                <a:solidFill>
                  <a:srgbClr val="3333FF"/>
                </a:solidFill>
                <a:latin typeface="Times New Roman" panose="02020603050405020304"/>
                <a:ea typeface="华文细黑"/>
                <a:cs typeface="Times New Roman" panose="02020603050405020304"/>
              </a:rPr>
              <a:t>他来自农村，老实、健壮、坚忍如同骆驼一般</a:t>
            </a:r>
            <a:r>
              <a:rPr lang="zh-CN" altLang="zh-CN" sz="2800" kern="100" dirty="0" smtClean="0">
                <a:solidFill>
                  <a:srgbClr val="3333FF"/>
                </a:solidFill>
                <a:latin typeface="Times New Roman" panose="02020603050405020304"/>
                <a:ea typeface="华文细黑"/>
                <a:cs typeface="Times New Roman" panose="02020603050405020304"/>
              </a:rPr>
              <a:t>。</a:t>
            </a:r>
            <a:endParaRPr lang="en-US" altLang="zh-CN" sz="2800" kern="100" dirty="0" smtClean="0">
              <a:solidFill>
                <a:srgbClr val="3333FF"/>
              </a:solidFill>
              <a:latin typeface="Times New Roman" panose="02020603050405020304"/>
              <a:ea typeface="华文细黑"/>
              <a:cs typeface="Times New Roman" panose="02020603050405020304"/>
            </a:endParaRPr>
          </a:p>
          <a:p>
            <a:pPr algn="just">
              <a:lnSpc>
                <a:spcPct val="150000"/>
              </a:lnSpc>
              <a:spcAft>
                <a:spcPts val="0"/>
              </a:spcAft>
              <a:tabLst>
                <a:tab pos="2430780" algn="l"/>
              </a:tabLst>
            </a:pPr>
            <a:r>
              <a:rPr lang="en-US" altLang="zh-CN" sz="2800" kern="100" dirty="0" smtClean="0">
                <a:solidFill>
                  <a:srgbClr val="3333FF"/>
                </a:solidFill>
                <a:latin typeface="Times New Roman" panose="02020603050405020304"/>
                <a:ea typeface="华文细黑"/>
              </a:rPr>
              <a:t>(</a:t>
            </a:r>
            <a:r>
              <a:rPr lang="en-US" altLang="zh-CN" sz="2800" kern="100" dirty="0">
                <a:solidFill>
                  <a:srgbClr val="3333FF"/>
                </a:solidFill>
                <a:latin typeface="Times New Roman" panose="02020603050405020304"/>
                <a:ea typeface="华文细黑"/>
              </a:rPr>
              <a:t>2)</a:t>
            </a:r>
            <a:r>
              <a:rPr lang="zh-CN" altLang="zh-CN" sz="2800" kern="100" dirty="0">
                <a:solidFill>
                  <a:srgbClr val="3333FF"/>
                </a:solidFill>
                <a:latin typeface="Times New Roman" panose="02020603050405020304"/>
                <a:ea typeface="华文细黑"/>
                <a:cs typeface="Times New Roman" panose="02020603050405020304"/>
              </a:rPr>
              <a:t>买一辆属于自己的车。</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15" name="圆角矩形 14"/>
          <p:cNvSpPr/>
          <p:nvPr/>
        </p:nvSpPr>
        <p:spPr>
          <a:xfrm>
            <a:off x="11437681"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14" name="TextBox 13"/>
          <p:cNvSpPr txBox="1"/>
          <p:nvPr/>
        </p:nvSpPr>
        <p:spPr>
          <a:xfrm>
            <a:off x="1061055" y="430612"/>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小组合作</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34566" y="-99392"/>
            <a:ext cx="2376264" cy="1200329"/>
            <a:chOff x="8628686" y="5243102"/>
            <a:chExt cx="2943506" cy="1640186"/>
          </a:xfrm>
        </p:grpSpPr>
        <p:sp>
          <p:nvSpPr>
            <p:cNvPr id="17" name="TextBox 16"/>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8" name="直接连接符 17"/>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xEl>
                                              <p:pRg st="0" end="0"/>
                                            </p:txEl>
                                          </p:spTgt>
                                        </p:tgtEl>
                                      </p:cBhvr>
                                    </p:animEffect>
                                    <p:set>
                                      <p:cBhvr>
                                        <p:cTn id="17" dur="1" fill="hold">
                                          <p:stCondLst>
                                            <p:cond delay="499"/>
                                          </p:stCondLst>
                                        </p:cTn>
                                        <p:tgtEl>
                                          <p:spTgt spid="8">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8">
                                            <p:txEl>
                                              <p:pRg st="1" end="1"/>
                                            </p:txEl>
                                          </p:spTgt>
                                        </p:tgtEl>
                                      </p:cBhvr>
                                    </p:animEffect>
                                    <p:set>
                                      <p:cBhvr>
                                        <p:cTn id="20"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8" grpId="0" uiExpand="1" build="allAtOnce"/>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517947" y="1912309"/>
            <a:ext cx="11344407" cy="2031325"/>
          </a:xfrm>
          <a:prstGeom prst="rect">
            <a:avLst/>
          </a:prstGeom>
        </p:spPr>
        <p:txBody>
          <a:bodyPr>
            <a:spAutoFit/>
          </a:bodyPr>
          <a:lstStyle/>
          <a:p>
            <a:pPr algn="just">
              <a:lnSpc>
                <a:spcPct val="150000"/>
              </a:lnSpc>
              <a:spcAft>
                <a:spcPts val="0"/>
              </a:spcAft>
              <a:tabLst>
                <a:tab pos="243078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没介绍高妈的身材是高是矮，脸型是长是圆，唯一手段就是描绘其浅易、生动的语言；小说没有提及高妈说话时的神气，但突出其语气、语调、语速。</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17" name="圆角矩形 16"/>
          <p:cNvSpPr/>
          <p:nvPr/>
        </p:nvSpPr>
        <p:spPr>
          <a:xfrm>
            <a:off x="11437681"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3" name="矩形 2"/>
          <p:cNvSpPr/>
          <p:nvPr/>
        </p:nvSpPr>
        <p:spPr>
          <a:xfrm>
            <a:off x="517947" y="476672"/>
            <a:ext cx="11409907" cy="1962012"/>
          </a:xfrm>
          <a:prstGeom prst="rect">
            <a:avLst/>
          </a:prstGeom>
        </p:spPr>
        <p:txBody>
          <a:bodyPr>
            <a:spAutoFit/>
          </a:bodyPr>
          <a:lstStyle/>
          <a:p>
            <a:pPr>
              <a:lnSpc>
                <a:spcPct val="150000"/>
              </a:lnSpc>
            </a:pPr>
            <a:r>
              <a:rPr lang="en-US" altLang="zh-CN" sz="2800" kern="10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高妈虽不是主要人物，作者却把她塑造得形象生动。作者是如何塑造这一形象的？</a:t>
            </a:r>
            <a:endParaRPr lang="zh-CN" altLang="en-US" sz="28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xEl>
                                              <p:pRg st="0" end="0"/>
                                            </p:txEl>
                                          </p:spTgt>
                                        </p:tgtEl>
                                      </p:cBhvr>
                                    </p:animEffect>
                                    <p:set>
                                      <p:cBhvr>
                                        <p:cTn id="12"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8" grpId="0" uiExpand="1"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矩形 7"/>
          <p:cNvSpPr/>
          <p:nvPr/>
        </p:nvSpPr>
        <p:spPr>
          <a:xfrm>
            <a:off x="304357" y="1412776"/>
            <a:ext cx="11232086" cy="1302408"/>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作者有意借高妈的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雄辩</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来反衬祥子的木讷、不善言谈、老实本分。</a:t>
            </a:r>
            <a:endParaRPr lang="zh-CN" altLang="zh-CN" sz="1050" kern="100" dirty="0">
              <a:solidFill>
                <a:srgbClr val="3333FF"/>
              </a:solidFill>
              <a:effectLst/>
              <a:latin typeface="宋体" panose="02010600030101010101" pitchFamily="2" charset="-122"/>
              <a:cs typeface="Courier New" panose="02070309020205020404"/>
            </a:endParaRPr>
          </a:p>
        </p:txBody>
      </p:sp>
      <p:sp>
        <p:nvSpPr>
          <p:cNvPr id="17" name="圆角矩形 16"/>
          <p:cNvSpPr/>
          <p:nvPr/>
        </p:nvSpPr>
        <p:spPr>
          <a:xfrm>
            <a:off x="11437681"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3" name="矩形 2"/>
          <p:cNvSpPr/>
          <p:nvPr/>
        </p:nvSpPr>
        <p:spPr>
          <a:xfrm>
            <a:off x="304357" y="764704"/>
            <a:ext cx="11551489" cy="669350"/>
          </a:xfrm>
          <a:prstGeom prst="rect">
            <a:avLst/>
          </a:prstGeom>
        </p:spPr>
        <p:txBody>
          <a:bodyPr wrap="square">
            <a:spAutoFit/>
          </a:bodyPr>
          <a:lstStyle/>
          <a:p>
            <a:pPr algn="just">
              <a:lnSpc>
                <a:spcPct val="150000"/>
              </a:lnSpc>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本文中高妈喋喋不休地与祥子谈论，而祥子一语未发，其用意何在？</a:t>
            </a:r>
            <a:endParaRPr lang="zh-CN" altLang="en-US" sz="28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xEl>
                                              <p:pRg st="0" end="0"/>
                                            </p:txEl>
                                          </p:spTgt>
                                        </p:tgtEl>
                                      </p:cBhvr>
                                    </p:animEffect>
                                    <p:set>
                                      <p:cBhvr>
                                        <p:cTn id="12"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8" grpId="0" uiExpand="1"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矩形 8"/>
          <p:cNvSpPr/>
          <p:nvPr/>
        </p:nvSpPr>
        <p:spPr>
          <a:xfrm>
            <a:off x="262558" y="971954"/>
            <a:ext cx="11873194" cy="656846"/>
          </a:xfrm>
          <a:prstGeom prst="rect">
            <a:avLst/>
          </a:prstGeom>
        </p:spPr>
        <p:txBody>
          <a:bodyPr>
            <a:spAutoFit/>
          </a:bodyPr>
          <a:lstStyle/>
          <a:p>
            <a:pPr algn="just">
              <a:lnSpc>
                <a:spcPct val="150000"/>
              </a:lnSpc>
              <a:spcAft>
                <a:spcPts val="0"/>
              </a:spcAft>
              <a:tabLst>
                <a:tab pos="2430780" algn="l"/>
              </a:tabLst>
            </a:pP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祥子为什么一直想买一辆自己的车？</a:t>
            </a:r>
            <a:endParaRPr lang="zh-CN" altLang="zh-CN" sz="2800" kern="100" dirty="0">
              <a:effectLst/>
              <a:latin typeface="宋体" panose="02010600030101010101" pitchFamily="2" charset="-122"/>
              <a:cs typeface="Courier New" panose="02070309020205020404"/>
            </a:endParaRPr>
          </a:p>
        </p:txBody>
      </p:sp>
      <p:sp>
        <p:nvSpPr>
          <p:cNvPr id="17" name="圆角矩形 16"/>
          <p:cNvSpPr/>
          <p:nvPr/>
        </p:nvSpPr>
        <p:spPr>
          <a:xfrm>
            <a:off x="11437681"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8" name="TextBox 7"/>
          <p:cNvSpPr txBox="1"/>
          <p:nvPr/>
        </p:nvSpPr>
        <p:spPr>
          <a:xfrm>
            <a:off x="1061055" y="430612"/>
            <a:ext cx="1636571" cy="492443"/>
          </a:xfrm>
          <a:prstGeom prst="rect">
            <a:avLst/>
          </a:prstGeom>
          <a:noFill/>
        </p:spPr>
        <p:txBody>
          <a:bodyPr wrap="square" rtlCol="0">
            <a:spAutoFit/>
          </a:bodyPr>
          <a:lstStyle/>
          <a:p>
            <a:r>
              <a:rPr lang="zh-CN" altLang="en-US" sz="2600" b="1" dirty="0" smtClean="0">
                <a:solidFill>
                  <a:srgbClr val="0066FF"/>
                </a:solidFill>
                <a:latin typeface="微软雅黑" panose="020B0503020204020204" pitchFamily="34" charset="-122"/>
                <a:ea typeface="微软雅黑" panose="020B0503020204020204" pitchFamily="34" charset="-122"/>
              </a:rPr>
              <a:t>师生探究</a:t>
            </a:r>
            <a:endParaRPr lang="zh-CN" altLang="en-US" sz="2600" b="1" dirty="0">
              <a:solidFill>
                <a:srgbClr val="0066FF"/>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34566" y="-99392"/>
            <a:ext cx="2376264" cy="1200329"/>
            <a:chOff x="8628686" y="5243102"/>
            <a:chExt cx="2943506" cy="1640186"/>
          </a:xfrm>
        </p:grpSpPr>
        <p:sp>
          <p:nvSpPr>
            <p:cNvPr id="14" name="TextBox 13"/>
            <p:cNvSpPr txBox="1"/>
            <p:nvPr/>
          </p:nvSpPr>
          <p:spPr>
            <a:xfrm>
              <a:off x="8628686" y="5243102"/>
              <a:ext cx="407810" cy="1640186"/>
            </a:xfrm>
            <a:prstGeom prst="rect">
              <a:avLst/>
            </a:prstGeom>
            <a:noFill/>
          </p:spPr>
          <p:txBody>
            <a:bodyPr wrap="square">
              <a:spAutoFit/>
            </a:bodyPr>
            <a:lstStyle/>
            <a:p>
              <a:pPr fontAlgn="auto">
                <a:spcBef>
                  <a:spcPts val="0"/>
                </a:spcBef>
                <a:spcAft>
                  <a:spcPts val="0"/>
                </a:spcAft>
                <a:defRPr/>
              </a:pPr>
              <a:r>
                <a:rPr lang="en-US" altLang="zh-CN" sz="7200" b="1" i="1" dirty="0" smtClean="0">
                  <a:solidFill>
                    <a:srgbClr val="00B0F0"/>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7200" b="1" i="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cxnSp>
          <p:nvCxnSpPr>
            <p:cNvPr id="16" name="直接连接符 15"/>
            <p:cNvCxnSpPr/>
            <p:nvPr/>
          </p:nvCxnSpPr>
          <p:spPr>
            <a:xfrm>
              <a:off x="8832590" y="6620634"/>
              <a:ext cx="2739602" cy="0"/>
            </a:xfrm>
            <a:prstGeom prst="line">
              <a:avLst/>
            </a:prstGeom>
          </p:spPr>
          <p:style>
            <a:lnRef idx="1">
              <a:schemeClr val="accent5"/>
            </a:lnRef>
            <a:fillRef idx="0">
              <a:schemeClr val="accent5"/>
            </a:fillRef>
            <a:effectRef idx="0">
              <a:schemeClr val="accent5"/>
            </a:effectRef>
            <a:fontRef idx="minor">
              <a:schemeClr val="tx1"/>
            </a:fontRef>
          </p:style>
        </p:cxnSp>
      </p:grpSp>
      <p:sp>
        <p:nvSpPr>
          <p:cNvPr id="3" name="矩形 2"/>
          <p:cNvSpPr/>
          <p:nvPr/>
        </p:nvSpPr>
        <p:spPr>
          <a:xfrm>
            <a:off x="262558" y="1700808"/>
            <a:ext cx="11572430" cy="4024713"/>
          </a:xfrm>
          <a:prstGeom prst="rect">
            <a:avLst/>
          </a:prstGeom>
        </p:spPr>
        <p:txBody>
          <a:bodyPr>
            <a:spAutoFit/>
          </a:bodyPr>
          <a:lstStyle/>
          <a:p>
            <a:pPr algn="just">
              <a:lnSpc>
                <a:spcPct val="150000"/>
              </a:lnSpc>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祥子来自乡间，来自日益凋敝的农村，一种农民的本性使他渴望以自己的诚实劳动创造新的生活，他来到城市后试过做各种工作，最后选中拉洋车。对这一职业的选择，表明祥子尽管离开了土地，但其思维方式仍然是农民式的。他习惯于个体劳动，所以他渴望有一辆像土地那样靠得住的车，做个独立的劳动者。因此他一直把</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买车</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作为他的愿望、理想。</a:t>
            </a:r>
            <a:endParaRPr lang="zh-CN" altLang="en-US" sz="2800" dirty="0">
              <a:solidFill>
                <a:srgbClr val="3333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0335" y="404664"/>
            <a:ext cx="11409907" cy="656846"/>
          </a:xfrm>
          <a:prstGeom prst="rect">
            <a:avLst/>
          </a:prstGeom>
        </p:spPr>
        <p:txBody>
          <a:bodyPr>
            <a:spAutoFit/>
          </a:bodyPr>
          <a:lstStyle/>
          <a:p>
            <a:pPr>
              <a:lnSpc>
                <a:spcPct val="150000"/>
              </a:lnSpc>
              <a:spcAft>
                <a:spcPts val="0"/>
              </a:spcAft>
              <a:tabLst>
                <a:tab pos="2430780" algn="l"/>
              </a:tabLst>
            </a:pPr>
            <a:r>
              <a:rPr lang="en-US" altLang="zh-CN" sz="2800" kern="100" dirty="0">
                <a:latin typeface="Times New Roman" panose="02020603050405020304"/>
                <a:ea typeface="华文细黑"/>
              </a:rPr>
              <a:t>2.</a:t>
            </a:r>
            <a:r>
              <a:rPr lang="zh-CN" altLang="zh-CN" sz="2800" kern="100" dirty="0">
                <a:latin typeface="Times New Roman" panose="02020603050405020304"/>
                <a:ea typeface="华文细黑"/>
                <a:cs typeface="Times New Roman" panose="02020603050405020304"/>
              </a:rPr>
              <a:t>如何评价祥子对生活道路的选择？</a:t>
            </a:r>
            <a:endParaRPr lang="zh-CN" altLang="zh-CN" sz="2800" kern="100" dirty="0">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437681"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7" name="矩形 6"/>
          <p:cNvSpPr/>
          <p:nvPr/>
        </p:nvSpPr>
        <p:spPr>
          <a:xfrm>
            <a:off x="250335" y="1124744"/>
            <a:ext cx="11688154" cy="5262979"/>
          </a:xfrm>
          <a:prstGeom prst="rect">
            <a:avLst/>
          </a:prstGeom>
        </p:spPr>
        <p:txBody>
          <a:bodyPr>
            <a:spAutoFit/>
          </a:bodyPr>
          <a:lstStyle/>
          <a:p>
            <a:pPr algn="just">
              <a:lnSpc>
                <a:spcPct val="150000"/>
              </a:lnSpc>
              <a:spcAft>
                <a:spcPts val="0"/>
              </a:spcAf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祥子从农村来到了城市，环境变了，谋生的手段也变了，但他那种貌似诚实却狭隘的小农意识却一点也不愿去改变，就是他的理想</a:t>
            </a:r>
            <a:r>
              <a:rPr lang="en-US" altLang="zh-CN" sz="2800" kern="100" dirty="0">
                <a:solidFill>
                  <a:srgbClr val="3333FF"/>
                </a:solidFill>
                <a:latin typeface="Times New Roman" panose="02020603050405020304"/>
                <a:ea typeface="华文细黑"/>
                <a:cs typeface="Courier New" panose="02070309020205020404"/>
              </a:rPr>
              <a:t>——</a:t>
            </a:r>
            <a:r>
              <a:rPr lang="zh-CN" altLang="zh-CN" sz="2800" kern="100" dirty="0">
                <a:solidFill>
                  <a:srgbClr val="3333FF"/>
                </a:solidFill>
                <a:latin typeface="Times New Roman" panose="02020603050405020304"/>
                <a:ea typeface="华文细黑"/>
                <a:cs typeface="Times New Roman" panose="02020603050405020304"/>
              </a:rPr>
              <a:t>买一辆属于自己的洋车，也不过是把</a:t>
            </a:r>
            <a:r>
              <a:rPr lang="zh-CN" altLang="zh-CN" sz="2800" kern="100">
                <a:solidFill>
                  <a:srgbClr val="3333FF"/>
                </a:solidFill>
                <a:latin typeface="Times New Roman" panose="02020603050405020304"/>
                <a:ea typeface="华文细黑"/>
                <a:cs typeface="Times New Roman" panose="02020603050405020304"/>
              </a:rPr>
              <a:t>洋车</a:t>
            </a:r>
            <a:r>
              <a:rPr lang="zh-CN" altLang="zh-CN" sz="2800" kern="100" smtClean="0">
                <a:solidFill>
                  <a:srgbClr val="3333FF"/>
                </a:solidFill>
                <a:latin typeface="Times New Roman" panose="02020603050405020304"/>
                <a:ea typeface="华文细黑"/>
                <a:cs typeface="Times New Roman" panose="02020603050405020304"/>
              </a:rPr>
              <a:t>看</a:t>
            </a:r>
            <a:r>
              <a:rPr lang="zh-CN" altLang="en-US" sz="2800" kern="100" smtClean="0">
                <a:solidFill>
                  <a:srgbClr val="3333FF"/>
                </a:solidFill>
                <a:latin typeface="Times New Roman" panose="02020603050405020304"/>
                <a:ea typeface="华文细黑"/>
                <a:cs typeface="Times New Roman" panose="02020603050405020304"/>
              </a:rPr>
              <a:t>作</a:t>
            </a:r>
            <a:r>
              <a:rPr lang="en-US" altLang="zh-CN" sz="2800" kern="100" smtClean="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土地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认为是唯一可靠的东西，甚至天真地认为靠自己强壮的身体，靠诚实苦干，靠一点一点地积攒就能实现自己买车的愿望，有了自己的车子，就可以独立了，自由了。因而，他认为自己和别的车夫不一样，也从来不曾考虑过寻求别人的支持和援助，这种自身的局限加大了他与其他人之间的隔膜。这是一种典型的个人奋斗的道路。</a:t>
            </a:r>
            <a:endParaRPr lang="zh-CN" altLang="zh-CN" sz="1050" kern="100" dirty="0">
              <a:solidFill>
                <a:srgbClr val="3333FF"/>
              </a:solidFill>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2409" y="836712"/>
            <a:ext cx="11524006" cy="5262979"/>
          </a:xfrm>
          <a:prstGeom prst="rect">
            <a:avLst/>
          </a:prstGeom>
        </p:spPr>
        <p:txBody>
          <a:bodyPr>
            <a:spAutoFit/>
          </a:bodyPr>
          <a:lstStyle/>
          <a:p>
            <a:pPr algn="ctr">
              <a:lnSpc>
                <a:spcPct val="150000"/>
              </a:lnSpc>
              <a:spcAft>
                <a:spcPts val="0"/>
              </a:spcAft>
            </a:pPr>
            <a:r>
              <a:rPr lang="en-US" altLang="zh-CN" sz="2800" b="1" kern="100" dirty="0" smtClean="0">
                <a:solidFill>
                  <a:srgbClr val="0000FF"/>
                </a:solidFill>
                <a:latin typeface="Times New Roman" panose="02020603050405020304"/>
                <a:ea typeface="华文细黑"/>
                <a:cs typeface="Times New Roman" panose="02020603050405020304"/>
              </a:rPr>
              <a:t>          </a:t>
            </a:r>
            <a:r>
              <a:rPr lang="zh-CN" altLang="zh-CN" sz="2800" b="1" kern="100" dirty="0" smtClean="0">
                <a:solidFill>
                  <a:srgbClr val="0000FF"/>
                </a:solidFill>
                <a:latin typeface="Times New Roman" panose="02020603050405020304"/>
                <a:ea typeface="华文细黑"/>
                <a:cs typeface="Times New Roman" panose="02020603050405020304"/>
              </a:rPr>
              <a:t>对</a:t>
            </a:r>
            <a:r>
              <a:rPr lang="zh-CN" altLang="zh-CN" sz="2800" b="1" kern="100" dirty="0">
                <a:solidFill>
                  <a:srgbClr val="0000FF"/>
                </a:solidFill>
                <a:latin typeface="Times New Roman" panose="02020603050405020304"/>
                <a:ea typeface="华文细黑"/>
                <a:cs typeface="Times New Roman" panose="02020603050405020304"/>
              </a:rPr>
              <a:t>作品表现出来的价值判断和审美取向作出评价</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文学作品的价值判断和审美取向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就是通过文学作品的各个要素表现出来的作者的观点、倾向、思想和感情。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价值判断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是指作品反映出来的作者对人生价值、时代精神、人文情怀、道德情操等方面的评价尺度。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审美取向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是指作品中表现出来的对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真、善、美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的追求，对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假、恶、丑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的摒弃，对正义光明的歌颂赞美，对黑暗邪恶的鞭挞批驳，对弱小者的悲悯，对恃强者的憎恶等艺术美感的取向，以及语言美、形象美、主旨美、情趣美、意境美等取向。</a:t>
            </a:r>
            <a:endParaRPr lang="zh-CN" altLang="zh-CN" sz="1050" kern="100" dirty="0">
              <a:effectLst/>
              <a:latin typeface="宋体" panose="02010600030101010101" pitchFamily="2" charset="-122"/>
              <a:cs typeface="Courier New" panose="02070309020205020404"/>
            </a:endParaRPr>
          </a:p>
        </p:txBody>
      </p:sp>
      <p:sp>
        <p:nvSpPr>
          <p:cNvPr id="4" name="矩形 4"/>
          <p:cNvSpPr>
            <a:spLocks noChangeArrowheads="1"/>
          </p:cNvSpPr>
          <p:nvPr/>
        </p:nvSpPr>
        <p:spPr bwMode="auto">
          <a:xfrm>
            <a:off x="334566" y="116632"/>
            <a:ext cx="1656183" cy="662554"/>
          </a:xfrm>
          <a:prstGeom prst="rect">
            <a:avLst/>
          </a:prstGeom>
          <a:noFill/>
          <a:ln w="9525">
            <a:noFill/>
            <a:miter lim="800000"/>
          </a:ln>
          <a:effectLst/>
        </p:spPr>
        <p:txBody>
          <a:bodyPr wrap="square">
            <a:spAutoFit/>
          </a:bodyPr>
          <a:lstStyle/>
          <a:p>
            <a:pPr>
              <a:lnSpc>
                <a:spcPct val="150000"/>
              </a:lnSpc>
            </a:pPr>
            <a:r>
              <a:rPr lang="zh-CN" altLang="en-US" sz="2800" b="1" dirty="0" smtClean="0">
                <a:solidFill>
                  <a:srgbClr val="FF660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rPr>
              <a:t>考点链接</a:t>
            </a:r>
            <a:endParaRPr lang="zh-CN" altLang="en-US" sz="2800" b="1" dirty="0">
              <a:solidFill>
                <a:srgbClr val="FF6600"/>
              </a:solidFill>
              <a:effectLst>
                <a:reflection blurRad="6350" stA="60000" endA="900" endPos="60000" dist="60007" dir="5400000" sy="-100000" algn="bl" rotWithShape="0"/>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260648"/>
            <a:ext cx="11572430" cy="5826723"/>
          </a:xfrm>
          <a:prstGeom prst="rect">
            <a:avLst/>
          </a:prstGeom>
        </p:spPr>
        <p:txBody>
          <a:bodyPr>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这种题型往往涉及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探究</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。考生答题技巧有：</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立足文本，依本寻源。这里所说的立足文本，指的是应根据文本的价值、情感指向去发掘作品中隐含的价值认知和审美追求。对文本的正确评价，要注意克服泛政治化、泛概念化的倾向。所谓泛政治化倾向，就是刻意将作者价值判断和审美取向的评价引到社会政治主题上，给文本贴上政治标签，如一读朱自清的散文就给加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大革命失败后知识分子的苦闷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这样做背景；所谓泛概念化，就是用一种刻板、教条、贫乏、单一的模式去观照文本，言必称赞美什么，鞭挞什么。正确的态度是从文本出发，是赞成还是否定，是认为优秀还是认为拙劣，都要在文本中找到依据</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7995" y="293843"/>
            <a:ext cx="11457851" cy="5698432"/>
          </a:xfrm>
          <a:prstGeom prst="rect">
            <a:avLst/>
          </a:prstGeom>
        </p:spPr>
        <p:txBody>
          <a:bodyPr>
            <a:spAutoFit/>
          </a:bodyPr>
          <a:lstStyle/>
          <a:p>
            <a:pPr indent="711200"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客观的标准，正确的思维。文章的思想感情往往不是单一的，表现积极健康内容的文章中也可能会有消极的思想存在，消极的思想因素中也会有健康合理的一面。正确的赏评标准和健康的审美情趣是我们鉴赏评价文学作品的准绳。评价有一个度的问题，主观色彩浓郁些，并不等于评价的主观性可以排斥评价的客观性。事实上正好相反，主观性评价必须建立在客观性上，而不应依据个人的好恶去随意评说。同时要运用正确的思维方法，要辩证地、历史地、全面地、联系地、发展地、一分为二地分析，不可以偏概全、求全责备、主观臆断，不能片面、孤立、静止地看问题。</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hlinkClick r:id="rId1" action="ppaction://hlinksldjump"/>
          </p:cNvPr>
          <p:cNvSpPr txBox="1"/>
          <p:nvPr/>
        </p:nvSpPr>
        <p:spPr>
          <a:xfrm>
            <a:off x="2638822" y="1556792"/>
            <a:ext cx="7767251" cy="615549"/>
          </a:xfrm>
          <a:prstGeom prst="rect">
            <a:avLst/>
          </a:prstGeom>
          <a:noFill/>
        </p:spPr>
        <p:txBody>
          <a:bodyPr wrap="square" lIns="121917" tIns="60958" rIns="121917" bIns="60958" rtlCol="0">
            <a:spAutoFit/>
          </a:bodyPr>
          <a:lstStyle/>
          <a:p>
            <a:pPr lvl="0">
              <a:defRPr/>
            </a:pP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温馨晨读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鸡</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声茅店月，人迹板桥霜</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4" name="TextBox 23">
            <a:hlinkClick r:id="rId2" action="ppaction://hlinksldjump"/>
          </p:cNvPr>
          <p:cNvSpPr txBox="1"/>
          <p:nvPr/>
        </p:nvSpPr>
        <p:spPr>
          <a:xfrm>
            <a:off x="2638822" y="2604389"/>
            <a:ext cx="7768598"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自主积累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博</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观而约取，厚积而薄发</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25" name="TextBox 24">
            <a:hlinkClick r:id="rId3" action="ppaction://hlinksldjump"/>
          </p:cNvPr>
          <p:cNvSpPr txBox="1"/>
          <p:nvPr/>
        </p:nvSpPr>
        <p:spPr>
          <a:xfrm>
            <a:off x="2638822" y="3645024"/>
            <a:ext cx="7773662" cy="615549"/>
          </a:xfrm>
          <a:prstGeom prst="rect">
            <a:avLst/>
          </a:prstGeom>
          <a:noFill/>
        </p:spPr>
        <p:txBody>
          <a:bodyPr wrap="square" lIns="121917" tIns="60958" rIns="121917" bIns="60958" rtlCol="0">
            <a:spAutoFit/>
          </a:bodyPr>
          <a:lstStyle/>
          <a:p>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合作探究</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   奇文</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共欣赏，疑义相与</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析 </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2748930" y="2138512"/>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2748930" y="3183497"/>
            <a:ext cx="6696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0" name="直接连接符 29"/>
          <p:cNvCxnSpPr/>
          <p:nvPr/>
        </p:nvCxnSpPr>
        <p:spPr>
          <a:xfrm>
            <a:off x="2748930" y="4228482"/>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31" name="TextBox 30">
            <a:hlinkClick r:id="rId4" action="ppaction://hlinksldjump"/>
          </p:cNvPr>
          <p:cNvSpPr txBox="1"/>
          <p:nvPr/>
        </p:nvSpPr>
        <p:spPr>
          <a:xfrm>
            <a:off x="2638822" y="4548605"/>
            <a:ext cx="7773662" cy="738660"/>
          </a:xfrm>
          <a:prstGeom prst="rect">
            <a:avLst/>
          </a:prstGeom>
          <a:noFill/>
        </p:spPr>
        <p:txBody>
          <a:bodyPr wrap="square" lIns="121917" tIns="60958" rIns="121917" bIns="60958" rtlCol="0">
            <a:spAutoFit/>
          </a:bodyPr>
          <a:lstStyle/>
          <a:p>
            <a:pPr>
              <a:defRPr/>
            </a:pPr>
            <a:r>
              <a:rPr lang="zh-CN" altLang="en-US" sz="3200" b="1" dirty="0" smtClean="0">
                <a:solidFill>
                  <a:schemeClr val="accent6">
                    <a:lumMod val="75000"/>
                  </a:schemeClr>
                </a:solidFill>
                <a:latin typeface="微软雅黑" panose="020B0503020204020204" pitchFamily="34" charset="-122"/>
                <a:ea typeface="微软雅黑" panose="020B0503020204020204" pitchFamily="34" charset="-122"/>
              </a:rPr>
              <a:t>文本拓展</a:t>
            </a:r>
            <a:r>
              <a:rPr lang="zh-CN" altLang="en-US" sz="4000" b="1" kern="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4000" b="1" kern="0" dirty="0" smtClean="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600" dirty="0" smtClean="0">
                <a:solidFill>
                  <a:schemeClr val="accent6">
                    <a:lumMod val="75000"/>
                  </a:schemeClr>
                </a:solidFill>
                <a:latin typeface="微软雅黑" panose="020B0503020204020204" pitchFamily="34" charset="-122"/>
                <a:ea typeface="微软雅黑" panose="020B0503020204020204" pitchFamily="34" charset="-122"/>
              </a:rPr>
              <a:t>掬</a:t>
            </a:r>
            <a:r>
              <a:rPr lang="zh-CN" altLang="en-US" sz="2600" dirty="0">
                <a:solidFill>
                  <a:schemeClr val="accent6">
                    <a:lumMod val="75000"/>
                  </a:schemeClr>
                </a:solidFill>
                <a:latin typeface="微软雅黑" panose="020B0503020204020204" pitchFamily="34" charset="-122"/>
                <a:ea typeface="微软雅黑" panose="020B0503020204020204" pitchFamily="34" charset="-122"/>
              </a:rPr>
              <a:t>水月在手，弄花香满衣</a:t>
            </a:r>
            <a:endParaRPr lang="zh-CN" altLang="en-US" sz="26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2748930" y="5273468"/>
            <a:ext cx="6696000"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15" name="TextBox 14"/>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z="2400" dirty="0" smtClean="0">
                <a:solidFill>
                  <a:schemeClr val="bg1"/>
                </a:solidFill>
                <a:latin typeface="微软雅黑" panose="020B0503020204020204" pitchFamily="34" charset="-122"/>
                <a:ea typeface="微软雅黑" panose="020B0503020204020204" pitchFamily="34" charset="-122"/>
              </a:rPr>
              <a:t>栏目索引</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266834" y="476672"/>
            <a:ext cx="11805036" cy="1948739"/>
          </a:xfrm>
          <a:prstGeom prst="rect">
            <a:avLst/>
          </a:prstGeom>
        </p:spPr>
        <p:txBody>
          <a:bodyPr>
            <a:spAutoFit/>
          </a:bodyPr>
          <a:lstStyle/>
          <a:p>
            <a:pPr>
              <a:lnSpc>
                <a:spcPct val="150000"/>
              </a:lnSpc>
              <a:tabLst>
                <a:tab pos="2430780" algn="l"/>
              </a:tabLst>
            </a:pP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通过与鲁迅《祝福》的对比可看出老舍对祥子加深了赞赏之情，这导致了对以祥子为代表的狭隘的小农经济思想意识批判为旨意的淹没。从对比中分析如何体现此观点。</a:t>
            </a:r>
            <a:endParaRPr lang="zh-CN" altLang="zh-CN" sz="2800" kern="100" dirty="0">
              <a:effectLst/>
              <a:latin typeface="宋体" panose="02010600030101010101" pitchFamily="2" charset="-122"/>
              <a:cs typeface="Courier New" panose="02070309020205020404"/>
            </a:endParaRPr>
          </a:p>
        </p:txBody>
      </p:sp>
      <p:sp>
        <p:nvSpPr>
          <p:cNvPr id="4" name="矩形 3"/>
          <p:cNvSpPr/>
          <p:nvPr/>
        </p:nvSpPr>
        <p:spPr>
          <a:xfrm>
            <a:off x="266834" y="2409269"/>
            <a:ext cx="11524006" cy="3323987"/>
          </a:xfrm>
          <a:prstGeom prst="rect">
            <a:avLst/>
          </a:prstGeom>
        </p:spPr>
        <p:txBody>
          <a:bodyPr>
            <a:spAutoFit/>
          </a:bodyPr>
          <a:lstStyle/>
          <a:p>
            <a:pPr algn="just">
              <a:lnSpc>
                <a:spcPct val="150000"/>
              </a:lnSpc>
              <a:spcAft>
                <a:spcPts val="0"/>
              </a:spcAft>
              <a:tabLst>
                <a:tab pos="2430780" algn="l"/>
              </a:tabLst>
            </a:pPr>
            <a:r>
              <a:rPr lang="zh-CN" altLang="zh-CN" sz="2800" b="1" kern="100" dirty="0">
                <a:solidFill>
                  <a:srgbClr val="C00000"/>
                </a:solidFill>
                <a:latin typeface="Times New Roman" panose="02020603050405020304"/>
                <a:ea typeface="黑体" panose="02010609060101010101" pitchFamily="49" charset="-122"/>
                <a:cs typeface="Times New Roman" panose="02020603050405020304"/>
              </a:rPr>
              <a:t>答案</a:t>
            </a:r>
            <a:r>
              <a:rPr lang="zh-CN" altLang="zh-CN" sz="2800" b="1" kern="100" dirty="0">
                <a:solidFill>
                  <a:srgbClr val="3333FF"/>
                </a:solidFill>
                <a:latin typeface="Times New Roman" panose="02020603050405020304"/>
                <a:ea typeface="黑体" panose="02010609060101010101" pitchFamily="49" charset="-122"/>
                <a:cs typeface="Times New Roman" panose="02020603050405020304"/>
              </a:rPr>
              <a:t>　</a:t>
            </a:r>
            <a:r>
              <a:rPr lang="zh-CN" altLang="zh-CN" sz="2800" kern="100" dirty="0">
                <a:solidFill>
                  <a:srgbClr val="3333FF"/>
                </a:solidFill>
                <a:latin typeface="Times New Roman" panose="02020603050405020304"/>
                <a:ea typeface="华文细黑"/>
                <a:cs typeface="Times New Roman" panose="02020603050405020304"/>
              </a:rPr>
              <a:t>祥子与祥林嫂都处在社会最底层，都属于</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坐稳了的奴隶</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。从创作意、图和作品的整体构思上讲，老舍也想对祥子狭隘的小农经济的思想意识有所批判，但从注入了作者自己的</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陶醉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之情的诗意描写中，读者更多地体会到的是老舍对祥子所代表的那种朴实的生活方式和朴实的生活理想的赞赏。</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8" name="圆角矩形 7"/>
          <p:cNvSpPr/>
          <p:nvPr/>
        </p:nvSpPr>
        <p:spPr>
          <a:xfrm>
            <a:off x="10343678" y="6661907"/>
            <a:ext cx="752732"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7" name="圆角矩形 6">
            <a:hlinkClick r:id="rId1"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4" grpId="0" uiExpand="1"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3" name="矩形 2"/>
          <p:cNvSpPr/>
          <p:nvPr/>
        </p:nvSpPr>
        <p:spPr>
          <a:xfrm>
            <a:off x="266834" y="779011"/>
            <a:ext cx="11805036" cy="561757"/>
          </a:xfrm>
          <a:prstGeom prst="rect">
            <a:avLst/>
          </a:prstGeom>
        </p:spPr>
        <p:txBody>
          <a:bodyPr>
            <a:spAutoFit/>
          </a:bodyPr>
          <a:lstStyle/>
          <a:p>
            <a:pPr lvl="0">
              <a:lnSpc>
                <a:spcPct val="130000"/>
              </a:lnSpc>
              <a:spcBef>
                <a:spcPts val="600"/>
              </a:spcBef>
              <a:tabLst>
                <a:tab pos="2430780" algn="l"/>
              </a:tabLst>
            </a:pPr>
            <a:r>
              <a:rPr lang="zh-CN" altLang="en-US" sz="2600" b="1" dirty="0">
                <a:solidFill>
                  <a:srgbClr val="3333FF"/>
                </a:solidFill>
                <a:latin typeface="微软雅黑" panose="020B0503020204020204" pitchFamily="34" charset="-122"/>
                <a:ea typeface="微软雅黑" panose="020B0503020204020204" pitchFamily="34" charset="-122"/>
              </a:rPr>
              <a:t>一、阅读延伸</a:t>
            </a:r>
            <a:endParaRPr lang="zh-CN" altLang="zh-CN" sz="2600" b="1" dirty="0">
              <a:solidFill>
                <a:srgbClr val="3333FF"/>
              </a:solidFill>
              <a:latin typeface="微软雅黑" panose="020B0503020204020204" pitchFamily="34" charset="-122"/>
              <a:ea typeface="微软雅黑" panose="020B0503020204020204" pitchFamily="34" charset="-122"/>
            </a:endParaRPr>
          </a:p>
        </p:txBody>
      </p:sp>
      <p:sp>
        <p:nvSpPr>
          <p:cNvPr id="5"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lang="zh-CN" altLang="en-US" sz="2400" b="1" kern="0" dirty="0" smtClean="0">
                <a:solidFill>
                  <a:schemeClr val="bg1"/>
                </a:solidFill>
                <a:latin typeface="微软雅黑" panose="020B0503020204020204" pitchFamily="34" charset="-122"/>
                <a:ea typeface="微软雅黑" panose="020B0503020204020204" pitchFamily="34" charset="-122"/>
              </a:rPr>
              <a:t>文本拓展        　　　　　　　　　　　　　　　　　　　　　</a:t>
            </a:r>
            <a:r>
              <a:rPr lang="zh-CN" altLang="en-US" sz="2400" b="1" kern="0" dirty="0" smtClean="0">
                <a:solidFill>
                  <a:schemeClr val="bg1"/>
                </a:solidFill>
                <a:latin typeface="华文新魏" pitchFamily="2" charset="-122"/>
                <a:ea typeface="华文新魏" pitchFamily="2" charset="-122"/>
              </a:rPr>
              <a:t>掬</a:t>
            </a:r>
            <a:r>
              <a:rPr lang="zh-CN" altLang="en-US" sz="2400" b="1" kern="0" dirty="0">
                <a:solidFill>
                  <a:schemeClr val="bg1"/>
                </a:solidFill>
                <a:latin typeface="华文新魏" pitchFamily="2" charset="-122"/>
                <a:ea typeface="华文新魏" pitchFamily="2" charset="-122"/>
              </a:rPr>
              <a:t>水月在手，弄花香满衣</a:t>
            </a:r>
            <a:endParaRPr lang="zh-CN" altLang="en-US" sz="2400" b="1" kern="0" dirty="0">
              <a:solidFill>
                <a:schemeClr val="bg1"/>
              </a:solidFill>
              <a:latin typeface="华文新魏" pitchFamily="2" charset="-122"/>
              <a:ea typeface="华文新魏" pitchFamily="2" charset="-122"/>
            </a:endParaRPr>
          </a:p>
        </p:txBody>
      </p:sp>
      <p:sp>
        <p:nvSpPr>
          <p:cNvPr id="6" name="矩形 5"/>
          <p:cNvSpPr/>
          <p:nvPr/>
        </p:nvSpPr>
        <p:spPr>
          <a:xfrm>
            <a:off x="355512" y="836712"/>
            <a:ext cx="9412101" cy="3323987"/>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品读老舍</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年幼的时候，不经世事。不懂得如何去品味老舍先生笔底的波澜。不能体会到他心中渴望社会大团圆的深切理想。只是很喜欢那情景里老北京悠长的小巷和浓厚的京韵。而今，却体味到了另一种深意</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355513" y="4005064"/>
            <a:ext cx="11621057" cy="2677656"/>
          </a:xfrm>
          <a:prstGeom prst="rect">
            <a:avLst/>
          </a:prstGeom>
        </p:spPr>
        <p:txBody>
          <a:bodyPr>
            <a:spAutoFit/>
          </a:bodyPr>
          <a:lstStyle/>
          <a:p>
            <a:pPr indent="457200">
              <a:lnSpc>
                <a:spcPct val="150000"/>
              </a:lnSpc>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如果</a:t>
            </a:r>
            <a:r>
              <a:rPr lang="zh-CN" altLang="zh-CN" sz="2800" kern="100" dirty="0">
                <a:latin typeface="Times New Roman" panose="02020603050405020304"/>
                <a:ea typeface="华文细黑"/>
                <a:cs typeface="Times New Roman" panose="02020603050405020304"/>
              </a:rPr>
              <a:t>说这世界上有什么可以震撼人心的，我想那无疑该</a:t>
            </a:r>
            <a:r>
              <a:rPr lang="zh-CN" altLang="zh-CN" sz="2800" kern="100" dirty="0" smtClean="0">
                <a:latin typeface="Times New Roman" panose="02020603050405020304"/>
                <a:ea typeface="华文细黑"/>
                <a:cs typeface="Times New Roman" panose="02020603050405020304"/>
              </a:rPr>
              <a:t>是：文字</a:t>
            </a:r>
            <a:r>
              <a:rPr lang="zh-CN" altLang="zh-CN" sz="2800" kern="100" dirty="0">
                <a:latin typeface="Times New Roman" panose="02020603050405020304"/>
                <a:ea typeface="华文细黑"/>
                <a:cs typeface="Times New Roman" panose="02020603050405020304"/>
              </a:rPr>
              <a:t>、精神和生命。而且当这一切</a:t>
            </a:r>
            <a:r>
              <a:rPr lang="zh-CN" altLang="zh-CN" sz="2800" kern="100">
                <a:latin typeface="Times New Roman" panose="02020603050405020304"/>
                <a:ea typeface="华文细黑"/>
                <a:cs typeface="Times New Roman" panose="02020603050405020304"/>
              </a:rPr>
              <a:t>都</a:t>
            </a:r>
            <a:r>
              <a:rPr lang="zh-CN" altLang="zh-CN" sz="2800" kern="100" smtClean="0">
                <a:latin typeface="Times New Roman" panose="02020603050405020304"/>
                <a:ea typeface="华文细黑"/>
                <a:cs typeface="Times New Roman" panose="02020603050405020304"/>
              </a:rPr>
              <a:t>融</a:t>
            </a:r>
            <a:r>
              <a:rPr lang="zh-CN" altLang="en-US" sz="2800" kern="100">
                <a:latin typeface="Times New Roman" panose="02020603050405020304"/>
                <a:ea typeface="华文细黑"/>
                <a:cs typeface="Times New Roman" panose="02020603050405020304"/>
              </a:rPr>
              <a:t>会</a:t>
            </a:r>
            <a:r>
              <a:rPr lang="zh-CN" altLang="zh-CN" sz="2800" kern="100" smtClean="0">
                <a:latin typeface="Times New Roman" panose="02020603050405020304"/>
                <a:ea typeface="华文细黑"/>
                <a:cs typeface="Times New Roman" panose="02020603050405020304"/>
              </a:rPr>
              <a:t>到</a:t>
            </a:r>
            <a:r>
              <a:rPr lang="zh-CN" altLang="zh-CN" sz="2800" kern="100" dirty="0">
                <a:latin typeface="Times New Roman" panose="02020603050405020304"/>
                <a:ea typeface="华文细黑"/>
                <a:cs typeface="Times New Roman" panose="02020603050405020304"/>
              </a:rPr>
              <a:t>一点，便成了一种超越世俗的心情</a:t>
            </a:r>
            <a:r>
              <a:rPr lang="zh-CN" altLang="zh-CN" sz="2800" kern="100" dirty="0" smtClean="0">
                <a:latin typeface="Times New Roman" panose="02020603050405020304"/>
                <a:ea typeface="华文细黑"/>
                <a:cs typeface="Times New Roman" panose="02020603050405020304"/>
              </a:rPr>
              <a:t>。</a:t>
            </a:r>
            <a:endParaRPr lang="en-US" altLang="zh-CN" sz="2800" dirty="0"/>
          </a:p>
          <a:p>
            <a:pPr indent="457200">
              <a:lnSpc>
                <a:spcPct val="150000"/>
              </a:lnSpc>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梁</a:t>
            </a:r>
            <a:r>
              <a:rPr lang="zh-CN" altLang="zh-CN" sz="2800" kern="100" dirty="0">
                <a:latin typeface="Times New Roman" panose="02020603050405020304"/>
                <a:ea typeface="华文细黑"/>
                <a:cs typeface="Times New Roman" panose="02020603050405020304"/>
              </a:rPr>
              <a:t>实秋欣赏老舍先生，一句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有着超凡的才华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流露着对他全部的肯定。他曾把细腻和空灵融于趵突泉的流水；他把同情和爱心献给他苦难</a:t>
            </a:r>
            <a:r>
              <a:rPr lang="zh-CN" altLang="zh-CN" sz="2800" kern="100" dirty="0" smtClean="0">
                <a:latin typeface="Times New Roman" panose="02020603050405020304"/>
                <a:ea typeface="华文细黑"/>
                <a:cs typeface="Times New Roman" panose="02020603050405020304"/>
              </a:rPr>
              <a:t>的</a:t>
            </a:r>
            <a:endParaRPr lang="en-US" altLang="zh-CN" sz="2800" kern="100" dirty="0" smtClean="0">
              <a:latin typeface="Times New Roman" panose="02020603050405020304"/>
              <a:ea typeface="华文细黑"/>
              <a:cs typeface="Times New Roman" panose="02020603050405020304"/>
            </a:endParaRPr>
          </a:p>
        </p:txBody>
      </p:sp>
      <p:pic>
        <p:nvPicPr>
          <p:cNvPr id="3074" name="Picture 2" descr="Y4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839622" y="1085041"/>
            <a:ext cx="1906776" cy="29023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3137" y="328002"/>
            <a:ext cx="11572430" cy="5909310"/>
          </a:xfrm>
          <a:prstGeom prst="rect">
            <a:avLst/>
          </a:prstGeom>
        </p:spPr>
        <p:txBody>
          <a:bodyPr>
            <a:spAutoFit/>
          </a:bodyPr>
          <a:lstStyle/>
          <a:p>
            <a:pPr algn="just">
              <a:lnSpc>
                <a:spcPct val="150000"/>
              </a:lnSpc>
            </a:pPr>
            <a:r>
              <a:rPr lang="zh-CN" altLang="zh-CN" sz="2800" kern="100" dirty="0">
                <a:latin typeface="Times New Roman" panose="02020603050405020304"/>
                <a:ea typeface="华文细黑"/>
                <a:cs typeface="Times New Roman" panose="02020603050405020304"/>
              </a:rPr>
              <a:t>人民；他把热情写满了新生的共和国的红墙碧瓦。然而，在生与死之间你却难把他寻觅，他说：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我爱我的国啊，但是，谁爱我呢？</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然后，自沉于太平湖底。这样的生命在死亡路上也不忘留下恢宏的一笔，打捞他的人说：他的肉体长久的直立于湖底，流水像一个个善良的孩子，和他嬉戏，把他看护。我们该记住这个人，共和国该记下这个名字：老舍</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曾经长久的怀疑那种评论界的批评方式，对人民疾苦的关心不应该左右一个艺术家的艺术价值，然而当我渐渐的走进山西派的作家，徜徉于李季闻捷的诗里，我不再怀疑这种批判方式：我们无法想象这些艺术家的苦，他们的心里滴落的血，他们对生命的爱，他们对自己的才华的压抑！</a:t>
            </a:r>
            <a:r>
              <a:rPr lang="zh-CN" altLang="zh-CN" sz="2800" kern="100" dirty="0" smtClean="0">
                <a:latin typeface="Times New Roman" panose="02020603050405020304"/>
                <a:ea typeface="华文细黑"/>
                <a:cs typeface="Times New Roman" panose="02020603050405020304"/>
              </a:rPr>
              <a:t>这些</a:t>
            </a:r>
            <a:endParaRPr lang="en-US" altLang="zh-CN" sz="2800" kern="100" dirty="0" smtClean="0">
              <a:latin typeface="Times New Roman" panose="02020603050405020304"/>
              <a:ea typeface="华文细黑"/>
              <a:cs typeface="Times New Roman" panose="02020603050405020304"/>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7995" y="116632"/>
            <a:ext cx="11457851" cy="6555641"/>
          </a:xfrm>
          <a:prstGeom prst="rect">
            <a:avLst/>
          </a:prstGeom>
        </p:spPr>
        <p:txBody>
          <a:bodyPr>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人不是没有才华，他们的水远山长的文字功底完全可以像前人一样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文心雕龙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。他们却没有，那些火一样的文字温暖着社会最底层的人民，也时刻灼烧着我们年轻的心。老舍就是他们中的一员，一个值得我们去爱、去深入了解的人</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出于这样的心情，凝结那些许时日的探求，才有了苍凉的心境中无限的遐思和慨叹，于是，用心来写，解读一种末路的寒怆。</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老舍笔下的车夫形象来自乡间，带着中国农村破败凋敝的大背景，也带着农民的质朴和固执。是老舍先生对生命本质最完美的诠释。也许他不能改变什么，他手中奔泻的文字不能挽救那个年代，可是他深爱着那些人儿，他不断地续写着那个时代里最真实的故事</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2714" y="551122"/>
            <a:ext cx="11457851" cy="4534062"/>
          </a:xfrm>
          <a:prstGeom prst="rect">
            <a:avLst/>
          </a:prstGeom>
        </p:spPr>
        <p:txBody>
          <a:bodyPr>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一路，从探索走向成熟；从忧伤寂寞的消极心态到积极地面对生活；从对人力车夫的命运的茫然到对品质的肯定再到对他们无力改变社会现实的同情。作家，为那群底层的劳动者唱响了一支悲婉的歌。也许，他不是歌者，却又着实唱遍了那个年代。把人心唱得异常凄楚！</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许多年后的今天，不见了故去的为文先者，追访不到曾经的歌者。而时空隧道处，老北京悠长的胡同里却似乎仍有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咯吱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的车声响起，那是先生无尽的希望和渴求在绵延</a:t>
            </a:r>
            <a:r>
              <a:rPr lang="en-US" altLang="zh-CN" sz="2800" kern="100" dirty="0">
                <a:latin typeface="宋体" panose="02010600030101010101" pitchFamily="2" charset="-122"/>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8842" y="404664"/>
            <a:ext cx="11805036" cy="561757"/>
          </a:xfrm>
          <a:prstGeom prst="rect">
            <a:avLst/>
          </a:prstGeom>
        </p:spPr>
        <p:txBody>
          <a:bodyPr>
            <a:spAutoFit/>
          </a:bodyPr>
          <a:lstStyle/>
          <a:p>
            <a:pPr>
              <a:lnSpc>
                <a:spcPct val="130000"/>
              </a:lnSpc>
              <a:spcBef>
                <a:spcPts val="600"/>
              </a:spcBef>
            </a:pPr>
            <a:r>
              <a:rPr lang="zh-CN" altLang="zh-CN" sz="2600" b="1" dirty="0">
                <a:solidFill>
                  <a:srgbClr val="3333FF"/>
                </a:solidFill>
                <a:latin typeface="微软雅黑" panose="020B0503020204020204" pitchFamily="34" charset="-122"/>
                <a:ea typeface="微软雅黑" panose="020B0503020204020204" pitchFamily="34" charset="-122"/>
              </a:rPr>
              <a:t>二、写法迁移</a:t>
            </a:r>
            <a:endParaRPr lang="zh-CN" altLang="zh-CN" sz="2600" b="1" dirty="0">
              <a:solidFill>
                <a:srgbClr val="3333FF"/>
              </a:solidFill>
              <a:latin typeface="微软雅黑" panose="020B0503020204020204" pitchFamily="34" charset="-122"/>
              <a:ea typeface="微软雅黑" panose="020B0503020204020204" pitchFamily="34" charset="-122"/>
            </a:endParaRPr>
          </a:p>
        </p:txBody>
      </p:sp>
      <p:sp>
        <p:nvSpPr>
          <p:cNvPr id="4" name="矩形 3"/>
          <p:cNvSpPr/>
          <p:nvPr/>
        </p:nvSpPr>
        <p:spPr>
          <a:xfrm>
            <a:off x="338842" y="986521"/>
            <a:ext cx="11457851" cy="5262979"/>
          </a:xfrm>
          <a:prstGeom prst="rect">
            <a:avLst/>
          </a:prstGeom>
        </p:spPr>
        <p:txBody>
          <a:bodyPr>
            <a:spAutoFit/>
          </a:bodyPr>
          <a:lstStyle/>
          <a:p>
            <a:pPr indent="457200"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本文</a:t>
            </a:r>
            <a:r>
              <a:rPr lang="zh-CN" altLang="zh-CN" sz="2800" kern="100" dirty="0">
                <a:latin typeface="Times New Roman" panose="02020603050405020304"/>
                <a:ea typeface="华文细黑"/>
                <a:cs typeface="Times New Roman" panose="02020603050405020304"/>
              </a:rPr>
              <a:t>语言浅显生动。把放贷赚利钱叫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钱就会下钱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，管心中无底而乱放债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可能收不回来</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放秃尾巴鹰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，多么生动！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老鹰没有尾巴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指放贷收不回来；趁负债人发薪之日上门讨债叫</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堵窝掏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。上述语言浅显，形象生动，深入浅出，通俗易懂。</a:t>
            </a:r>
            <a:endParaRPr lang="zh-CN" altLang="zh-CN" sz="1050" kern="100" dirty="0">
              <a:latin typeface="宋体" panose="02010600030101010101" pitchFamily="2" charset="-122"/>
              <a:cs typeface="Courier New" panose="02070309020205020404"/>
            </a:endParaRPr>
          </a:p>
          <a:p>
            <a:pPr indent="457200"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   </a:t>
            </a:r>
            <a:r>
              <a:rPr lang="zh-CN" altLang="zh-CN" sz="2800" kern="100" dirty="0" smtClean="0">
                <a:latin typeface="Times New Roman" panose="02020603050405020304"/>
                <a:ea typeface="华文细黑"/>
                <a:cs typeface="Times New Roman" panose="02020603050405020304"/>
              </a:rPr>
              <a:t>同时</a:t>
            </a:r>
            <a:r>
              <a:rPr lang="zh-CN" altLang="zh-CN" sz="2800" kern="100" dirty="0">
                <a:latin typeface="Times New Roman" panose="02020603050405020304"/>
                <a:ea typeface="华文细黑"/>
                <a:cs typeface="Times New Roman" panose="02020603050405020304"/>
              </a:rPr>
              <a:t>，语言具有个性化。</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搁在兜儿里，一个子永远是一个子！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瞧准了再放手钱，不能放秃尾巴鹰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表明了高妈精明、有头脑；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当巡警的到时候不给利，或是不归本，找他的巡官去！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敢打听明白他们放饷的日子，堵窝掏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表明了高妈泼辣，有手段。</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3767" y="891877"/>
            <a:ext cx="11344223" cy="1384995"/>
          </a:xfrm>
          <a:prstGeom prst="rect">
            <a:avLst/>
          </a:prstGeom>
        </p:spPr>
        <p:txBody>
          <a:bodyPr wrap="square">
            <a:spAutoFit/>
          </a:bodyPr>
          <a:lstStyle/>
          <a:p>
            <a:pPr algn="just">
              <a:lnSpc>
                <a:spcPct val="150000"/>
              </a:lnSpc>
              <a:spcAft>
                <a:spcPts val="0"/>
              </a:spcAft>
              <a:tabLst>
                <a:tab pos="2430780" algn="l"/>
              </a:tabLst>
            </a:pPr>
            <a:r>
              <a:rPr lang="zh-CN" altLang="zh-CN" sz="2800" b="1" kern="100" dirty="0">
                <a:solidFill>
                  <a:schemeClr val="accent6">
                    <a:lumMod val="75000"/>
                  </a:schemeClr>
                </a:solidFill>
                <a:latin typeface="黑体" panose="02010609060101010101" pitchFamily="49" charset="-122"/>
                <a:ea typeface="黑体" panose="02010609060101010101" pitchFamily="49" charset="-122"/>
                <a:cs typeface="Times New Roman" panose="02020603050405020304"/>
              </a:rPr>
              <a:t>我来</a:t>
            </a:r>
            <a:r>
              <a:rPr lang="zh-CN" altLang="zh-CN" sz="2800" b="1" kern="100" dirty="0" smtClean="0">
                <a:solidFill>
                  <a:schemeClr val="accent6">
                    <a:lumMod val="75000"/>
                  </a:schemeClr>
                </a:solidFill>
                <a:latin typeface="黑体" panose="02010609060101010101" pitchFamily="49" charset="-122"/>
                <a:ea typeface="黑体" panose="02010609060101010101" pitchFamily="49" charset="-122"/>
                <a:cs typeface="Times New Roman" panose="02020603050405020304"/>
              </a:rPr>
              <a:t>练笔</a:t>
            </a:r>
            <a:r>
              <a:rPr lang="zh-CN" altLang="en-US" sz="2800" b="1" kern="100" dirty="0" smtClean="0">
                <a:solidFill>
                  <a:schemeClr val="accent6">
                    <a:lumMod val="75000"/>
                  </a:schemeClr>
                </a:solidFill>
                <a:latin typeface="黑体" panose="02010609060101010101" pitchFamily="49" charset="-122"/>
                <a:ea typeface="黑体" panose="02010609060101010101" pitchFamily="49" charset="-122"/>
                <a:cs typeface="Times New Roman" panose="02020603050405020304"/>
              </a:rPr>
              <a:t>：</a:t>
            </a:r>
            <a:r>
              <a:rPr lang="zh-CN" altLang="zh-CN" sz="2800" kern="100" dirty="0">
                <a:latin typeface="Times New Roman" panose="02020603050405020304"/>
                <a:ea typeface="华文细黑"/>
                <a:cs typeface="Times New Roman" panose="02020603050405020304"/>
              </a:rPr>
              <a:t>借鉴《高妈》中的语言风格，用简洁明快的语言写一篇记叙文，</a:t>
            </a:r>
            <a:r>
              <a:rPr lang="en-US" altLang="zh-CN" sz="2800" kern="100" dirty="0">
                <a:latin typeface="Times New Roman" panose="02020603050405020304"/>
                <a:ea typeface="华文细黑"/>
              </a:rPr>
              <a:t>800</a:t>
            </a:r>
            <a:r>
              <a:rPr lang="zh-CN" altLang="zh-CN" sz="2800" kern="100" dirty="0">
                <a:latin typeface="Times New Roman" panose="02020603050405020304"/>
                <a:ea typeface="华文细黑"/>
                <a:cs typeface="Times New Roman" panose="02020603050405020304"/>
              </a:rPr>
              <a:t>字。</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 name="圆角矩形 4">
            <a:hlinkClick r:id="rId1" action="ppaction://hlinksldjump"/>
          </p:cNvPr>
          <p:cNvSpPr/>
          <p:nvPr/>
        </p:nvSpPr>
        <p:spPr>
          <a:xfrm>
            <a:off x="10244980" y="6661907"/>
            <a:ext cx="962794"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答案示例 </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
        <p:nvSpPr>
          <p:cNvPr id="6" name="圆角矩形 5">
            <a:hlinkClick r:id="rId2"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97995" y="188640"/>
            <a:ext cx="11457851" cy="6555641"/>
          </a:xfrm>
          <a:prstGeom prst="rect">
            <a:avLst/>
          </a:prstGeom>
        </p:spPr>
        <p:txBody>
          <a:bodyPr>
            <a:spAutoFit/>
          </a:bodyPr>
          <a:lstStyle/>
          <a:p>
            <a:pPr>
              <a:lnSpc>
                <a:spcPct val="150000"/>
              </a:lnSpc>
              <a:spcAft>
                <a:spcPts val="0"/>
              </a:spcAft>
            </a:pPr>
            <a:r>
              <a:rPr lang="zh-CN" altLang="zh-CN" sz="2800" b="1" kern="100" dirty="0" smtClean="0">
                <a:solidFill>
                  <a:schemeClr val="accent6">
                    <a:lumMod val="75000"/>
                  </a:schemeClr>
                </a:solidFill>
                <a:latin typeface="黑体" panose="02010609060101010101" pitchFamily="49" charset="-122"/>
                <a:ea typeface="黑体" panose="02010609060101010101" pitchFamily="49" charset="-122"/>
                <a:cs typeface="Times New Roman" panose="02020603050405020304"/>
              </a:rPr>
              <a:t>答案示例</a:t>
            </a:r>
            <a:r>
              <a:rPr lang="zh-CN" altLang="en-US" sz="2800" b="1" kern="100" dirty="0" smtClean="0">
                <a:solidFill>
                  <a:schemeClr val="accent6">
                    <a:lumMod val="75000"/>
                  </a:schemeClr>
                </a:solidFill>
                <a:latin typeface="黑体" panose="02010609060101010101" pitchFamily="49" charset="-122"/>
                <a:ea typeface="黑体" panose="02010609060101010101" pitchFamily="49" charset="-122"/>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父</a:t>
            </a:r>
            <a:r>
              <a:rPr lang="zh-CN" altLang="zh-CN" sz="2800" kern="100" dirty="0">
                <a:solidFill>
                  <a:srgbClr val="3333FF"/>
                </a:solidFill>
                <a:latin typeface="Times New Roman" panose="02020603050405020304"/>
                <a:ea typeface="华文细黑"/>
                <a:cs typeface="Times New Roman" panose="02020603050405020304"/>
              </a:rPr>
              <a:t>　亲</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假期时去了一次海货市场找亲戚，就是在那儿我遇见了他，一个貌似六七十岁的男子。看见他时他正在同一位貌似老板的人交谈些什么，我走近了一些。</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老板，八块，我给你拉。</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他几乎是在乞求地说。</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就五块，不拉拉倒，这么多拉板车的还找不到一个？</a:t>
            </a:r>
            <a:r>
              <a:rPr lang="en-US" altLang="zh-CN" sz="2800" kern="100" dirty="0" smtClean="0">
                <a:solidFill>
                  <a:srgbClr val="3333FF"/>
                </a:solidFill>
                <a:latin typeface="宋体" panose="02010600030101010101" pitchFamily="2" charset="-122"/>
                <a:ea typeface="华文细黑"/>
                <a:cs typeface="Times New Roman" panose="02020603050405020304"/>
              </a:rPr>
              <a:t>”</a:t>
            </a:r>
            <a:endParaRPr lang="en-US" altLang="zh-CN" sz="1050" kern="100" dirty="0" smtClean="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宋体" panose="02010600030101010101" pitchFamily="2" charset="-122"/>
                <a:ea typeface="华文细黑"/>
                <a:cs typeface="Times New Roman" panose="02020603050405020304"/>
              </a:rPr>
              <a:t>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老板，这么长一段距离，我给你搬上，拉过去，再卸下装上车，八块已经够便宜了。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依旧是乞求的语气。</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五块，我来。</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旁边跑来一个板车仔，大声吆喝。</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宋体" panose="02010600030101010101" pitchFamily="2" charset="-122"/>
                <a:ea typeface="华文细黑"/>
                <a:cs typeface="Times New Roman" panose="02020603050405020304"/>
              </a:rPr>
              <a:t>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好，就用你！</a:t>
            </a:r>
            <a:r>
              <a:rPr lang="en-US" altLang="zh-CN" sz="2800" kern="100" dirty="0" smtClean="0">
                <a:solidFill>
                  <a:srgbClr val="3333FF"/>
                </a:solidFill>
                <a:latin typeface="宋体" panose="02010600030101010101" pitchFamily="2" charset="-122"/>
                <a:ea typeface="华文细黑"/>
                <a:cs typeface="Times New Roman" panose="020206030504050203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227619" y="6661907"/>
            <a:ext cx="962794"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答案示例 </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750"/>
                                        <p:tgtEl>
                                          <p:spTgt spid="3">
                                            <p:txEl>
                                              <p:pRg st="5" end="5"/>
                                            </p:txEl>
                                          </p:spTgt>
                                        </p:tgtEl>
                                      </p:cBhvr>
                                    </p:animEffect>
                                  </p:childTnLst>
                                </p:cTn>
                              </p:par>
                            </p:childTnLst>
                          </p:cTn>
                        </p:par>
                        <p:par>
                          <p:cTn id="28" fill="hold">
                            <p:stCondLst>
                              <p:cond delay="6000"/>
                            </p:stCondLst>
                            <p:childTnLst>
                              <p:par>
                                <p:cTn id="29" presetID="3" presetClass="entr" presetSubtype="10" fill="hold"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40705" y="44624"/>
            <a:ext cx="11572430" cy="6555641"/>
          </a:xfrm>
          <a:prstGeom prst="rect">
            <a:avLst/>
          </a:prstGeom>
        </p:spPr>
        <p:txBody>
          <a:bodyPr>
            <a:spAutoFit/>
          </a:bodyPr>
          <a:lstStyle/>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他急了，</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老板，五块就五块吧，我给你拉。</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老板轻蔑地斜了他一眼：</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再贱，也不用你！</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别这样啊，做生意不就讲个讨价还价吗？</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老板哼了一声：</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做生意？你一个拉板车的还谈什么做生意？笑话！</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顺势推了他一把，不知是老板用力太大，还是他太单薄，他倒退了一步，被三轮车车蹬一绊，跌坐在薄薄的泥浆中。他在熙熙攘攘的人群中尴尬地站起来，咧嘴朝老板努力一笑。</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老板走了。</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他的脸沉了下来，用手拍了拍沾泥的衣腿，抬头看了我一眼，又咧嘴勉强一笑</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227619" y="6661907"/>
            <a:ext cx="962794"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答案示例 </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355424" y="44624"/>
            <a:ext cx="11572430" cy="6555641"/>
          </a:xfrm>
          <a:prstGeom prst="rect">
            <a:avLst/>
          </a:prstGeom>
        </p:spPr>
        <p:txBody>
          <a:bodyPr>
            <a:spAutoFit/>
          </a:bodyPr>
          <a:lstStyle/>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我走过去，递给他一张面巾纸，说：</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擦擦手吧。</a:t>
            </a:r>
            <a:r>
              <a:rPr lang="en-US" altLang="zh-CN" sz="2800" kern="100" dirty="0">
                <a:solidFill>
                  <a:srgbClr val="3333FF"/>
                </a:solidFill>
                <a:latin typeface="宋体" panose="02010600030101010101" pitchFamily="2" charset="-122"/>
                <a:ea typeface="华文细黑"/>
                <a:cs typeface="Times New Roman" panose="02020603050405020304"/>
              </a:rPr>
              <a:t>” </a:t>
            </a:r>
            <a:endParaRPr lang="en-US"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宋体" panose="02010600030101010101" pitchFamily="2" charset="-122"/>
                <a:ea typeface="华文细黑"/>
                <a:cs typeface="Times New Roman" panose="02020603050405020304"/>
              </a:rPr>
              <a:t>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谢谢。</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我正面瞅了他一眼，他脸色黝黑，布满了叶子脉络般的皱纹，他的背佝偻着，几乎能和大地亲吻，两只干枯的黑手正揉搓着面巾纸，干而无神的眼四处张望，显然在继续张罗生意。</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这么大年纪了还出来干这苦力活？</a:t>
            </a:r>
            <a:r>
              <a:rPr lang="en-US" altLang="zh-CN" sz="2800" kern="100" dirty="0">
                <a:solidFill>
                  <a:srgbClr val="3333FF"/>
                </a:solidFill>
                <a:latin typeface="宋体" panose="02010600030101010101" pitchFamily="2" charset="-122"/>
                <a:ea typeface="华文细黑"/>
                <a:cs typeface="Times New Roman" panose="02020603050405020304"/>
              </a:rPr>
              <a:t>”</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宋体" panose="02010600030101010101" pitchFamily="2" charset="-122"/>
                <a:ea typeface="华文细黑"/>
                <a:cs typeface="Times New Roman" panose="02020603050405020304"/>
              </a:rPr>
              <a:t> </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我看上去很老吧，其实我才不过五十岁呢，不干这个还能干什么，两个孩子上学都花钱呢。</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他卷了一根旱烟，边抽边搭言，干涩的眼里似乎有一点晶莹的东西闪光。</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孩子，得好好学习啊，要不一辈子得听人使唤。</a:t>
            </a:r>
            <a:r>
              <a:rPr lang="en-US" altLang="zh-CN" sz="2800" kern="100" dirty="0" smtClean="0">
                <a:solidFill>
                  <a:srgbClr val="3333FF"/>
                </a:solidFill>
                <a:latin typeface="宋体" panose="02010600030101010101" pitchFamily="2" charset="-122"/>
                <a:ea typeface="华文细黑"/>
                <a:cs typeface="Times New Roman" panose="02020603050405020304"/>
              </a:rPr>
              <a:t>” </a:t>
            </a:r>
            <a:endParaRPr lang="zh-CN" altLang="zh-CN" sz="1050" kern="100" dirty="0">
              <a:solidFill>
                <a:srgbClr val="3333FF"/>
              </a:solidFill>
              <a:latin typeface="宋体" panose="02010600030101010101" pitchFamily="2" charset="-122"/>
              <a:cs typeface="Courier New" panose="02070309020205020404"/>
            </a:endParaRPr>
          </a:p>
        </p:txBody>
      </p:sp>
      <p:sp>
        <p:nvSpPr>
          <p:cNvPr id="5" name="矩形 4"/>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a:hlinkClick r:id="rId1" action="ppaction://hlinksldjump"/>
          </p:cNvPr>
          <p:cNvSpPr/>
          <p:nvPr/>
        </p:nvSpPr>
        <p:spPr>
          <a:xfrm>
            <a:off x="11227619" y="6661907"/>
            <a:ext cx="962794" cy="196093"/>
          </a:xfrm>
          <a:prstGeom prst="roundRect">
            <a:avLst/>
          </a:prstGeom>
          <a:solidFill>
            <a:schemeClr val="bg1">
              <a:lumMod val="85000"/>
            </a:schemeClr>
          </a:solidFill>
          <a:ln>
            <a:noFill/>
          </a:ln>
        </p:spPr>
        <p:style>
          <a:lnRef idx="1">
            <a:schemeClr val="dk1"/>
          </a:lnRef>
          <a:fillRef idx="2">
            <a:schemeClr val="dk1"/>
          </a:fillRef>
          <a:effectRef idx="1">
            <a:schemeClr val="dk1"/>
          </a:effectRef>
          <a:fontRef idx="minor">
            <a:schemeClr val="dk1"/>
          </a:fontRef>
        </p:style>
        <p:txBody>
          <a:bodyPr rtlCol="0" anchor="ctr"/>
          <a:lstStyle/>
          <a:p>
            <a:pPr algn="ctr">
              <a:spcBef>
                <a:spcPct val="0"/>
              </a:spcBef>
            </a:pPr>
            <a:r>
              <a:rPr lang="zh-CN" altLang="en-US" sz="1400" dirty="0" smtClean="0">
                <a:solidFill>
                  <a:srgbClr val="C00000"/>
                </a:solidFill>
                <a:latin typeface="黑体" panose="02010609060101010101" pitchFamily="49" charset="-122"/>
                <a:ea typeface="黑体" panose="02010609060101010101" pitchFamily="49" charset="-122"/>
                <a:sym typeface="微软雅黑" panose="020B0503020204020204" pitchFamily="34" charset="-122"/>
              </a:rPr>
              <a:t>答案示例 </a:t>
            </a:r>
            <a:endParaRPr lang="zh-CN" altLang="en-US" sz="1400" dirty="0">
              <a:solidFill>
                <a:srgbClr val="C00000"/>
              </a:solidFill>
              <a:latin typeface="黑体" panose="02010609060101010101" pitchFamily="49" charset="-122"/>
              <a:ea typeface="黑体" panose="02010609060101010101" pitchFamily="49"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par>
                          <p:cTn id="16" fill="hold">
                            <p:stCondLst>
                              <p:cond delay="3000"/>
                            </p:stCondLst>
                            <p:childTnLst>
                              <p:par>
                                <p:cTn id="17" presetID="3" presetClass="entr" presetSubtype="1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blinds(horizontal)">
                                      <p:cBhvr>
                                        <p:cTn id="19" dur="750"/>
                                        <p:tgtEl>
                                          <p:spTgt spid="3">
                                            <p:txEl>
                                              <p:pRg st="3" end="3"/>
                                            </p:txEl>
                                          </p:spTgt>
                                        </p:tgtEl>
                                      </p:cBhvr>
                                    </p:animEffect>
                                  </p:childTnLst>
                                </p:cTn>
                              </p:par>
                            </p:childTnLst>
                          </p:cTn>
                        </p:par>
                        <p:par>
                          <p:cTn id="20" fill="hold">
                            <p:stCondLst>
                              <p:cond delay="4000"/>
                            </p:stCondLst>
                            <p:childTnLst>
                              <p:par>
                                <p:cTn id="21" presetID="3" presetClass="entr" presetSubtype="10" fill="hold"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750"/>
                                        <p:tgtEl>
                                          <p:spTgt spid="3">
                                            <p:txEl>
                                              <p:pRg st="4" end="4"/>
                                            </p:txEl>
                                          </p:spTgt>
                                        </p:tgtEl>
                                      </p:cBhvr>
                                    </p:animEffect>
                                  </p:childTnLst>
                                </p:cTn>
                              </p:par>
                            </p:childTnLst>
                          </p:cTn>
                        </p:par>
                        <p:par>
                          <p:cTn id="24" fill="hold">
                            <p:stCondLst>
                              <p:cond delay="5000"/>
                            </p:stCondLst>
                            <p:childTnLst>
                              <p:par>
                                <p:cTn id="25" presetID="3" presetClass="entr" presetSubtype="10"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4664" y="887882"/>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4173"/>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7"/>
          <p:cNvSpPr txBox="1"/>
          <p:nvPr/>
        </p:nvSpPr>
        <p:spPr>
          <a:xfrm>
            <a:off x="0" y="87015"/>
            <a:ext cx="12190413" cy="461665"/>
          </a:xfrm>
          <a:prstGeom prst="rect">
            <a:avLst/>
          </a:prstGeom>
          <a:noFill/>
        </p:spPr>
        <p:txBody>
          <a:bodyPr wrap="square" rtlCol="0">
            <a:spAutoFit/>
          </a:bodyPr>
          <a:lstStyle/>
          <a:p>
            <a:pPr>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温馨晨读        </a:t>
            </a:r>
            <a:r>
              <a:rPr kumimoji="0" lang="zh-CN" altLang="en-US" sz="2400" b="1" i="0" u="none" strike="noStrike" kern="0" cap="none" spc="0" normalizeH="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lang="zh-CN" altLang="en-US" sz="2400" kern="0" dirty="0" smtClean="0">
                <a:solidFill>
                  <a:schemeClr val="bg1"/>
                </a:solidFill>
                <a:latin typeface="华文新魏" pitchFamily="2" charset="-122"/>
                <a:ea typeface="华文新魏" pitchFamily="2" charset="-122"/>
              </a:rPr>
              <a:t>鸡</a:t>
            </a:r>
            <a:r>
              <a:rPr lang="zh-CN" altLang="en-US" sz="2400" kern="0" dirty="0">
                <a:solidFill>
                  <a:schemeClr val="bg1"/>
                </a:solidFill>
                <a:latin typeface="华文新魏" pitchFamily="2" charset="-122"/>
                <a:ea typeface="华文新魏" pitchFamily="2" charset="-122"/>
              </a:rPr>
              <a:t>声茅店月，人迹板桥霜</a:t>
            </a:r>
            <a:endParaRPr lang="zh-CN" altLang="en-US" sz="2400" kern="0" dirty="0">
              <a:solidFill>
                <a:schemeClr val="bg1"/>
              </a:solidFill>
              <a:latin typeface="华文新魏" pitchFamily="2" charset="-122"/>
              <a:ea typeface="华文新魏" pitchFamily="2" charset="-122"/>
            </a:endParaRPr>
          </a:p>
        </p:txBody>
      </p:sp>
      <p:sp>
        <p:nvSpPr>
          <p:cNvPr id="5" name="矩形 4"/>
          <p:cNvSpPr/>
          <p:nvPr/>
        </p:nvSpPr>
        <p:spPr>
          <a:xfrm>
            <a:off x="288167" y="764704"/>
            <a:ext cx="11639687" cy="5826723"/>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聚焦于一件事，是态度，也是智慧</a:t>
            </a:r>
            <a:endParaRPr lang="zh-CN" altLang="zh-CN" sz="1050" kern="100" dirty="0">
              <a:latin typeface="宋体" panose="02010600030101010101" pitchFamily="2" charset="-122"/>
              <a:cs typeface="Courier New" panose="02070309020205020404"/>
            </a:endParaRPr>
          </a:p>
          <a:p>
            <a:pPr algn="ctr">
              <a:lnSpc>
                <a:spcPct val="150000"/>
              </a:lnSpc>
              <a:spcAft>
                <a:spcPts val="0"/>
              </a:spcAft>
            </a:pP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纽约：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一次只服务一位旅客</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世界上，最紧锣密鼓的地方可能要数只有</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平方米的纽约中央车站问询处。每一天，那里都是人潮汹涌，匆匆的旅客都争着询问自己的问题，都希望能够立即得到答案。对于问询处的服务人员来说，工作的紧张与压力可想而知。可柜台后面的那位服务人员看起来一点也不紧张。他身材瘦小，戴着眼镜，一副文弱的样子，显得那么轻松自如、镇定自若。</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在他面前的旅客，是一个矮胖的妇人，头上扎着一条丝巾，已被汗水湿透，充满了焦虑与不安。问询处的先生倾斜着上半身，以便能倾听她</a:t>
            </a:r>
            <a:r>
              <a:rPr lang="zh-CN" altLang="zh-CN" sz="2800" kern="100" dirty="0" smtClean="0">
                <a:latin typeface="Times New Roman" panose="02020603050405020304"/>
                <a:ea typeface="华文细黑"/>
                <a:cs typeface="Times New Roman" panose="02020603050405020304"/>
              </a:rPr>
              <a:t>的</a:t>
            </a:r>
            <a:endParaRPr lang="zh-CN" altLang="zh-CN" sz="1050" kern="100" dirty="0">
              <a:effectLst/>
              <a:latin typeface="宋体" panose="02010600030101010101" pitchFamily="2" charset="-122"/>
              <a:cs typeface="Courier New" panose="02070309020205020404"/>
            </a:endParaRPr>
          </a:p>
        </p:txBody>
      </p:sp>
      <p:sp>
        <p:nvSpPr>
          <p:cNvPr id="11" name="文本框 5"/>
          <p:cNvSpPr txBox="1"/>
          <p:nvPr/>
        </p:nvSpPr>
        <p:spPr>
          <a:xfrm>
            <a:off x="19250" y="872309"/>
            <a:ext cx="1827484" cy="612475"/>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anose="020B0503020204020204" pitchFamily="34" charset="-122"/>
                <a:ea typeface="微软雅黑" panose="020B0503020204020204" pitchFamily="34" charset="-122"/>
              </a:rPr>
              <a:t>哲思品悟</a:t>
            </a:r>
            <a:endParaRPr lang="en-US" altLang="zh-CN" sz="2600" b="1" dirty="0" smtClea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 name="矩形 2"/>
          <p:cNvSpPr/>
          <p:nvPr/>
        </p:nvSpPr>
        <p:spPr>
          <a:xfrm>
            <a:off x="397995" y="404664"/>
            <a:ext cx="11457851" cy="5909310"/>
          </a:xfrm>
          <a:prstGeom prst="rect">
            <a:avLst/>
          </a:prstGeom>
        </p:spPr>
        <p:txBody>
          <a:bodyPr>
            <a:spAutoFit/>
          </a:bodyPr>
          <a:lstStyle/>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这句话好像父亲也说过，我</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嗯</a:t>
            </a:r>
            <a:r>
              <a:rPr lang="en-US" altLang="zh-CN" sz="2800" kern="100" dirty="0">
                <a:solidFill>
                  <a:srgbClr val="3333FF"/>
                </a:solidFill>
                <a:latin typeface="宋体" panose="02010600030101010101" pitchFamily="2" charset="-122"/>
                <a:ea typeface="华文细黑"/>
                <a:cs typeface="Times New Roman" panose="02020603050405020304"/>
              </a:rPr>
              <a:t>”</a:t>
            </a:r>
            <a:r>
              <a:rPr lang="zh-CN" altLang="zh-CN" sz="2800" kern="100" dirty="0">
                <a:solidFill>
                  <a:srgbClr val="3333FF"/>
                </a:solidFill>
                <a:latin typeface="Times New Roman" panose="02020603050405020304"/>
                <a:ea typeface="华文细黑"/>
                <a:cs typeface="Times New Roman" panose="02020603050405020304"/>
              </a:rPr>
              <a:t>了一声，想哭，鼻里嘴里咸咸的，或许是海风的缘故。</a:t>
            </a:r>
            <a:endParaRPr lang="zh-CN" altLang="zh-CN" sz="1050" kern="100" dirty="0">
              <a:solidFill>
                <a:srgbClr val="3333FF"/>
              </a:solidFill>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solidFill>
                  <a:srgbClr val="3333FF"/>
                </a:solidFill>
                <a:latin typeface="Times New Roman" panose="02020603050405020304"/>
                <a:ea typeface="华文细黑"/>
                <a:cs typeface="Times New Roman" panose="02020603050405020304"/>
              </a:rPr>
              <a:t>我想到了爸爸，也许在外打工的他，也会遇到这种境遇吧，遭人白眼，他一定也会像这个父亲一样忍着，只是为了赚钱供养自己的孩子，希望他们将来能有出息，别再走自己这条老路。可怜天下父母心，我们做儿女的不是不懂，只是在寻找一个最好的时机来回报你们，安抚你们曾经受伤的心。</a:t>
            </a:r>
            <a:endParaRPr lang="zh-CN" altLang="zh-CN" sz="1050" kern="100" dirty="0">
              <a:solidFill>
                <a:srgbClr val="3333FF"/>
              </a:solidFill>
              <a:latin typeface="宋体" panose="02010600030101010101" pitchFamily="2" charset="-122"/>
              <a:cs typeface="Courier New" panose="02070309020205020404"/>
            </a:endParaRPr>
          </a:p>
          <a:p>
            <a:pPr>
              <a:lnSpc>
                <a:spcPct val="150000"/>
              </a:lnSpc>
            </a:pPr>
            <a:r>
              <a:rPr lang="en-US" altLang="zh-CN" sz="2800" kern="100" dirty="0" smtClean="0">
                <a:solidFill>
                  <a:srgbClr val="3333FF"/>
                </a:solidFill>
                <a:latin typeface="Times New Roman" panose="02020603050405020304"/>
                <a:ea typeface="华文细黑"/>
                <a:cs typeface="Times New Roman" panose="02020603050405020304"/>
              </a:rPr>
              <a:t>        </a:t>
            </a:r>
            <a:r>
              <a:rPr lang="zh-CN" altLang="zh-CN" sz="2800" kern="100" dirty="0" smtClean="0">
                <a:solidFill>
                  <a:srgbClr val="3333FF"/>
                </a:solidFill>
                <a:latin typeface="Times New Roman" panose="02020603050405020304"/>
                <a:ea typeface="华文细黑"/>
                <a:cs typeface="Times New Roman" panose="02020603050405020304"/>
              </a:rPr>
              <a:t>我</a:t>
            </a:r>
            <a:r>
              <a:rPr lang="zh-CN" altLang="zh-CN" sz="2800" kern="100" dirty="0">
                <a:solidFill>
                  <a:srgbClr val="3333FF"/>
                </a:solidFill>
                <a:latin typeface="Times New Roman" panose="02020603050405020304"/>
                <a:ea typeface="华文细黑"/>
                <a:cs typeface="Times New Roman" panose="02020603050405020304"/>
              </a:rPr>
              <a:t>不知道他的名字，但是这并不重要，因为我知道他们伟大的共同的名字：父亲</a:t>
            </a:r>
            <a:r>
              <a:rPr lang="zh-CN" altLang="zh-CN" sz="2800" kern="100" dirty="0" smtClean="0">
                <a:solidFill>
                  <a:srgbClr val="3333FF"/>
                </a:solidFill>
                <a:latin typeface="Times New Roman" panose="02020603050405020304"/>
                <a:ea typeface="华文细黑"/>
                <a:cs typeface="Times New Roman" panose="02020603050405020304"/>
              </a:rPr>
              <a:t>！</a:t>
            </a:r>
            <a:r>
              <a:rPr lang="en-US" altLang="zh-CN" sz="2800" kern="100" dirty="0" smtClean="0">
                <a:solidFill>
                  <a:srgbClr val="3333FF"/>
                </a:solidFill>
                <a:latin typeface="Times New Roman" panose="02020603050405020304"/>
                <a:ea typeface="华文细黑"/>
                <a:cs typeface="Times New Roman" panose="02020603050405020304"/>
              </a:rPr>
              <a:t> </a:t>
            </a:r>
            <a:endParaRPr lang="zh-CN" altLang="zh-CN" sz="2800" kern="100" dirty="0">
              <a:solidFill>
                <a:srgbClr val="3333FF"/>
              </a:solidFill>
              <a:effectLst/>
              <a:latin typeface="宋体" panose="02010600030101010101" pitchFamily="2" charset="-122"/>
              <a:cs typeface="Courier New" panose="02070309020205020404"/>
            </a:endParaRPr>
          </a:p>
        </p:txBody>
      </p:sp>
      <p:sp>
        <p:nvSpPr>
          <p:cNvPr id="6" name="圆角矩形 5">
            <a:hlinkClick r:id="rId1"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linds(horizontal)">
                                      <p:cBhvr>
                                        <p:cTn id="11" dur="750"/>
                                        <p:tgtEl>
                                          <p:spTgt spid="3">
                                            <p:txEl>
                                              <p:pRg st="1" end="1"/>
                                            </p:txEl>
                                          </p:spTgt>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1700808"/>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pic>
        <p:nvPicPr>
          <p:cNvPr id="5" name="Picture 9"/>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8456612" y="3323034"/>
            <a:ext cx="3727083"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9235" y="400010"/>
            <a:ext cx="11366611" cy="5909310"/>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声音。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是的，你要问什么？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他把头抬高，集中精神，透过他的厚镜片看着这位妇人，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你要去哪里？</a:t>
            </a:r>
            <a:r>
              <a:rPr lang="en-US" altLang="zh-CN" sz="2800" kern="100" dirty="0">
                <a:latin typeface="宋体" panose="02010600030101010101" pitchFamily="2" charset="-122"/>
                <a:ea typeface="华文细黑"/>
                <a:cs typeface="Times New Roman" panose="02020603050405020304"/>
              </a:rPr>
              <a:t>” </a:t>
            </a:r>
            <a:endParaRPr lang="en-US"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这时，有位穿着入时，一手提着皮箱，头上戴着昂贵的帽子的男子，试图插话进来。但是，这位服务人员却旁若无人，只是继续和这位妇人说话：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你要去哪里？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春田。</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是俄亥俄州的春田吗？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不，是马萨诸塞州的春田。</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他根本不需要行车时刻表，就说：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那班车是在</a:t>
            </a:r>
            <a:r>
              <a:rPr lang="en-US" altLang="zh-CN" sz="2800" kern="100" dirty="0">
                <a:latin typeface="Times New Roman" panose="02020603050405020304"/>
                <a:ea typeface="华文细黑"/>
                <a:cs typeface="Courier New" panose="02070309020205020404"/>
              </a:rPr>
              <a:t>10</a:t>
            </a:r>
            <a:r>
              <a:rPr lang="zh-CN" altLang="zh-CN" sz="2800" kern="100" dirty="0">
                <a:latin typeface="Times New Roman" panose="02020603050405020304"/>
                <a:ea typeface="华文细黑"/>
                <a:cs typeface="Times New Roman" panose="02020603050405020304"/>
              </a:rPr>
              <a:t>分钟之内，在第</a:t>
            </a: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号月台出车。你不用跑，时间还多得很。</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你是说</a:t>
            </a: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号月台吗？</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是的，太太。</a:t>
            </a:r>
            <a:r>
              <a:rPr lang="en-US" altLang="zh-CN" sz="2800" kern="100" dirty="0" smtClean="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4385" y="116632"/>
            <a:ext cx="11142644" cy="6555641"/>
          </a:xfrm>
          <a:prstGeom prst="rect">
            <a:avLst/>
          </a:prstGeom>
          <a:noFill/>
        </p:spPr>
        <p:txBody>
          <a:bodyPr wrap="square" rtlCol="0">
            <a:spAutoFit/>
          </a:bodyPr>
          <a:lstStyle/>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女人转身离开，这位先生立即将注意力转移到下一位客人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戴着帽子的那位身上。但是，没多久，那位太太又回头来问一次月台号码。</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你刚才说是</a:t>
            </a:r>
            <a:r>
              <a:rPr lang="en-US" altLang="zh-CN" sz="2800" kern="100" dirty="0">
                <a:latin typeface="Times New Roman" panose="02020603050405020304"/>
                <a:ea typeface="华文细黑"/>
                <a:cs typeface="Courier New" panose="02070309020205020404"/>
              </a:rPr>
              <a:t>15</a:t>
            </a:r>
            <a:r>
              <a:rPr lang="zh-CN" altLang="zh-CN" sz="2800" kern="100" dirty="0">
                <a:latin typeface="Times New Roman" panose="02020603050405020304"/>
                <a:ea typeface="华文细黑"/>
                <a:cs typeface="Times New Roman" panose="02020603050405020304"/>
              </a:rPr>
              <a:t>号月台？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这一次，这位服务人员集中精神在下一位旅客身上，不再管这位头上扎丝巾的太太了。</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有人请教那位服务人员：</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能否告诉我，你是如何做到并保持冷静的呢？</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indent="711200" algn="just">
              <a:lnSpc>
                <a:spcPct val="150000"/>
              </a:lnSpc>
              <a:spcAft>
                <a:spcPts val="0"/>
              </a:spcAft>
            </a:pPr>
            <a:r>
              <a:rPr lang="zh-CN" altLang="zh-CN" sz="2800" kern="100" dirty="0">
                <a:latin typeface="Times New Roman" panose="02020603050405020304"/>
                <a:ea typeface="华文细黑"/>
                <a:cs typeface="Times New Roman" panose="02020603050405020304"/>
              </a:rPr>
              <a:t>那个人这样回答：</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我并没有和公众打交道，我只是单纯处理一位旅客。忙完一位，才换下一位，在一整天之中，我一次只服务一位旅客。</a:t>
            </a:r>
            <a:r>
              <a:rPr lang="en-US" altLang="zh-CN" sz="2800" kern="100" dirty="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b="1" kern="100" dirty="0">
                <a:latin typeface="Times New Roman" panose="02020603050405020304"/>
                <a:ea typeface="华文细黑"/>
                <a:cs typeface="Times New Roman" panose="02020603050405020304"/>
              </a:rPr>
              <a:t>微感言</a:t>
            </a:r>
            <a:r>
              <a:rPr lang="zh-CN" altLang="zh-CN" sz="2800" kern="100" dirty="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Courier New" panose="02070309020205020404"/>
              </a:rPr>
              <a:t>_____________________________________________________</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2558" y="760050"/>
            <a:ext cx="11401027" cy="5826723"/>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老舍名言</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骄傲自满是我们的一座可怕的陷阱；而且，这个陷阱是我们自己亲手挖掘的。</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哲人的智慧，加上孩子的天真，或者就能成个好作家了。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一个作家实在就是个全能的演员，能用一枝笔写出王二、张三与李四的语言，而且都写得恰如其人。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美丽的人是不多施脂粉，不乱穿衣服。</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(5)</a:t>
            </a:r>
            <a:r>
              <a:rPr lang="zh-CN" altLang="zh-CN" sz="2800" kern="100" dirty="0">
                <a:latin typeface="Times New Roman" panose="02020603050405020304"/>
                <a:ea typeface="华文细黑"/>
                <a:cs typeface="Times New Roman" panose="02020603050405020304"/>
              </a:rPr>
              <a:t>历史，带着它的诗、画，与君子小人，必须死！新的历史必须由血里产生出来！</a:t>
            </a:r>
            <a:endParaRPr lang="zh-CN" altLang="zh-CN" sz="1050" kern="100" dirty="0">
              <a:effectLst/>
              <a:latin typeface="宋体" panose="02010600030101010101" pitchFamily="2" charset="-122"/>
              <a:cs typeface="Courier New" panose="02070309020205020404"/>
            </a:endParaRPr>
          </a:p>
        </p:txBody>
      </p:sp>
      <p:sp>
        <p:nvSpPr>
          <p:cNvPr id="8" name="圆角矩形 7"/>
          <p:cNvSpPr/>
          <p:nvPr/>
        </p:nvSpPr>
        <p:spPr>
          <a:xfrm>
            <a:off x="14664" y="154783"/>
            <a:ext cx="1681415" cy="530613"/>
          </a:xfrm>
          <a:prstGeom prst="roundRect">
            <a:avLst>
              <a:gd name="adj" fmla="val 608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
          <p:cNvSpPr txBox="1"/>
          <p:nvPr/>
        </p:nvSpPr>
        <p:spPr>
          <a:xfrm>
            <a:off x="91258" y="139210"/>
            <a:ext cx="1827484" cy="561757"/>
          </a:xfrm>
          <a:prstGeom prst="rect">
            <a:avLst/>
          </a:prstGeom>
          <a:noFill/>
        </p:spPr>
        <p:txBody>
          <a:bodyPr wrap="square" rtlCol="0">
            <a:spAutoFit/>
          </a:bodyPr>
          <a:lstStyle/>
          <a:p>
            <a:pPr>
              <a:lnSpc>
                <a:spcPct val="130000"/>
              </a:lnSpc>
              <a:spcBef>
                <a:spcPts val="600"/>
              </a:spcBef>
            </a:pPr>
            <a:r>
              <a:rPr lang="zh-CN" altLang="en-US" sz="2600" b="1" dirty="0" smtClean="0">
                <a:solidFill>
                  <a:schemeClr val="bg1">
                    <a:lumMod val="50000"/>
                  </a:schemeClr>
                </a:solidFill>
                <a:latin typeface="微软雅黑" panose="020B0503020204020204" pitchFamily="34" charset="-122"/>
                <a:ea typeface="微软雅黑" panose="020B0503020204020204" pitchFamily="34" charset="-122"/>
              </a:rPr>
              <a:t>佳句咀华</a:t>
            </a:r>
            <a:endParaRPr lang="en-US" altLang="zh-CN" sz="2600" b="1" dirty="0" smtClean="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TextBox 1"/>
          <p:cNvSpPr txBox="1"/>
          <p:nvPr/>
        </p:nvSpPr>
        <p:spPr>
          <a:xfrm>
            <a:off x="334566" y="836644"/>
            <a:ext cx="11551293" cy="3888500"/>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必须先胸有成竹地知道了人物的一切，而后设身处地的写出人物的话语来。</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不随时注意观察，随时记下来，哪怕你走遍天下，还是什么也记不真确，什么东西也写不出。</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(8)</a:t>
            </a:r>
            <a:r>
              <a:rPr lang="zh-CN" altLang="zh-CN" sz="2800" kern="100" dirty="0">
                <a:latin typeface="Times New Roman" panose="02020603050405020304"/>
                <a:ea typeface="华文细黑"/>
                <a:cs typeface="Times New Roman" panose="02020603050405020304"/>
              </a:rPr>
              <a:t>使人的心缩小，像一个小石卵，虽然小，而极结实。结实才能诚实。</a:t>
            </a:r>
            <a:endParaRPr lang="zh-CN" altLang="zh-CN" sz="1050" kern="100" dirty="0">
              <a:latin typeface="宋体" panose="02010600030101010101" pitchFamily="2" charset="-122"/>
              <a:cs typeface="Courier New" panose="02070309020205020404"/>
            </a:endParaRPr>
          </a:p>
          <a:p>
            <a:pPr>
              <a:lnSpc>
                <a:spcPct val="150000"/>
              </a:lnSpc>
            </a:pPr>
            <a:r>
              <a:rPr lang="en-US" altLang="zh-CN" sz="2800" kern="100" dirty="0">
                <a:latin typeface="Times New Roman" panose="02020603050405020304"/>
                <a:ea typeface="华文细黑"/>
              </a:rPr>
              <a:t>(9)</a:t>
            </a:r>
            <a:r>
              <a:rPr lang="zh-CN" altLang="zh-CN" sz="2800" kern="100" dirty="0">
                <a:latin typeface="Times New Roman" panose="02020603050405020304"/>
                <a:ea typeface="华文细黑"/>
                <a:cs typeface="Times New Roman" panose="02020603050405020304"/>
              </a:rPr>
              <a:t>最伟大的牺牲是忍辱，最伟大的忍辱是反抗。</a:t>
            </a:r>
            <a:endParaRPr lang="zh-CN" altLang="zh-CN" sz="2800" kern="100" dirty="0">
              <a:effectLst/>
              <a:latin typeface="宋体" panose="02010600030101010101" pitchFamily="2" charset="-122"/>
              <a:cs typeface="Courier New" panose="02070309020205020404"/>
            </a:endParaRPr>
          </a:p>
        </p:txBody>
      </p:sp>
      <p:sp>
        <p:nvSpPr>
          <p:cNvPr id="5" name="圆角矩形 4">
            <a:hlinkClick r:id="rId1" action="ppaction://hlinksldjump"/>
          </p:cNvPr>
          <p:cNvSpPr/>
          <p:nvPr/>
        </p:nvSpPr>
        <p:spPr>
          <a:xfrm>
            <a:off x="11382521" y="6658148"/>
            <a:ext cx="807892"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anose="02010609060101010101" pitchFamily="49" charset="-122"/>
                <a:ea typeface="黑体" panose="02010609060101010101" pitchFamily="49" charset="-122"/>
              </a:rPr>
              <a:t>返回</a:t>
            </a:r>
            <a:endParaRPr lang="zh-CN" altLang="en-US" sz="1400"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1"/>
            <a:ext cx="12190413" cy="53781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400">
              <a:latin typeface="微软雅黑" panose="020B0503020204020204" pitchFamily="34" charset="-122"/>
              <a:ea typeface="微软雅黑" panose="020B0503020204020204" pitchFamily="34" charset="-122"/>
            </a:endParaRPr>
          </a:p>
        </p:txBody>
      </p:sp>
      <p:sp>
        <p:nvSpPr>
          <p:cNvPr id="5" name="矩形 4"/>
          <p:cNvSpPr/>
          <p:nvPr/>
        </p:nvSpPr>
        <p:spPr>
          <a:xfrm>
            <a:off x="211522" y="836712"/>
            <a:ext cx="11578456" cy="6052939"/>
          </a:xfrm>
          <a:prstGeom prst="rect">
            <a:avLst/>
          </a:prstGeom>
        </p:spPr>
        <p:txBody>
          <a:bodyPr>
            <a:spAutoFit/>
          </a:bodyPr>
          <a:lstStyle/>
          <a:p>
            <a:pPr algn="ctr">
              <a:lnSpc>
                <a:spcPct val="14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老实人</a:t>
            </a:r>
            <a:r>
              <a:rPr lang="en-US" altLang="zh-CN" sz="2800" b="1" kern="100" dirty="0">
                <a:solidFill>
                  <a:srgbClr val="C00000"/>
                </a:solidFill>
                <a:latin typeface="Times New Roman" panose="02020603050405020304"/>
                <a:ea typeface="华文细黑"/>
                <a:cs typeface="Courier New" panose="02070309020205020404"/>
              </a:rPr>
              <a:t>——</a:t>
            </a:r>
            <a:r>
              <a:rPr lang="zh-CN" altLang="zh-CN" sz="2800" b="1" kern="100" dirty="0">
                <a:solidFill>
                  <a:srgbClr val="C00000"/>
                </a:solidFill>
                <a:latin typeface="Times New Roman" panose="02020603050405020304"/>
                <a:ea typeface="华文细黑"/>
                <a:cs typeface="Times New Roman" panose="02020603050405020304"/>
              </a:rPr>
              <a:t>老舍</a:t>
            </a:r>
            <a:endParaRPr lang="zh-CN" altLang="zh-CN" sz="1050" kern="100" dirty="0">
              <a:latin typeface="宋体" panose="02010600030101010101" pitchFamily="2" charset="-122"/>
              <a:cs typeface="Courier New" panose="02070309020205020404"/>
            </a:endParaRPr>
          </a:p>
          <a:p>
            <a:pPr indent="711200" algn="just">
              <a:lnSpc>
                <a:spcPct val="140000"/>
              </a:lnSpc>
              <a:spcAft>
                <a:spcPts val="0"/>
              </a:spcAft>
            </a:pPr>
            <a:r>
              <a:rPr lang="zh-CN" altLang="zh-CN" sz="2800" kern="100" dirty="0">
                <a:latin typeface="Times New Roman" panose="02020603050405020304"/>
                <a:ea typeface="华文细黑"/>
                <a:cs typeface="Times New Roman" panose="02020603050405020304"/>
              </a:rPr>
              <a:t>他用自己的真诚来书写，反映他所熟悉的人和事。他写</a:t>
            </a:r>
            <a:r>
              <a:rPr lang="zh-CN" altLang="zh-CN" sz="2800" kern="100" dirty="0" smtClean="0">
                <a:latin typeface="Times New Roman" panose="02020603050405020304"/>
                <a:ea typeface="华文细黑"/>
                <a:cs typeface="Times New Roman" panose="02020603050405020304"/>
              </a:rPr>
              <a:t>老</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zh-CN" altLang="zh-CN" sz="2800" kern="100" dirty="0" smtClean="0">
                <a:latin typeface="Times New Roman" panose="02020603050405020304"/>
                <a:ea typeface="华文细黑"/>
                <a:cs typeface="Times New Roman" panose="02020603050405020304"/>
              </a:rPr>
              <a:t>中国</a:t>
            </a:r>
            <a:r>
              <a:rPr lang="zh-CN" altLang="zh-CN" sz="2800" kern="100" dirty="0">
                <a:latin typeface="Times New Roman" panose="02020603050405020304"/>
                <a:ea typeface="华文细黑"/>
                <a:cs typeface="Times New Roman" panose="02020603050405020304"/>
              </a:rPr>
              <a:t>的儿女如马则仁之流，是如何丑态百出的，表现他对旧</a:t>
            </a:r>
            <a:r>
              <a:rPr lang="zh-CN" altLang="zh-CN" sz="2800" kern="100" dirty="0" smtClean="0">
                <a:latin typeface="Times New Roman" panose="02020603050405020304"/>
                <a:ea typeface="华文细黑"/>
                <a:cs typeface="Times New Roman" panose="02020603050405020304"/>
              </a:rPr>
              <a:t>文</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zh-CN" altLang="zh-CN" sz="2800" kern="100" dirty="0" smtClean="0">
                <a:latin typeface="Times New Roman" panose="02020603050405020304"/>
                <a:ea typeface="华文细黑"/>
                <a:cs typeface="Times New Roman" panose="02020603050405020304"/>
              </a:rPr>
              <a:t>化</a:t>
            </a:r>
            <a:r>
              <a:rPr lang="zh-CN" altLang="zh-CN" sz="2800" kern="100" dirty="0">
                <a:latin typeface="Times New Roman" panose="02020603050405020304"/>
                <a:ea typeface="华文细黑"/>
                <a:cs typeface="Times New Roman" panose="02020603050405020304"/>
              </a:rPr>
              <a:t>旧人物的憎恶和批判；他写可怜的李先生，在庸俗的生活</a:t>
            </a:r>
            <a:r>
              <a:rPr lang="zh-CN" altLang="zh-CN" sz="2800" kern="100" dirty="0" smtClean="0">
                <a:latin typeface="Times New Roman" panose="02020603050405020304"/>
                <a:ea typeface="华文细黑"/>
                <a:cs typeface="Times New Roman" panose="02020603050405020304"/>
              </a:rPr>
              <a:t>中</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zh-CN" altLang="zh-CN" sz="2800" kern="100" dirty="0" smtClean="0">
                <a:latin typeface="Times New Roman" panose="02020603050405020304"/>
                <a:ea typeface="华文细黑"/>
                <a:cs typeface="Times New Roman" panose="02020603050405020304"/>
              </a:rPr>
              <a:t>寻求</a:t>
            </a:r>
            <a:r>
              <a:rPr lang="zh-CN" altLang="zh-CN" sz="2800" kern="100" dirty="0">
                <a:latin typeface="Times New Roman" panose="02020603050405020304"/>
                <a:ea typeface="华文细黑"/>
                <a:cs typeface="Times New Roman" panose="02020603050405020304"/>
              </a:rPr>
              <a:t>所谓的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诗意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闹而不离</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的婚姻闹剧中走向</a:t>
            </a:r>
            <a:r>
              <a:rPr lang="zh-CN" altLang="zh-CN" sz="2800" kern="100" dirty="0" smtClean="0">
                <a:latin typeface="Times New Roman" panose="02020603050405020304"/>
                <a:ea typeface="华文细黑"/>
                <a:cs typeface="Times New Roman" panose="02020603050405020304"/>
              </a:rPr>
              <a:t>沉沦；</a:t>
            </a:r>
            <a:endParaRPr lang="en-US" altLang="zh-CN" sz="2800" kern="100" dirty="0" smtClean="0">
              <a:latin typeface="Times New Roman" panose="02020603050405020304"/>
              <a:ea typeface="华文细黑"/>
              <a:cs typeface="Times New Roman" panose="02020603050405020304"/>
            </a:endParaRPr>
          </a:p>
          <a:p>
            <a:pPr algn="just">
              <a:lnSpc>
                <a:spcPct val="140000"/>
              </a:lnSpc>
              <a:spcAft>
                <a:spcPts val="0"/>
              </a:spcAft>
            </a:pPr>
            <a:r>
              <a:rPr lang="zh-CN" altLang="zh-CN" sz="2800" kern="100" dirty="0" smtClean="0">
                <a:latin typeface="Times New Roman" panose="02020603050405020304"/>
                <a:ea typeface="华文细黑"/>
                <a:cs typeface="Times New Roman" panose="02020603050405020304"/>
              </a:rPr>
              <a:t>他</a:t>
            </a:r>
            <a:r>
              <a:rPr lang="zh-CN" altLang="zh-CN" sz="2800" kern="100" dirty="0">
                <a:latin typeface="Times New Roman" panose="02020603050405020304"/>
                <a:ea typeface="华文细黑"/>
                <a:cs typeface="Times New Roman" panose="02020603050405020304"/>
              </a:rPr>
              <a:t>写祥子，是如何从一个农村来的漂亮小伙成为一个个人主义的末路鬼的，其中蕴涵了老舍的无限同情；他写妓女，写她们的悲惨命运，就像她们是自己的姐妹一样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老舍以他最大的同情书写着下层人民的命运，用这样的书写表达他悲天悯人的情怀。他不偷懒，坚持书写；他也不耍花招，很少用时髦的方法。</a:t>
            </a:r>
            <a:endParaRPr lang="zh-CN" altLang="zh-CN" sz="1050" kern="100" dirty="0">
              <a:effectLst/>
              <a:latin typeface="宋体" panose="02010600030101010101" pitchFamily="2" charset="-122"/>
              <a:cs typeface="Courier New" panose="02070309020205020404"/>
            </a:endParaRPr>
          </a:p>
        </p:txBody>
      </p:sp>
      <p:sp>
        <p:nvSpPr>
          <p:cNvPr id="4" name="TextBox 37"/>
          <p:cNvSpPr txBox="1"/>
          <p:nvPr/>
        </p:nvSpPr>
        <p:spPr>
          <a:xfrm>
            <a:off x="90027" y="76145"/>
            <a:ext cx="12100385" cy="461665"/>
          </a:xfrm>
          <a:prstGeom prst="rect">
            <a:avLst/>
          </a:prstGeom>
          <a:noFill/>
        </p:spPr>
        <p:txBody>
          <a:bodyPr wrap="square" rtlCol="0">
            <a:spAutoFit/>
          </a:bodyPr>
          <a:lstStyle/>
          <a:p>
            <a:pPr marR="0" lvl="0" indent="0" fontAlgn="auto">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自主积累       </a:t>
            </a:r>
            <a:r>
              <a:rPr kumimoji="0" lang="zh-CN" altLang="en-US" sz="2400" b="1" i="0" u="none" strike="noStrike" kern="0" cap="none" spc="0" normalizeH="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              　　　　　　　　　　　　　　</a:t>
            </a:r>
            <a:r>
              <a:rPr lang="zh-CN" altLang="en-US" sz="2400" b="1" kern="0" dirty="0" smtClean="0">
                <a:solidFill>
                  <a:schemeClr val="bg1"/>
                </a:solidFill>
                <a:latin typeface="华文新魏" pitchFamily="2" charset="-122"/>
                <a:ea typeface="华文新魏" pitchFamily="2" charset="-122"/>
              </a:rPr>
              <a:t>博</a:t>
            </a:r>
            <a:r>
              <a:rPr lang="zh-CN" altLang="en-US" sz="2400" b="1" kern="0" dirty="0">
                <a:solidFill>
                  <a:schemeClr val="bg1"/>
                </a:solidFill>
                <a:latin typeface="华文新魏" pitchFamily="2" charset="-122"/>
                <a:ea typeface="华文新魏" pitchFamily="2" charset="-122"/>
              </a:rPr>
              <a:t>观而约取，厚积而薄</a:t>
            </a:r>
            <a:r>
              <a:rPr lang="zh-CN" altLang="en-US" sz="2400" b="1" kern="0" dirty="0" smtClean="0">
                <a:solidFill>
                  <a:schemeClr val="bg1"/>
                </a:solidFill>
                <a:latin typeface="华文新魏" pitchFamily="2" charset="-122"/>
                <a:ea typeface="华文新魏" pitchFamily="2" charset="-122"/>
              </a:rPr>
              <a:t>发 </a:t>
            </a:r>
            <a:endParaRPr lang="zh-CN" altLang="en-US" sz="2400" b="1" kern="0" dirty="0">
              <a:solidFill>
                <a:schemeClr val="bg1"/>
              </a:solidFill>
              <a:latin typeface="华文新魏" pitchFamily="2" charset="-122"/>
              <a:ea typeface="华文新魏" pitchFamily="2" charset="-122"/>
            </a:endParaRPr>
          </a:p>
        </p:txBody>
      </p:sp>
      <p:sp>
        <p:nvSpPr>
          <p:cNvPr id="12" name="矩形 11"/>
          <p:cNvSpPr/>
          <p:nvPr/>
        </p:nvSpPr>
        <p:spPr>
          <a:xfrm>
            <a:off x="406574" y="908720"/>
            <a:ext cx="1517956" cy="432048"/>
          </a:xfrm>
          <a:prstGeom prst="rect">
            <a:avLst/>
          </a:prstGeom>
          <a:solidFill>
            <a:srgbClr val="00A7E2"/>
          </a:solidFill>
          <a:ln w="25400" cap="flat" cmpd="sng" algn="ctr">
            <a:noFill/>
            <a:prstDash val="solid"/>
          </a:ln>
          <a:effectLst/>
        </p:spPr>
        <p:txBody>
          <a:bodyPr anchor="ctr"/>
          <a:lstStyle/>
          <a:p>
            <a:pPr lvl="0">
              <a:defRPr/>
            </a:pPr>
            <a:r>
              <a:rPr lang="zh-CN" altLang="en-US" sz="2400" kern="0" dirty="0" smtClean="0">
                <a:solidFill>
                  <a:sysClr val="window" lastClr="FFFFFF"/>
                </a:solidFill>
                <a:effectLst/>
                <a:latin typeface="微软雅黑" panose="020B0503020204020204" pitchFamily="34" charset="-122"/>
                <a:ea typeface="微软雅黑" panose="020B0503020204020204" pitchFamily="34" charset="-122"/>
              </a:rPr>
              <a:t>作者视窗</a:t>
            </a:r>
            <a:endParaRPr lang="zh-CN" altLang="en-US" sz="2400" kern="0" dirty="0">
              <a:solidFill>
                <a:sysClr val="window" lastClr="FFFFFF"/>
              </a:solidFill>
              <a:effectLst/>
              <a:latin typeface="微软雅黑" panose="020B0503020204020204" pitchFamily="34" charset="-122"/>
              <a:ea typeface="微软雅黑" panose="020B0503020204020204" pitchFamily="34" charset="-122"/>
            </a:endParaRPr>
          </a:p>
        </p:txBody>
      </p:sp>
      <p:sp>
        <p:nvSpPr>
          <p:cNvPr id="13" name="矩形 12"/>
          <p:cNvSpPr/>
          <p:nvPr/>
        </p:nvSpPr>
        <p:spPr>
          <a:xfrm>
            <a:off x="-2526" y="908720"/>
            <a:ext cx="458955" cy="432048"/>
          </a:xfrm>
          <a:prstGeom prst="rect">
            <a:avLst/>
          </a:prstGeom>
          <a:solidFill>
            <a:schemeClr val="tx1">
              <a:lumMod val="75000"/>
              <a:lumOff val="25000"/>
            </a:schemeClr>
          </a:solidFill>
          <a:ln w="25400" cap="flat" cmpd="sng" algn="ctr">
            <a:noFill/>
            <a:prstDash val="solid"/>
          </a:ln>
          <a:effectLst/>
        </p:spPr>
        <p:txBody>
          <a:bodyPr anchor="ctr"/>
          <a:lstStyle/>
          <a:p>
            <a:pPr algn="ctr"/>
            <a:r>
              <a:rPr lang="zh-CN" altLang="en-US" sz="2400" kern="0" dirty="0" smtClean="0">
                <a:solidFill>
                  <a:sysClr val="window" lastClr="FFFFFF"/>
                </a:solidFill>
                <a:latin typeface="微软雅黑" panose="020B0503020204020204" pitchFamily="34" charset="-122"/>
                <a:ea typeface="微软雅黑" panose="020B0503020204020204" pitchFamily="34" charset="-122"/>
              </a:rPr>
              <a:t>一</a:t>
            </a: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pic>
        <p:nvPicPr>
          <p:cNvPr id="2" name="Picture 2" descr="Y4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052695" y="1319879"/>
            <a:ext cx="1947167" cy="25411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7667</Words>
  <Application>WPS 演示</Application>
  <PresentationFormat>自定义</PresentationFormat>
  <Paragraphs>393</Paragraphs>
  <Slides>41</Slides>
  <Notes>1</Notes>
  <HiddenSlides>4</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41</vt:i4>
      </vt:variant>
    </vt:vector>
  </HeadingPairs>
  <TitlesOfParts>
    <vt:vector size="61" baseType="lpstr">
      <vt:lpstr>Arial</vt:lpstr>
      <vt:lpstr>宋体</vt:lpstr>
      <vt:lpstr>Wingdings</vt:lpstr>
      <vt:lpstr>华文新魏</vt:lpstr>
      <vt:lpstr>微软雅黑</vt:lpstr>
      <vt:lpstr>Times New Roman</vt:lpstr>
      <vt:lpstr>Times New Roman</vt:lpstr>
      <vt:lpstr>华文细黑</vt:lpstr>
      <vt:lpstr>Courier New</vt:lpstr>
      <vt:lpstr>华文细黑</vt:lpstr>
      <vt:lpstr>黑体</vt:lpstr>
      <vt:lpstr>Calibri</vt:lpstr>
      <vt:lpstr>Arial Unicode MS</vt:lpstr>
      <vt:lpstr>Symbol</vt:lpstr>
      <vt:lpstr>微软雅黑 Light</vt:lpstr>
      <vt:lpstr>Broadway</vt:lpstr>
      <vt:lpstr>DFPYeaSong-B5</vt:lpstr>
      <vt:lpstr>Segoe Print</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壹點KeTang</cp:lastModifiedBy>
  <cp:revision>82</cp:revision>
  <dcterms:created xsi:type="dcterms:W3CDTF">2016-03-28T08:27:00Z</dcterms:created>
  <dcterms:modified xsi:type="dcterms:W3CDTF">2018-02-14T02:34:41Z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