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3"/>
    <p:sldId id="256" r:id="rId4"/>
    <p:sldId id="257" r:id="rId5"/>
    <p:sldId id="258" r:id="rId6"/>
    <p:sldId id="259" r:id="rId7"/>
    <p:sldId id="260" r:id="rId8"/>
    <p:sldId id="262" r:id="rId9"/>
    <p:sldId id="263" r:id="rId10"/>
    <p:sldId id="264" r:id="rId11"/>
    <p:sldId id="265" r:id="rId12"/>
    <p:sldId id="266" r:id="rId13"/>
    <p:sldId id="267" r:id="rId14"/>
    <p:sldId id="268" r:id="rId15"/>
    <p:sldId id="282"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9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EFA783F-42F7-4C20-B850-EDC7A9A6BF0D}"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A5E02DB-3925-4FD8-82E2-3CDE314BF0C3}"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34724FE-527A-4D2C-A28A-B92702DC056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DD5DEF-444C-4A59-8FEB-F365B6EC9570}"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5A6C7BC-830B-46D2-8700-AD27EFD8172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2EC7A9-9F07-4AA6-B5A8-EA98DCF01952}"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6D6CEF8-4065-4E03-8A7D-E6C0D32496F5}"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457326-F116-4D23-9BBA-39CCEBE5D2D8}"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8578A35A-0239-4A12-BBEE-95FBAAFC480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5CAF73F-E61D-4FC0-AD8A-CC26DB47C433}"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2511F91-E611-4BA5-92F3-DDFB9F9F135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A219E8D-563A-4824-8394-FEE38F5F552E}"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3424638-E1EE-423D-8E8A-3C0C1F741752}"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D0A74300-C4F5-4E06-BC99-5750E005E949}"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F0B8F20-E18E-4816-8FE7-70FAB2B40B74}"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C8B874-92D0-4A42-AA5D-6225B2DC1E41}"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F0596D1-E74C-4676-94AF-B72CF973CCE6}"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6E28B3-BC39-4066-97F4-EBF2C83251E3}"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E048CA13-6E5C-4A17-A293-C1BB5BB9D24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1867864-ECF1-478E-B9C1-DDF6B45CD4FA}"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3CC38318-D873-4609-86DE-45397BB60D82}"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9C12D15-F25A-4D3C-BAA3-77437DC8F938}"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D2B72A3A-1098-4C53-8A6D-019925838F86}" type="datetimeFigureOut">
              <a:rPr lang="zh-CN" altLang="en-US"/>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B6C7CCE6-754C-4E0F-B2B3-BF2345F033BC}"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9" Type="http://schemas.openxmlformats.org/officeDocument/2006/relationships/hyperlink" Target="http://baike.baidu.com/view/3356.htm" TargetMode="External"/><Relationship Id="rId8" Type="http://schemas.openxmlformats.org/officeDocument/2006/relationships/hyperlink" Target="http://baike.baidu.com/view/1153624.htm" TargetMode="External"/><Relationship Id="rId7" Type="http://schemas.openxmlformats.org/officeDocument/2006/relationships/hyperlink" Target="http://baike.baidu.com/view/572605.htm" TargetMode="External"/><Relationship Id="rId6" Type="http://schemas.openxmlformats.org/officeDocument/2006/relationships/hyperlink" Target="http://baike.baidu.com/view/13098554.htm" TargetMode="External"/><Relationship Id="rId5" Type="http://schemas.openxmlformats.org/officeDocument/2006/relationships/hyperlink" Target="http://baike.baidu.com/view/1075706.htm" TargetMode="External"/><Relationship Id="rId4" Type="http://schemas.openxmlformats.org/officeDocument/2006/relationships/hyperlink" Target="http://baike.baidu.com/view/996398.htm" TargetMode="External"/><Relationship Id="rId3" Type="http://schemas.openxmlformats.org/officeDocument/2006/relationships/hyperlink" Target="http://baike.baidu.com/view/56020.htm" TargetMode="External"/><Relationship Id="rId2" Type="http://schemas.openxmlformats.org/officeDocument/2006/relationships/hyperlink" Target="http://baike.baidu.com/subview/31262/5047796.htm" TargetMode="External"/><Relationship Id="rId10"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p:txBody>
          <a:bodyPr/>
          <a:lstStyle/>
          <a:p>
            <a:endParaRPr lang="zh-CN" altLang="en-US" smtClean="0"/>
          </a:p>
        </p:txBody>
      </p:sp>
      <p:pic>
        <p:nvPicPr>
          <p:cNvPr id="26627" name="内容占位符 3" descr="u=2814202479,440923321&amp;fm=23&amp;gp=0.jpg"/>
          <p:cNvPicPr>
            <a:picLocks noGrp="1" noChangeAspect="1"/>
          </p:cNvPicPr>
          <p:nvPr>
            <p:ph idx="4294967295"/>
          </p:nvPr>
        </p:nvPicPr>
        <p:blipFill>
          <a:blip r:embed="rId1"/>
          <a:srcRect/>
          <a:stretch>
            <a:fillRect/>
          </a:stretch>
        </p:blipFill>
        <p:spPr>
          <a:xfrm>
            <a:off x="0" y="0"/>
            <a:ext cx="9144000" cy="6858000"/>
          </a:xfrm>
        </p:spPr>
      </p:pic>
      <p:sp>
        <p:nvSpPr>
          <p:cNvPr id="26628" name="矩形 5"/>
          <p:cNvSpPr>
            <a:spLocks noChangeArrowheads="1"/>
          </p:cNvSpPr>
          <p:nvPr/>
        </p:nvSpPr>
        <p:spPr bwMode="auto">
          <a:xfrm>
            <a:off x="1187450" y="2492375"/>
            <a:ext cx="8083550" cy="1555750"/>
          </a:xfrm>
          <a:prstGeom prst="rect">
            <a:avLst/>
          </a:prstGeom>
          <a:noFill/>
          <a:ln w="9525">
            <a:noFill/>
            <a:miter lim="800000"/>
          </a:ln>
        </p:spPr>
        <p:txBody>
          <a:bodyPr>
            <a:spAutoFit/>
          </a:bodyPr>
          <a:lstStyle/>
          <a:p>
            <a:pPr algn="ctr"/>
            <a:r>
              <a:rPr lang="zh-CN" altLang="en-US" sz="9600" b="1">
                <a:solidFill>
                  <a:srgbClr val="FF0000"/>
                </a:solidFill>
                <a:latin typeface="Calibri" panose="020F0502020204030204" pitchFamily="34" charset="0"/>
              </a:rPr>
              <a:t>太空一日</a:t>
            </a:r>
            <a:endParaRPr lang="zh-CN" altLang="en-US" sz="9600" b="1">
              <a:solidFill>
                <a:srgbClr val="FF0000"/>
              </a:solidFill>
              <a:latin typeface="Calibri" panose="020F0502020204030204" pitchFamily="34" charset="0"/>
            </a:endParaRPr>
          </a:p>
        </p:txBody>
      </p:sp>
      <p:sp>
        <p:nvSpPr>
          <p:cNvPr id="26629" name="Text Box 5"/>
          <p:cNvSpPr txBox="1">
            <a:spLocks noChangeArrowheads="1"/>
          </p:cNvSpPr>
          <p:nvPr/>
        </p:nvSpPr>
        <p:spPr bwMode="auto">
          <a:xfrm>
            <a:off x="5724525" y="4581525"/>
            <a:ext cx="2447925" cy="701675"/>
          </a:xfrm>
          <a:prstGeom prst="rect">
            <a:avLst/>
          </a:prstGeom>
          <a:noFill/>
          <a:ln w="9525">
            <a:noFill/>
            <a:miter lim="800000"/>
          </a:ln>
          <a:effectLst/>
        </p:spPr>
        <p:txBody>
          <a:bodyPr>
            <a:spAutoFit/>
          </a:bodyPr>
          <a:lstStyle/>
          <a:p>
            <a:pPr>
              <a:spcBef>
                <a:spcPct val="50000"/>
              </a:spcBef>
            </a:pPr>
            <a:r>
              <a:rPr lang="zh-CN" altLang="en-US" sz="4000"/>
              <a:t>杨利伟</a:t>
            </a:r>
            <a:endParaRPr lang="zh-CN" altLang="en-US" sz="4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endParaRPr lang="zh-CN" altLang="en-US" smtClean="0"/>
          </a:p>
        </p:txBody>
      </p:sp>
      <p:pic>
        <p:nvPicPr>
          <p:cNvPr id="22530" name="内容占位符 5" descr="u=1208023312,1104308074&amp;fm=23&amp;gp=0.jpg"/>
          <p:cNvPicPr>
            <a:picLocks noGrp="1" noChangeAspect="1"/>
          </p:cNvPicPr>
          <p:nvPr>
            <p:ph idx="1"/>
          </p:nvPr>
        </p:nvPicPr>
        <p:blipFill>
          <a:blip r:embed="rId1"/>
          <a:srcRect/>
          <a:stretch>
            <a:fillRect/>
          </a:stretch>
        </p:blipFill>
        <p:spPr>
          <a:xfrm>
            <a:off x="0" y="0"/>
            <a:ext cx="9144000" cy="6858000"/>
          </a:xfrm>
        </p:spPr>
      </p:pic>
      <p:sp>
        <p:nvSpPr>
          <p:cNvPr id="22531" name="TextBox 7"/>
          <p:cNvSpPr txBox="1">
            <a:spLocks noChangeArrowheads="1"/>
          </p:cNvSpPr>
          <p:nvPr/>
        </p:nvSpPr>
        <p:spPr bwMode="auto">
          <a:xfrm>
            <a:off x="539750" y="981075"/>
            <a:ext cx="8429625" cy="2838450"/>
          </a:xfrm>
          <a:prstGeom prst="rect">
            <a:avLst/>
          </a:prstGeom>
          <a:noFill/>
          <a:ln w="9525">
            <a:noFill/>
            <a:miter lim="800000"/>
          </a:ln>
        </p:spPr>
        <p:txBody>
          <a:bodyPr>
            <a:spAutoFit/>
          </a:bodyPr>
          <a:lstStyle/>
          <a:p>
            <a:r>
              <a:rPr lang="zh-CN" altLang="en-US" sz="3600" b="1">
                <a:solidFill>
                  <a:srgbClr val="FF0000"/>
                </a:solidFill>
              </a:rPr>
              <a:t>在“我看到了什么”这部分内容里，杨利伟详细地解说了他在太空看到的一切，小心求证曾经流传很广的说法：能够看到长城，但他始终没有看到。这说明了杨利伟的什么精神？</a:t>
            </a:r>
            <a:r>
              <a:rPr lang="zh-CN" altLang="en-US" sz="3600"/>
              <a:t> </a:t>
            </a:r>
            <a:endParaRPr lang="zh-CN" altLang="en-US" sz="36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endParaRPr lang="zh-CN" altLang="en-US" smtClean="0"/>
          </a:p>
        </p:txBody>
      </p:sp>
      <p:pic>
        <p:nvPicPr>
          <p:cNvPr id="23554" name="内容占位符 3" descr="u=800607476,2527688149&amp;fm=23&amp;gp=0.jpg"/>
          <p:cNvPicPr>
            <a:picLocks noGrp="1" noChangeAspect="1"/>
          </p:cNvPicPr>
          <p:nvPr>
            <p:ph idx="1"/>
          </p:nvPr>
        </p:nvPicPr>
        <p:blipFill>
          <a:blip r:embed="rId1"/>
          <a:srcRect/>
          <a:stretch>
            <a:fillRect/>
          </a:stretch>
        </p:blipFill>
        <p:spPr>
          <a:xfrm>
            <a:off x="0" y="-603250"/>
            <a:ext cx="9144000" cy="7072313"/>
          </a:xfrm>
        </p:spPr>
      </p:pic>
      <p:sp>
        <p:nvSpPr>
          <p:cNvPr id="23555" name="TextBox 4"/>
          <p:cNvSpPr txBox="1">
            <a:spLocks noChangeArrowheads="1"/>
          </p:cNvSpPr>
          <p:nvPr/>
        </p:nvSpPr>
        <p:spPr bwMode="auto">
          <a:xfrm>
            <a:off x="323850" y="2781300"/>
            <a:ext cx="6000750" cy="3441700"/>
          </a:xfrm>
          <a:prstGeom prst="rect">
            <a:avLst/>
          </a:prstGeom>
          <a:noFill/>
          <a:ln w="9525">
            <a:noFill/>
            <a:miter lim="800000"/>
          </a:ln>
        </p:spPr>
        <p:txBody>
          <a:bodyPr>
            <a:spAutoFit/>
          </a:bodyPr>
          <a:lstStyle/>
          <a:p>
            <a:pPr algn="just"/>
            <a:r>
              <a:rPr lang="zh-CN" altLang="en-US" sz="4400"/>
              <a:t>太空一日，充满紧张和意外，杨利伟遇到了哪些意外情况？他相应的又有怎样的心理准备？</a:t>
            </a:r>
            <a:endParaRPr lang="zh-CN" altLang="en-US" sz="4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endParaRPr lang="zh-CN" altLang="en-US" smtClean="0"/>
          </a:p>
        </p:txBody>
      </p:sp>
      <p:pic>
        <p:nvPicPr>
          <p:cNvPr id="24578" name="内容占位符 3" descr="u=2162681506,3228424856&amp;fm=23&amp;gp=0.jpg"/>
          <p:cNvPicPr>
            <a:picLocks noGrp="1" noChangeAspect="1"/>
          </p:cNvPicPr>
          <p:nvPr>
            <p:ph idx="1"/>
          </p:nvPr>
        </p:nvPicPr>
        <p:blipFill>
          <a:blip r:embed="rId1"/>
          <a:srcRect/>
          <a:stretch>
            <a:fillRect/>
          </a:stretch>
        </p:blipFill>
        <p:spPr>
          <a:xfrm>
            <a:off x="0" y="214313"/>
            <a:ext cx="9144000" cy="6643687"/>
          </a:xfrm>
        </p:spPr>
      </p:pic>
      <p:sp>
        <p:nvSpPr>
          <p:cNvPr id="24579" name="TextBox 4"/>
          <p:cNvSpPr txBox="1">
            <a:spLocks noChangeArrowheads="1"/>
          </p:cNvSpPr>
          <p:nvPr/>
        </p:nvSpPr>
        <p:spPr bwMode="auto">
          <a:xfrm>
            <a:off x="642938" y="1500188"/>
            <a:ext cx="6286500" cy="2101850"/>
          </a:xfrm>
          <a:prstGeom prst="rect">
            <a:avLst/>
          </a:prstGeom>
          <a:noFill/>
          <a:ln w="9525">
            <a:noFill/>
            <a:miter lim="800000"/>
          </a:ln>
        </p:spPr>
        <p:txBody>
          <a:bodyPr>
            <a:spAutoFit/>
          </a:bodyPr>
          <a:lstStyle/>
          <a:p>
            <a:pPr algn="just"/>
            <a:r>
              <a:rPr lang="zh-CN" altLang="zh-CN" sz="4400"/>
              <a:t>结合课文内容，说说文章从哪些地方体现出航天员科学、严谨的态度。</a:t>
            </a:r>
            <a:endParaRPr lang="zh-CN" altLang="en-US" sz="4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endParaRPr lang="zh-CN" altLang="en-US" smtClean="0"/>
          </a:p>
        </p:txBody>
      </p:sp>
      <p:pic>
        <p:nvPicPr>
          <p:cNvPr id="25602" name="内容占位符 3" descr="u=1601207531,4245224378&amp;fm=23&amp;gp=0.jpg"/>
          <p:cNvPicPr>
            <a:picLocks noGrp="1" noChangeAspect="1"/>
          </p:cNvPicPr>
          <p:nvPr>
            <p:ph idx="1"/>
          </p:nvPr>
        </p:nvPicPr>
        <p:blipFill>
          <a:blip r:embed="rId1"/>
          <a:srcRect/>
          <a:stretch>
            <a:fillRect/>
          </a:stretch>
        </p:blipFill>
        <p:spPr>
          <a:xfrm>
            <a:off x="0" y="0"/>
            <a:ext cx="9144000" cy="6858000"/>
          </a:xfrm>
        </p:spPr>
      </p:pic>
      <p:sp>
        <p:nvSpPr>
          <p:cNvPr id="25603" name="TextBox 4"/>
          <p:cNvSpPr txBox="1">
            <a:spLocks noChangeArrowheads="1"/>
          </p:cNvSpPr>
          <p:nvPr/>
        </p:nvSpPr>
        <p:spPr bwMode="auto">
          <a:xfrm>
            <a:off x="214313" y="785813"/>
            <a:ext cx="7742237" cy="5451475"/>
          </a:xfrm>
          <a:prstGeom prst="rect">
            <a:avLst/>
          </a:prstGeom>
          <a:noFill/>
          <a:ln w="9525">
            <a:noFill/>
            <a:miter lim="800000"/>
          </a:ln>
        </p:spPr>
        <p:txBody>
          <a:bodyPr>
            <a:spAutoFit/>
          </a:bodyPr>
          <a:lstStyle/>
          <a:p>
            <a:pPr algn="just"/>
            <a:r>
              <a:rPr lang="zh-CN" altLang="zh-CN" sz="4400"/>
              <a:t>课文中航天员科学严谨的态度主要体现在以下几个方面：一是用各种方法模拟的神秘敲击声不像当时的声音，就不签字。二是实事求是地说在太空没有看到长城或者其他单体建筑。三是各种数据正常，速度控制在规定范围内。</a:t>
            </a:r>
            <a:endParaRPr lang="zh-CN" altLang="en-US" sz="4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6977" name="图片 1" descr="temp_qrcode_share_53425608"/>
          <p:cNvPicPr>
            <a:picLocks noGrp="1" noChangeAspect="1"/>
          </p:cNvPicPr>
          <p:nvPr>
            <p:ph sz="half" idx="4294967295"/>
          </p:nvPr>
        </p:nvPicPr>
        <p:blipFill>
          <a:blip r:embed="rId1"/>
          <a:stretch>
            <a:fillRect/>
          </a:stretch>
        </p:blipFill>
        <p:spPr>
          <a:xfrm>
            <a:off x="552450" y="1204913"/>
            <a:ext cx="3346450" cy="4071937"/>
          </a:xfrm>
        </p:spPr>
      </p:pic>
      <p:pic>
        <p:nvPicPr>
          <p:cNvPr id="126978" name="图片 2" descr="temp_qrcode_share_625385443"/>
          <p:cNvPicPr>
            <a:picLocks noGrp="1" noChangeAspect="1"/>
          </p:cNvPicPr>
          <p:nvPr>
            <p:ph idx="1"/>
          </p:nvPr>
        </p:nvPicPr>
        <p:blipFill>
          <a:blip r:embed="rId2"/>
          <a:stretch>
            <a:fillRect/>
          </a:stretch>
        </p:blipFill>
        <p:spPr>
          <a:xfrm>
            <a:off x="4737100" y="1204913"/>
            <a:ext cx="3171825" cy="4071937"/>
          </a:xfrm>
        </p:spPr>
      </p:pic>
      <p:sp>
        <p:nvSpPr>
          <p:cNvPr id="126979" name="文本框 2"/>
          <p:cNvSpPr txBox="1"/>
          <p:nvPr/>
        </p:nvSpPr>
        <p:spPr>
          <a:xfrm>
            <a:off x="439738" y="533400"/>
            <a:ext cx="7456487" cy="336550"/>
          </a:xfrm>
          <a:prstGeom prst="rect">
            <a:avLst/>
          </a:prstGeom>
          <a:noFill/>
          <a:ln w="9525">
            <a:noFill/>
          </a:ln>
        </p:spPr>
        <p:txBody>
          <a:bodyPr wrap="none" anchor="t">
            <a:spAutoFit/>
          </a:bodyPr>
          <a:p>
            <a:pPr eaLnBrk="0" hangingPunct="0"/>
            <a:r>
              <a:rPr lang="zh-CN" altLang="en-US" sz="1600">
                <a:latin typeface="Arial" panose="020B0604020202020204" pitchFamily="34" charset="0"/>
                <a:ea typeface="宋体" panose="02010600030101010101" pitchFamily="2" charset="-122"/>
              </a:rPr>
              <a:t>欢迎加入全国初中语文教师群53425608            全国初中语文教师②群625385443</a:t>
            </a:r>
            <a:endParaRPr lang="zh-CN" altLang="en-US" sz="160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图片 3" descr="3.jpg"/>
          <p:cNvPicPr>
            <a:picLocks noChangeAspect="1"/>
          </p:cNvPicPr>
          <p:nvPr/>
        </p:nvPicPr>
        <p:blipFill>
          <a:blip r:embed="rId1"/>
          <a:srcRect/>
          <a:stretch>
            <a:fillRect/>
          </a:stretch>
        </p:blipFill>
        <p:spPr bwMode="auto">
          <a:xfrm>
            <a:off x="0" y="0"/>
            <a:ext cx="5724525" cy="6858000"/>
          </a:xfrm>
          <a:prstGeom prst="rect">
            <a:avLst/>
          </a:prstGeom>
          <a:noFill/>
          <a:ln w="9525">
            <a:noFill/>
            <a:miter lim="800000"/>
            <a:headEnd/>
            <a:tailEnd/>
          </a:ln>
        </p:spPr>
      </p:pic>
      <p:sp>
        <p:nvSpPr>
          <p:cNvPr id="13317" name="Text Box 5"/>
          <p:cNvSpPr txBox="1">
            <a:spLocks noChangeArrowheads="1"/>
          </p:cNvSpPr>
          <p:nvPr/>
        </p:nvSpPr>
        <p:spPr bwMode="auto">
          <a:xfrm>
            <a:off x="6300788" y="476250"/>
            <a:ext cx="2662237" cy="5883275"/>
          </a:xfrm>
          <a:prstGeom prst="rect">
            <a:avLst/>
          </a:prstGeom>
          <a:noFill/>
          <a:ln w="9525">
            <a:noFill/>
            <a:miter lim="800000"/>
          </a:ln>
          <a:effectLst/>
        </p:spPr>
        <p:txBody>
          <a:bodyPr>
            <a:spAutoFit/>
          </a:bodyPr>
          <a:lstStyle/>
          <a:p>
            <a:pPr>
              <a:spcBef>
                <a:spcPct val="50000"/>
              </a:spcBef>
            </a:pPr>
            <a:r>
              <a:rPr lang="zh-CN" altLang="en-US" sz="2000"/>
              <a:t>杨利伟，中国进入</a:t>
            </a:r>
            <a:r>
              <a:rPr lang="zh-CN" altLang="en-US" sz="2000">
                <a:hlinkClick r:id="rId2"/>
              </a:rPr>
              <a:t>太空</a:t>
            </a:r>
            <a:r>
              <a:rPr lang="zh-CN" altLang="en-US" sz="2000"/>
              <a:t>的第一人。男，汉族，辽宁省</a:t>
            </a:r>
            <a:r>
              <a:rPr lang="zh-CN" altLang="en-US" sz="2000">
                <a:hlinkClick r:id="rId3"/>
              </a:rPr>
              <a:t>葫芦岛市</a:t>
            </a:r>
            <a:r>
              <a:rPr lang="zh-CN" altLang="en-US" sz="2000">
                <a:hlinkClick r:id="rId4"/>
              </a:rPr>
              <a:t>绥中县</a:t>
            </a:r>
            <a:r>
              <a:rPr lang="zh-CN" altLang="en-US" sz="2000"/>
              <a:t>人， 大学文化程度，</a:t>
            </a:r>
            <a:r>
              <a:rPr lang="zh-CN" altLang="en-US" sz="2000">
                <a:hlinkClick r:id="rId5"/>
              </a:rPr>
              <a:t>中国共产党党员</a:t>
            </a:r>
            <a:r>
              <a:rPr lang="zh-CN" altLang="en-US" sz="2000"/>
              <a:t>，</a:t>
            </a:r>
            <a:r>
              <a:rPr lang="zh-CN" altLang="en-US" sz="2000">
                <a:hlinkClick r:id="rId6"/>
              </a:rPr>
              <a:t>中国人民解放军少将</a:t>
            </a:r>
            <a:r>
              <a:rPr lang="zh-CN" altLang="en-US" sz="2000"/>
              <a:t>军衔，特级</a:t>
            </a:r>
            <a:r>
              <a:rPr lang="zh-CN" altLang="en-US" sz="2000">
                <a:hlinkClick r:id="rId7"/>
              </a:rPr>
              <a:t>航天员</a:t>
            </a:r>
            <a:r>
              <a:rPr lang="zh-CN" altLang="en-US" sz="2000"/>
              <a:t>。他是中国培养的第一代航天员，在原空军部队安全飞行</a:t>
            </a:r>
            <a:r>
              <a:rPr lang="en-US" altLang="zh-CN" sz="2000"/>
              <a:t>1,350</a:t>
            </a:r>
            <a:r>
              <a:rPr lang="zh-CN" altLang="en-US" sz="2000"/>
              <a:t>小时之久。</a:t>
            </a:r>
            <a:r>
              <a:rPr lang="en-US" altLang="zh-CN" sz="2000"/>
              <a:t>2003</a:t>
            </a:r>
            <a:r>
              <a:rPr lang="zh-CN" altLang="en-US" sz="2000"/>
              <a:t>年</a:t>
            </a:r>
            <a:r>
              <a:rPr lang="en-US" altLang="zh-CN" sz="2000"/>
              <a:t>10</a:t>
            </a:r>
            <a:r>
              <a:rPr lang="zh-CN" altLang="en-US" sz="2000"/>
              <a:t>月</a:t>
            </a:r>
            <a:r>
              <a:rPr lang="en-US" altLang="zh-CN" sz="2000"/>
              <a:t>15</a:t>
            </a:r>
            <a:r>
              <a:rPr lang="zh-CN" altLang="en-US" sz="2000"/>
              <a:t>日北京时间</a:t>
            </a:r>
            <a:r>
              <a:rPr lang="en-US" altLang="zh-CN" sz="2000"/>
              <a:t>9</a:t>
            </a:r>
            <a:r>
              <a:rPr lang="zh-CN" altLang="en-US" sz="2000"/>
              <a:t>时，杨利伟乘由</a:t>
            </a:r>
            <a:r>
              <a:rPr lang="zh-CN" altLang="en-US" sz="2000">
                <a:hlinkClick r:id="rId8"/>
              </a:rPr>
              <a:t>长征二号</a:t>
            </a:r>
            <a:r>
              <a:rPr lang="en-US" altLang="zh-CN" sz="2000">
                <a:hlinkClick r:id="rId8"/>
              </a:rPr>
              <a:t>F</a:t>
            </a:r>
            <a:r>
              <a:rPr lang="zh-CN" altLang="en-US" sz="2000">
                <a:hlinkClick r:id="rId8"/>
              </a:rPr>
              <a:t>火箭</a:t>
            </a:r>
            <a:r>
              <a:rPr lang="zh-CN" altLang="en-US" sz="2000"/>
              <a:t>运载的</a:t>
            </a:r>
            <a:r>
              <a:rPr lang="zh-CN" altLang="en-US" sz="2000">
                <a:hlinkClick r:id="rId9"/>
              </a:rPr>
              <a:t>神舟五号</a:t>
            </a:r>
            <a:r>
              <a:rPr lang="zh-CN" altLang="en-US" sz="2000"/>
              <a:t>飞船首次进入太空，象征着中国太空事业向前迈进一大步，起到了里程碑的作用。</a:t>
            </a:r>
            <a:endParaRPr lang="zh-CN" altLang="en-US"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endParaRPr lang="zh-CN" altLang="en-US" smtClean="0"/>
          </a:p>
        </p:txBody>
      </p:sp>
      <p:pic>
        <p:nvPicPr>
          <p:cNvPr id="14338" name="内容占位符 3" descr="4.jpg"/>
          <p:cNvPicPr>
            <a:picLocks noGrp="1" noChangeAspect="1"/>
          </p:cNvPicPr>
          <p:nvPr>
            <p:ph idx="1"/>
          </p:nvPr>
        </p:nvPicPr>
        <p:blipFill>
          <a:blip r:embed="rId1"/>
          <a:srcRect/>
          <a:stretch>
            <a:fillRect/>
          </a:stretch>
        </p:blipFill>
        <p:spPr>
          <a:xfrm>
            <a:off x="0" y="0"/>
            <a:ext cx="9144000" cy="6858000"/>
          </a:xfrm>
        </p:spPr>
      </p:pic>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endParaRPr lang="zh-CN" altLang="en-US" smtClean="0"/>
          </a:p>
        </p:txBody>
      </p:sp>
      <p:pic>
        <p:nvPicPr>
          <p:cNvPr id="15362" name="内容占位符 3" descr="5.jpg"/>
          <p:cNvPicPr>
            <a:picLocks noGrp="1" noChangeAspect="1"/>
          </p:cNvPicPr>
          <p:nvPr>
            <p:ph idx="1"/>
          </p:nvPr>
        </p:nvPicPr>
        <p:blipFill>
          <a:blip r:embed="rId1"/>
          <a:srcRect/>
          <a:stretch>
            <a:fillRect/>
          </a:stretch>
        </p:blipFill>
        <p:spPr>
          <a:xfrm>
            <a:off x="0" y="0"/>
            <a:ext cx="9144000" cy="6858000"/>
          </a:xfrm>
        </p:spPr>
      </p:pic>
    </p:spTree>
  </p:cSld>
  <p:clrMapOvr>
    <a:masterClrMapping/>
  </p:clrMapOvr>
  <p:transition>
    <p:cut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endParaRPr lang="zh-CN" altLang="en-US" smtClean="0"/>
          </a:p>
        </p:txBody>
      </p:sp>
      <p:pic>
        <p:nvPicPr>
          <p:cNvPr id="16386" name="内容占位符 3" descr="6.jpg"/>
          <p:cNvPicPr>
            <a:picLocks noGrp="1" noChangeAspect="1"/>
          </p:cNvPicPr>
          <p:nvPr>
            <p:ph idx="1"/>
          </p:nvPr>
        </p:nvPicPr>
        <p:blipFill>
          <a:blip r:embed="rId1"/>
          <a:srcRect/>
          <a:stretch>
            <a:fillRect/>
          </a:stretch>
        </p:blipFill>
        <p:spPr>
          <a:xfrm>
            <a:off x="0" y="0"/>
            <a:ext cx="9144000" cy="6858000"/>
          </a:xfrm>
        </p:spPr>
      </p:pic>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endParaRPr lang="zh-CN" altLang="en-US" smtClean="0"/>
          </a:p>
        </p:txBody>
      </p:sp>
      <p:pic>
        <p:nvPicPr>
          <p:cNvPr id="17410" name="内容占位符 3" descr="1.jpg"/>
          <p:cNvPicPr>
            <a:picLocks noGrp="1" noChangeAspect="1"/>
          </p:cNvPicPr>
          <p:nvPr>
            <p:ph idx="1"/>
          </p:nvPr>
        </p:nvPicPr>
        <p:blipFill>
          <a:blip r:embed="rId1"/>
          <a:srcRect/>
          <a:stretch>
            <a:fillRect/>
          </a:stretch>
        </p:blipFill>
        <p:spPr>
          <a:xfrm>
            <a:off x="0" y="0"/>
            <a:ext cx="9144000" cy="6858000"/>
          </a:xfrm>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endParaRPr lang="zh-CN" altLang="en-US" smtClean="0"/>
          </a:p>
        </p:txBody>
      </p:sp>
      <p:pic>
        <p:nvPicPr>
          <p:cNvPr id="19458" name="内容占位符 3" descr="12.jpg"/>
          <p:cNvPicPr>
            <a:picLocks noGrp="1" noChangeAspect="1"/>
          </p:cNvPicPr>
          <p:nvPr>
            <p:ph idx="1"/>
          </p:nvPr>
        </p:nvPicPr>
        <p:blipFill>
          <a:blip r:embed="rId1"/>
          <a:srcRect/>
          <a:stretch>
            <a:fillRect/>
          </a:stretch>
        </p:blipFill>
        <p:spPr>
          <a:xfrm>
            <a:off x="0" y="214313"/>
            <a:ext cx="9144000" cy="6643687"/>
          </a:xfrm>
        </p:spPr>
      </p:pic>
      <p:sp>
        <p:nvSpPr>
          <p:cNvPr id="19459" name="TextBox 4"/>
          <p:cNvSpPr txBox="1">
            <a:spLocks noChangeArrowheads="1"/>
          </p:cNvSpPr>
          <p:nvPr/>
        </p:nvSpPr>
        <p:spPr bwMode="auto">
          <a:xfrm>
            <a:off x="428625" y="1143000"/>
            <a:ext cx="8358188" cy="1739900"/>
          </a:xfrm>
          <a:prstGeom prst="rect">
            <a:avLst/>
          </a:prstGeom>
          <a:noFill/>
          <a:ln w="9525">
            <a:noFill/>
            <a:miter lim="800000"/>
          </a:ln>
        </p:spPr>
        <p:txBody>
          <a:bodyPr>
            <a:spAutoFit/>
          </a:bodyPr>
          <a:lstStyle/>
          <a:p>
            <a:pPr algn="just"/>
            <a:r>
              <a:rPr lang="zh-CN" altLang="zh-CN" sz="3600"/>
              <a:t>著名的般天英雄杨利伟要来我们班作一个关于在太空一日生活的报告，你最希望了解哪些有关般天的知识？</a:t>
            </a:r>
            <a:endParaRPr lang="zh-CN" altLang="en-US" sz="3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endParaRPr lang="zh-CN" altLang="en-US" smtClean="0"/>
          </a:p>
        </p:txBody>
      </p:sp>
      <p:pic>
        <p:nvPicPr>
          <p:cNvPr id="20482" name="内容占位符 3" descr="7.jpg"/>
          <p:cNvPicPr>
            <a:picLocks noGrp="1" noChangeAspect="1"/>
          </p:cNvPicPr>
          <p:nvPr>
            <p:ph idx="1"/>
          </p:nvPr>
        </p:nvPicPr>
        <p:blipFill>
          <a:blip r:embed="rId1"/>
          <a:srcRect/>
          <a:stretch>
            <a:fillRect/>
          </a:stretch>
        </p:blipFill>
        <p:spPr>
          <a:xfrm>
            <a:off x="0" y="0"/>
            <a:ext cx="9144000" cy="7072313"/>
          </a:xfrm>
        </p:spPr>
      </p:pic>
      <p:sp>
        <p:nvSpPr>
          <p:cNvPr id="20483" name="TextBox 4"/>
          <p:cNvSpPr txBox="1">
            <a:spLocks noChangeArrowheads="1"/>
          </p:cNvSpPr>
          <p:nvPr/>
        </p:nvSpPr>
        <p:spPr bwMode="auto">
          <a:xfrm>
            <a:off x="571500" y="857250"/>
            <a:ext cx="8001000" cy="1981200"/>
          </a:xfrm>
          <a:prstGeom prst="rect">
            <a:avLst/>
          </a:prstGeom>
          <a:noFill/>
          <a:ln w="9525">
            <a:noFill/>
            <a:miter lim="800000"/>
          </a:ln>
        </p:spPr>
        <p:txBody>
          <a:bodyPr>
            <a:spAutoFit/>
          </a:bodyPr>
          <a:lstStyle/>
          <a:p>
            <a:r>
              <a:rPr lang="zh-CN" altLang="en-US" sz="4400">
                <a:latin typeface="Calibri" panose="020F0502020204030204" pitchFamily="34" charset="0"/>
              </a:rPr>
              <a:t>提问：</a:t>
            </a:r>
            <a:endParaRPr lang="en-US" altLang="zh-CN" sz="4400">
              <a:latin typeface="Calibri" panose="020F0502020204030204" pitchFamily="34" charset="0"/>
            </a:endParaRPr>
          </a:p>
          <a:p>
            <a:r>
              <a:rPr lang="zh-CN" altLang="en-US" sz="4000"/>
              <a:t>朗读课文，作者为我们介绍了在太空一日的些见闻？</a:t>
            </a:r>
            <a:endParaRPr lang="zh-CN" altLang="en-US" sz="4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endParaRPr lang="zh-CN" altLang="en-US" smtClean="0"/>
          </a:p>
        </p:txBody>
      </p:sp>
      <p:pic>
        <p:nvPicPr>
          <p:cNvPr id="21506" name="内容占位符 3" descr="10.jpg"/>
          <p:cNvPicPr>
            <a:picLocks noGrp="1" noChangeAspect="1"/>
          </p:cNvPicPr>
          <p:nvPr>
            <p:ph idx="1"/>
          </p:nvPr>
        </p:nvPicPr>
        <p:blipFill>
          <a:blip r:embed="rId1"/>
          <a:srcRect/>
          <a:stretch>
            <a:fillRect/>
          </a:stretch>
        </p:blipFill>
        <p:spPr>
          <a:xfrm>
            <a:off x="0" y="285750"/>
            <a:ext cx="9144000" cy="6572250"/>
          </a:xfrm>
        </p:spPr>
      </p:pic>
      <p:sp>
        <p:nvSpPr>
          <p:cNvPr id="21507" name="TextBox 4"/>
          <p:cNvSpPr txBox="1">
            <a:spLocks noChangeArrowheads="1"/>
          </p:cNvSpPr>
          <p:nvPr/>
        </p:nvSpPr>
        <p:spPr bwMode="auto">
          <a:xfrm>
            <a:off x="571500" y="928688"/>
            <a:ext cx="7572375" cy="2289175"/>
          </a:xfrm>
          <a:prstGeom prst="rect">
            <a:avLst/>
          </a:prstGeom>
          <a:noFill/>
          <a:ln w="9525">
            <a:noFill/>
            <a:miter lim="800000"/>
          </a:ln>
        </p:spPr>
        <p:txBody>
          <a:bodyPr>
            <a:spAutoFit/>
          </a:bodyPr>
          <a:lstStyle/>
          <a:p>
            <a:r>
              <a:rPr lang="zh-CN" altLang="zh-CN" sz="3600">
                <a:solidFill>
                  <a:srgbClr val="FF0000"/>
                </a:solidFill>
              </a:rPr>
              <a:t>认真阅读“我以为自己要牺牲了”这部分的内容，说说这一段主要写了什么内容？杨利伟在此过程中感受如何？他是如何克服的？</a:t>
            </a:r>
            <a:endParaRPr lang="zh-CN" altLang="en-US" sz="3600">
              <a:solidFill>
                <a:srgbClr val="FF0000"/>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611</Words>
  <Application>WPS 演示</Application>
  <PresentationFormat>On-screen Show (4:3)</PresentationFormat>
  <Paragraphs>23</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Arial</vt:lpstr>
      <vt:lpstr>宋体</vt:lpstr>
      <vt:lpstr>Wingdings</vt:lpstr>
      <vt:lpstr>Calibri</vt:lpstr>
      <vt:lpstr>微软雅黑</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夏冰冰</cp:lastModifiedBy>
  <cp:revision>语文备课大师【全免费】</cp:revision>
  <dcterms:created xsi:type="dcterms:W3CDTF">2013-09-05T09:44:00Z</dcterms:created>
  <dcterms:modified xsi:type="dcterms:W3CDTF">2018-03-14T11:09:24Z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