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2" r:id="rId3"/>
    <p:sldId id="260" r:id="rId4"/>
    <p:sldId id="261" r:id="rId5"/>
    <p:sldId id="266" r:id="rId6"/>
    <p:sldId id="264" r:id="rId7"/>
    <p:sldId id="263" r:id="rId8"/>
    <p:sldId id="302" r:id="rId9"/>
    <p:sldId id="303" r:id="rId10"/>
    <p:sldId id="304" r:id="rId11"/>
    <p:sldId id="268" r:id="rId12"/>
    <p:sldId id="269" r:id="rId13"/>
    <p:sldId id="267" r:id="rId14"/>
    <p:sldId id="274" r:id="rId15"/>
    <p:sldId id="273" r:id="rId16"/>
    <p:sldId id="305" r:id="rId17"/>
    <p:sldId id="275" r:id="rId18"/>
    <p:sldId id="306" r:id="rId19"/>
    <p:sldId id="307" r:id="rId20"/>
    <p:sldId id="276" r:id="rId21"/>
    <p:sldId id="278" r:id="rId22"/>
    <p:sldId id="279" r:id="rId23"/>
    <p:sldId id="280" r:id="rId24"/>
    <p:sldId id="287" r:id="rId25"/>
    <p:sldId id="285" r:id="rId26"/>
    <p:sldId id="281" r:id="rId27"/>
    <p:sldId id="308" r:id="rId28"/>
    <p:sldId id="309" r:id="rId29"/>
    <p:sldId id="282" r:id="rId30"/>
    <p:sldId id="283" r:id="rId31"/>
    <p:sldId id="310" r:id="rId32"/>
    <p:sldId id="396" r:id="rId33"/>
    <p:sldId id="284" r:id="rId34"/>
    <p:sldId id="311" r:id="rId35"/>
    <p:sldId id="312" r:id="rId36"/>
    <p:sldId id="313" r:id="rId37"/>
    <p:sldId id="314" r:id="rId38"/>
    <p:sldId id="315" r:id="rId39"/>
    <p:sldId id="316" r:id="rId40"/>
    <p:sldId id="317" r:id="rId41"/>
    <p:sldId id="318" r:id="rId42"/>
    <p:sldId id="321" r:id="rId43"/>
    <p:sldId id="290" r:id="rId44"/>
    <p:sldId id="322" r:id="rId45"/>
    <p:sldId id="292" r:id="rId46"/>
    <p:sldId id="323" r:id="rId47"/>
    <p:sldId id="294" r:id="rId48"/>
    <p:sldId id="295" r:id="rId49"/>
    <p:sldId id="296" r:id="rId50"/>
    <p:sldId id="297" r:id="rId51"/>
    <p:sldId id="347" r:id="rId5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990099"/>
    <a:srgbClr val="339933"/>
    <a:srgbClr val="CCECFF"/>
    <a:srgbClr val="0033CC"/>
    <a:srgbClr val="FF3399"/>
    <a:srgbClr val="FF00FF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24" y="-114"/>
      </p:cViewPr>
      <p:guideLst>
        <p:guide orient="horz" pos="216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2017/11/3 Friday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2017/11/3 Friday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2017/11/3 Friday</a:t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2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file:///D:\6&#20876;&#35838;&#20214;\&#40065;&#36805;&#31616;&#20171;.rm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audio" Target="../media/audio5.wav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 descr="4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5122" descr="z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288" y="404813"/>
            <a:ext cx="4608512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矩形 5123"/>
          <p:cNvSpPr/>
          <p:nvPr/>
        </p:nvSpPr>
        <p:spPr>
          <a:xfrm>
            <a:off x="6142355" y="521335"/>
            <a:ext cx="2039938" cy="545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8800">
                <a:latin typeface="Arial" panose="020B0604020202020204" pitchFamily="34" charset="0"/>
                <a:ea typeface="STHupo" panose="02010800040101010101" pitchFamily="2" charset="-122"/>
              </a:rPr>
              <a:t>藤野先生</a:t>
            </a:r>
          </a:p>
        </p:txBody>
      </p:sp>
      <p:sp>
        <p:nvSpPr>
          <p:cNvPr id="5125" name="矩形 5124"/>
          <p:cNvSpPr/>
          <p:nvPr/>
        </p:nvSpPr>
        <p:spPr>
          <a:xfrm>
            <a:off x="5292725" y="4076700"/>
            <a:ext cx="849313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>
                <a:latin typeface="Arial" panose="020B0604020202020204" pitchFamily="34" charset="0"/>
                <a:ea typeface="STXinwei" panose="02010800040101010101" pitchFamily="2" charset="-122"/>
              </a:rPr>
              <a:t>鲁迅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6081"/>
          <p:cNvSpPr txBox="1"/>
          <p:nvPr/>
        </p:nvSpPr>
        <p:spPr>
          <a:xfrm>
            <a:off x="1258888" y="476250"/>
            <a:ext cx="12969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解 剖</a:t>
            </a: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46083" name="文本框 46082"/>
          <p:cNvSpPr txBox="1"/>
          <p:nvPr/>
        </p:nvSpPr>
        <p:spPr>
          <a:xfrm>
            <a:off x="2700338" y="404813"/>
            <a:ext cx="18716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破开。</a:t>
            </a:r>
          </a:p>
        </p:txBody>
      </p:sp>
      <p:sp>
        <p:nvSpPr>
          <p:cNvPr id="46084" name="文本框 46083"/>
          <p:cNvSpPr txBox="1"/>
          <p:nvPr/>
        </p:nvSpPr>
        <p:spPr>
          <a:xfrm>
            <a:off x="1258888" y="1196975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疑 惑： </a:t>
            </a:r>
          </a:p>
        </p:txBody>
      </p:sp>
      <p:sp>
        <p:nvSpPr>
          <p:cNvPr id="46085" name="文本框 46084"/>
          <p:cNvSpPr txBox="1"/>
          <p:nvPr/>
        </p:nvSpPr>
        <p:spPr>
          <a:xfrm>
            <a:off x="2484438" y="1196975"/>
            <a:ext cx="48783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心里不明白，不相信。 </a:t>
            </a:r>
          </a:p>
        </p:txBody>
      </p:sp>
      <p:sp>
        <p:nvSpPr>
          <p:cNvPr id="46086" name="文本框 46085"/>
          <p:cNvSpPr txBox="1"/>
          <p:nvPr/>
        </p:nvSpPr>
        <p:spPr>
          <a:xfrm>
            <a:off x="1258888" y="1916113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畸 形</a:t>
            </a: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46087" name="文本框 46086"/>
          <p:cNvSpPr txBox="1"/>
          <p:nvPr/>
        </p:nvSpPr>
        <p:spPr>
          <a:xfrm>
            <a:off x="2484438" y="1916113"/>
            <a:ext cx="525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生物某一部分发育不正常。</a:t>
            </a:r>
          </a:p>
        </p:txBody>
      </p:sp>
      <p:sp>
        <p:nvSpPr>
          <p:cNvPr id="46088" name="文本框 46087"/>
          <p:cNvSpPr txBox="1"/>
          <p:nvPr/>
        </p:nvSpPr>
        <p:spPr>
          <a:xfrm>
            <a:off x="1258888" y="25654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瞥 见 </a:t>
            </a: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46089" name="文本框 46088"/>
          <p:cNvSpPr txBox="1"/>
          <p:nvPr/>
        </p:nvSpPr>
        <p:spPr>
          <a:xfrm>
            <a:off x="2514600" y="2590800"/>
            <a:ext cx="44656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很快地看一下。 </a:t>
            </a:r>
          </a:p>
        </p:txBody>
      </p:sp>
      <p:sp>
        <p:nvSpPr>
          <p:cNvPr id="46090" name="文本框 46089"/>
          <p:cNvSpPr txBox="1"/>
          <p:nvPr/>
        </p:nvSpPr>
        <p:spPr>
          <a:xfrm>
            <a:off x="1187450" y="3284538"/>
            <a:ext cx="15605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决 意： </a:t>
            </a:r>
          </a:p>
        </p:txBody>
      </p:sp>
      <p:sp>
        <p:nvSpPr>
          <p:cNvPr id="46091" name="文本框 46090"/>
          <p:cNvSpPr txBox="1"/>
          <p:nvPr/>
        </p:nvSpPr>
        <p:spPr>
          <a:xfrm>
            <a:off x="2627313" y="3284538"/>
            <a:ext cx="3352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拿定主意。 </a:t>
            </a:r>
          </a:p>
        </p:txBody>
      </p:sp>
      <p:sp>
        <p:nvSpPr>
          <p:cNvPr id="46092" name="文本框 46091"/>
          <p:cNvSpPr txBox="1"/>
          <p:nvPr/>
        </p:nvSpPr>
        <p:spPr>
          <a:xfrm>
            <a:off x="1116013" y="4652963"/>
            <a:ext cx="12239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093" name="文本框 46092"/>
          <p:cNvSpPr txBox="1"/>
          <p:nvPr/>
        </p:nvSpPr>
        <p:spPr>
          <a:xfrm>
            <a:off x="1187450" y="4005263"/>
            <a:ext cx="20764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美其名曰</a:t>
            </a: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</a:p>
        </p:txBody>
      </p:sp>
      <p:sp>
        <p:nvSpPr>
          <p:cNvPr id="46094" name="文本框 46093"/>
          <p:cNvSpPr txBox="1"/>
          <p:nvPr/>
        </p:nvSpPr>
        <p:spPr>
          <a:xfrm>
            <a:off x="3132138" y="4005263"/>
            <a:ext cx="56880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（把不美的事物）美化他的名字叫。 </a:t>
            </a:r>
          </a:p>
        </p:txBody>
      </p:sp>
      <p:sp>
        <p:nvSpPr>
          <p:cNvPr id="46095" name="文本框 46094"/>
          <p:cNvSpPr txBox="1"/>
          <p:nvPr/>
        </p:nvSpPr>
        <p:spPr>
          <a:xfrm>
            <a:off x="1219200" y="5029200"/>
            <a:ext cx="1008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杳</a:t>
            </a: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46096" name="文本框 46095"/>
          <p:cNvSpPr txBox="1"/>
          <p:nvPr/>
        </p:nvSpPr>
        <p:spPr>
          <a:xfrm>
            <a:off x="1908175" y="5084763"/>
            <a:ext cx="601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远的不见踪影；无影无声。 </a:t>
            </a:r>
          </a:p>
        </p:txBody>
      </p:sp>
      <p:sp>
        <p:nvSpPr>
          <p:cNvPr id="46097" name="文本框 46096"/>
          <p:cNvSpPr txBox="1"/>
          <p:nvPr/>
        </p:nvSpPr>
        <p:spPr>
          <a:xfrm>
            <a:off x="1219200" y="5791200"/>
            <a:ext cx="2273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喝彩ｈ</a:t>
            </a: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： </a:t>
            </a:r>
          </a:p>
        </p:txBody>
      </p:sp>
      <p:sp>
        <p:nvSpPr>
          <p:cNvPr id="46098" name="文本框 46097"/>
          <p:cNvSpPr txBox="1"/>
          <p:nvPr/>
        </p:nvSpPr>
        <p:spPr>
          <a:xfrm>
            <a:off x="3276600" y="57912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大声叫好。</a:t>
            </a:r>
          </a:p>
        </p:txBody>
      </p:sp>
      <p:sp>
        <p:nvSpPr>
          <p:cNvPr id="46099" name="文本框 46098"/>
          <p:cNvSpPr txBox="1"/>
          <p:nvPr/>
        </p:nvSpPr>
        <p:spPr>
          <a:xfrm>
            <a:off x="153988" y="1052513"/>
            <a:ext cx="879475" cy="2016125"/>
          </a:xfrm>
          <a:prstGeom prst="rect">
            <a:avLst/>
          </a:prstGeom>
          <a:noFill/>
          <a:ln w="2540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方正细珊瑚简体" pitchFamily="1" charset="-122"/>
              </a:rPr>
              <a:t>记一记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60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60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60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60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460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" fill="hold"/>
                                        <p:tgtEl>
                                          <p:spTgt spid="460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6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" fill="hold"/>
                                        <p:tgtEl>
                                          <p:spTgt spid="460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6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6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6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  <p:bldP spid="46084" grpId="0"/>
      <p:bldP spid="46085" grpId="0"/>
      <p:bldP spid="46086" grpId="0" build="p"/>
      <p:bldP spid="46087" grpId="0"/>
      <p:bldP spid="46088" grpId="0" build="p"/>
      <p:bldP spid="46089" grpId="0" build="p"/>
      <p:bldP spid="46090" grpId="0" build="p"/>
      <p:bldP spid="46091" grpId="0" build="p"/>
      <p:bldP spid="46093" grpId="0"/>
      <p:bldP spid="46094" grpId="0" build="p"/>
      <p:bldP spid="46095" grpId="0"/>
      <p:bldP spid="46096" grpId="0" build="p"/>
      <p:bldP spid="46097" grpId="0" build="p"/>
      <p:bldP spid="4609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图片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13" y="212725"/>
            <a:ext cx="9072562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3314" descr="图片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13" y="6342063"/>
            <a:ext cx="9107487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图片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600" y="46038"/>
            <a:ext cx="266700" cy="6811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3316" descr="图片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75700" y="44450"/>
            <a:ext cx="266700" cy="681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文本框 13317"/>
          <p:cNvSpPr txBox="1"/>
          <p:nvPr/>
        </p:nvSpPr>
        <p:spPr>
          <a:xfrm>
            <a:off x="468313" y="333375"/>
            <a:ext cx="8207375" cy="3382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速读课文，思考:</a:t>
            </a: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  <a:hlinkClick r:id="rId4" action="ppaction://hlinksldjump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.在这篇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回忆性散文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中,作者写早年在日本留学时期的生活。在这段经历中,作者所写的事情都发生在哪里？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请找出文中表明地点转换的语句。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重点写发生在哪里的事情？</a:t>
            </a:r>
          </a:p>
        </p:txBody>
      </p:sp>
      <p:sp>
        <p:nvSpPr>
          <p:cNvPr id="13319" name="文本框 13318"/>
          <p:cNvSpPr txBox="1"/>
          <p:nvPr/>
        </p:nvSpPr>
        <p:spPr>
          <a:xfrm>
            <a:off x="466725" y="3644900"/>
            <a:ext cx="8642350" cy="17383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hlinkClick r:id="rId5" action="ppaction://hlinksldjump"/>
              </a:rPr>
              <a:t>2.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文章标题是对全文思想内容鲜明精炼的</a:t>
            </a:r>
          </a:p>
          <a:p>
            <a:pPr lvl="0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概括。你认为</a:t>
            </a:r>
            <a:r>
              <a:rPr lang="zh-CN" altLang="en-US" sz="36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课文是以什么为中心记叙的</a:t>
            </a:r>
            <a:r>
              <a:rPr lang="en-US" altLang="zh-CN" sz="36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</a:p>
          <a:p>
            <a:pPr lvl="0"/>
            <a:r>
              <a:rPr lang="zh-CN" altLang="en-US" sz="36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叙述线索又是什么</a:t>
            </a:r>
            <a:r>
              <a:rPr lang="en-US" altLang="zh-CN" sz="36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323850" y="5302250"/>
            <a:ext cx="8640763" cy="1187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hlinkClick r:id="rId6" action="ppaction://hlinksldjump"/>
              </a:rPr>
              <a:t>3.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课文除直接写藤野先生外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还写了哪些内</a:t>
            </a:r>
          </a:p>
          <a:p>
            <a:pPr lvl="0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容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bldLvl="0"/>
      <p:bldP spid="13320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 descr="33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488" y="4365625"/>
            <a:ext cx="2195512" cy="249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14338"/>
          <p:cNvSpPr/>
          <p:nvPr/>
        </p:nvSpPr>
        <p:spPr>
          <a:xfrm>
            <a:off x="107950" y="404813"/>
            <a:ext cx="91440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表明地点转换的语句：</a:t>
            </a:r>
          </a:p>
          <a:p>
            <a:pPr lvl="0"/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0" y="1125538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      “东京也无非是这样”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;</a:t>
            </a: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      “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我就往仙台的医学专门学校去”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;</a:t>
            </a: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      “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我离开仙台之后”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  <p:pic>
        <p:nvPicPr>
          <p:cNvPr id="14341" name="图片 14340" descr="00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6100" y="5589588"/>
            <a:ext cx="752475" cy="74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00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313" y="5157788"/>
            <a:ext cx="752475" cy="74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14342" descr="00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950" y="4437063"/>
            <a:ext cx="752475" cy="74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14343" descr="00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25" y="5805488"/>
            <a:ext cx="752475" cy="74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14344" descr="00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2138" y="4508500"/>
            <a:ext cx="752475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6" name="文本框 14345"/>
          <p:cNvSpPr txBox="1"/>
          <p:nvPr/>
        </p:nvSpPr>
        <p:spPr>
          <a:xfrm>
            <a:off x="684213" y="3357563"/>
            <a:ext cx="14398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  <a:ea typeface="STXinwei" panose="02010800040101010101" pitchFamily="2" charset="-122"/>
              </a:rPr>
              <a:t>东京</a:t>
            </a:r>
          </a:p>
        </p:txBody>
      </p:sp>
      <p:sp>
        <p:nvSpPr>
          <p:cNvPr id="14347" name="直接连接符 14346"/>
          <p:cNvSpPr/>
          <p:nvPr/>
        </p:nvSpPr>
        <p:spPr>
          <a:xfrm>
            <a:off x="2195513" y="3789363"/>
            <a:ext cx="10810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48" name="文本框 14347"/>
          <p:cNvSpPr txBox="1"/>
          <p:nvPr/>
        </p:nvSpPr>
        <p:spPr>
          <a:xfrm>
            <a:off x="3203575" y="3324225"/>
            <a:ext cx="1728788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  <a:ea typeface="STXinwei" panose="02010800040101010101" pitchFamily="2" charset="-122"/>
              </a:rPr>
              <a:t>仙台</a:t>
            </a:r>
          </a:p>
        </p:txBody>
      </p:sp>
      <p:sp>
        <p:nvSpPr>
          <p:cNvPr id="14349" name="直接连接符 14348"/>
          <p:cNvSpPr/>
          <p:nvPr/>
        </p:nvSpPr>
        <p:spPr>
          <a:xfrm>
            <a:off x="5076825" y="3860800"/>
            <a:ext cx="10080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50" name="文本框 14349"/>
          <p:cNvSpPr txBox="1"/>
          <p:nvPr/>
        </p:nvSpPr>
        <p:spPr>
          <a:xfrm>
            <a:off x="6372225" y="3357563"/>
            <a:ext cx="151288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  <a:ea typeface="STXinwei" panose="02010800040101010101" pitchFamily="2" charset="-122"/>
              </a:rPr>
              <a:t>北京</a:t>
            </a:r>
          </a:p>
        </p:txBody>
      </p:sp>
      <p:sp>
        <p:nvSpPr>
          <p:cNvPr id="14351" name="直接连接符 14350"/>
          <p:cNvSpPr/>
          <p:nvPr/>
        </p:nvSpPr>
        <p:spPr>
          <a:xfrm flipH="1">
            <a:off x="2627313" y="4076700"/>
            <a:ext cx="1081087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52" name="直接连接符 14351"/>
          <p:cNvSpPr/>
          <p:nvPr/>
        </p:nvSpPr>
        <p:spPr>
          <a:xfrm>
            <a:off x="4284663" y="4076700"/>
            <a:ext cx="0" cy="9366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53" name="直接连接符 14352"/>
          <p:cNvSpPr/>
          <p:nvPr/>
        </p:nvSpPr>
        <p:spPr>
          <a:xfrm>
            <a:off x="4787900" y="4076700"/>
            <a:ext cx="792163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54" name="文本框 14353"/>
          <p:cNvSpPr txBox="1"/>
          <p:nvPr/>
        </p:nvSpPr>
        <p:spPr>
          <a:xfrm>
            <a:off x="1619250" y="4508500"/>
            <a:ext cx="14398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>
                <a:latin typeface="Arial" panose="020B0604020202020204" pitchFamily="34" charset="0"/>
                <a:ea typeface="黑体" panose="02010609060101010101" pitchFamily="2" charset="-122"/>
              </a:rPr>
              <a:t>相识</a:t>
            </a:r>
          </a:p>
        </p:txBody>
      </p:sp>
      <p:sp>
        <p:nvSpPr>
          <p:cNvPr id="14355" name="文本框 14354"/>
          <p:cNvSpPr txBox="1"/>
          <p:nvPr/>
        </p:nvSpPr>
        <p:spPr>
          <a:xfrm>
            <a:off x="3851275" y="5013325"/>
            <a:ext cx="1296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lang="zh-CN" altLang="en-US" sz="40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356" name="文本框 14355"/>
          <p:cNvSpPr txBox="1"/>
          <p:nvPr/>
        </p:nvSpPr>
        <p:spPr>
          <a:xfrm>
            <a:off x="3563938" y="5013325"/>
            <a:ext cx="14398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>
                <a:latin typeface="Arial" panose="020B0604020202020204" pitchFamily="34" charset="0"/>
                <a:ea typeface="黑体" panose="02010609060101010101" pitchFamily="2" charset="-122"/>
              </a:rPr>
              <a:t>相处</a:t>
            </a:r>
          </a:p>
        </p:txBody>
      </p:sp>
      <p:sp>
        <p:nvSpPr>
          <p:cNvPr id="14357" name="文本框 14356"/>
          <p:cNvSpPr txBox="1"/>
          <p:nvPr/>
        </p:nvSpPr>
        <p:spPr>
          <a:xfrm>
            <a:off x="5364163" y="4724400"/>
            <a:ext cx="14398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>
                <a:latin typeface="Arial" panose="020B0604020202020204" pitchFamily="34" charset="0"/>
                <a:ea typeface="黑体" panose="02010609060101010101" pitchFamily="2" charset="-122"/>
              </a:rPr>
              <a:t>离别</a:t>
            </a:r>
          </a:p>
        </p:txBody>
      </p:sp>
      <p:pic>
        <p:nvPicPr>
          <p:cNvPr id="14358" name="图片 14357" descr="ZW_03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825" y="5943600"/>
            <a:ext cx="731838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6" grpId="0"/>
      <p:bldP spid="14348" grpId="0"/>
      <p:bldP spid="14348" grpId="1"/>
      <p:bldP spid="14350" grpId="0"/>
      <p:bldP spid="14354" grpId="0"/>
      <p:bldP spid="14356" grpId="0"/>
      <p:bldP spid="143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nanakamado103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5963" y="0"/>
            <a:ext cx="2914650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5362" descr="nanakamado103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96225" y="0"/>
            <a:ext cx="1247775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15363" descr="nanakamado103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549275"/>
            <a:ext cx="2822575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15364"/>
          <p:cNvSpPr/>
          <p:nvPr/>
        </p:nvSpPr>
        <p:spPr>
          <a:xfrm>
            <a:off x="323850" y="549275"/>
            <a:ext cx="59404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>
                <a:latin typeface="Arial" panose="020B0604020202020204" pitchFamily="34" charset="0"/>
                <a:ea typeface="黑体" panose="02010609060101010101" pitchFamily="2" charset="-122"/>
              </a:rPr>
              <a:t>理清文章段落结构 ：</a:t>
            </a:r>
          </a:p>
        </p:txBody>
      </p:sp>
      <p:sp>
        <p:nvSpPr>
          <p:cNvPr id="15366" name="矩形 15365"/>
          <p:cNvSpPr/>
          <p:nvPr/>
        </p:nvSpPr>
        <p:spPr>
          <a:xfrm>
            <a:off x="0" y="162877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第一部分：</a:t>
            </a:r>
          </a:p>
        </p:txBody>
      </p:sp>
      <p:sp>
        <p:nvSpPr>
          <p:cNvPr id="15367" name="矩形 15366"/>
          <p:cNvSpPr/>
          <p:nvPr/>
        </p:nvSpPr>
        <p:spPr>
          <a:xfrm>
            <a:off x="0" y="3284538"/>
            <a:ext cx="5292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第二部分：</a:t>
            </a:r>
          </a:p>
        </p:txBody>
      </p:sp>
      <p:sp>
        <p:nvSpPr>
          <p:cNvPr id="15368" name="矩形 15367"/>
          <p:cNvSpPr/>
          <p:nvPr/>
        </p:nvSpPr>
        <p:spPr>
          <a:xfrm>
            <a:off x="0" y="4797425"/>
            <a:ext cx="6227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第三部分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</p:txBody>
      </p:sp>
      <p:sp>
        <p:nvSpPr>
          <p:cNvPr id="15369" name="矩形 15368"/>
          <p:cNvSpPr/>
          <p:nvPr/>
        </p:nvSpPr>
        <p:spPr>
          <a:xfrm>
            <a:off x="2195513" y="1628775"/>
            <a:ext cx="2232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在东京</a:t>
            </a:r>
          </a:p>
        </p:txBody>
      </p:sp>
      <p:sp>
        <p:nvSpPr>
          <p:cNvPr id="15370" name="矩形 15369"/>
          <p:cNvSpPr/>
          <p:nvPr/>
        </p:nvSpPr>
        <p:spPr>
          <a:xfrm>
            <a:off x="2195513" y="3284538"/>
            <a:ext cx="37449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在仙台</a:t>
            </a:r>
          </a:p>
        </p:txBody>
      </p:sp>
      <p:sp>
        <p:nvSpPr>
          <p:cNvPr id="15371" name="矩形 15370"/>
          <p:cNvSpPr/>
          <p:nvPr/>
        </p:nvSpPr>
        <p:spPr>
          <a:xfrm>
            <a:off x="4140200" y="2636838"/>
            <a:ext cx="4248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相识</a:t>
            </a:r>
          </a:p>
        </p:txBody>
      </p:sp>
      <p:sp>
        <p:nvSpPr>
          <p:cNvPr id="15372" name="矩形 15371"/>
          <p:cNvSpPr/>
          <p:nvPr/>
        </p:nvSpPr>
        <p:spPr>
          <a:xfrm>
            <a:off x="4140200" y="3284538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相处</a:t>
            </a:r>
          </a:p>
        </p:txBody>
      </p:sp>
      <p:sp>
        <p:nvSpPr>
          <p:cNvPr id="15373" name="矩形 15372"/>
          <p:cNvSpPr/>
          <p:nvPr/>
        </p:nvSpPr>
        <p:spPr>
          <a:xfrm>
            <a:off x="4140200" y="4005263"/>
            <a:ext cx="41767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离别</a:t>
            </a:r>
          </a:p>
        </p:txBody>
      </p:sp>
      <p:sp>
        <p:nvSpPr>
          <p:cNvPr id="15374" name="左大括号 15373"/>
          <p:cNvSpPr/>
          <p:nvPr/>
        </p:nvSpPr>
        <p:spPr>
          <a:xfrm>
            <a:off x="3924300" y="2852738"/>
            <a:ext cx="152400" cy="1676400"/>
          </a:xfrm>
          <a:prstGeom prst="leftBrace">
            <a:avLst>
              <a:gd name="adj1" fmla="val 91666"/>
              <a:gd name="adj2" fmla="val 50000"/>
            </a:avLst>
          </a:prstGeom>
          <a:noFill/>
          <a:ln w="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375" name="矩形 15374"/>
          <p:cNvSpPr/>
          <p:nvPr/>
        </p:nvSpPr>
        <p:spPr>
          <a:xfrm>
            <a:off x="2268538" y="4724400"/>
            <a:ext cx="68754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在北京，怀念</a:t>
            </a:r>
          </a:p>
        </p:txBody>
      </p:sp>
      <p:pic>
        <p:nvPicPr>
          <p:cNvPr id="15376" name="图片 15375" descr="560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888" y="3644900"/>
            <a:ext cx="2520950" cy="273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7" name="矩形 15376"/>
          <p:cNvSpPr/>
          <p:nvPr/>
        </p:nvSpPr>
        <p:spPr>
          <a:xfrm>
            <a:off x="0" y="2349500"/>
            <a:ext cx="316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(1---3)</a:t>
            </a:r>
          </a:p>
        </p:txBody>
      </p:sp>
      <p:sp>
        <p:nvSpPr>
          <p:cNvPr id="15378" name="矩形 15377"/>
          <p:cNvSpPr/>
          <p:nvPr/>
        </p:nvSpPr>
        <p:spPr>
          <a:xfrm>
            <a:off x="0" y="4005263"/>
            <a:ext cx="3851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(4---35)</a:t>
            </a:r>
          </a:p>
        </p:txBody>
      </p:sp>
      <p:sp>
        <p:nvSpPr>
          <p:cNvPr id="15379" name="矩形 15378"/>
          <p:cNvSpPr/>
          <p:nvPr/>
        </p:nvSpPr>
        <p:spPr>
          <a:xfrm>
            <a:off x="0" y="5373688"/>
            <a:ext cx="5219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(36---38)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  <p:bldP spid="15371" grpId="0"/>
      <p:bldP spid="15372" grpId="0"/>
      <p:bldP spid="15373" grpId="0"/>
      <p:bldP spid="15374" grpId="0" bldLvl="0" animBg="1"/>
      <p:bldP spid="15375" grpId="0"/>
      <p:bldP spid="15377" grpId="0"/>
      <p:bldP spid="15378" grpId="0"/>
      <p:bldP spid="153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6385" descr="sumire4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163" y="2852738"/>
            <a:ext cx="3779837" cy="4005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16386"/>
          <p:cNvSpPr/>
          <p:nvPr/>
        </p:nvSpPr>
        <p:spPr>
          <a:xfrm>
            <a:off x="0" y="765175"/>
            <a:ext cx="9144000" cy="677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80000"/>
              </a:lnSpc>
            </a:pPr>
            <a:r>
              <a:rPr lang="zh-CN" altLang="en-US" sz="4800" b="1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466725" y="3357563"/>
            <a:ext cx="5184775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围绕表现藤野先生的崇高品质这一中心组织材料。</a:t>
            </a:r>
          </a:p>
          <a:p>
            <a:pPr lvl="0">
              <a:spcBef>
                <a:spcPct val="50000"/>
              </a:spcBef>
            </a:pP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250825" y="620713"/>
            <a:ext cx="38893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i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叙事线索：</a:t>
            </a:r>
          </a:p>
        </p:txBody>
      </p:sp>
      <p:sp>
        <p:nvSpPr>
          <p:cNvPr id="16390" name="文本框 16389"/>
          <p:cNvSpPr txBox="1"/>
          <p:nvPr/>
        </p:nvSpPr>
        <p:spPr>
          <a:xfrm>
            <a:off x="2916238" y="692150"/>
            <a:ext cx="5976937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作者与藤野先生的交往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（相识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相处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离别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怀念）</a:t>
            </a:r>
          </a:p>
        </p:txBody>
      </p:sp>
      <p:sp>
        <p:nvSpPr>
          <p:cNvPr id="16391" name="文本框 16390"/>
          <p:cNvSpPr txBox="1"/>
          <p:nvPr/>
        </p:nvSpPr>
        <p:spPr>
          <a:xfrm>
            <a:off x="395288" y="2420938"/>
            <a:ext cx="25209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i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选材：</a:t>
            </a:r>
          </a:p>
        </p:txBody>
      </p:sp>
      <p:pic>
        <p:nvPicPr>
          <p:cNvPr id="16392" name="图片 16391" descr="ZW_03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950" y="5970588"/>
            <a:ext cx="731838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7409" descr="sxl9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61025"/>
            <a:ext cx="9144000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矩形 17410"/>
          <p:cNvSpPr/>
          <p:nvPr/>
        </p:nvSpPr>
        <p:spPr>
          <a:xfrm>
            <a:off x="0" y="404813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3.</a:t>
            </a:r>
            <a:r>
              <a:rPr lang="zh-CN" altLang="en-US" sz="4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课文除直接写藤野先生外</a:t>
            </a:r>
            <a:r>
              <a:rPr lang="en-US" altLang="zh-CN" sz="4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4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还写了哪些内容</a:t>
            </a:r>
            <a:r>
              <a:rPr lang="en-US" altLang="zh-CN" sz="4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17412" name="文本框 17411"/>
          <p:cNvSpPr txBox="1"/>
          <p:nvPr/>
        </p:nvSpPr>
        <p:spPr>
          <a:xfrm>
            <a:off x="0" y="1700213"/>
            <a:ext cx="91440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  <a:hlinkClick r:id="rId3" action="ppaction://hlinksldjump"/>
              </a:rPr>
              <a:t>A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.在东京清国留学生赏樱花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学跳舞的恶浊、庸俗的生活;</a:t>
            </a:r>
          </a:p>
          <a:p>
            <a:pPr lvl="0"/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  <a:hlinkClick r:id="rId4" action="ppaction://hlinksldjump"/>
            </a:endParaRPr>
          </a:p>
          <a:p>
            <a:pPr lvl="0"/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36513" y="2781300"/>
            <a:ext cx="8640762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hlinkClick r:id="rId5" action="ppaction://hlinksldjump"/>
              </a:rPr>
              <a:t>B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赴仙台途中对日暮里和水户的深刻印象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;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36513" y="3357563"/>
            <a:ext cx="6354762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hlinkClick r:id="rId4" action="ppaction://hlinksldjump"/>
              </a:rPr>
              <a:t>C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受到仙台医专的职员的优待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;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34925" y="3933825"/>
            <a:ext cx="8642350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hlinkClick r:id="rId6" action="ppaction://hlinksldjump"/>
              </a:rPr>
              <a:t>D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日本“爱国青年”的寻衅和看电影事件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;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34925" y="4518025"/>
            <a:ext cx="5441950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hlinkClick r:id="rId7" action="ppaction://hlinksldjump"/>
              </a:rPr>
              <a:t>E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弃医从文的思想的转变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 bldLvl="0"/>
      <p:bldP spid="17413" grpId="1" bldLvl="0"/>
      <p:bldP spid="17414" grpId="0" bldLvl="0"/>
      <p:bldP spid="17415" grpId="0" bldLvl="0"/>
      <p:bldP spid="1741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47105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0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47106"/>
          <p:cNvSpPr txBox="1"/>
          <p:nvPr/>
        </p:nvSpPr>
        <p:spPr>
          <a:xfrm>
            <a:off x="250825" y="1268413"/>
            <a:ext cx="8686800" cy="3506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藤野先生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选自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，体裁是 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按时间和地点转移，本文分为以下三部分：</a:t>
            </a:r>
          </a:p>
          <a:p>
            <a:pPr lvl="0" algn="just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　 　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，表达对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　　   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的厌恶；</a:t>
            </a:r>
          </a:p>
          <a:p>
            <a:pPr lvl="0" algn="just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　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，回忆与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　　        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的交往；</a:t>
            </a:r>
          </a:p>
          <a:p>
            <a:pPr lvl="0" algn="just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  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，表达对藤野先生的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　   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　     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7108" name="文本框 47107"/>
          <p:cNvSpPr txBox="1"/>
          <p:nvPr/>
        </p:nvSpPr>
        <p:spPr>
          <a:xfrm>
            <a:off x="3419475" y="1125538"/>
            <a:ext cx="2743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朝花夕拾</a:t>
            </a:r>
            <a:r>
              <a:rPr lang="en-US" altLang="zh-CN" sz="32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</a:p>
        </p:txBody>
      </p:sp>
      <p:sp>
        <p:nvSpPr>
          <p:cNvPr id="47109" name="文本框 47108"/>
          <p:cNvSpPr txBox="1"/>
          <p:nvPr/>
        </p:nvSpPr>
        <p:spPr>
          <a:xfrm>
            <a:off x="7092950" y="1125538"/>
            <a:ext cx="1260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散文</a:t>
            </a:r>
          </a:p>
        </p:txBody>
      </p:sp>
      <p:sp>
        <p:nvSpPr>
          <p:cNvPr id="47110" name="文本框 47109"/>
          <p:cNvSpPr txBox="1"/>
          <p:nvPr/>
        </p:nvSpPr>
        <p:spPr>
          <a:xfrm>
            <a:off x="971550" y="2636838"/>
            <a:ext cx="13573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东京</a:t>
            </a:r>
          </a:p>
        </p:txBody>
      </p:sp>
      <p:sp>
        <p:nvSpPr>
          <p:cNvPr id="47111" name="文本框 47110"/>
          <p:cNvSpPr txBox="1"/>
          <p:nvPr/>
        </p:nvSpPr>
        <p:spPr>
          <a:xfrm>
            <a:off x="3635375" y="2565400"/>
            <a:ext cx="24241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清国留学生</a:t>
            </a:r>
          </a:p>
        </p:txBody>
      </p:sp>
      <p:sp>
        <p:nvSpPr>
          <p:cNvPr id="47112" name="文本框 47111"/>
          <p:cNvSpPr txBox="1"/>
          <p:nvPr/>
        </p:nvSpPr>
        <p:spPr>
          <a:xfrm>
            <a:off x="1042988" y="3357563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仙台</a:t>
            </a:r>
          </a:p>
        </p:txBody>
      </p:sp>
      <p:sp>
        <p:nvSpPr>
          <p:cNvPr id="47113" name="文本框 47112"/>
          <p:cNvSpPr txBox="1"/>
          <p:nvPr/>
        </p:nvSpPr>
        <p:spPr>
          <a:xfrm>
            <a:off x="3779838" y="3357563"/>
            <a:ext cx="18430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藤野先生</a:t>
            </a:r>
          </a:p>
        </p:txBody>
      </p:sp>
      <p:sp>
        <p:nvSpPr>
          <p:cNvPr id="47114" name="文本框 47113"/>
          <p:cNvSpPr txBox="1"/>
          <p:nvPr/>
        </p:nvSpPr>
        <p:spPr>
          <a:xfrm>
            <a:off x="1042988" y="4005263"/>
            <a:ext cx="11636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北京</a:t>
            </a:r>
          </a:p>
        </p:txBody>
      </p:sp>
      <p:sp>
        <p:nvSpPr>
          <p:cNvPr id="47115" name="文本框 47114"/>
          <p:cNvSpPr txBox="1"/>
          <p:nvPr/>
        </p:nvSpPr>
        <p:spPr>
          <a:xfrm>
            <a:off x="5724525" y="4076700"/>
            <a:ext cx="2909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感激　  怀念</a:t>
            </a:r>
          </a:p>
        </p:txBody>
      </p:sp>
      <p:sp>
        <p:nvSpPr>
          <p:cNvPr id="47116" name="标题 47115"/>
          <p:cNvSpPr>
            <a:spLocks noGrp="1"/>
          </p:cNvSpPr>
          <p:nvPr>
            <p:ph type="title" idx="4294967295"/>
          </p:nvPr>
        </p:nvSpPr>
        <p:spPr>
          <a:xfrm>
            <a:off x="1371600" y="0"/>
            <a:ext cx="7772400" cy="1143000"/>
          </a:xfrm>
        </p:spPr>
        <p:txBody>
          <a:bodyPr vert="horz" wrap="square" anchor="ctr"/>
          <a:lstStyle/>
          <a:p>
            <a:pPr lvl="0"/>
            <a:r>
              <a:rPr lang="zh-CN" altLang="en-US" sz="4800" b="1">
                <a:solidFill>
                  <a:schemeClr val="accent2"/>
                </a:solidFill>
                <a:ea typeface="方正琥珀简体" pitchFamily="1" charset="-122"/>
              </a:rPr>
              <a:t>整体理解课文</a:t>
            </a:r>
          </a:p>
        </p:txBody>
      </p:sp>
      <p:pic>
        <p:nvPicPr>
          <p:cNvPr id="47117" name="图片 47116" descr="《鲁迅的一生》系列油画之二：立志救国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6375" y="5013325"/>
            <a:ext cx="1579563" cy="1844675"/>
          </a:xfrm>
          <a:prstGeom prst="rect">
            <a:avLst/>
          </a:prstGeom>
          <a:noFill/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7118" name="图片 47117" descr="藤野严九郎的照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5375" y="5013325"/>
            <a:ext cx="1800225" cy="1844675"/>
          </a:xfrm>
          <a:prstGeom prst="rect">
            <a:avLst/>
          </a:prstGeom>
          <a:noFill/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7119" name="图片 47118" descr="《鲁迅的一生》系列油画之九：学习真理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1863" y="5013325"/>
            <a:ext cx="1873250" cy="1844675"/>
          </a:xfrm>
          <a:prstGeom prst="rect">
            <a:avLst/>
          </a:prstGeom>
          <a:noFill/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uild="p"/>
      <p:bldP spid="47109" grpId="0" build="p"/>
      <p:bldP spid="47110" grpId="0" build="p"/>
      <p:bldP spid="47111" grpId="0" build="p"/>
      <p:bldP spid="47112" grpId="0" build="p"/>
      <p:bldP spid="47113" grpId="0" build="p"/>
      <p:bldP spid="47114" grpId="0" build="p"/>
      <p:bldP spid="471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/>
          <p:nvPr/>
        </p:nvSpPr>
        <p:spPr>
          <a:xfrm>
            <a:off x="2916238" y="117475"/>
            <a:ext cx="3505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LiSu" panose="02010509060101010101" pitchFamily="1" charset="-122"/>
                <a:ea typeface="LiSu" panose="02010509060101010101" pitchFamily="1" charset="-122"/>
              </a:rPr>
              <a:t>在 东 京</a:t>
            </a:r>
          </a:p>
        </p:txBody>
      </p:sp>
      <p:sp>
        <p:nvSpPr>
          <p:cNvPr id="18435" name="文本框 18434"/>
          <p:cNvSpPr txBox="1"/>
          <p:nvPr/>
        </p:nvSpPr>
        <p:spPr>
          <a:xfrm>
            <a:off x="533400" y="1704975"/>
            <a:ext cx="2927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所见所闻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——</a:t>
            </a:r>
          </a:p>
        </p:txBody>
      </p:sp>
      <p:sp>
        <p:nvSpPr>
          <p:cNvPr id="18436" name="文本框 18435"/>
          <p:cNvSpPr txBox="1"/>
          <p:nvPr/>
        </p:nvSpPr>
        <p:spPr>
          <a:xfrm>
            <a:off x="3352800" y="1295400"/>
            <a:ext cx="3841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清国留学生的丑态</a:t>
            </a:r>
          </a:p>
        </p:txBody>
      </p:sp>
      <p:sp>
        <p:nvSpPr>
          <p:cNvPr id="18437" name="圆角矩形标注 18436"/>
          <p:cNvSpPr/>
          <p:nvPr/>
        </p:nvSpPr>
        <p:spPr>
          <a:xfrm rot="10800000">
            <a:off x="304800" y="3505200"/>
            <a:ext cx="4724400" cy="914400"/>
          </a:xfrm>
          <a:prstGeom prst="wedgeRoundRectCallout">
            <a:avLst>
              <a:gd name="adj1" fmla="val -56051"/>
              <a:gd name="adj2" fmla="val 97741"/>
              <a:gd name="adj3" fmla="val 16667"/>
            </a:avLst>
          </a:prstGeom>
          <a:solidFill>
            <a:srgbClr val="CCECFF"/>
          </a:solidFill>
          <a:ln w="381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lvl="0" algn="ctr"/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304800" y="3657600"/>
            <a:ext cx="4724400" cy="579438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修辞：夸张、比喻、反语</a:t>
            </a:r>
          </a:p>
        </p:txBody>
      </p:sp>
      <p:sp>
        <p:nvSpPr>
          <p:cNvPr id="18439" name="文本框 18438"/>
          <p:cNvSpPr txBox="1"/>
          <p:nvPr/>
        </p:nvSpPr>
        <p:spPr>
          <a:xfrm>
            <a:off x="323850" y="4659313"/>
            <a:ext cx="32956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所     感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——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</a:p>
        </p:txBody>
      </p:sp>
      <p:sp>
        <p:nvSpPr>
          <p:cNvPr id="18440" name="文本框 18439"/>
          <p:cNvSpPr txBox="1"/>
          <p:nvPr/>
        </p:nvSpPr>
        <p:spPr>
          <a:xfrm>
            <a:off x="2916238" y="4543425"/>
            <a:ext cx="330041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厌恶之极，</a:t>
            </a:r>
          </a:p>
          <a:p>
            <a:pPr lvl="0"/>
            <a:r>
              <a:rPr lang="zh-CN" altLang="en-US" sz="3600" b="1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不屑与之为伍</a:t>
            </a:r>
          </a:p>
        </p:txBody>
      </p:sp>
      <p:sp>
        <p:nvSpPr>
          <p:cNvPr id="18441" name="文本框 18440"/>
          <p:cNvSpPr txBox="1"/>
          <p:nvPr/>
        </p:nvSpPr>
        <p:spPr>
          <a:xfrm>
            <a:off x="3352800" y="2057400"/>
            <a:ext cx="39560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不学无术 思想腐朽</a:t>
            </a:r>
          </a:p>
        </p:txBody>
      </p:sp>
      <p:sp>
        <p:nvSpPr>
          <p:cNvPr id="18442" name="右大括号 18441"/>
          <p:cNvSpPr/>
          <p:nvPr/>
        </p:nvSpPr>
        <p:spPr>
          <a:xfrm>
            <a:off x="7237413" y="1752600"/>
            <a:ext cx="533400" cy="4038600"/>
          </a:xfrm>
          <a:prstGeom prst="rightBrace">
            <a:avLst>
              <a:gd name="adj1" fmla="val 63095"/>
              <a:gd name="adj2" fmla="val 50000"/>
            </a:avLst>
          </a:prstGeom>
          <a:noFill/>
          <a:ln w="381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文本框 18442"/>
          <p:cNvSpPr txBox="1"/>
          <p:nvPr/>
        </p:nvSpPr>
        <p:spPr>
          <a:xfrm>
            <a:off x="7773988" y="2895600"/>
            <a:ext cx="1190625" cy="2251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/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STXinwei" panose="02010800040101010101" pitchFamily="2" charset="-122"/>
              </a:rPr>
              <a:t>爱  国</a:t>
            </a:r>
          </a:p>
        </p:txBody>
      </p:sp>
      <p:pic>
        <p:nvPicPr>
          <p:cNvPr id="18444" name="图片 18443" descr="ZW_03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850" y="5661025"/>
            <a:ext cx="731838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 animBg="1"/>
      <p:bldP spid="18438" grpId="0" animBg="1"/>
      <p:bldP spid="18439" grpId="0"/>
      <p:bldP spid="18440" grpId="0"/>
      <p:bldP spid="18441" grpId="0"/>
      <p:bldP spid="184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48129"/>
          <p:cNvSpPr txBox="1"/>
          <p:nvPr/>
        </p:nvSpPr>
        <p:spPr>
          <a:xfrm>
            <a:off x="250825" y="476250"/>
            <a:ext cx="84978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研读精彩语段</a:t>
            </a:r>
            <a:r>
              <a:rPr lang="en-US" altLang="zh-CN" sz="3600" b="1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体味富有感情色彩的语言</a:t>
            </a:r>
            <a:r>
              <a:rPr lang="en-US" altLang="zh-CN" sz="3600" b="1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48131" name="文本框 48130"/>
          <p:cNvSpPr txBox="1"/>
          <p:nvPr/>
        </p:nvSpPr>
        <p:spPr>
          <a:xfrm>
            <a:off x="323850" y="1125538"/>
            <a:ext cx="7435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精读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1—2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段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思考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</p:txBody>
      </p:sp>
      <p:sp>
        <p:nvSpPr>
          <p:cNvPr id="48132" name="文本框 48131"/>
          <p:cNvSpPr txBox="1"/>
          <p:nvPr/>
        </p:nvSpPr>
        <p:spPr>
          <a:xfrm>
            <a:off x="250825" y="1700213"/>
            <a:ext cx="84978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(1)“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东京也无非是这样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与后文哪几句话相呼应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流露出作者怎样的情绪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48133" name="文本框 48132"/>
          <p:cNvSpPr txBox="1"/>
          <p:nvPr/>
        </p:nvSpPr>
        <p:spPr>
          <a:xfrm>
            <a:off x="323850" y="2924175"/>
            <a:ext cx="84963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与“到别的地方去看看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如何呢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?”</a:t>
            </a:r>
          </a:p>
          <a:p>
            <a:pPr lvl="0"/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我就往仙台的医学专门学校去”呼应</a:t>
            </a:r>
          </a:p>
        </p:txBody>
      </p:sp>
      <p:pic>
        <p:nvPicPr>
          <p:cNvPr id="48134" name="图片 48133" descr="2508942_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24625"/>
            <a:ext cx="4762500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图片 48134" descr="2508942_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1500" y="6524625"/>
            <a:ext cx="4762500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6" name="图片 48135" descr="2491527_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391275"/>
            <a:ext cx="4427538" cy="46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7" name="图片 48136" descr="2491527_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6100" y="6391275"/>
            <a:ext cx="4787900" cy="46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8" name="图片 48137" descr="2508942_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62500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9" name="图片 48138" descr="2508942_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1500" y="0"/>
            <a:ext cx="4762500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0" name="图片 48139" descr="2491527_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643438" cy="46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1" name="图片 48140" descr="2491527_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0"/>
            <a:ext cx="4500562" cy="46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2" name="图片 48141" descr="2508942_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3337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3" name="图片 48142" descr="2508942_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10625" y="0"/>
            <a:ext cx="3333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44" name="文本框 48143"/>
          <p:cNvSpPr txBox="1"/>
          <p:nvPr/>
        </p:nvSpPr>
        <p:spPr>
          <a:xfrm>
            <a:off x="303213" y="4233863"/>
            <a:ext cx="8516937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以极其厌恶的情绪和辛辣讽刺的笔触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描写了清国留学生恶浊庸俗的生活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流露出作者矛盾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失望、痛苦、厌恶的复杂情绪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反衬一个爱国志士忧国忧民的悲愤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9153" descr="xsmb2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矩形 49154"/>
          <p:cNvSpPr/>
          <p:nvPr/>
        </p:nvSpPr>
        <p:spPr>
          <a:xfrm>
            <a:off x="539750" y="765175"/>
            <a:ext cx="62642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(2)“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实在标致极了”改为“实在丑极了”可以吗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49156" name="文本框 49155"/>
          <p:cNvSpPr txBox="1"/>
          <p:nvPr/>
        </p:nvSpPr>
        <p:spPr>
          <a:xfrm>
            <a:off x="611188" y="2565400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9157" name="文本框 49156"/>
          <p:cNvSpPr txBox="1"/>
          <p:nvPr/>
        </p:nvSpPr>
        <p:spPr>
          <a:xfrm>
            <a:off x="539750" y="2492375"/>
            <a:ext cx="6192838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句中“标致”是反语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用以讽刺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.“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实在”表示“的确”的意思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用“实在”加强“标致”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增强反语的讽刺力量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更强烈表达作者对清国留学生的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鄙视和反感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而改动后语意直露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缺乏了讽刺意味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145" descr="2004125155234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6146" descr="2004125155234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3" y="0"/>
            <a:ext cx="4643437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2004125155234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48425"/>
            <a:ext cx="4572000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6148" descr="2004125155234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3" y="6448425"/>
            <a:ext cx="4643437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149" descr="20041251552347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3375"/>
            <a:ext cx="409575" cy="6119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150" descr="20041251552347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34425" y="333375"/>
            <a:ext cx="409575" cy="6119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图片 6151" descr="5__200410201613369785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738" y="404813"/>
            <a:ext cx="4679950" cy="604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3" name="矩形 6152"/>
          <p:cNvSpPr/>
          <p:nvPr/>
        </p:nvSpPr>
        <p:spPr>
          <a:xfrm>
            <a:off x="468313" y="908050"/>
            <a:ext cx="3816350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80000"/>
              </a:lnSpc>
            </a:pPr>
            <a:r>
              <a:rPr lang="zh-CN" altLang="en-US" sz="6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藤野先生</a:t>
            </a:r>
            <a:r>
              <a:rPr lang="en-US" altLang="zh-CN" sz="6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</a:p>
          <a:p>
            <a:pPr lvl="0">
              <a:lnSpc>
                <a:spcPct val="80000"/>
              </a:lnSpc>
            </a:pPr>
            <a:r>
              <a:rPr lang="zh-CN" altLang="en-US" sz="6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名叫藤野严九郎</a:t>
            </a:r>
            <a:r>
              <a:rPr lang="en-US" altLang="zh-CN" sz="6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6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是鲁迅在仙台学医时的先生</a:t>
            </a:r>
            <a:r>
              <a:rPr lang="en-US" altLang="zh-CN" sz="6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/>
          <p:cNvSpPr txBox="1"/>
          <p:nvPr/>
        </p:nvSpPr>
        <p:spPr>
          <a:xfrm>
            <a:off x="3214688" y="209550"/>
            <a:ext cx="2941637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5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LiSu" panose="02010509060101010101" pitchFamily="1" charset="-122"/>
                <a:ea typeface="LiSu" panose="02010509060101010101" pitchFamily="1" charset="-122"/>
              </a:rPr>
              <a:t>去 仙 台</a:t>
            </a:r>
          </a:p>
        </p:txBody>
      </p:sp>
      <p:sp>
        <p:nvSpPr>
          <p:cNvPr id="19459" name="文本框 19458"/>
          <p:cNvSpPr txBox="1"/>
          <p:nvPr/>
        </p:nvSpPr>
        <p:spPr>
          <a:xfrm>
            <a:off x="685800" y="2981325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去仙台</a:t>
            </a:r>
          </a:p>
        </p:txBody>
      </p:sp>
      <p:sp>
        <p:nvSpPr>
          <p:cNvPr id="19460" name="文本框 19459"/>
          <p:cNvSpPr txBox="1"/>
          <p:nvPr/>
        </p:nvSpPr>
        <p:spPr>
          <a:xfrm>
            <a:off x="3708400" y="1628775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日暮里：</a:t>
            </a:r>
          </a:p>
        </p:txBody>
      </p:sp>
      <p:sp>
        <p:nvSpPr>
          <p:cNvPr id="19461" name="文本框 19460"/>
          <p:cNvSpPr txBox="1"/>
          <p:nvPr/>
        </p:nvSpPr>
        <p:spPr>
          <a:xfrm>
            <a:off x="3779838" y="4437063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水户：</a:t>
            </a:r>
          </a:p>
        </p:txBody>
      </p:sp>
      <p:sp>
        <p:nvSpPr>
          <p:cNvPr id="19462" name="文本框 19461"/>
          <p:cNvSpPr txBox="1"/>
          <p:nvPr/>
        </p:nvSpPr>
        <p:spPr>
          <a:xfrm>
            <a:off x="5580063" y="1700213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触发忧国之情</a:t>
            </a:r>
          </a:p>
        </p:txBody>
      </p:sp>
      <p:sp>
        <p:nvSpPr>
          <p:cNvPr id="19463" name="文本框 19462"/>
          <p:cNvSpPr txBox="1"/>
          <p:nvPr/>
        </p:nvSpPr>
        <p:spPr>
          <a:xfrm>
            <a:off x="5076825" y="4516438"/>
            <a:ext cx="3854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反清志士客死之地</a:t>
            </a:r>
          </a:p>
        </p:txBody>
      </p:sp>
      <p:sp>
        <p:nvSpPr>
          <p:cNvPr id="19464" name="直接连接符 19463"/>
          <p:cNvSpPr/>
          <p:nvPr/>
        </p:nvSpPr>
        <p:spPr>
          <a:xfrm flipV="1">
            <a:off x="2627313" y="2205038"/>
            <a:ext cx="1066800" cy="121920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5" name="直接连接符 19464"/>
          <p:cNvSpPr/>
          <p:nvPr/>
        </p:nvSpPr>
        <p:spPr>
          <a:xfrm>
            <a:off x="2627313" y="3573463"/>
            <a:ext cx="1143000" cy="114300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6" name="上下箭头 19465"/>
          <p:cNvSpPr/>
          <p:nvPr/>
        </p:nvSpPr>
        <p:spPr>
          <a:xfrm>
            <a:off x="5867400" y="2419350"/>
            <a:ext cx="533400" cy="1946275"/>
          </a:xfrm>
          <a:prstGeom prst="upDownArrow">
            <a:avLst>
              <a:gd name="adj1" fmla="val 50000"/>
              <a:gd name="adj2" fmla="val 72976"/>
            </a:avLst>
          </a:prstGeom>
          <a:solidFill>
            <a:srgbClr val="FF99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文本框 19466"/>
          <p:cNvSpPr txBox="1"/>
          <p:nvPr/>
        </p:nvSpPr>
        <p:spPr>
          <a:xfrm>
            <a:off x="4787900" y="2708275"/>
            <a:ext cx="1100138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7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TXinwei" panose="02010800040101010101" pitchFamily="2" charset="-122"/>
              </a:rPr>
              <a:t>爱</a:t>
            </a:r>
          </a:p>
        </p:txBody>
      </p:sp>
      <p:sp>
        <p:nvSpPr>
          <p:cNvPr id="19468" name="文本框 19467"/>
          <p:cNvSpPr txBox="1"/>
          <p:nvPr/>
        </p:nvSpPr>
        <p:spPr>
          <a:xfrm>
            <a:off x="6300788" y="2708275"/>
            <a:ext cx="1100137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7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TXinwei" panose="02010800040101010101" pitchFamily="2" charset="-122"/>
              </a:rPr>
              <a:t>国</a:t>
            </a:r>
          </a:p>
        </p:txBody>
      </p:sp>
      <p:pic>
        <p:nvPicPr>
          <p:cNvPr id="19469" name="图片 19468" descr="图片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25" y="260350"/>
            <a:ext cx="3133725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0" name="图片 19469" descr="图片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288" y="5589588"/>
            <a:ext cx="8748712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  <p:bldP spid="19463" grpId="0"/>
      <p:bldP spid="19467" grpId="0"/>
      <p:bldP spid="194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    </a:t>
            </a:r>
            <a:endParaRPr lang="zh-CN" altLang="en-US" sz="6600">
              <a:solidFill>
                <a:schemeClr val="tx1"/>
              </a:solidFill>
              <a:ea typeface="仿宋_GB2312" pitchFamily="49" charset="-122"/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sz="half" idx="1"/>
          </p:nvPr>
        </p:nvSpPr>
        <p:spPr>
          <a:xfrm>
            <a:off x="457200" y="1165225"/>
            <a:ext cx="7859713" cy="4711700"/>
          </a:xfrm>
        </p:spPr>
        <p:txBody>
          <a:bodyPr/>
          <a:lstStyle/>
          <a:p>
            <a:pPr>
              <a:buClr>
                <a:srgbClr val="A50021"/>
              </a:buClr>
              <a:buNone/>
            </a:pPr>
            <a:r>
              <a:rPr lang="zh-CN" altLang="en-US" sz="28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36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虽然得到一些优待和关照，但面对日本人民善良的心地和友好的情谊，作者推断为“物以希为贵”，感到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受到的不是尊重，而是一种辛酸，一种弱国国民难于承受的内心的辛酸</a:t>
            </a:r>
            <a:r>
              <a:rPr lang="zh-CN" altLang="en-US" sz="36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，这里反映出他极强的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民族自尊心</a:t>
            </a:r>
            <a:r>
              <a:rPr lang="zh-CN" altLang="en-US" sz="36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pic>
        <p:nvPicPr>
          <p:cNvPr id="20487" name="内容占位符 20486" descr="ZW_039">
            <a:hlinkClick r:id="rId3" action="ppaction://hlinksldjump"/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252413" y="6021388"/>
            <a:ext cx="758825" cy="760412"/>
          </a:xfrm>
        </p:spPr>
      </p:pic>
      <p:sp>
        <p:nvSpPr>
          <p:cNvPr id="20484" name="文本框 20483"/>
          <p:cNvSpPr txBox="1"/>
          <p:nvPr/>
        </p:nvSpPr>
        <p:spPr>
          <a:xfrm>
            <a:off x="2987675" y="260350"/>
            <a:ext cx="40338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400" b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LiSu" panose="02010509060101010101" pitchFamily="1" charset="-122"/>
              </a:rPr>
              <a:t>在 仙 台</a:t>
            </a:r>
          </a:p>
        </p:txBody>
      </p:sp>
      <p:sp>
        <p:nvSpPr>
          <p:cNvPr id="20485" name="下箭头 20484"/>
          <p:cNvSpPr/>
          <p:nvPr/>
        </p:nvSpPr>
        <p:spPr>
          <a:xfrm>
            <a:off x="4284663" y="4510088"/>
            <a:ext cx="863600" cy="865187"/>
          </a:xfrm>
          <a:prstGeom prst="downArrow">
            <a:avLst>
              <a:gd name="adj1" fmla="val 50000"/>
              <a:gd name="adj2" fmla="val 250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6" name="文本框 20485"/>
          <p:cNvSpPr txBox="1"/>
          <p:nvPr/>
        </p:nvSpPr>
        <p:spPr>
          <a:xfrm>
            <a:off x="3706813" y="5192713"/>
            <a:ext cx="2305050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7200" b="1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STXinwei" panose="02010800040101010101" pitchFamily="2" charset="-122"/>
              </a:rPr>
              <a:t>爱国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 descr="藤野先生"/>
          <p:cNvPicPr>
            <a:picLocks noChangeAspect="1"/>
          </p:cNvPicPr>
          <p:nvPr/>
        </p:nvPicPr>
        <p:blipFill>
          <a:blip r:embed="rId2" cstate="print">
            <a:lum contrast="6000"/>
          </a:blip>
          <a:stretch>
            <a:fillRect/>
          </a:stretch>
        </p:blipFill>
        <p:spPr>
          <a:xfrm>
            <a:off x="3962400" y="1066800"/>
            <a:ext cx="4886325" cy="556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1260475" y="1630363"/>
            <a:ext cx="1006475" cy="39909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/>
            <a:r>
              <a:rPr lang="zh-CN" altLang="en-US" sz="5400" b="1">
                <a:solidFill>
                  <a:srgbClr val="000099"/>
                </a:solidFill>
                <a:latin typeface="Times New Roman" panose="02020603050405020304" pitchFamily="18" charset="0"/>
                <a:ea typeface="STXinwei" panose="02010800040101010101" pitchFamily="2" charset="-122"/>
              </a:rPr>
              <a:t>  匿名信事件</a:t>
            </a:r>
          </a:p>
        </p:txBody>
      </p:sp>
      <p:sp>
        <p:nvSpPr>
          <p:cNvPr id="21508" name="文本框 21507"/>
          <p:cNvSpPr txBox="1"/>
          <p:nvPr/>
        </p:nvSpPr>
        <p:spPr>
          <a:xfrm>
            <a:off x="2514600" y="1905000"/>
            <a:ext cx="1006475" cy="37369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5400" b="1">
                <a:solidFill>
                  <a:srgbClr val="000099"/>
                </a:solidFill>
                <a:latin typeface="Times New Roman" panose="02020603050405020304" pitchFamily="18" charset="0"/>
                <a:ea typeface="STXinwei" panose="02010800040101010101" pitchFamily="2" charset="-122"/>
              </a:rPr>
              <a:t>看电影事件</a:t>
            </a:r>
          </a:p>
        </p:txBody>
      </p:sp>
      <p:sp>
        <p:nvSpPr>
          <p:cNvPr id="21509" name="文本框 21508"/>
          <p:cNvSpPr txBox="1"/>
          <p:nvPr/>
        </p:nvSpPr>
        <p:spPr>
          <a:xfrm>
            <a:off x="3060700" y="44450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LiSu" panose="02010509060101010101" pitchFamily="1" charset="-122"/>
              </a:rPr>
              <a:t>在仙台</a:t>
            </a:r>
          </a:p>
        </p:txBody>
      </p:sp>
      <p:pic>
        <p:nvPicPr>
          <p:cNvPr id="21510" name="图片 21509" descr="ZW_03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950" y="5876925"/>
            <a:ext cx="731838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/>
          <p:nvPr/>
        </p:nvSpPr>
        <p:spPr>
          <a:xfrm>
            <a:off x="2773363" y="333375"/>
            <a:ext cx="4103687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弃医从文的原因</a:t>
            </a:r>
          </a:p>
        </p:txBody>
      </p:sp>
      <p:sp>
        <p:nvSpPr>
          <p:cNvPr id="22531" name="文本框 22530"/>
          <p:cNvSpPr txBox="1"/>
          <p:nvPr/>
        </p:nvSpPr>
        <p:spPr>
          <a:xfrm>
            <a:off x="6186488" y="1196975"/>
            <a:ext cx="2193925" cy="50403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STXinwei" panose="02010800040101010101" pitchFamily="2" charset="-122"/>
              </a:rPr>
              <a:t>匿名信事件 </a:t>
            </a:r>
            <a:r>
              <a:rPr lang="zh-CN" altLang="en-US" sz="4400" b="1" dirty="0">
                <a:solidFill>
                  <a:srgbClr val="339933"/>
                </a:solidFill>
                <a:latin typeface="Times New Roman" panose="02020603050405020304" pitchFamily="18" charset="0"/>
                <a:ea typeface="楷体_GB2312" pitchFamily="49" charset="-122"/>
              </a:rPr>
              <a:t>——个人与祖国的尊严受到侵犯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828675" y="1062038"/>
            <a:ext cx="2133600" cy="54625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STXinwei" panose="02010800040101010101" pitchFamily="2" charset="-122"/>
              </a:rPr>
              <a:t>看电影事件 </a:t>
            </a:r>
            <a:r>
              <a:rPr lang="zh-CN" altLang="en-US" sz="4000" b="1" dirty="0">
                <a:solidFill>
                  <a:srgbClr val="339933"/>
                </a:solidFill>
                <a:latin typeface="Times New Roman" panose="02020603050405020304" pitchFamily="18" charset="0"/>
                <a:ea typeface="楷体_GB2312" pitchFamily="49" charset="-122"/>
              </a:rPr>
              <a:t>——思想受极大震动，民族自尊心受到严重挫伤</a:t>
            </a:r>
          </a:p>
        </p:txBody>
      </p:sp>
      <p:sp>
        <p:nvSpPr>
          <p:cNvPr id="22533" name="左右箭头 22532"/>
          <p:cNvSpPr/>
          <p:nvPr/>
        </p:nvSpPr>
        <p:spPr>
          <a:xfrm>
            <a:off x="3276600" y="3357563"/>
            <a:ext cx="2971800" cy="638175"/>
          </a:xfrm>
          <a:prstGeom prst="leftRightArrow">
            <a:avLst>
              <a:gd name="adj1" fmla="val 50000"/>
              <a:gd name="adj2" fmla="val 93134"/>
            </a:avLst>
          </a:prstGeom>
          <a:solidFill>
            <a:srgbClr val="FF99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文本框 22533"/>
          <p:cNvSpPr txBox="1"/>
          <p:nvPr/>
        </p:nvSpPr>
        <p:spPr>
          <a:xfrm>
            <a:off x="4284663" y="2420938"/>
            <a:ext cx="947737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solidFill>
                  <a:srgbClr val="CC0000"/>
                </a:solidFill>
                <a:latin typeface="Times New Roman" panose="02020603050405020304" pitchFamily="18" charset="0"/>
                <a:ea typeface="STXinwei" panose="02010800040101010101" pitchFamily="2" charset="-122"/>
              </a:rPr>
              <a:t>爱</a:t>
            </a:r>
          </a:p>
        </p:txBody>
      </p:sp>
      <p:sp>
        <p:nvSpPr>
          <p:cNvPr id="22535" name="文本框 22534"/>
          <p:cNvSpPr txBox="1"/>
          <p:nvPr/>
        </p:nvSpPr>
        <p:spPr>
          <a:xfrm>
            <a:off x="4356100" y="3860800"/>
            <a:ext cx="947738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solidFill>
                  <a:srgbClr val="CC0000"/>
                </a:solidFill>
                <a:latin typeface="Times New Roman" panose="02020603050405020304" pitchFamily="18" charset="0"/>
                <a:ea typeface="STXinwei" panose="02010800040101010101" pitchFamily="2" charset="-122"/>
              </a:rPr>
              <a:t>国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4" grpId="0"/>
      <p:bldP spid="225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323850" y="692150"/>
            <a:ext cx="19208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>
                <a:latin typeface="Times New Roman" panose="02020603050405020304" pitchFamily="18" charset="0"/>
                <a:ea typeface="宋体" panose="02010600030101010101" pitchFamily="2" charset="-122"/>
              </a:rPr>
              <a:t>在东京 </a:t>
            </a:r>
          </a:p>
        </p:txBody>
      </p:sp>
      <p:sp>
        <p:nvSpPr>
          <p:cNvPr id="23555" name="文本框 23554"/>
          <p:cNvSpPr txBox="1"/>
          <p:nvPr/>
        </p:nvSpPr>
        <p:spPr>
          <a:xfrm>
            <a:off x="1908175" y="692150"/>
            <a:ext cx="3311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>
                <a:latin typeface="Times New Roman" panose="02020603050405020304" pitchFamily="18" charset="0"/>
                <a:ea typeface="宋体" panose="02010600030101010101" pitchFamily="2" charset="-122"/>
              </a:rPr>
              <a:t>所见所闻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----</a:t>
            </a:r>
          </a:p>
        </p:txBody>
      </p:sp>
      <p:sp>
        <p:nvSpPr>
          <p:cNvPr id="23556" name="文本框 23555"/>
          <p:cNvSpPr txBox="1"/>
          <p:nvPr/>
        </p:nvSpPr>
        <p:spPr>
          <a:xfrm>
            <a:off x="4800600" y="0"/>
            <a:ext cx="381000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endParaRPr lang="zh-CN" altLang="en-US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b="1">
                <a:latin typeface="Times New Roman" panose="02020603050405020304" pitchFamily="18" charset="0"/>
                <a:ea typeface="宋体" panose="02010600030101010101" pitchFamily="2" charset="-122"/>
              </a:rPr>
              <a:t> 憎恶至极</a:t>
            </a:r>
          </a:p>
          <a:p>
            <a:pPr lvl="0"/>
            <a:r>
              <a:rPr lang="zh-CN" altLang="en-US" sz="4400" b="1"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</a:p>
        </p:txBody>
      </p:sp>
      <p:sp>
        <p:nvSpPr>
          <p:cNvPr id="23557" name="矩形 23556"/>
          <p:cNvSpPr/>
          <p:nvPr/>
        </p:nvSpPr>
        <p:spPr>
          <a:xfrm>
            <a:off x="303213" y="1524000"/>
            <a:ext cx="671671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>
                <a:latin typeface="Times New Roman" panose="02020603050405020304" pitchFamily="18" charset="0"/>
                <a:ea typeface="宋体" panose="02010600030101010101" pitchFamily="2" charset="-122"/>
              </a:rPr>
              <a:t>日暮里、水户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-----</a:t>
            </a:r>
            <a:r>
              <a:rPr lang="zh-CN" altLang="en-US" sz="4400" b="1">
                <a:latin typeface="Times New Roman" panose="02020603050405020304" pitchFamily="18" charset="0"/>
                <a:ea typeface="宋体" panose="02010600030101010101" pitchFamily="2" charset="-122"/>
              </a:rPr>
              <a:t>敬仰忧国</a:t>
            </a:r>
          </a:p>
        </p:txBody>
      </p:sp>
      <p:sp>
        <p:nvSpPr>
          <p:cNvPr id="23558" name="文本框 23557"/>
          <p:cNvSpPr txBox="1"/>
          <p:nvPr/>
        </p:nvSpPr>
        <p:spPr>
          <a:xfrm>
            <a:off x="381000" y="2362200"/>
            <a:ext cx="78644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匿名信事件</a:t>
            </a:r>
            <a:r>
              <a:rPr lang="en-US" altLang="zh-CN" sz="4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----</a:t>
            </a:r>
            <a:r>
              <a:rPr lang="zh-CN" altLang="en-US" sz="4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愤慨心酸</a:t>
            </a:r>
          </a:p>
        </p:txBody>
      </p:sp>
      <p:sp>
        <p:nvSpPr>
          <p:cNvPr id="23559" name="文本框 23558"/>
          <p:cNvSpPr txBox="1"/>
          <p:nvPr/>
        </p:nvSpPr>
        <p:spPr>
          <a:xfrm>
            <a:off x="381000" y="3276600"/>
            <a:ext cx="7940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看电影事件</a:t>
            </a:r>
            <a:r>
              <a:rPr lang="en-US" altLang="zh-CN" sz="4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----</a:t>
            </a:r>
            <a:r>
              <a:rPr lang="zh-CN" altLang="en-US" sz="4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悲愤震动</a:t>
            </a:r>
          </a:p>
        </p:txBody>
      </p:sp>
      <p:sp>
        <p:nvSpPr>
          <p:cNvPr id="23560" name="文本框 23559"/>
          <p:cNvSpPr txBox="1"/>
          <p:nvPr/>
        </p:nvSpPr>
        <p:spPr>
          <a:xfrm>
            <a:off x="381000" y="4114800"/>
            <a:ext cx="7620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弃医从文</a:t>
            </a:r>
            <a:r>
              <a:rPr lang="en-US" altLang="zh-CN" sz="4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----</a:t>
            </a:r>
            <a:r>
              <a:rPr lang="zh-CN" altLang="en-US" sz="4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忧国忧民</a:t>
            </a:r>
          </a:p>
        </p:txBody>
      </p:sp>
      <p:sp>
        <p:nvSpPr>
          <p:cNvPr id="23561" name="文本框 23560"/>
          <p:cNvSpPr txBox="1"/>
          <p:nvPr/>
        </p:nvSpPr>
        <p:spPr>
          <a:xfrm>
            <a:off x="304800" y="4800600"/>
            <a:ext cx="8534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720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暗线     感情线索</a:t>
            </a:r>
          </a:p>
        </p:txBody>
      </p:sp>
      <p:sp>
        <p:nvSpPr>
          <p:cNvPr id="23562" name="右大括号 23561"/>
          <p:cNvSpPr/>
          <p:nvPr/>
        </p:nvSpPr>
        <p:spPr>
          <a:xfrm>
            <a:off x="7296150" y="1066800"/>
            <a:ext cx="228600" cy="3581400"/>
          </a:xfrm>
          <a:prstGeom prst="rightBrace">
            <a:avLst>
              <a:gd name="adj1" fmla="val 13055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3" name="矩形 23562"/>
          <p:cNvSpPr/>
          <p:nvPr/>
        </p:nvSpPr>
        <p:spPr>
          <a:xfrm rot="5400000">
            <a:off x="6457950" y="2286000"/>
            <a:ext cx="3657600" cy="1066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爱国</a:t>
            </a:r>
          </a:p>
        </p:txBody>
      </p:sp>
      <p:sp>
        <p:nvSpPr>
          <p:cNvPr id="23564" name="任意多边形 23563"/>
          <p:cNvSpPr/>
          <p:nvPr/>
        </p:nvSpPr>
        <p:spPr>
          <a:xfrm>
            <a:off x="7162800" y="4724400"/>
            <a:ext cx="914400" cy="838200"/>
          </a:xfrm>
          <a:custGeom>
            <a:avLst/>
            <a:gdLst>
              <a:gd name="txL" fmla="*/ 0 w 21600"/>
              <a:gd name="txT" fmla="*/ 14400 h 21600"/>
              <a:gd name="txR" fmla="*/ 18514 w 21600"/>
              <a:gd name="txB" fmla="*/ 21600 h 21600"/>
            </a:gdLst>
            <a:ahLst/>
            <a:cxnLst>
              <a:cxn ang="270">
                <a:pos x="15428" y="0"/>
              </a:cxn>
              <a:cxn ang="180">
                <a:pos x="9257" y="7200"/>
              </a:cxn>
              <a:cxn ang="180">
                <a:pos x="0" y="18000"/>
              </a:cxn>
              <a:cxn ang="90">
                <a:pos x="9257" y="21600"/>
              </a:cxn>
              <a:cxn ang="0">
                <a:pos x="18514" y="15000"/>
              </a:cxn>
              <a:cxn ang="0">
                <a:pos x="21600" y="7200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右箭头 23564"/>
          <p:cNvSpPr/>
          <p:nvPr/>
        </p:nvSpPr>
        <p:spPr>
          <a:xfrm>
            <a:off x="2438400" y="5257800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 descr="图片3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4578"/>
          <p:cNvSpPr txBox="1"/>
          <p:nvPr/>
        </p:nvSpPr>
        <p:spPr>
          <a:xfrm>
            <a:off x="900113" y="836613"/>
            <a:ext cx="53276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>
                <a:solidFill>
                  <a:srgbClr val="FF3399"/>
                </a:solidFill>
                <a:latin typeface="Arial" panose="020B0604020202020204" pitchFamily="34" charset="0"/>
                <a:ea typeface="STXinwei" panose="02010800040101010101" pitchFamily="2" charset="-122"/>
              </a:rPr>
              <a:t>双线结构：</a:t>
            </a:r>
          </a:p>
        </p:txBody>
      </p:sp>
      <p:sp>
        <p:nvSpPr>
          <p:cNvPr id="24580" name="文本框 24579"/>
          <p:cNvSpPr txBox="1"/>
          <p:nvPr/>
        </p:nvSpPr>
        <p:spPr>
          <a:xfrm>
            <a:off x="1042988" y="1916113"/>
            <a:ext cx="74168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000" b="1">
                <a:solidFill>
                  <a:srgbClr val="FF00FF"/>
                </a:solidFill>
                <a:latin typeface="Arial" panose="020B0604020202020204" pitchFamily="34" charset="0"/>
                <a:ea typeface="STXinwei" panose="02010800040101010101" pitchFamily="2" charset="-122"/>
              </a:rPr>
              <a:t>明线：</a:t>
            </a:r>
            <a:r>
              <a:rPr lang="zh-CN" altLang="en-US" sz="5000" b="1">
                <a:solidFill>
                  <a:srgbClr val="339933"/>
                </a:solidFill>
                <a:latin typeface="Arial" panose="020B0604020202020204" pitchFamily="34" charset="0"/>
                <a:ea typeface="STXinwei" panose="02010800040101010101" pitchFamily="2" charset="-122"/>
              </a:rPr>
              <a:t>作者与藤野先生的交往</a:t>
            </a:r>
          </a:p>
        </p:txBody>
      </p:sp>
      <p:sp>
        <p:nvSpPr>
          <p:cNvPr id="24581" name="文本框 24580"/>
          <p:cNvSpPr txBox="1"/>
          <p:nvPr/>
        </p:nvSpPr>
        <p:spPr>
          <a:xfrm>
            <a:off x="971550" y="3644900"/>
            <a:ext cx="74898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000" b="1">
                <a:solidFill>
                  <a:srgbClr val="FF00FF"/>
                </a:solidFill>
                <a:latin typeface="Arial" panose="020B0604020202020204" pitchFamily="34" charset="0"/>
                <a:ea typeface="STXinwei" panose="02010800040101010101" pitchFamily="2" charset="-122"/>
              </a:rPr>
              <a:t>暗线：</a:t>
            </a:r>
            <a:r>
              <a:rPr lang="zh-CN" altLang="en-US" sz="5000" b="1">
                <a:solidFill>
                  <a:srgbClr val="339933"/>
                </a:solidFill>
                <a:latin typeface="Arial" panose="020B0604020202020204" pitchFamily="34" charset="0"/>
                <a:ea typeface="STXinwei" panose="02010800040101010101" pitchFamily="2" charset="-122"/>
              </a:rPr>
              <a:t>作者的思想感情的变化（作者的爱国情感</a:t>
            </a:r>
            <a:r>
              <a:rPr lang="en-US" altLang="zh-CN" sz="5000" b="1">
                <a:solidFill>
                  <a:srgbClr val="339933"/>
                </a:solidFill>
                <a:latin typeface="Arial" panose="020B0604020202020204" pitchFamily="34" charset="0"/>
                <a:ea typeface="STXinwei" panose="02010800040101010101" pitchFamily="2" charset="-122"/>
              </a:rPr>
              <a:t>—</a:t>
            </a:r>
            <a:r>
              <a:rPr lang="zh-CN" altLang="en-US" sz="5000" b="1">
                <a:solidFill>
                  <a:srgbClr val="339933"/>
                </a:solidFill>
                <a:latin typeface="Arial" panose="020B0604020202020204" pitchFamily="34" charset="0"/>
                <a:ea typeface="STXinwei" panose="02010800040101010101" pitchFamily="2" charset="-122"/>
              </a:rPr>
              <a:t>弃医从文）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5601" descr="17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60800"/>
            <a:ext cx="2916238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25602"/>
          <p:cNvSpPr/>
          <p:nvPr/>
        </p:nvSpPr>
        <p:spPr>
          <a:xfrm>
            <a:off x="395288" y="333375"/>
            <a:ext cx="8424862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005CBF">
                        <a:alpha val="100000"/>
                      </a:srgbClr>
                    </a:gs>
                    <a:gs pos="12500">
                      <a:srgbClr val="0087E6">
                        <a:alpha val="100000"/>
                      </a:srgbClr>
                    </a:gs>
                    <a:gs pos="37500">
                      <a:srgbClr val="21D6E0">
                        <a:alpha val="100000"/>
                      </a:srgbClr>
                    </a:gs>
                    <a:gs pos="50000">
                      <a:srgbClr val="03D4A8">
                        <a:alpha val="100000"/>
                      </a:srgbClr>
                    </a:gs>
                    <a:gs pos="62500">
                      <a:srgbClr val="21D6E0">
                        <a:alpha val="100000"/>
                      </a:srgbClr>
                    </a:gs>
                    <a:gs pos="87500">
                      <a:srgbClr val="0087E6">
                        <a:alpha val="100000"/>
                      </a:srgbClr>
                    </a:gs>
                    <a:gs pos="100000">
                      <a:srgbClr val="005CBF">
                        <a:alpha val="100000"/>
                      </a:srgbClr>
                    </a:gs>
                  </a:gsLst>
                  <a:lin ang="27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STXinwei" panose="02010800040101010101" pitchFamily="2" charset="-122"/>
                <a:ea typeface="STXinwei" panose="02010800040101010101" pitchFamily="2" charset="-122"/>
              </a:rPr>
              <a:t>分析藤野先生的人物形象</a:t>
            </a:r>
          </a:p>
        </p:txBody>
      </p:sp>
      <p:sp>
        <p:nvSpPr>
          <p:cNvPr id="25604" name="文本框 25603"/>
          <p:cNvSpPr txBox="1"/>
          <p:nvPr/>
        </p:nvSpPr>
        <p:spPr>
          <a:xfrm>
            <a:off x="0" y="2420938"/>
            <a:ext cx="9144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4800" b="1">
                <a:latin typeface="Arial" panose="020B0604020202020204" pitchFamily="34" charset="0"/>
                <a:ea typeface="黑体" panose="02010609060101010101" pitchFamily="2" charset="-122"/>
              </a:rPr>
              <a:t>以“藤野先生是一个</a:t>
            </a:r>
            <a:r>
              <a:rPr lang="en-US" altLang="zh-CN" sz="4800" b="1">
                <a:latin typeface="Arial" panose="020B0604020202020204" pitchFamily="34" charset="0"/>
                <a:ea typeface="黑体" panose="02010609060101010101" pitchFamily="2" charset="-122"/>
              </a:rPr>
              <a:t>______</a:t>
            </a:r>
            <a:r>
              <a:rPr lang="zh-CN" altLang="en-US" sz="4800" b="1">
                <a:latin typeface="Arial" panose="020B0604020202020204" pitchFamily="34" charset="0"/>
                <a:ea typeface="黑体" panose="02010609060101010101" pitchFamily="2" charset="-122"/>
              </a:rPr>
              <a:t>的人”的形式组织语句</a:t>
            </a:r>
            <a:r>
              <a:rPr lang="en-US" altLang="zh-CN" sz="48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4800" b="1">
                <a:latin typeface="Arial" panose="020B0604020202020204" pitchFamily="34" charset="0"/>
                <a:ea typeface="黑体" panose="02010609060101010101" pitchFamily="2" charset="-122"/>
              </a:rPr>
              <a:t>选择角度</a:t>
            </a:r>
          </a:p>
        </p:txBody>
      </p:sp>
      <p:sp>
        <p:nvSpPr>
          <p:cNvPr id="25605" name="矩形 25604"/>
          <p:cNvSpPr/>
          <p:nvPr/>
        </p:nvSpPr>
        <p:spPr>
          <a:xfrm>
            <a:off x="2987675" y="4076700"/>
            <a:ext cx="615632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>
                <a:latin typeface="Arial" panose="020B0604020202020204" pitchFamily="34" charset="0"/>
                <a:ea typeface="黑体" panose="02010609060101010101" pitchFamily="2" charset="-122"/>
              </a:rPr>
              <a:t>概括人物形象</a:t>
            </a:r>
            <a:r>
              <a:rPr lang="en-US" altLang="zh-CN" sz="4800" b="1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r>
              <a:rPr lang="zh-CN" altLang="en-US" sz="4800" b="1">
                <a:latin typeface="Arial" panose="020B0604020202020204" pitchFamily="34" charset="0"/>
                <a:ea typeface="黑体" panose="02010609060101010101" pitchFamily="2" charset="-122"/>
              </a:rPr>
              <a:t>请各位同学积极思考</a:t>
            </a:r>
            <a:r>
              <a:rPr lang="en-US" altLang="zh-CN" sz="4800" b="1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</p:spTree>
  </p:cSld>
  <p:clrMapOvr>
    <a:masterClrMapping/>
  </p:clrMapOvr>
  <p:transition>
    <p:zoom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50177"/>
          <p:cNvSpPr txBox="1"/>
          <p:nvPr/>
        </p:nvSpPr>
        <p:spPr>
          <a:xfrm>
            <a:off x="323850" y="404813"/>
            <a:ext cx="831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990099"/>
                </a:solidFill>
                <a:latin typeface="Times New Roman" panose="02020603050405020304" pitchFamily="18" charset="0"/>
                <a:ea typeface="STXinwei" panose="02010800040101010101" pitchFamily="2" charset="-122"/>
              </a:rPr>
              <a:t>课文如何描写初见藤野先生的形象？</a:t>
            </a:r>
          </a:p>
        </p:txBody>
      </p:sp>
      <p:pic>
        <p:nvPicPr>
          <p:cNvPr id="50179" name="图片 50178" descr="藤野先生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1863" y="2565400"/>
            <a:ext cx="2870200" cy="394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直接连接符 50179"/>
          <p:cNvSpPr/>
          <p:nvPr/>
        </p:nvSpPr>
        <p:spPr>
          <a:xfrm>
            <a:off x="2609850" y="4967288"/>
            <a:ext cx="0" cy="685800"/>
          </a:xfrm>
          <a:prstGeom prst="line">
            <a:avLst/>
          </a:prstGeom>
          <a:ln w="9525">
            <a:noFill/>
          </a:ln>
        </p:spPr>
      </p:sp>
      <p:sp>
        <p:nvSpPr>
          <p:cNvPr id="50181" name="文本框 50180"/>
          <p:cNvSpPr txBox="1"/>
          <p:nvPr/>
        </p:nvSpPr>
        <p:spPr>
          <a:xfrm>
            <a:off x="6248400" y="601980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藤野严九郎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8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51201"/>
          <p:cNvSpPr txBox="1"/>
          <p:nvPr/>
        </p:nvSpPr>
        <p:spPr>
          <a:xfrm>
            <a:off x="3635375" y="1773238"/>
            <a:ext cx="5270500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外貌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黑瘦、八字须、戴		着眼镜                </a:t>
            </a:r>
          </a:p>
          <a:p>
            <a:pPr lvl="0" algn="just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举止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挟着一叠大大小小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的书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声调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缓慢而有顿挫</a:t>
            </a:r>
          </a:p>
        </p:txBody>
      </p:sp>
      <p:pic>
        <p:nvPicPr>
          <p:cNvPr id="51203" name="图片 51202" descr="藤野先生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89138"/>
            <a:ext cx="3492500" cy="4868862"/>
          </a:xfrm>
          <a:prstGeom prst="rect">
            <a:avLst/>
          </a:prstGeom>
          <a:noFill/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1204" name="文本框 51203"/>
          <p:cNvSpPr txBox="1"/>
          <p:nvPr/>
        </p:nvSpPr>
        <p:spPr>
          <a:xfrm>
            <a:off x="4140200" y="5661025"/>
            <a:ext cx="43195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学识渊博、生活俭朴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5" name="矩形 51204"/>
          <p:cNvSpPr/>
          <p:nvPr/>
        </p:nvSpPr>
        <p:spPr>
          <a:xfrm>
            <a:off x="5003800" y="692150"/>
            <a:ext cx="3311525" cy="793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b="1" i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LiSu" panose="02010509060101010101" pitchFamily="1" charset="-122"/>
                <a:ea typeface="LiSu" panose="02010509060101010101" pitchFamily="1" charset="-122"/>
              </a:rPr>
              <a:t>一、抓住特征</a:t>
            </a:r>
          </a:p>
        </p:txBody>
      </p:sp>
      <p:sp>
        <p:nvSpPr>
          <p:cNvPr id="51206" name="矩形 51205"/>
          <p:cNvSpPr/>
          <p:nvPr/>
        </p:nvSpPr>
        <p:spPr>
          <a:xfrm>
            <a:off x="5076825" y="4508500"/>
            <a:ext cx="2743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LiSu" panose="02010509060101010101" pitchFamily="1" charset="-122"/>
                <a:ea typeface="LiSu" panose="02010509060101010101" pitchFamily="1" charset="-122"/>
              </a:rPr>
              <a:t>二、目睹耳闻</a:t>
            </a:r>
          </a:p>
        </p:txBody>
      </p:sp>
      <p:sp>
        <p:nvSpPr>
          <p:cNvPr id="51207" name="横卷形 51206"/>
          <p:cNvSpPr/>
          <p:nvPr/>
        </p:nvSpPr>
        <p:spPr>
          <a:xfrm>
            <a:off x="250825" y="-171450"/>
            <a:ext cx="3168650" cy="11525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rgbClr val="FFFF99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08" name="文本框 51207"/>
          <p:cNvSpPr txBox="1"/>
          <p:nvPr/>
        </p:nvSpPr>
        <p:spPr>
          <a:xfrm>
            <a:off x="323850" y="0"/>
            <a:ext cx="331311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方正细珊瑚简体" pitchFamily="1" charset="-122"/>
              </a:rPr>
              <a:t>人物分析</a:t>
            </a:r>
            <a:r>
              <a:rPr lang="zh-CN" altLang="en-US" sz="4800" b="1">
                <a:latin typeface="Times New Roman" panose="02020603050405020304" pitchFamily="18" charset="0"/>
                <a:ea typeface="方正细珊瑚简体" pitchFamily="1" charset="-122"/>
              </a:rPr>
              <a:t>：</a:t>
            </a:r>
          </a:p>
        </p:txBody>
      </p:sp>
      <p:sp>
        <p:nvSpPr>
          <p:cNvPr id="51209" name="矩形 51208"/>
          <p:cNvSpPr/>
          <p:nvPr/>
        </p:nvSpPr>
        <p:spPr>
          <a:xfrm>
            <a:off x="539750" y="1052513"/>
            <a:ext cx="2519363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STXinwei" panose="02010800040101010101" pitchFamily="2" charset="-122"/>
                <a:ea typeface="STXinwei" panose="02010800040101010101" pitchFamily="2" charset="-122"/>
              </a:rPr>
              <a:t>藤野先生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75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75"/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75"/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75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/>
      <p:bldP spid="5120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 descr="33004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60800"/>
            <a:ext cx="3097213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0" y="333375"/>
            <a:ext cx="91440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(1)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人物身份</a:t>
            </a:r>
          </a:p>
          <a:p>
            <a:pPr lvl="0"/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(2)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特点鲜明的肖像</a:t>
            </a:r>
          </a:p>
          <a:p>
            <a:pPr lvl="0"/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(3)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治学角度</a:t>
            </a:r>
          </a:p>
          <a:p>
            <a:pPr lvl="0"/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2" name="文本框 27651"/>
          <p:cNvSpPr txBox="1"/>
          <p:nvPr/>
        </p:nvSpPr>
        <p:spPr>
          <a:xfrm>
            <a:off x="3203575" y="3860800"/>
            <a:ext cx="4464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(4)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对待学生的角度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1166813" y="823913"/>
            <a:ext cx="7292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仙台医学院的医学教授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1023938" y="1989138"/>
            <a:ext cx="8120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“黑瘦”“八字须”“戴着眼镜”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1187450" y="3068638"/>
            <a:ext cx="75803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认真负责   治学严谨</a:t>
            </a:r>
          </a:p>
        </p:txBody>
      </p:sp>
      <p:sp>
        <p:nvSpPr>
          <p:cNvPr id="27656" name="文本框 27655"/>
          <p:cNvSpPr txBox="1"/>
          <p:nvPr/>
        </p:nvSpPr>
        <p:spPr>
          <a:xfrm>
            <a:off x="3492500" y="4581525"/>
            <a:ext cx="5651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热情诚恳   循循善诱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5" grpId="0"/>
      <p:bldP spid="276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 descr="GH_00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7170" descr="luxun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62400" y="2362200"/>
            <a:ext cx="1600200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 descr="luxun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7400" y="1600200"/>
            <a:ext cx="1600200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172" descr="luxun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304800"/>
            <a:ext cx="1600200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7173" descr="luxun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3800" y="4406900"/>
            <a:ext cx="1600200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7174" descr="luxun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0" y="3276600"/>
            <a:ext cx="1600200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7175" descr="luxun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67438" y="0"/>
            <a:ext cx="2976562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7" name="矩形 7176"/>
          <p:cNvSpPr/>
          <p:nvPr/>
        </p:nvSpPr>
        <p:spPr>
          <a:xfrm>
            <a:off x="323850" y="4797425"/>
            <a:ext cx="6858000" cy="168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b="1" spc="-600">
                <a:ln w="38100" cap="sq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STXinwei" panose="02010800040101010101" pitchFamily="2" charset="-122"/>
                <a:ea typeface="STXinwei" panose="02010800040101010101" pitchFamily="2" charset="-122"/>
              </a:rPr>
              <a:t>我所了解的鲁迅先生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0"/>
                            </p:stCondLst>
                            <p:childTnLst>
                              <p:par>
                                <p:cTn id="30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8673"/>
          <p:cNvSpPr txBox="1"/>
          <p:nvPr/>
        </p:nvSpPr>
        <p:spPr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文中具体写了与藤野先生相处的哪几个典型事例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分别表现了藤野先生的什么思想品质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pic>
        <p:nvPicPr>
          <p:cNvPr id="28675" name="图片 28674" descr="27_4200_5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52513"/>
            <a:ext cx="4427538" cy="70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28675" descr="27_4200_5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6100" y="1125538"/>
            <a:ext cx="4787900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矩形 28676"/>
          <p:cNvSpPr/>
          <p:nvPr/>
        </p:nvSpPr>
        <p:spPr>
          <a:xfrm>
            <a:off x="1588" y="2133600"/>
            <a:ext cx="20510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添改讲义</a:t>
            </a:r>
          </a:p>
        </p:txBody>
      </p:sp>
      <p:sp>
        <p:nvSpPr>
          <p:cNvPr id="28678" name="矩形 28677"/>
          <p:cNvSpPr/>
          <p:nvPr/>
        </p:nvSpPr>
        <p:spPr>
          <a:xfrm>
            <a:off x="3059113" y="1844675"/>
            <a:ext cx="38893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正直热忱、工作认真负责、一丝不苟</a:t>
            </a:r>
          </a:p>
        </p:txBody>
      </p:sp>
      <p:sp>
        <p:nvSpPr>
          <p:cNvPr id="28679" name="矩形 28678"/>
          <p:cNvSpPr/>
          <p:nvPr/>
        </p:nvSpPr>
        <p:spPr>
          <a:xfrm>
            <a:off x="1588" y="3284538"/>
            <a:ext cx="277177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纠正解剖图</a:t>
            </a:r>
          </a:p>
        </p:txBody>
      </p:sp>
      <p:sp>
        <p:nvSpPr>
          <p:cNvPr id="28680" name="矩形 28679"/>
          <p:cNvSpPr/>
          <p:nvPr/>
        </p:nvSpPr>
        <p:spPr>
          <a:xfrm>
            <a:off x="3635375" y="2997200"/>
            <a:ext cx="374491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严格要求、循循善诱、尊重科学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81" name="矩形 28680"/>
          <p:cNvSpPr/>
          <p:nvPr/>
        </p:nvSpPr>
        <p:spPr>
          <a:xfrm>
            <a:off x="0" y="4508500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关心解剖实习</a:t>
            </a:r>
          </a:p>
        </p:txBody>
      </p:sp>
      <p:sp>
        <p:nvSpPr>
          <p:cNvPr id="28682" name="矩形 28681"/>
          <p:cNvSpPr/>
          <p:nvPr/>
        </p:nvSpPr>
        <p:spPr>
          <a:xfrm>
            <a:off x="3995738" y="4221163"/>
            <a:ext cx="309721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真诚关怀、正直无私、热情</a:t>
            </a:r>
          </a:p>
        </p:txBody>
      </p:sp>
      <p:sp>
        <p:nvSpPr>
          <p:cNvPr id="28683" name="矩形 28682"/>
          <p:cNvSpPr/>
          <p:nvPr/>
        </p:nvSpPr>
        <p:spPr>
          <a:xfrm>
            <a:off x="0" y="5661025"/>
            <a:ext cx="2268538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了解裹脚</a:t>
            </a:r>
          </a:p>
        </p:txBody>
      </p:sp>
      <p:sp>
        <p:nvSpPr>
          <p:cNvPr id="28684" name="矩形 28683"/>
          <p:cNvSpPr/>
          <p:nvPr/>
        </p:nvSpPr>
        <p:spPr>
          <a:xfrm>
            <a:off x="3132138" y="5445125"/>
            <a:ext cx="3816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认真求实的精神 </a:t>
            </a:r>
          </a:p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严谨的治学态度</a:t>
            </a:r>
          </a:p>
        </p:txBody>
      </p:sp>
      <p:sp>
        <p:nvSpPr>
          <p:cNvPr id="28685" name="直接连接符 28684"/>
          <p:cNvSpPr/>
          <p:nvPr/>
        </p:nvSpPr>
        <p:spPr>
          <a:xfrm>
            <a:off x="2051050" y="2492375"/>
            <a:ext cx="1081088" cy="0"/>
          </a:xfrm>
          <a:prstGeom prst="line">
            <a:avLst/>
          </a:prstGeom>
          <a:ln w="76200" cap="flat" cmpd="sng">
            <a:solidFill>
              <a:srgbClr val="0000C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6" name="直接连接符 28685"/>
          <p:cNvSpPr/>
          <p:nvPr/>
        </p:nvSpPr>
        <p:spPr>
          <a:xfrm>
            <a:off x="2484438" y="3644900"/>
            <a:ext cx="1081087" cy="0"/>
          </a:xfrm>
          <a:prstGeom prst="line">
            <a:avLst/>
          </a:prstGeom>
          <a:ln w="76200" cap="flat" cmpd="sng">
            <a:solidFill>
              <a:srgbClr val="0000C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7" name="直接连接符 28686"/>
          <p:cNvSpPr/>
          <p:nvPr/>
        </p:nvSpPr>
        <p:spPr>
          <a:xfrm>
            <a:off x="2987675" y="4868863"/>
            <a:ext cx="1081088" cy="0"/>
          </a:xfrm>
          <a:prstGeom prst="line">
            <a:avLst/>
          </a:prstGeom>
          <a:ln w="76200" cap="flat" cmpd="sng">
            <a:solidFill>
              <a:srgbClr val="0000C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8" name="直接连接符 28687"/>
          <p:cNvSpPr/>
          <p:nvPr/>
        </p:nvSpPr>
        <p:spPr>
          <a:xfrm>
            <a:off x="1979613" y="6021388"/>
            <a:ext cx="1081087" cy="0"/>
          </a:xfrm>
          <a:prstGeom prst="line">
            <a:avLst/>
          </a:prstGeom>
          <a:ln w="76200" cap="flat" cmpd="sng">
            <a:solidFill>
              <a:srgbClr val="0000C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9" name="矩形 28688"/>
          <p:cNvSpPr/>
          <p:nvPr/>
        </p:nvSpPr>
        <p:spPr>
          <a:xfrm>
            <a:off x="7235825" y="3141663"/>
            <a:ext cx="576263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正直热诚</a:t>
            </a:r>
          </a:p>
        </p:txBody>
      </p:sp>
      <p:sp>
        <p:nvSpPr>
          <p:cNvPr id="28690" name="矩形 28689"/>
          <p:cNvSpPr/>
          <p:nvPr/>
        </p:nvSpPr>
        <p:spPr>
          <a:xfrm>
            <a:off x="8351838" y="2636838"/>
            <a:ext cx="792162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没有民族偏见</a:t>
            </a:r>
          </a:p>
        </p:txBody>
      </p:sp>
      <p:sp>
        <p:nvSpPr>
          <p:cNvPr id="28691" name="矩形 28690"/>
          <p:cNvSpPr/>
          <p:nvPr/>
        </p:nvSpPr>
        <p:spPr>
          <a:xfrm>
            <a:off x="7812088" y="3141663"/>
            <a:ext cx="719137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治学严谨</a:t>
            </a:r>
          </a:p>
        </p:txBody>
      </p:sp>
      <p:sp>
        <p:nvSpPr>
          <p:cNvPr id="28692" name="右大括号 28691"/>
          <p:cNvSpPr/>
          <p:nvPr/>
        </p:nvSpPr>
        <p:spPr>
          <a:xfrm>
            <a:off x="7019925" y="1989138"/>
            <a:ext cx="215900" cy="4464050"/>
          </a:xfrm>
          <a:prstGeom prst="rightBrace">
            <a:avLst>
              <a:gd name="adj1" fmla="val 17230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3" name="矩形 28692"/>
          <p:cNvSpPr/>
          <p:nvPr/>
        </p:nvSpPr>
        <p:spPr>
          <a:xfrm>
            <a:off x="250825" y="981075"/>
            <a:ext cx="3527425" cy="1009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b="1" i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LiSu" panose="02010509060101010101" pitchFamily="1" charset="-122"/>
                <a:ea typeface="LiSu" panose="02010509060101010101" pitchFamily="1" charset="-122"/>
              </a:rPr>
              <a:t>三、典型事例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0" dur="8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1" dur="8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8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  <p:bldP spid="28679" grpId="0"/>
      <p:bldP spid="28680" grpId="0"/>
      <p:bldP spid="28681" grpId="0"/>
      <p:bldP spid="28682" grpId="0"/>
      <p:bldP spid="28683" grpId="0"/>
      <p:bldP spid="28684" grpId="0"/>
      <p:bldP spid="28689" grpId="0"/>
      <p:bldP spid="28690" grpId="0"/>
      <p:bldP spid="2869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椭圆 52225"/>
          <p:cNvSpPr/>
          <p:nvPr/>
        </p:nvSpPr>
        <p:spPr>
          <a:xfrm>
            <a:off x="1676400" y="914400"/>
            <a:ext cx="2667000" cy="990600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27" name="文本框 52226"/>
          <p:cNvSpPr txBox="1"/>
          <p:nvPr/>
        </p:nvSpPr>
        <p:spPr>
          <a:xfrm>
            <a:off x="1371600" y="2209800"/>
            <a:ext cx="6858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468313" y="1916113"/>
            <a:ext cx="7989887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       文章通过以上四件事的描写，全面地表现了藤野先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r>
              <a:rPr lang="zh-CN" altLang="en-US" sz="3600" b="1" dirty="0">
                <a:solidFill>
                  <a:srgbClr val="CD072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正直无私、治学严谨、没有狭隘的民族偏见的高尚品质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2229" name="图片 52228" descr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775" y="188913"/>
            <a:ext cx="2895600" cy="162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0" name="文本框 52229"/>
          <p:cNvSpPr txBox="1"/>
          <p:nvPr/>
        </p:nvSpPr>
        <p:spPr>
          <a:xfrm>
            <a:off x="4800600" y="2590800"/>
            <a:ext cx="18288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lang="zh-CN" altLang="en-US" sz="3600" b="1" i="1">
              <a:latin typeface="Times New Roman" panose="02020603050405020304" pitchFamily="18" charset="0"/>
              <a:ea typeface="LiSu" panose="02010509060101010101" pitchFamily="1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1" name="文本框 52230"/>
          <p:cNvSpPr txBox="1"/>
          <p:nvPr/>
        </p:nvSpPr>
        <p:spPr>
          <a:xfrm>
            <a:off x="3276600" y="476250"/>
            <a:ext cx="20399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  <a:ea typeface="LiSu" panose="02010509060101010101" pitchFamily="1" charset="-122"/>
              </a:rPr>
              <a:t> </a:t>
            </a:r>
            <a:r>
              <a:rPr lang="zh-CN" altLang="en-US" sz="5400" b="1" i="1">
                <a:solidFill>
                  <a:srgbClr val="FF0000"/>
                </a:solidFill>
                <a:latin typeface="Times New Roman" panose="02020603050405020304" pitchFamily="18" charset="0"/>
                <a:ea typeface="LiSu" panose="02010509060101010101" pitchFamily="1" charset="-122"/>
              </a:rPr>
              <a:t>小 结</a:t>
            </a:r>
            <a:endParaRPr lang="zh-CN" altLang="en-US" sz="5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2" name="椭圆形标注 52231"/>
          <p:cNvSpPr/>
          <p:nvPr/>
        </p:nvSpPr>
        <p:spPr>
          <a:xfrm>
            <a:off x="4751388" y="4508500"/>
            <a:ext cx="4392612" cy="2133600"/>
          </a:xfrm>
          <a:prstGeom prst="wedgeEllipseCallout">
            <a:avLst>
              <a:gd name="adj1" fmla="val -26111"/>
              <a:gd name="adj2" fmla="val -89435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LiSu" panose="02010509060101010101" pitchFamily="1" charset="-122"/>
              </a:rPr>
              <a:t>     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endParaRPr lang="zh-CN" altLang="en-US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3" name="文本框 52232"/>
          <p:cNvSpPr txBox="1"/>
          <p:nvPr/>
        </p:nvSpPr>
        <p:spPr>
          <a:xfrm>
            <a:off x="4787900" y="5084763"/>
            <a:ext cx="35036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i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通过几件事来表现一个人的思想性格</a:t>
            </a:r>
          </a:p>
        </p:txBody>
      </p:sp>
      <p:pic>
        <p:nvPicPr>
          <p:cNvPr id="52234" name="图片 52233" descr="06藤野先生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825" y="3644900"/>
            <a:ext cx="3743325" cy="2808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75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32" grpId="0" animBg="1"/>
      <p:bldP spid="522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12395" y="97155"/>
            <a:ext cx="92278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ang="5400000" scaled="0"/>
                </a:gradFill>
              </a14:hiddenFill>
            </a:ext>
          </a:extLst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中心思想</a:t>
            </a:r>
          </a:p>
          <a:p>
            <a:r>
              <a:rPr lang="zh-CN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这篇散文回忆了作者对藤野先生的真挚怀念，赞扬了他</a:t>
            </a:r>
            <a:r>
              <a:rPr lang="zh-CN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/>
                </a:solidFill>
                <a:effectLst/>
              </a:rPr>
              <a:t>正直热忱、治学严谨、没有狭隘的民族偏见的高尚品质</a:t>
            </a:r>
            <a:r>
              <a:rPr lang="zh-CN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。作者追述了自己弃医学文的思想变化，洋溢着强烈的爱国主义思想感情。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27_4200_5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313"/>
            <a:ext cx="4643438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图片 29698" descr="27_4200_5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3" y="1484313"/>
            <a:ext cx="4643437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29699"/>
          <p:cNvSpPr txBox="1"/>
          <p:nvPr/>
        </p:nvSpPr>
        <p:spPr>
          <a:xfrm>
            <a:off x="0" y="115888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“我”对藤野先生怀有一种什么感情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引用课文内容简要回答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29701" name="文本框 29700"/>
          <p:cNvSpPr txBox="1"/>
          <p:nvPr/>
        </p:nvSpPr>
        <p:spPr>
          <a:xfrm>
            <a:off x="0" y="2276475"/>
            <a:ext cx="9056688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“我”对藤野先生的感情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首先是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感激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怀念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体现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在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行动有哪些？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  <a:p>
            <a:pPr lvl="0"/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装订收藏讲义②悬挂先生的照片③多写文章把怀念之情化为斗争和力量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</a:p>
          <a:p>
            <a:pPr lvl="0"/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然后是因“状况无聊”对没有寄信和照片的</a:t>
            </a:r>
            <a:r>
              <a:rPr lang="zh-CN" altLang="en-US" sz="36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愧疚之情</a:t>
            </a:r>
            <a:r>
              <a:rPr lang="en-US" altLang="zh-CN" sz="36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53249"/>
          <p:cNvSpPr>
            <a:spLocks noGrp="1"/>
          </p:cNvSpPr>
          <p:nvPr>
            <p:ph type="title" idx="4294967295"/>
          </p:nvPr>
        </p:nvSpPr>
        <p:spPr>
          <a:xfrm>
            <a:off x="0" y="765175"/>
            <a:ext cx="6337300" cy="5832475"/>
          </a:xfrm>
        </p:spPr>
        <p:txBody>
          <a:bodyPr anchor="ctr"/>
          <a:lstStyle/>
          <a:p>
            <a:pPr lvl="0"/>
            <a:r>
              <a:rPr lang="zh-CN" altLang="en-US" sz="3200" b="1" dirty="0"/>
              <a:t> </a:t>
            </a:r>
          </a:p>
        </p:txBody>
      </p:sp>
      <p:pic>
        <p:nvPicPr>
          <p:cNvPr id="53251" name="图片 53250" descr="藤野先生赠给鲁迅的照片及背面题字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4075" y="1700213"/>
            <a:ext cx="4535488" cy="482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文本框 53251"/>
          <p:cNvSpPr txBox="1"/>
          <p:nvPr/>
        </p:nvSpPr>
        <p:spPr>
          <a:xfrm>
            <a:off x="2195513" y="765175"/>
            <a:ext cx="6696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藤野先生赠给鲁迅的照片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ECF40"/>
            </a:gs>
            <a:gs pos="100000">
              <a:srgbClr val="846C2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54273"/>
          <p:cNvSpPr txBox="1"/>
          <p:nvPr/>
        </p:nvSpPr>
        <p:spPr>
          <a:xfrm>
            <a:off x="0" y="836613"/>
            <a:ext cx="2663825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华康海报体W12(P)" pitchFamily="82" charset="-122"/>
                <a:ea typeface="华康海报体W12(P)" pitchFamily="82" charset="-122"/>
              </a:rPr>
              <a:t>在东京</a:t>
            </a:r>
          </a:p>
        </p:txBody>
      </p:sp>
      <p:sp>
        <p:nvSpPr>
          <p:cNvPr id="54275" name="文本框 54274"/>
          <p:cNvSpPr txBox="1"/>
          <p:nvPr/>
        </p:nvSpPr>
        <p:spPr>
          <a:xfrm>
            <a:off x="0" y="1557338"/>
            <a:ext cx="1970088" cy="519112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所见所闻：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6" name="文本框 54275"/>
          <p:cNvSpPr txBox="1"/>
          <p:nvPr/>
        </p:nvSpPr>
        <p:spPr>
          <a:xfrm>
            <a:off x="1908175" y="1628775"/>
            <a:ext cx="4968875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清国留学生的丑态，不学无术 </a:t>
            </a:r>
          </a:p>
        </p:txBody>
      </p:sp>
      <p:sp>
        <p:nvSpPr>
          <p:cNvPr id="54277" name="文本框 54276"/>
          <p:cNvSpPr txBox="1"/>
          <p:nvPr/>
        </p:nvSpPr>
        <p:spPr>
          <a:xfrm>
            <a:off x="179388" y="2205038"/>
            <a:ext cx="1878012" cy="519112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       感：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8" name="文本框 54277"/>
          <p:cNvSpPr txBox="1"/>
          <p:nvPr/>
        </p:nvSpPr>
        <p:spPr>
          <a:xfrm>
            <a:off x="1979613" y="2205038"/>
            <a:ext cx="5124450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厌恶之极，不屑与之为伍</a:t>
            </a:r>
          </a:p>
        </p:txBody>
      </p:sp>
      <p:sp>
        <p:nvSpPr>
          <p:cNvPr id="54279" name="右大括号 54278"/>
          <p:cNvSpPr/>
          <p:nvPr/>
        </p:nvSpPr>
        <p:spPr>
          <a:xfrm>
            <a:off x="7164388" y="1557338"/>
            <a:ext cx="304800" cy="5111750"/>
          </a:xfrm>
          <a:prstGeom prst="rightBrace">
            <a:avLst>
              <a:gd name="adj1" fmla="val 13975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80" name="文本框 54279"/>
          <p:cNvSpPr txBox="1"/>
          <p:nvPr/>
        </p:nvSpPr>
        <p:spPr>
          <a:xfrm>
            <a:off x="7667625" y="2349500"/>
            <a:ext cx="915988" cy="3683000"/>
          </a:xfrm>
          <a:prstGeom prst="rect">
            <a:avLst/>
          </a:prstGeom>
          <a:noFill/>
          <a:ln w="12700">
            <a:noFill/>
          </a:ln>
        </p:spPr>
        <p:txBody>
          <a:bodyPr vert="eaVert"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华康海报体W12(P)" pitchFamily="82" charset="-122"/>
              </a:rPr>
              <a:t>爱国主义情感</a:t>
            </a:r>
          </a:p>
        </p:txBody>
      </p:sp>
      <p:sp>
        <p:nvSpPr>
          <p:cNvPr id="54281" name="矩形 54280"/>
          <p:cNvSpPr/>
          <p:nvPr/>
        </p:nvSpPr>
        <p:spPr>
          <a:xfrm>
            <a:off x="0" y="2636838"/>
            <a:ext cx="1555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just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华康海报体W12(P)" pitchFamily="82" charset="-122"/>
              </a:rPr>
              <a:t>在仙台</a:t>
            </a:r>
          </a:p>
        </p:txBody>
      </p:sp>
      <p:sp>
        <p:nvSpPr>
          <p:cNvPr id="54282" name="文本框 54281"/>
          <p:cNvSpPr txBox="1"/>
          <p:nvPr/>
        </p:nvSpPr>
        <p:spPr>
          <a:xfrm>
            <a:off x="395288" y="3500438"/>
            <a:ext cx="1944687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去仙台</a:t>
            </a:r>
          </a:p>
        </p:txBody>
      </p:sp>
      <p:sp>
        <p:nvSpPr>
          <p:cNvPr id="54283" name="文本框 54282"/>
          <p:cNvSpPr txBox="1"/>
          <p:nvPr/>
        </p:nvSpPr>
        <p:spPr>
          <a:xfrm>
            <a:off x="1908175" y="3213100"/>
            <a:ext cx="1663700" cy="57943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日暮里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54284" name="文本框 54283"/>
          <p:cNvSpPr txBox="1"/>
          <p:nvPr/>
        </p:nvSpPr>
        <p:spPr>
          <a:xfrm>
            <a:off x="1979613" y="3789363"/>
            <a:ext cx="1255712" cy="519112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水户：</a:t>
            </a:r>
          </a:p>
        </p:txBody>
      </p:sp>
      <p:sp>
        <p:nvSpPr>
          <p:cNvPr id="54285" name="文本框 54284"/>
          <p:cNvSpPr txBox="1"/>
          <p:nvPr/>
        </p:nvSpPr>
        <p:spPr>
          <a:xfrm>
            <a:off x="3348038" y="3284538"/>
            <a:ext cx="3265487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触发忧国之情</a:t>
            </a:r>
          </a:p>
        </p:txBody>
      </p:sp>
      <p:sp>
        <p:nvSpPr>
          <p:cNvPr id="54286" name="文本框 54285"/>
          <p:cNvSpPr txBox="1"/>
          <p:nvPr/>
        </p:nvSpPr>
        <p:spPr>
          <a:xfrm>
            <a:off x="2987675" y="3860800"/>
            <a:ext cx="4443413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反清志士客死之地</a:t>
            </a:r>
          </a:p>
        </p:txBody>
      </p:sp>
      <p:sp>
        <p:nvSpPr>
          <p:cNvPr id="54287" name="右大括号 54286"/>
          <p:cNvSpPr/>
          <p:nvPr/>
        </p:nvSpPr>
        <p:spPr>
          <a:xfrm rot="10800000">
            <a:off x="1619250" y="3429000"/>
            <a:ext cx="304800" cy="744538"/>
          </a:xfrm>
          <a:prstGeom prst="rightBrace">
            <a:avLst>
              <a:gd name="adj1" fmla="val 2035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88" name="文本框 54287"/>
          <p:cNvSpPr txBox="1"/>
          <p:nvPr/>
        </p:nvSpPr>
        <p:spPr>
          <a:xfrm>
            <a:off x="395288" y="4292600"/>
            <a:ext cx="64817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在仙台：对于“优待”非同寻常的理解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9" name="文本框 54288"/>
          <p:cNvSpPr txBox="1"/>
          <p:nvPr/>
        </p:nvSpPr>
        <p:spPr>
          <a:xfrm>
            <a:off x="323850" y="4797425"/>
            <a:ext cx="8064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匿名信事件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文鼎中特广告体" pitchFamily="33" charset="-122"/>
              </a:rPr>
              <a:t>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个人与祖国的尊严受到侵犯</a:t>
            </a:r>
          </a:p>
        </p:txBody>
      </p:sp>
      <p:sp>
        <p:nvSpPr>
          <p:cNvPr id="54290" name="文本框 54289"/>
          <p:cNvSpPr txBox="1"/>
          <p:nvPr/>
        </p:nvSpPr>
        <p:spPr>
          <a:xfrm>
            <a:off x="323850" y="5445125"/>
            <a:ext cx="8012113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看电影事件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：思想受极大震动，民族自尊</a:t>
            </a:r>
          </a:p>
          <a:p>
            <a:pPr lvl="0" algn="just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心受到严重挫伤</a:t>
            </a:r>
            <a:endParaRPr lang="zh-CN" altLang="en-US" sz="2800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91" name="文本框 54290"/>
          <p:cNvSpPr txBox="1"/>
          <p:nvPr/>
        </p:nvSpPr>
        <p:spPr>
          <a:xfrm>
            <a:off x="0" y="0"/>
            <a:ext cx="896461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作者为什么要离开东京来到仙台？为什么又告别仙台？想一想文中哪些地方表现了作者强烈的爱国主义思想感情？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  <p:bldP spid="54278" grpId="0"/>
      <p:bldP spid="54280" grpId="0"/>
      <p:bldP spid="54281" grpId="0"/>
      <p:bldP spid="54282" grpId="0"/>
      <p:bldP spid="54283" grpId="0"/>
      <p:bldP spid="54284" grpId="0"/>
      <p:bldP spid="54285" grpId="0"/>
      <p:bldP spid="54286" grpId="0"/>
      <p:bldP spid="54288" grpId="0"/>
      <p:bldP spid="54289" grpId="0"/>
      <p:bldP spid="54290" grpId="0"/>
      <p:bldP spid="5429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椭圆形标注 55297"/>
          <p:cNvSpPr/>
          <p:nvPr/>
        </p:nvSpPr>
        <p:spPr>
          <a:xfrm>
            <a:off x="5219700" y="1484313"/>
            <a:ext cx="3276600" cy="1225550"/>
          </a:xfrm>
          <a:prstGeom prst="wedgeEllipseCallout">
            <a:avLst>
              <a:gd name="adj1" fmla="val -38903"/>
              <a:gd name="adj2" fmla="val 51685"/>
            </a:avLst>
          </a:prstGeom>
          <a:solidFill>
            <a:srgbClr val="66FF33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>
              <a:spcBef>
                <a:spcPct val="50000"/>
              </a:spcBef>
            </a:pPr>
            <a:r>
              <a:rPr lang="zh-CN" altLang="en-US" sz="6000" b="1">
                <a:solidFill>
                  <a:srgbClr val="FF0066"/>
                </a:solidFill>
                <a:latin typeface="Times New Roman" panose="02020603050405020304" pitchFamily="18" charset="0"/>
                <a:ea typeface="LiSu" panose="02010509060101010101" pitchFamily="1" charset="-122"/>
              </a:rPr>
              <a:t>思   考</a:t>
            </a:r>
            <a:endParaRPr lang="zh-CN" altLang="en-US" sz="6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299" name="文本框 55298"/>
          <p:cNvSpPr txBox="1"/>
          <p:nvPr/>
        </p:nvSpPr>
        <p:spPr>
          <a:xfrm>
            <a:off x="611188" y="2997200"/>
            <a:ext cx="79898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其他事件与藤野先生有什么关系？</a:t>
            </a:r>
          </a:p>
        </p:txBody>
      </p:sp>
      <p:graphicFrame>
        <p:nvGraphicFramePr>
          <p:cNvPr id="55300" name="对象 55299"/>
          <p:cNvGraphicFramePr>
            <a:graphicFrameLocks/>
          </p:cNvGraphicFramePr>
          <p:nvPr/>
        </p:nvGraphicFramePr>
        <p:xfrm>
          <a:off x="0" y="0"/>
          <a:ext cx="3959225" cy="2873375"/>
        </p:xfrm>
        <a:graphic>
          <a:graphicData uri="http://schemas.openxmlformats.org/presentationml/2006/ole">
            <p:oleObj spid="_x0000_s3076" r:id="rId3" imgW="3790476" imgH="2476190" progId="PBrush">
              <p:embed/>
            </p:oleObj>
          </a:graphicData>
        </a:graphic>
      </p:graphicFrame>
      <p:sp>
        <p:nvSpPr>
          <p:cNvPr id="55301" name="矩形 55300"/>
          <p:cNvSpPr/>
          <p:nvPr/>
        </p:nvSpPr>
        <p:spPr>
          <a:xfrm>
            <a:off x="1187450" y="3784600"/>
            <a:ext cx="60309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 1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、“清国留学生”的生活情况</a:t>
            </a:r>
          </a:p>
        </p:txBody>
      </p:sp>
      <p:sp>
        <p:nvSpPr>
          <p:cNvPr id="55302" name="矩形 55301"/>
          <p:cNvSpPr/>
          <p:nvPr/>
        </p:nvSpPr>
        <p:spPr>
          <a:xfrm>
            <a:off x="1187450" y="4221163"/>
            <a:ext cx="51149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 2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、我在仙台的生活情况</a:t>
            </a:r>
          </a:p>
        </p:txBody>
      </p:sp>
      <p:sp>
        <p:nvSpPr>
          <p:cNvPr id="55303" name="矩形 55302"/>
          <p:cNvSpPr/>
          <p:nvPr/>
        </p:nvSpPr>
        <p:spPr>
          <a:xfrm>
            <a:off x="1258888" y="4724400"/>
            <a:ext cx="63769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、为什么写只记得两个地名？</a:t>
            </a:r>
          </a:p>
        </p:txBody>
      </p:sp>
      <p:sp>
        <p:nvSpPr>
          <p:cNvPr id="55304" name="矩形 55303"/>
          <p:cNvSpPr/>
          <p:nvPr/>
        </p:nvSpPr>
        <p:spPr>
          <a:xfrm>
            <a:off x="1258888" y="5300663"/>
            <a:ext cx="59182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、匿名信事件与看电影事件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56321"/>
          <p:cNvSpPr txBox="1"/>
          <p:nvPr/>
        </p:nvSpPr>
        <p:spPr>
          <a:xfrm>
            <a:off x="0" y="914400"/>
            <a:ext cx="86868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“清国留学生”的生活情况</a:t>
            </a:r>
          </a:p>
          <a:p>
            <a:pPr lvl="0"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23" name="直接连接符 56322"/>
          <p:cNvSpPr/>
          <p:nvPr/>
        </p:nvSpPr>
        <p:spPr>
          <a:xfrm>
            <a:off x="4648200" y="1143000"/>
            <a:ext cx="457200" cy="0"/>
          </a:xfrm>
          <a:prstGeom prst="line">
            <a:avLst/>
          </a:prstGeom>
          <a:ln w="9525">
            <a:noFill/>
          </a:ln>
        </p:spPr>
      </p:sp>
      <p:sp>
        <p:nvSpPr>
          <p:cNvPr id="56324" name="直接连接符 56323"/>
          <p:cNvSpPr/>
          <p:nvPr/>
        </p:nvSpPr>
        <p:spPr>
          <a:xfrm>
            <a:off x="4572000" y="1143000"/>
            <a:ext cx="609600" cy="0"/>
          </a:xfrm>
          <a:prstGeom prst="line">
            <a:avLst/>
          </a:prstGeom>
          <a:ln w="9525">
            <a:noFill/>
          </a:ln>
        </p:spPr>
      </p:sp>
      <p:sp>
        <p:nvSpPr>
          <p:cNvPr id="56325" name="直接连接符 56324"/>
          <p:cNvSpPr/>
          <p:nvPr/>
        </p:nvSpPr>
        <p:spPr>
          <a:xfrm>
            <a:off x="4495800" y="1143000"/>
            <a:ext cx="685800" cy="0"/>
          </a:xfrm>
          <a:prstGeom prst="line">
            <a:avLst/>
          </a:prstGeom>
          <a:ln w="9525">
            <a:noFill/>
          </a:ln>
        </p:spPr>
      </p:sp>
      <p:sp>
        <p:nvSpPr>
          <p:cNvPr id="56326" name="文本框 56325"/>
          <p:cNvSpPr txBox="1"/>
          <p:nvPr/>
        </p:nvSpPr>
        <p:spPr>
          <a:xfrm>
            <a:off x="323850" y="3429000"/>
            <a:ext cx="662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我在仙台的生活情况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27" name="矩形 56326"/>
          <p:cNvSpPr/>
          <p:nvPr/>
        </p:nvSpPr>
        <p:spPr>
          <a:xfrm>
            <a:off x="1116013" y="1844675"/>
            <a:ext cx="7343775" cy="1114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05000"/>
              </a:lnSpc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所作所为使我失望，促使我离开，为后文与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藤野先生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的相见埋下伏笔。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28" name="文本框 56327"/>
          <p:cNvSpPr txBox="1"/>
          <p:nvPr/>
        </p:nvSpPr>
        <p:spPr>
          <a:xfrm>
            <a:off x="1187450" y="4437063"/>
            <a:ext cx="7383463" cy="1114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05000"/>
              </a:lnSpc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为后文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藤野先生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更加感人的教诲与关怀作陪衬。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6" grpId="0"/>
      <p:bldP spid="56327" grpId="0"/>
      <p:bldP spid="5632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57345"/>
          <p:cNvSpPr>
            <a:spLocks noGrp="1"/>
          </p:cNvSpPr>
          <p:nvPr>
            <p:ph type="title"/>
          </p:nvPr>
        </p:nvSpPr>
        <p:spPr>
          <a:xfrm>
            <a:off x="457200" y="341313"/>
            <a:ext cx="8229600" cy="1143000"/>
          </a:xfrm>
        </p:spPr>
        <p:txBody>
          <a:bodyPr anchor="ctr"/>
          <a:lstStyle/>
          <a:p>
            <a:r>
              <a:rPr lang="zh-CN" altLang="en-US" sz="3600" b="1">
                <a:solidFill>
                  <a:schemeClr val="accent2"/>
                </a:solidFill>
              </a:rPr>
              <a:t>为什么写只记得两个地名？</a:t>
            </a:r>
          </a:p>
        </p:txBody>
      </p:sp>
      <p:sp>
        <p:nvSpPr>
          <p:cNvPr id="57347" name="文本占位符 57346"/>
          <p:cNvSpPr>
            <a:spLocks noGrp="1"/>
          </p:cNvSpPr>
          <p:nvPr>
            <p:ph idx="1"/>
          </p:nvPr>
        </p:nvSpPr>
        <p:spPr>
          <a:xfrm>
            <a:off x="323850" y="1752600"/>
            <a:ext cx="8496300" cy="4845050"/>
          </a:xfrm>
        </p:spPr>
        <p:txBody>
          <a:bodyPr/>
          <a:lstStyle/>
          <a:p>
            <a:pPr>
              <a:spcBef>
                <a:spcPct val="50000"/>
              </a:spcBef>
              <a:buNone/>
            </a:pPr>
            <a:r>
              <a:rPr lang="zh-CN" altLang="en-US" b="1">
                <a:solidFill>
                  <a:srgbClr val="CC3300"/>
                </a:solidFill>
                <a:ea typeface="楷体_GB2312" pitchFamily="49" charset="-122"/>
              </a:rPr>
              <a:t>日暮里：</a:t>
            </a:r>
            <a:r>
              <a:rPr lang="zh-CN" altLang="en-US" b="1">
                <a:solidFill>
                  <a:schemeClr val="tx2"/>
                </a:solidFill>
                <a:ea typeface="楷体_GB2312" pitchFamily="49" charset="-122"/>
              </a:rPr>
              <a:t>日暮乡关何处是？烟波江上使人愁。</a:t>
            </a:r>
          </a:p>
          <a:p>
            <a:pPr>
              <a:spcBef>
                <a:spcPct val="50000"/>
              </a:spcBef>
              <a:buNone/>
            </a:pPr>
            <a:r>
              <a:rPr lang="zh-CN" altLang="en-US" b="1">
                <a:solidFill>
                  <a:srgbClr val="CC3300"/>
                </a:solidFill>
                <a:ea typeface="楷体_GB2312" pitchFamily="49" charset="-122"/>
              </a:rPr>
              <a:t>水户：</a:t>
            </a:r>
            <a:r>
              <a:rPr lang="zh-CN" altLang="en-US" b="1">
                <a:solidFill>
                  <a:schemeClr val="tx2"/>
                </a:solidFill>
                <a:ea typeface="楷体_GB2312" pitchFamily="49" charset="-122"/>
              </a:rPr>
              <a:t>朱舜水先生客死的地方。</a:t>
            </a:r>
          </a:p>
          <a:p>
            <a:pPr>
              <a:spcBef>
                <a:spcPct val="50000"/>
              </a:spcBef>
              <a:buNone/>
            </a:pPr>
            <a:r>
              <a:rPr lang="zh-CN" altLang="en-US" b="1">
                <a:solidFill>
                  <a:schemeClr val="accent1"/>
                </a:solidFill>
                <a:ea typeface="楷体_GB2312" pitchFamily="49" charset="-122"/>
              </a:rPr>
              <a:t>　　</a:t>
            </a:r>
            <a:r>
              <a:rPr lang="zh-CN" altLang="en-US" b="1">
                <a:solidFill>
                  <a:schemeClr val="accent2"/>
                </a:solidFill>
                <a:ea typeface="楷体_GB2312" pitchFamily="49" charset="-122"/>
              </a:rPr>
              <a:t>朱舜水是明末思想家，明亡后曾进行反清复明活动，事败后长住日本讲学。他是浙江余姚人，离绍兴很近，可谓鲁迅先生的“同乡”，鲁迅很敬重他。</a:t>
            </a:r>
          </a:p>
          <a:p>
            <a:pPr>
              <a:spcBef>
                <a:spcPct val="50000"/>
              </a:spcBef>
              <a:buNone/>
            </a:pPr>
            <a:r>
              <a:rPr lang="zh-CN" altLang="en-US" b="1">
                <a:solidFill>
                  <a:schemeClr val="tx2"/>
                </a:solidFill>
                <a:ea typeface="楷体_GB2312" pitchFamily="49" charset="-122"/>
              </a:rPr>
              <a:t>目的：抒发自己的爱国主义感情。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58369" descr="图片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0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直接连接符 58370"/>
          <p:cNvSpPr/>
          <p:nvPr/>
        </p:nvSpPr>
        <p:spPr>
          <a:xfrm>
            <a:off x="4648200" y="1143000"/>
            <a:ext cx="457200" cy="0"/>
          </a:xfrm>
          <a:prstGeom prst="line">
            <a:avLst/>
          </a:prstGeom>
          <a:ln w="9525">
            <a:noFill/>
          </a:ln>
        </p:spPr>
      </p:sp>
      <p:sp>
        <p:nvSpPr>
          <p:cNvPr id="58372" name="直接连接符 58371"/>
          <p:cNvSpPr/>
          <p:nvPr/>
        </p:nvSpPr>
        <p:spPr>
          <a:xfrm>
            <a:off x="4572000" y="1143000"/>
            <a:ext cx="609600" cy="0"/>
          </a:xfrm>
          <a:prstGeom prst="line">
            <a:avLst/>
          </a:prstGeom>
          <a:ln w="9525">
            <a:noFill/>
          </a:ln>
        </p:spPr>
      </p:sp>
      <p:sp>
        <p:nvSpPr>
          <p:cNvPr id="58373" name="直接连接符 58372"/>
          <p:cNvSpPr/>
          <p:nvPr/>
        </p:nvSpPr>
        <p:spPr>
          <a:xfrm>
            <a:off x="4495800" y="1143000"/>
            <a:ext cx="685800" cy="0"/>
          </a:xfrm>
          <a:prstGeom prst="line">
            <a:avLst/>
          </a:prstGeom>
          <a:ln w="9525">
            <a:noFill/>
          </a:ln>
        </p:spPr>
      </p:sp>
      <p:sp>
        <p:nvSpPr>
          <p:cNvPr id="58374" name="文本框 58373"/>
          <p:cNvSpPr txBox="1"/>
          <p:nvPr/>
        </p:nvSpPr>
        <p:spPr>
          <a:xfrm>
            <a:off x="395288" y="692150"/>
            <a:ext cx="655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匿名信事件</a:t>
            </a:r>
          </a:p>
        </p:txBody>
      </p:sp>
      <p:sp>
        <p:nvSpPr>
          <p:cNvPr id="58375" name="文本框 58374"/>
          <p:cNvSpPr txBox="1"/>
          <p:nvPr/>
        </p:nvSpPr>
        <p:spPr>
          <a:xfrm>
            <a:off x="395288" y="3933825"/>
            <a:ext cx="6629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看电影事件</a:t>
            </a:r>
          </a:p>
        </p:txBody>
      </p:sp>
      <p:sp>
        <p:nvSpPr>
          <p:cNvPr id="58376" name="矩形 58375"/>
          <p:cNvSpPr/>
          <p:nvPr/>
        </p:nvSpPr>
        <p:spPr>
          <a:xfrm>
            <a:off x="1692275" y="1484313"/>
            <a:ext cx="56880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由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藤野先生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订正讲义而来。</a:t>
            </a:r>
          </a:p>
        </p:txBody>
      </p:sp>
      <p:sp>
        <p:nvSpPr>
          <p:cNvPr id="58377" name="文本框 58376"/>
          <p:cNvSpPr txBox="1"/>
          <p:nvPr/>
        </p:nvSpPr>
        <p:spPr>
          <a:xfrm>
            <a:off x="1619250" y="2276475"/>
            <a:ext cx="64817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部分日本青年的狭隘来反衬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藤野先生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的正直无私和心胸广阔。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8" name="文本框 58377"/>
          <p:cNvSpPr txBox="1"/>
          <p:nvPr/>
        </p:nvSpPr>
        <p:spPr>
          <a:xfrm>
            <a:off x="1905000" y="4953000"/>
            <a:ext cx="6554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是我与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藤野先生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分别的原因。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58375" grpId="0"/>
      <p:bldP spid="58376" grpId="0"/>
      <p:bldP spid="58377" grpId="0"/>
      <p:bldP spid="583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193" descr="20039241727584767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8194" descr="看戏河埠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4495800" cy="563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8195"/>
          <p:cNvSpPr txBox="1"/>
          <p:nvPr/>
        </p:nvSpPr>
        <p:spPr>
          <a:xfrm>
            <a:off x="5105400" y="304800"/>
            <a:ext cx="4038600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鲁迅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1881—1936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  <a:p>
            <a:pPr lvl="0"/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生于浙江绍兴，原</a:t>
            </a:r>
          </a:p>
          <a:p>
            <a:pPr lvl="0"/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名周树人，字豫才，</a:t>
            </a:r>
          </a:p>
          <a:p>
            <a:pPr lvl="0"/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自第一篇小说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狂</a:t>
            </a:r>
          </a:p>
          <a:p>
            <a:pPr lvl="0"/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人日记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开始用鲁</a:t>
            </a:r>
          </a:p>
          <a:p>
            <a:pPr lvl="0"/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迅作笔名。</a:t>
            </a:r>
          </a:p>
          <a:p>
            <a:pPr lvl="0"/>
            <a:endParaRPr lang="zh-CN" altLang="en-US" sz="32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5029200" y="3429000"/>
            <a:ext cx="4114800" cy="301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著名作品集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有《野草》《朝花夕拾》《呐喊》《彷徨》</a:t>
            </a: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《华盖集》《坟》等。本文选自散文集</a:t>
            </a:r>
          </a:p>
          <a:p>
            <a:pPr lvl="0"/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《朝花夕拾》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8198" name="文本框 8197"/>
          <p:cNvSpPr txBox="1"/>
          <p:nvPr/>
        </p:nvSpPr>
        <p:spPr>
          <a:xfrm>
            <a:off x="457200" y="6096000"/>
            <a:ext cx="40338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鲁迅生活的绍兴河埠</a:t>
            </a:r>
            <a:r>
              <a:rPr lang="en-US" altLang="zh-CN" sz="28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(bù)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图片 59393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文本框 59394"/>
          <p:cNvSpPr txBox="1"/>
          <p:nvPr/>
        </p:nvSpPr>
        <p:spPr>
          <a:xfrm>
            <a:off x="685800" y="914400"/>
            <a:ext cx="769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6" name="文本框 59395"/>
          <p:cNvSpPr txBox="1"/>
          <p:nvPr/>
        </p:nvSpPr>
        <p:spPr>
          <a:xfrm>
            <a:off x="179388" y="1628775"/>
            <a:ext cx="86106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匿名信事件于看电影事件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既</a:t>
            </a:r>
            <a:r>
              <a:rPr lang="zh-CN" altLang="en-US" sz="36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表现了日本“爱国青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年”</a:t>
            </a:r>
            <a:r>
              <a:rPr lang="zh-CN" altLang="en-US" sz="3600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、  　　　</a:t>
            </a:r>
            <a:r>
              <a:rPr lang="zh-CN" altLang="en-US" sz="36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的思想和对“中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国人</a:t>
            </a:r>
            <a:r>
              <a:rPr lang="zh-CN" altLang="en-US" sz="36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”的</a:t>
            </a:r>
            <a:r>
              <a:rPr lang="zh-CN" altLang="en-US" sz="3600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　    </a:t>
            </a:r>
            <a:r>
              <a:rPr lang="zh-CN" altLang="en-US" sz="36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，又表现了鲁迅先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生强</a:t>
            </a:r>
            <a:r>
              <a:rPr lang="zh-CN" altLang="en-US" sz="36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烈的</a:t>
            </a:r>
            <a:r>
              <a:rPr lang="zh-CN" altLang="en-US" sz="3600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　　　　</a:t>
            </a:r>
            <a:r>
              <a:rPr lang="zh-CN" altLang="en-US" sz="36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精神。</a:t>
            </a:r>
          </a:p>
        </p:txBody>
      </p:sp>
      <p:sp>
        <p:nvSpPr>
          <p:cNvPr id="59397" name="文本框 59396"/>
          <p:cNvSpPr txBox="1"/>
          <p:nvPr/>
        </p:nvSpPr>
        <p:spPr>
          <a:xfrm>
            <a:off x="3708400" y="2060575"/>
            <a:ext cx="20812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妄自尊大</a:t>
            </a:r>
          </a:p>
        </p:txBody>
      </p:sp>
      <p:sp>
        <p:nvSpPr>
          <p:cNvPr id="59398" name="文本框 59397"/>
          <p:cNvSpPr txBox="1"/>
          <p:nvPr/>
        </p:nvSpPr>
        <p:spPr>
          <a:xfrm>
            <a:off x="6084888" y="2060575"/>
            <a:ext cx="2581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盲目忠君</a:t>
            </a:r>
          </a:p>
        </p:txBody>
      </p:sp>
      <p:sp>
        <p:nvSpPr>
          <p:cNvPr id="59399" name="文本框 59398"/>
          <p:cNvSpPr txBox="1"/>
          <p:nvPr/>
        </p:nvSpPr>
        <p:spPr>
          <a:xfrm>
            <a:off x="5651500" y="2708275"/>
            <a:ext cx="1247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鄙视</a:t>
            </a:r>
          </a:p>
        </p:txBody>
      </p:sp>
      <p:sp>
        <p:nvSpPr>
          <p:cNvPr id="59400" name="文本框 59399"/>
          <p:cNvSpPr txBox="1"/>
          <p:nvPr/>
        </p:nvSpPr>
        <p:spPr>
          <a:xfrm>
            <a:off x="5219700" y="3284538"/>
            <a:ext cx="2247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爱国主义</a:t>
            </a:r>
          </a:p>
        </p:txBody>
      </p:sp>
      <p:sp>
        <p:nvSpPr>
          <p:cNvPr id="59401" name="矩形 59400"/>
          <p:cNvSpPr/>
          <p:nvPr/>
        </p:nvSpPr>
        <p:spPr>
          <a:xfrm>
            <a:off x="1403350" y="5084763"/>
            <a:ext cx="6697663" cy="720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日本右翼势力现在依然如此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398" grpId="0"/>
      <p:bldP spid="59399" grpId="0"/>
      <p:bldP spid="5940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60417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文本框 60418"/>
          <p:cNvSpPr txBox="1"/>
          <p:nvPr/>
        </p:nvSpPr>
        <p:spPr>
          <a:xfrm>
            <a:off x="323850" y="1557338"/>
            <a:ext cx="8382000" cy="3173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“我的意见却变化了”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“我的意见”指</a:t>
            </a:r>
            <a:r>
              <a:rPr lang="zh-CN" altLang="en-US" sz="36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36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“变化”指</a:t>
            </a:r>
            <a:r>
              <a:rPr lang="zh-CN" altLang="en-US" sz="3600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“变化”的原因是：</a:t>
            </a:r>
          </a:p>
        </p:txBody>
      </p:sp>
      <p:sp>
        <p:nvSpPr>
          <p:cNvPr id="60420" name="文本框 60419"/>
          <p:cNvSpPr txBox="1"/>
          <p:nvPr/>
        </p:nvSpPr>
        <p:spPr>
          <a:xfrm>
            <a:off x="2627313" y="3213100"/>
            <a:ext cx="2073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弃医从文</a:t>
            </a:r>
          </a:p>
        </p:txBody>
      </p:sp>
      <p:sp>
        <p:nvSpPr>
          <p:cNvPr id="60421" name="文本框 60420"/>
          <p:cNvSpPr txBox="1"/>
          <p:nvPr/>
        </p:nvSpPr>
        <p:spPr>
          <a:xfrm>
            <a:off x="250825" y="4724400"/>
            <a:ext cx="856932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81000" lvl="2" indent="0"/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楷体_GB2312" pitchFamily="49" charset="-122"/>
              </a:rPr>
              <a:t>　　认识到医学不能救国，更重要的是改变国民的精神，而改变精神首先是靠文艺。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0422" name="文本框 60421"/>
          <p:cNvSpPr txBox="1"/>
          <p:nvPr/>
        </p:nvSpPr>
        <p:spPr>
          <a:xfrm>
            <a:off x="3348038" y="2349500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学医救国</a:t>
            </a:r>
          </a:p>
        </p:txBody>
      </p:sp>
      <p:sp>
        <p:nvSpPr>
          <p:cNvPr id="60423" name="文本框 60422"/>
          <p:cNvSpPr txBox="1"/>
          <p:nvPr/>
        </p:nvSpPr>
        <p:spPr>
          <a:xfrm>
            <a:off x="250825" y="260350"/>
            <a:ext cx="8642350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匿名信事件：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弱国国民受人歧视；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看电影事件：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中国国民的不觉悟</a:t>
            </a:r>
          </a:p>
        </p:txBody>
      </p:sp>
      <p:pic>
        <p:nvPicPr>
          <p:cNvPr id="60424" name="图片 60423" descr="图片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1773238"/>
            <a:ext cx="3046413" cy="2752725"/>
          </a:xfrm>
          <a:prstGeom prst="rect">
            <a:avLst/>
          </a:prstGeom>
          <a:noFill/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0425" name="圆角矩形标注 60424"/>
          <p:cNvSpPr/>
          <p:nvPr/>
        </p:nvSpPr>
        <p:spPr>
          <a:xfrm>
            <a:off x="7019925" y="333375"/>
            <a:ext cx="1728788" cy="790575"/>
          </a:xfrm>
          <a:prstGeom prst="wedgeRoundRectCallout">
            <a:avLst>
              <a:gd name="adj1" fmla="val -127227"/>
              <a:gd name="adj2" fmla="val 124898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lvl="0"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方正细珊瑚简体" pitchFamily="1" charset="-122"/>
              </a:rPr>
              <a:t>爱  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04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build="p"/>
      <p:bldP spid="60421" grpId="0" build="p"/>
      <p:bldP spid="60422" grpId="0" build="p"/>
      <p:bldP spid="6042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63489"/>
          <p:cNvSpPr>
            <a:spLocks noGrp="1"/>
          </p:cNvSpPr>
          <p:nvPr>
            <p:ph type="title"/>
          </p:nvPr>
        </p:nvSpPr>
        <p:spPr>
          <a:xfrm>
            <a:off x="1979613" y="476250"/>
            <a:ext cx="3805237" cy="1104900"/>
          </a:xfrm>
          <a:ln>
            <a:solidFill>
              <a:schemeClr val="hlink"/>
            </a:solidFill>
            <a:miter/>
          </a:ln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  <a:ea typeface="方正细珊瑚简体" pitchFamily="1" charset="-122"/>
              </a:rPr>
              <a:t>课文语言探究</a:t>
            </a:r>
          </a:p>
        </p:txBody>
      </p:sp>
      <p:pic>
        <p:nvPicPr>
          <p:cNvPr id="63491" name="图片 63490" descr="鲁迅像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rcRect l="1392" r="11624" b="8186"/>
          <a:stretch>
            <a:fillRect/>
          </a:stretch>
        </p:blipFill>
        <p:spPr>
          <a:xfrm>
            <a:off x="1403350" y="1773238"/>
            <a:ext cx="6840538" cy="4754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3793"/>
          <p:cNvSpPr txBox="1"/>
          <p:nvPr/>
        </p:nvSpPr>
        <p:spPr>
          <a:xfrm>
            <a:off x="0" y="274638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3795" name="图片 33794" descr="42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9350" y="3860800"/>
            <a:ext cx="2844800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文本框 33795"/>
          <p:cNvSpPr txBox="1"/>
          <p:nvPr/>
        </p:nvSpPr>
        <p:spPr>
          <a:xfrm>
            <a:off x="158750" y="17462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0" y="0"/>
            <a:ext cx="91440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2.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精读第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5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语段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思考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(1)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初到仙台的“我”受到优待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究其原因是“物以稀为贵”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句中的“大概”可以用“因为”替代吗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3798" name="矩形 33797"/>
          <p:cNvSpPr/>
          <p:nvPr/>
        </p:nvSpPr>
        <p:spPr>
          <a:xfrm>
            <a:off x="0" y="2205038"/>
            <a:ext cx="91440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“大概”表示猜测,与句末语气的“罢”合用,更加强了不肯定语气. 有自谦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自喜、感激之情.但推断为“物以稀为贵”,包含一个弱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国国民 的辛酸,同时反映出作者强烈的民族自尊心. “因为”表达不出这层意味.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65537"/>
          <p:cNvSpPr txBox="1"/>
          <p:nvPr/>
        </p:nvSpPr>
        <p:spPr>
          <a:xfrm>
            <a:off x="468313" y="692150"/>
            <a:ext cx="82073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(2)“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居然睡安稳了”句中“居然”是什么意思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对表达思想感情有什么作用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65539" name="矩形 65538"/>
          <p:cNvSpPr/>
          <p:nvPr/>
        </p:nvSpPr>
        <p:spPr>
          <a:xfrm>
            <a:off x="468313" y="2636838"/>
            <a:ext cx="8207375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“居然”表示出乎意料</a:t>
            </a:r>
            <a:r>
              <a:rPr lang="en-US" altLang="zh-CN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想不到。前面说这个客店居住条件不好</a:t>
            </a:r>
            <a:r>
              <a:rPr lang="en-US" altLang="zh-CN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不易安睡，但出乎意料的睡安稳了，表露作者对生活环境的恶劣不以为意。“居然”一词加强了句子的幽默感。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2004122610543723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76825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35842" descr="2004122610543723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175" y="0"/>
            <a:ext cx="5076825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35843" descr="2004122610543723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210300"/>
            <a:ext cx="5076825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35844" descr="2004122610543723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175" y="6210300"/>
            <a:ext cx="5076825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文本框 35845"/>
          <p:cNvSpPr txBox="1"/>
          <p:nvPr/>
        </p:nvSpPr>
        <p:spPr>
          <a:xfrm>
            <a:off x="0" y="476250"/>
            <a:ext cx="91440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3.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精读第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24---31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段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思考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(1)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怎样理解“中国是弱国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所以中国人当然是低能儿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分数在六十分以上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便不是自己的能力了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也无怪他们疑惑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.”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这句话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5847" name="文本框 35846"/>
          <p:cNvSpPr txBox="1"/>
          <p:nvPr/>
        </p:nvSpPr>
        <p:spPr>
          <a:xfrm>
            <a:off x="0" y="2781300"/>
            <a:ext cx="9056688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这句话不是直接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正面表述作者的愤慨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而是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以日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本人的心理来写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引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起作者极大的愤慨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这种愤慨不仅是因个人的人格遭受侮辱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更因民族衰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弱遭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到歧视而产生的悲哀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话中表达了作者极强的民族自尊心和忧盼祖国强盛的愿望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endParaRPr lang="en-US" altLang="zh-CN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66561"/>
          <p:cNvSpPr txBox="1"/>
          <p:nvPr/>
        </p:nvSpPr>
        <p:spPr>
          <a:xfrm>
            <a:off x="539750" y="692150"/>
            <a:ext cx="82089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(2)“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他们也何尝不酒醉似的喝彩”句中的“何尝”是什么意思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66563" name="文本框 66562"/>
          <p:cNvSpPr txBox="1"/>
          <p:nvPr/>
        </p:nvSpPr>
        <p:spPr>
          <a:xfrm>
            <a:off x="539750" y="2205038"/>
            <a:ext cx="8137525" cy="3503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“何尝”与“不”连用</a:t>
            </a:r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以反诘的语气加强肯定</a:t>
            </a:r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说明他们无一例外的幸灾乐祸，麻木不仁。强烈表达了作者对人们精神麻木的极其沉痛的情感。“酒醉似的喝彩”原指日本学生看到中国人被枪毙时兴高采烈的表现。句中的“他们”指麻木的</a:t>
            </a:r>
          </a:p>
          <a:p>
            <a:pPr lvl="0"/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中国人。</a:t>
            </a:r>
          </a:p>
        </p:txBody>
      </p:sp>
      <p:pic>
        <p:nvPicPr>
          <p:cNvPr id="66564" name="图片 66563" descr="9TBC46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688" y="5084763"/>
            <a:ext cx="2089150" cy="1508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37889" descr="0407181108364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41438"/>
            <a:ext cx="9144000" cy="1008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37890"/>
          <p:cNvSpPr txBox="1"/>
          <p:nvPr/>
        </p:nvSpPr>
        <p:spPr>
          <a:xfrm>
            <a:off x="0" y="188913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(3)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匿名信和看电影事件促成作者弃医从文的转变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对这两件事的叙述侧重点有什么不同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7892" name="文本框 37891"/>
          <p:cNvSpPr txBox="1"/>
          <p:nvPr/>
        </p:nvSpPr>
        <p:spPr>
          <a:xfrm>
            <a:off x="0" y="2349500"/>
            <a:ext cx="914400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匿名信事件中作者有意揭示日本“爱国青年”的荒谬逻辑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表现在遭受屈辱后极力辛酸和愤懑的感情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看电影事件反映作者难以抑制的激愤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r>
              <a:rPr lang="zh-CN" altLang="en-US" sz="36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第一件事侧重写弱国国民受人歧视</a:t>
            </a:r>
            <a:r>
              <a:rPr lang="en-US" altLang="zh-CN" sz="36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从而激发作者立志使自己祖国富强的志向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第二件事写中国国民的不觉悟</a:t>
            </a:r>
            <a:r>
              <a:rPr lang="en-US" altLang="zh-CN" sz="36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------</a:t>
            </a:r>
            <a:r>
              <a:rPr lang="zh-CN" altLang="en-US" sz="36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这是造成民族衰弱的重要原因之一</a:t>
            </a:r>
            <a:r>
              <a:rPr lang="en-US" altLang="zh-CN" sz="36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这两件事促使作者弃医从文</a:t>
            </a:r>
            <a:r>
              <a:rPr lang="en-US" altLang="zh-CN" sz="36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8913" descr="Line0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38914" descr="Line0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43675"/>
            <a:ext cx="9144000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38915" descr="Line0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143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Line0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29675" y="0"/>
            <a:ext cx="3143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文本框 38917"/>
          <p:cNvSpPr txBox="1"/>
          <p:nvPr/>
        </p:nvSpPr>
        <p:spPr>
          <a:xfrm>
            <a:off x="323850" y="404813"/>
            <a:ext cx="849630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4.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精读第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38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段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思考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良心发现”指</a:t>
            </a:r>
          </a:p>
          <a:p>
            <a:pPr lvl="0"/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“增加勇气”指</a:t>
            </a:r>
          </a:p>
          <a:p>
            <a:pPr lvl="0"/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“正人君子”指</a:t>
            </a:r>
          </a:p>
        </p:txBody>
      </p:sp>
      <p:sp>
        <p:nvSpPr>
          <p:cNvPr id="38919" name="文本框 38918"/>
          <p:cNvSpPr txBox="1"/>
          <p:nvPr/>
        </p:nvSpPr>
        <p:spPr>
          <a:xfrm>
            <a:off x="323850" y="1484313"/>
            <a:ext cx="8496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作者热爱祖国、勇于斗争的思想受到触动</a:t>
            </a:r>
            <a:r>
              <a:rPr lang="en-US" altLang="zh-CN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38920" name="文本框 38919"/>
          <p:cNvSpPr txBox="1"/>
          <p:nvPr/>
        </p:nvSpPr>
        <p:spPr>
          <a:xfrm>
            <a:off x="250825" y="2565400"/>
            <a:ext cx="8715375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作者长期遭受反动势力的迫害</a:t>
            </a:r>
            <a:r>
              <a:rPr lang="en-US" altLang="zh-CN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一想到藤野先生对自己乃至中国的希望</a:t>
            </a:r>
            <a:r>
              <a:rPr lang="en-US" altLang="zh-CN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便增加了勇气</a:t>
            </a:r>
            <a:r>
              <a:rPr lang="en-US" altLang="zh-CN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38921" name="文本框 38920"/>
          <p:cNvSpPr txBox="1"/>
          <p:nvPr/>
        </p:nvSpPr>
        <p:spPr>
          <a:xfrm>
            <a:off x="376238" y="4870450"/>
            <a:ext cx="83724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帝国主义、封建势力、反动政府的御用文人</a:t>
            </a:r>
            <a:r>
              <a:rPr lang="en-US" altLang="zh-CN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/>
      <p:bldP spid="38920" grpId="0"/>
      <p:bldP spid="3892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39937" descr="tulip-y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59563" y="4005263"/>
            <a:ext cx="2484437" cy="2852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9938"/>
          <p:cNvSpPr txBox="1"/>
          <p:nvPr/>
        </p:nvSpPr>
        <p:spPr>
          <a:xfrm>
            <a:off x="87313" y="130175"/>
            <a:ext cx="905668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这句话有什么意思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这样一来的结尾有何作用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9940" name="文本框 39939"/>
          <p:cNvSpPr txBox="1"/>
          <p:nvPr/>
        </p:nvSpPr>
        <p:spPr>
          <a:xfrm>
            <a:off x="87313" y="1570038"/>
            <a:ext cx="9056687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这句话的意思是作者决心以笔做刀枪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与反动势力斗争到底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为中国的光明继续奋斗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  <a:p>
            <a:pPr lvl="0"/>
            <a:endParaRPr lang="en-US" altLang="zh-CN" sz="36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这一结尾把对藤野先生的深切怀念之情与爱国主义精神统一起来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把对往事的回忆与现实</a:t>
            </a:r>
          </a:p>
        </p:txBody>
      </p:sp>
      <p:sp>
        <p:nvSpPr>
          <p:cNvPr id="39941" name="矩形 39940"/>
          <p:cNvSpPr/>
          <p:nvPr/>
        </p:nvSpPr>
        <p:spPr>
          <a:xfrm>
            <a:off x="0" y="4292600"/>
            <a:ext cx="68040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政治斗争结合起来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从而深化了主题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使文章更具现实意义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 descr="S0014"/>
          <p:cNvPicPr>
            <a:picLocks noChangeAspect="1"/>
          </p:cNvPicPr>
          <p:nvPr/>
        </p:nvPicPr>
        <p:blipFill>
          <a:blip r:embed="rId5" cstate="print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304800" y="685800"/>
            <a:ext cx="762000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>
                <a:solidFill>
                  <a:schemeClr val="fol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鲁迅留学日本的经历</a:t>
            </a:r>
          </a:p>
        </p:txBody>
      </p:sp>
      <p:sp>
        <p:nvSpPr>
          <p:cNvPr id="9220" name="文本框 9219"/>
          <p:cNvSpPr txBox="1"/>
          <p:nvPr/>
        </p:nvSpPr>
        <p:spPr>
          <a:xfrm>
            <a:off x="914400" y="77788"/>
            <a:ext cx="8229600" cy="1550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CC3300"/>
              </a:buClr>
              <a:buFont typeface="Wingdings" panose="05000000000000000000" pitchFamily="2" charset="2"/>
              <a:buChar char="v"/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1902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月到日本，入东京弘文学院补习日语。积极参加反清爱国活动，在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自题小像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诗中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STZhongsong" panose="02010600040101010101" pitchFamily="2" charset="-122"/>
              </a:rPr>
              <a:t>发出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“我以我血荐轩辕”的誓言。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971550" y="1657350"/>
            <a:ext cx="81534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CC3300"/>
              </a:buClr>
              <a:buFont typeface="Wingdings" panose="05000000000000000000" pitchFamily="2" charset="2"/>
              <a:buChar char="v"/>
            </a:pP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1904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年入仙台医学专门学校学医。两年后弃医从文，想以改变国民精神入手，挽救民族危亡。</a:t>
            </a:r>
          </a:p>
        </p:txBody>
      </p:sp>
      <p:sp>
        <p:nvSpPr>
          <p:cNvPr id="9222" name="文本框 9221"/>
          <p:cNvSpPr txBox="1"/>
          <p:nvPr/>
        </p:nvSpPr>
        <p:spPr>
          <a:xfrm>
            <a:off x="990600" y="3284538"/>
            <a:ext cx="81534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CC3300"/>
              </a:buClr>
              <a:buFont typeface="Wingdings" panose="05000000000000000000" pitchFamily="2" charset="2"/>
              <a:buChar char="v"/>
            </a:pP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1906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年到东京开始文学活动，翻译介绍外国文学作品，并写出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《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文化偏至论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》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等一系列论文。</a:t>
            </a:r>
          </a:p>
        </p:txBody>
      </p:sp>
      <p:sp>
        <p:nvSpPr>
          <p:cNvPr id="9223" name="文本框 9222"/>
          <p:cNvSpPr txBox="1"/>
          <p:nvPr/>
        </p:nvSpPr>
        <p:spPr>
          <a:xfrm>
            <a:off x="900113" y="4905375"/>
            <a:ext cx="8305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CC3300"/>
              </a:buClr>
              <a:buFont typeface="Wingdings" panose="05000000000000000000" pitchFamily="2" charset="2"/>
              <a:buChar char="v"/>
            </a:pP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1908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年从章太炎学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说文解字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，加入光复会。</a:t>
            </a:r>
          </a:p>
        </p:txBody>
      </p:sp>
      <p:sp>
        <p:nvSpPr>
          <p:cNvPr id="9224" name="文本框 9223"/>
          <p:cNvSpPr txBox="1"/>
          <p:nvPr/>
        </p:nvSpPr>
        <p:spPr>
          <a:xfrm>
            <a:off x="990600" y="5945188"/>
            <a:ext cx="7086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CC3300"/>
              </a:buClr>
              <a:buFont typeface="Wingdings" panose="05000000000000000000" pitchFamily="2" charset="2"/>
              <a:buChar char="v"/>
            </a:pP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1909</a:t>
            </a: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年</a:t>
            </a: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8</a:t>
            </a: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STZhongsong" panose="02010600040101010101" pitchFamily="2" charset="-122"/>
                <a:ea typeface="STZhongsong" panose="02010600040101010101" pitchFamily="2" charset="-122"/>
              </a:rPr>
              <a:t>月，从日本回国。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0961" descr="6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688" y="115888"/>
            <a:ext cx="2627312" cy="280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40962"/>
          <p:cNvSpPr txBox="1"/>
          <p:nvPr/>
        </p:nvSpPr>
        <p:spPr>
          <a:xfrm>
            <a:off x="0" y="260350"/>
            <a:ext cx="67325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对于课文主旨的理解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下面的说法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你更倾向于哪一种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40964" name="文本框 40963"/>
          <p:cNvSpPr txBox="1"/>
          <p:nvPr/>
        </p:nvSpPr>
        <p:spPr>
          <a:xfrm>
            <a:off x="0" y="1714500"/>
            <a:ext cx="67325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(1)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标题是“藤野先生”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课文主要赞扬藤野先生的高贵品格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40965" name="文本框 40964"/>
          <p:cNvSpPr txBox="1"/>
          <p:nvPr/>
        </p:nvSpPr>
        <p:spPr>
          <a:xfrm>
            <a:off x="87313" y="3009900"/>
            <a:ext cx="9056687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(2)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课文大半内容写作者的经历和思想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主要表现作者的爱国主义思想感情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  <a:p>
            <a:pPr lvl="0"/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(3)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课文写作者人生道路上的一段往事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因此既写了藤野先生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又写了自己的思想历程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40966" name="文本框 40965"/>
          <p:cNvSpPr txBox="1"/>
          <p:nvPr/>
        </p:nvSpPr>
        <p:spPr>
          <a:xfrm>
            <a:off x="950913" y="5602288"/>
            <a:ext cx="6645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正确答案应选</a:t>
            </a:r>
            <a:r>
              <a:rPr lang="en-US" altLang="zh-CN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(1)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 descr="u=4254458684,3887684957&amp;fm=23&amp;gp=0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9850" y="-66675"/>
            <a:ext cx="9194800" cy="6919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8" name="矩形 51204"/>
          <p:cNvSpPr/>
          <p:nvPr/>
        </p:nvSpPr>
        <p:spPr>
          <a:xfrm>
            <a:off x="914400" y="1371600"/>
            <a:ext cx="7239000" cy="2667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LiSu" panose="02010509060101010101" pitchFamily="1" charset="-122"/>
                <a:ea typeface="LiSu" panose="02010509060101010101" pitchFamily="1" charset="-122"/>
              </a:rPr>
              <a:t>谢谢观赏！</a:t>
            </a:r>
          </a:p>
        </p:txBody>
      </p:sp>
      <p:sp>
        <p:nvSpPr>
          <p:cNvPr id="55299" name="矩形 51206"/>
          <p:cNvSpPr/>
          <p:nvPr/>
        </p:nvSpPr>
        <p:spPr>
          <a:xfrm>
            <a:off x="1219200" y="4419600"/>
            <a:ext cx="6324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dirty="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LiSu" panose="02010509060101010101" pitchFamily="1" charset="-122"/>
                <a:ea typeface="LiSu" panose="02010509060101010101" pitchFamily="1" charset="-122"/>
              </a:rPr>
              <a:t>201</a:t>
            </a:r>
            <a:r>
              <a:rPr lang="en-US" altLang="zh-CN" sz="3600" b="1" dirty="0" smtClean="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LiSu" panose="02010509060101010101" pitchFamily="1" charset="-122"/>
                <a:ea typeface="LiSu" panose="02010509060101010101" pitchFamily="1" charset="-122"/>
              </a:rPr>
              <a:t>7</a:t>
            </a:r>
            <a:r>
              <a:rPr lang="zh-CN" altLang="en-US" sz="3600" b="1" dirty="0" smtClean="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LiSu" panose="02010509060101010101" pitchFamily="1" charset="-122"/>
                <a:ea typeface="LiSu" panose="02010509060101010101" pitchFamily="1" charset="-122"/>
              </a:rPr>
              <a:t>-1</a:t>
            </a:r>
            <a:r>
              <a:rPr lang="en-US" altLang="zh-CN" sz="3600" b="1" dirty="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LiSu" panose="02010509060101010101" pitchFamily="1" charset="-122"/>
                <a:ea typeface="LiSu" panose="02010509060101010101" pitchFamily="1" charset="-122"/>
              </a:rPr>
              <a:t>0</a:t>
            </a:r>
          </a:p>
        </p:txBody>
      </p:sp>
    </p:spTree>
  </p:cSld>
  <p:clrMapOvr>
    <a:masterClrMapping/>
  </p:clrMapOvr>
  <p:transition spd="med" advClick="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20041232230307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10242" descr="20041232230307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983288"/>
            <a:ext cx="9144000" cy="874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43" descr="鲁迅像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692150"/>
            <a:ext cx="4419600" cy="5472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矩形 10244"/>
          <p:cNvSpPr/>
          <p:nvPr/>
        </p:nvSpPr>
        <p:spPr>
          <a:xfrm>
            <a:off x="250825" y="1773238"/>
            <a:ext cx="4284663" cy="2773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阅读课文提示及注释，</a:t>
            </a: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了解文章写作年代及时代背景。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265" descr="20041232230307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1266" descr="20041232230307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983288"/>
            <a:ext cx="9144000" cy="874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7" descr="鲁迅像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692150"/>
            <a:ext cx="4419600" cy="5472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矩形 11268"/>
          <p:cNvSpPr/>
          <p:nvPr/>
        </p:nvSpPr>
        <p:spPr>
          <a:xfrm>
            <a:off x="0" y="692150"/>
            <a:ext cx="46434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文章写作年代及时代背景：</a:t>
            </a:r>
          </a:p>
        </p:txBody>
      </p:sp>
      <p:sp>
        <p:nvSpPr>
          <p:cNvPr id="11270" name="矩形 11269"/>
          <p:cNvSpPr/>
          <p:nvPr/>
        </p:nvSpPr>
        <p:spPr>
          <a:xfrm>
            <a:off x="0" y="1773238"/>
            <a:ext cx="4716463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     课文写于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1926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年，回忆了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1902—1906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年留学日本的片段。鲁迅本想以学医来救国救民，但后来却弃医从文了，我们在本课的学习中会认识到作者思想变化的原因。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4033"/>
          <p:cNvSpPr txBox="1"/>
          <p:nvPr/>
        </p:nvSpPr>
        <p:spPr>
          <a:xfrm>
            <a:off x="1619250" y="1268413"/>
            <a:ext cx="7345363" cy="5028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8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STZhongsong" panose="02010600040101010101" pitchFamily="2" charset="-122"/>
                <a:ea typeface="STZhongsong" panose="02010600040101010101" pitchFamily="2" charset="-122"/>
              </a:rPr>
              <a:t>绯红  油光可鉴   发髻    驿站</a:t>
            </a:r>
          </a:p>
          <a:p>
            <a:pPr lvl="0">
              <a:lnSpc>
                <a:spcPct val="18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STZhongsong" panose="02010600040101010101" pitchFamily="2" charset="-122"/>
                <a:ea typeface="STZhongsong" panose="02010600040101010101" pitchFamily="2" charset="-122"/>
              </a:rPr>
              <a:t>舜  芋梗    解剖    挟着   畸形   不逊    匿名   诘责    杳无音信     教诲       瞥见      抑扬顿挫   </a:t>
            </a:r>
          </a:p>
          <a:p>
            <a:pPr lvl="0">
              <a:lnSpc>
                <a:spcPct val="18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STZhongsong" panose="02010600040101010101" pitchFamily="2" charset="-122"/>
                <a:ea typeface="STZhongsong" panose="02010600040101010101" pitchFamily="2" charset="-122"/>
              </a:rPr>
              <a:t>深恶痛疾</a:t>
            </a:r>
          </a:p>
        </p:txBody>
      </p:sp>
      <p:sp>
        <p:nvSpPr>
          <p:cNvPr id="44035" name="文本框 44034"/>
          <p:cNvSpPr txBox="1"/>
          <p:nvPr/>
        </p:nvSpPr>
        <p:spPr>
          <a:xfrm>
            <a:off x="2916238" y="476250"/>
            <a:ext cx="3887787" cy="711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方正细珊瑚简体" pitchFamily="1" charset="-122"/>
              </a:rPr>
              <a:t>读一读，写一写</a:t>
            </a:r>
          </a:p>
        </p:txBody>
      </p:sp>
      <p:grpSp>
        <p:nvGrpSpPr>
          <p:cNvPr id="44036" name="组合 44035"/>
          <p:cNvGrpSpPr/>
          <p:nvPr/>
        </p:nvGrpSpPr>
        <p:grpSpPr>
          <a:xfrm>
            <a:off x="0" y="-7937"/>
            <a:ext cx="1557338" cy="6877050"/>
            <a:chOff x="0" y="0"/>
            <a:chExt cx="981" cy="4333"/>
          </a:xfrm>
        </p:grpSpPr>
        <p:sp>
          <p:nvSpPr>
            <p:cNvPr id="44037" name="矩形 44036"/>
            <p:cNvSpPr/>
            <p:nvPr/>
          </p:nvSpPr>
          <p:spPr>
            <a:xfrm>
              <a:off x="453" y="2157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38" name="矩形 44037"/>
            <p:cNvSpPr/>
            <p:nvPr/>
          </p:nvSpPr>
          <p:spPr>
            <a:xfrm>
              <a:off x="0" y="2157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lIns="92075" tIns="46038" rIns="92075" bIns="46038" anchor="ctr"/>
            <a:lstStyle/>
            <a:p>
              <a:pPr lvl="0" eaLnBrk="0" hangingPunct="0">
                <a:spcBef>
                  <a:spcPct val="50000"/>
                </a:spcBef>
              </a:pP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39" name="矩形 44038"/>
            <p:cNvSpPr/>
            <p:nvPr/>
          </p:nvSpPr>
          <p:spPr>
            <a:xfrm>
              <a:off x="222" y="2157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0" name="矩形 44039"/>
            <p:cNvSpPr/>
            <p:nvPr/>
          </p:nvSpPr>
          <p:spPr>
            <a:xfrm>
              <a:off x="567" y="2166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lIns="92075" tIns="46038" rIns="92075" bIns="46038" anchor="ctr"/>
            <a:lstStyle/>
            <a:p>
              <a:pPr lvl="0" eaLnBrk="0" hangingPunct="0">
                <a:spcBef>
                  <a:spcPct val="50000"/>
                </a:spcBef>
              </a:pP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41" name="未知"/>
            <p:cNvSpPr/>
            <p:nvPr/>
          </p:nvSpPr>
          <p:spPr>
            <a:xfrm>
              <a:off x="222" y="2642"/>
              <a:ext cx="344" cy="647"/>
            </a:xfrm>
            <a:custGeom>
              <a:avLst/>
              <a:gdLst/>
              <a:ahLst/>
              <a:cxnLst/>
              <a:rect l="0" t="0" r="0" b="0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2" name="未知"/>
            <p:cNvSpPr/>
            <p:nvPr/>
          </p:nvSpPr>
          <p:spPr>
            <a:xfrm>
              <a:off x="222" y="2914"/>
              <a:ext cx="344" cy="645"/>
            </a:xfrm>
            <a:custGeom>
              <a:avLst/>
              <a:gdLst/>
              <a:ahLst/>
              <a:cxnLst/>
              <a:rect l="0" t="0" r="0" b="0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3" name="未知"/>
            <p:cNvSpPr/>
            <p:nvPr/>
          </p:nvSpPr>
          <p:spPr>
            <a:xfrm>
              <a:off x="222" y="3171"/>
              <a:ext cx="344" cy="645"/>
            </a:xfrm>
            <a:custGeom>
              <a:avLst/>
              <a:gdLst/>
              <a:ahLst/>
              <a:cxnLst/>
              <a:rect l="0" t="0" r="0" b="0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4" name="未知"/>
            <p:cNvSpPr/>
            <p:nvPr/>
          </p:nvSpPr>
          <p:spPr>
            <a:xfrm>
              <a:off x="222" y="3426"/>
              <a:ext cx="344" cy="646"/>
            </a:xfrm>
            <a:custGeom>
              <a:avLst/>
              <a:gdLst/>
              <a:ahLst/>
              <a:cxnLst/>
              <a:rect l="0" t="0" r="0" b="0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5" name="未知"/>
            <p:cNvSpPr/>
            <p:nvPr/>
          </p:nvSpPr>
          <p:spPr>
            <a:xfrm>
              <a:off x="222" y="3683"/>
              <a:ext cx="344" cy="646"/>
            </a:xfrm>
            <a:custGeom>
              <a:avLst/>
              <a:gdLst/>
              <a:ahLst/>
              <a:cxnLst/>
              <a:rect l="0" t="0" r="0" b="0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6" name="未知"/>
            <p:cNvSpPr/>
            <p:nvPr/>
          </p:nvSpPr>
          <p:spPr>
            <a:xfrm>
              <a:off x="301" y="3938"/>
              <a:ext cx="265" cy="392"/>
            </a:xfrm>
            <a:custGeom>
              <a:avLst/>
              <a:gdLst/>
              <a:ahLst/>
              <a:cxnLst/>
              <a:rect l="0" t="0" r="0" b="0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7" name="未知"/>
            <p:cNvSpPr/>
            <p:nvPr/>
          </p:nvSpPr>
          <p:spPr>
            <a:xfrm>
              <a:off x="222" y="2372"/>
              <a:ext cx="344" cy="645"/>
            </a:xfrm>
            <a:custGeom>
              <a:avLst/>
              <a:gdLst/>
              <a:ahLst/>
              <a:cxnLst/>
              <a:rect l="0" t="0" r="0" b="0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8" name="未知"/>
            <p:cNvSpPr/>
            <p:nvPr/>
          </p:nvSpPr>
          <p:spPr>
            <a:xfrm>
              <a:off x="222" y="2157"/>
              <a:ext cx="346" cy="575"/>
            </a:xfrm>
            <a:custGeom>
              <a:avLst/>
              <a:gdLst/>
              <a:ahLst/>
              <a:cxnLst/>
              <a:rect l="0" t="0" r="0" b="0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9" name="矩形 44048"/>
            <p:cNvSpPr/>
            <p:nvPr/>
          </p:nvSpPr>
          <p:spPr>
            <a:xfrm>
              <a:off x="453" y="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0" name="矩形 44049"/>
            <p:cNvSpPr/>
            <p:nvPr/>
          </p:nvSpPr>
          <p:spPr>
            <a:xfrm>
              <a:off x="0" y="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lIns="92075" tIns="46038" rIns="92075" bIns="46038" anchor="ctr"/>
            <a:lstStyle/>
            <a:p>
              <a:pPr lvl="0" eaLnBrk="0" hangingPunct="0">
                <a:spcBef>
                  <a:spcPct val="50000"/>
                </a:spcBef>
              </a:pP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51" name="矩形 44050"/>
            <p:cNvSpPr/>
            <p:nvPr/>
          </p:nvSpPr>
          <p:spPr>
            <a:xfrm>
              <a:off x="222" y="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2" name="矩形 44051"/>
            <p:cNvSpPr/>
            <p:nvPr/>
          </p:nvSpPr>
          <p:spPr>
            <a:xfrm>
              <a:off x="567" y="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lIns="92075" tIns="46038" rIns="92075" bIns="46038" anchor="ctr"/>
            <a:lstStyle/>
            <a:p>
              <a:pPr lvl="0" eaLnBrk="0" hangingPunct="0">
                <a:spcBef>
                  <a:spcPct val="50000"/>
                </a:spcBef>
              </a:pP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53" name="未知"/>
            <p:cNvSpPr/>
            <p:nvPr/>
          </p:nvSpPr>
          <p:spPr>
            <a:xfrm>
              <a:off x="222" y="503"/>
              <a:ext cx="344" cy="646"/>
            </a:xfrm>
            <a:custGeom>
              <a:avLst/>
              <a:gdLst/>
              <a:ahLst/>
              <a:cxnLst/>
              <a:rect l="0" t="0" r="0" b="0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4" name="未知"/>
            <p:cNvSpPr/>
            <p:nvPr/>
          </p:nvSpPr>
          <p:spPr>
            <a:xfrm>
              <a:off x="222" y="760"/>
              <a:ext cx="344" cy="645"/>
            </a:xfrm>
            <a:custGeom>
              <a:avLst/>
              <a:gdLst/>
              <a:ahLst/>
              <a:cxnLst/>
              <a:rect l="0" t="0" r="0" b="0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5" name="未知"/>
            <p:cNvSpPr/>
            <p:nvPr/>
          </p:nvSpPr>
          <p:spPr>
            <a:xfrm>
              <a:off x="222" y="1016"/>
              <a:ext cx="344" cy="645"/>
            </a:xfrm>
            <a:custGeom>
              <a:avLst/>
              <a:gdLst/>
              <a:ahLst/>
              <a:cxnLst/>
              <a:rect l="0" t="0" r="0" b="0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6" name="未知"/>
            <p:cNvSpPr/>
            <p:nvPr/>
          </p:nvSpPr>
          <p:spPr>
            <a:xfrm>
              <a:off x="222" y="1272"/>
              <a:ext cx="344" cy="646"/>
            </a:xfrm>
            <a:custGeom>
              <a:avLst/>
              <a:gdLst/>
              <a:ahLst/>
              <a:cxnLst/>
              <a:rect l="0" t="0" r="0" b="0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7" name="未知"/>
            <p:cNvSpPr/>
            <p:nvPr/>
          </p:nvSpPr>
          <p:spPr>
            <a:xfrm>
              <a:off x="222" y="1528"/>
              <a:ext cx="344" cy="647"/>
            </a:xfrm>
            <a:custGeom>
              <a:avLst/>
              <a:gdLst/>
              <a:ahLst/>
              <a:cxnLst/>
              <a:rect l="0" t="0" r="0" b="0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8" name="未知"/>
            <p:cNvSpPr/>
            <p:nvPr/>
          </p:nvSpPr>
          <p:spPr>
            <a:xfrm>
              <a:off x="219" y="4184"/>
              <a:ext cx="349" cy="149"/>
            </a:xfrm>
            <a:custGeom>
              <a:avLst/>
              <a:gdLst/>
              <a:ahLst/>
              <a:cxnLst/>
              <a:rect l="0" t="0" r="0" b="0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9" name="未知"/>
            <p:cNvSpPr/>
            <p:nvPr/>
          </p:nvSpPr>
          <p:spPr>
            <a:xfrm>
              <a:off x="222" y="217"/>
              <a:ext cx="344" cy="646"/>
            </a:xfrm>
            <a:custGeom>
              <a:avLst/>
              <a:gdLst/>
              <a:ahLst/>
              <a:cxnLst/>
              <a:rect l="0" t="0" r="0" b="0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0" name="未知"/>
            <p:cNvSpPr/>
            <p:nvPr/>
          </p:nvSpPr>
          <p:spPr>
            <a:xfrm>
              <a:off x="222" y="3"/>
              <a:ext cx="346" cy="574"/>
            </a:xfrm>
            <a:custGeom>
              <a:avLst/>
              <a:gdLst/>
              <a:ahLst/>
              <a:cxnLst/>
              <a:rect l="0" t="0" r="0" b="0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1" name="未知"/>
            <p:cNvSpPr/>
            <p:nvPr/>
          </p:nvSpPr>
          <p:spPr>
            <a:xfrm>
              <a:off x="224" y="0"/>
              <a:ext cx="154" cy="294"/>
            </a:xfrm>
            <a:custGeom>
              <a:avLst/>
              <a:gdLst/>
              <a:ahLst/>
              <a:cxnLst/>
              <a:rect l="0" t="0" r="0" b="0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2" name="未知"/>
            <p:cNvSpPr/>
            <p:nvPr/>
          </p:nvSpPr>
          <p:spPr>
            <a:xfrm>
              <a:off x="222" y="1802"/>
              <a:ext cx="344" cy="646"/>
            </a:xfrm>
            <a:custGeom>
              <a:avLst/>
              <a:gdLst/>
              <a:ahLst/>
              <a:cxnLst/>
              <a:rect l="0" t="0" r="0" b="0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3" name="矩形 44062"/>
            <p:cNvSpPr/>
            <p:nvPr/>
          </p:nvSpPr>
          <p:spPr>
            <a:xfrm>
              <a:off x="771" y="6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4" name="直接连接符 44063"/>
            <p:cNvSpPr/>
            <p:nvPr/>
          </p:nvSpPr>
          <p:spPr>
            <a:xfrm>
              <a:off x="135" y="6"/>
              <a:ext cx="0" cy="4319"/>
            </a:xfrm>
            <a:prstGeom prst="line">
              <a:avLst/>
            </a:prstGeom>
            <a:ln w="12700" cap="sq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65" name="直接连接符 44064"/>
            <p:cNvSpPr/>
            <p:nvPr/>
          </p:nvSpPr>
          <p:spPr>
            <a:xfrm>
              <a:off x="645" y="6"/>
              <a:ext cx="0" cy="4319"/>
            </a:xfrm>
            <a:prstGeom prst="line">
              <a:avLst/>
            </a:prstGeom>
            <a:ln w="12700" cap="sq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066" name="文本框 44065"/>
          <p:cNvSpPr txBox="1"/>
          <p:nvPr/>
        </p:nvSpPr>
        <p:spPr>
          <a:xfrm>
            <a:off x="1692275" y="1341438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fēi</a:t>
            </a:r>
          </a:p>
        </p:txBody>
      </p:sp>
      <p:sp>
        <p:nvSpPr>
          <p:cNvPr id="44067" name="文本框 44066"/>
          <p:cNvSpPr txBox="1"/>
          <p:nvPr/>
        </p:nvSpPr>
        <p:spPr>
          <a:xfrm>
            <a:off x="4103688" y="1268413"/>
            <a:ext cx="865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jiàn</a:t>
            </a:r>
          </a:p>
        </p:txBody>
      </p:sp>
      <p:sp>
        <p:nvSpPr>
          <p:cNvPr id="44068" name="文本框 44067"/>
          <p:cNvSpPr txBox="1"/>
          <p:nvPr/>
        </p:nvSpPr>
        <p:spPr>
          <a:xfrm>
            <a:off x="5580063" y="1187133"/>
            <a:ext cx="7207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jì</a:t>
            </a: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</p:txBody>
      </p:sp>
      <p:sp>
        <p:nvSpPr>
          <p:cNvPr id="44069" name="文本框 44068"/>
          <p:cNvSpPr txBox="1"/>
          <p:nvPr/>
        </p:nvSpPr>
        <p:spPr>
          <a:xfrm>
            <a:off x="6702108" y="1198245"/>
            <a:ext cx="11509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yì</a:t>
            </a:r>
          </a:p>
        </p:txBody>
      </p:sp>
      <p:sp>
        <p:nvSpPr>
          <p:cNvPr id="44070" name="文本框 44069"/>
          <p:cNvSpPr txBox="1"/>
          <p:nvPr/>
        </p:nvSpPr>
        <p:spPr>
          <a:xfrm>
            <a:off x="1476375" y="2205038"/>
            <a:ext cx="14398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shùn</a:t>
            </a:r>
          </a:p>
        </p:txBody>
      </p:sp>
      <p:sp>
        <p:nvSpPr>
          <p:cNvPr id="44071" name="文本框 44070"/>
          <p:cNvSpPr txBox="1"/>
          <p:nvPr/>
        </p:nvSpPr>
        <p:spPr>
          <a:xfrm>
            <a:off x="2484438" y="2205038"/>
            <a:ext cx="19446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yù gěng</a:t>
            </a:r>
          </a:p>
        </p:txBody>
      </p:sp>
      <p:sp>
        <p:nvSpPr>
          <p:cNvPr id="44072" name="文本框 44071"/>
          <p:cNvSpPr txBox="1"/>
          <p:nvPr/>
        </p:nvSpPr>
        <p:spPr>
          <a:xfrm>
            <a:off x="4357688" y="2204720"/>
            <a:ext cx="936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pōu</a:t>
            </a:r>
            <a:r>
              <a:rPr lang="en-US" altLang="zh-CN" sz="24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</p:txBody>
      </p:sp>
      <p:sp>
        <p:nvSpPr>
          <p:cNvPr id="44073" name="文本框 44072"/>
          <p:cNvSpPr txBox="1"/>
          <p:nvPr/>
        </p:nvSpPr>
        <p:spPr>
          <a:xfrm>
            <a:off x="6700520" y="220472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 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jī</a:t>
            </a:r>
          </a:p>
        </p:txBody>
      </p:sp>
      <p:sp>
        <p:nvSpPr>
          <p:cNvPr id="44074" name="文本框 44073"/>
          <p:cNvSpPr txBox="1"/>
          <p:nvPr/>
        </p:nvSpPr>
        <p:spPr>
          <a:xfrm>
            <a:off x="1691640" y="3213100"/>
            <a:ext cx="129476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xùn</a:t>
            </a:r>
          </a:p>
        </p:txBody>
      </p:sp>
      <p:sp>
        <p:nvSpPr>
          <p:cNvPr id="44075" name="文本框 44074"/>
          <p:cNvSpPr txBox="1"/>
          <p:nvPr/>
        </p:nvSpPr>
        <p:spPr>
          <a:xfrm>
            <a:off x="2607310" y="3176905"/>
            <a:ext cx="865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nì </a:t>
            </a:r>
          </a:p>
        </p:txBody>
      </p:sp>
      <p:sp>
        <p:nvSpPr>
          <p:cNvPr id="44076" name="文本框 44075"/>
          <p:cNvSpPr txBox="1"/>
          <p:nvPr/>
        </p:nvSpPr>
        <p:spPr>
          <a:xfrm>
            <a:off x="3996055" y="3213100"/>
            <a:ext cx="180149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jié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77" name="文本框 44076"/>
          <p:cNvSpPr txBox="1"/>
          <p:nvPr/>
        </p:nvSpPr>
        <p:spPr>
          <a:xfrm>
            <a:off x="5293043" y="3297555"/>
            <a:ext cx="12239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yǎo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78" name="文本框 44077"/>
          <p:cNvSpPr txBox="1"/>
          <p:nvPr/>
        </p:nvSpPr>
        <p:spPr>
          <a:xfrm>
            <a:off x="1557338" y="4185285"/>
            <a:ext cx="7905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huì</a:t>
            </a:r>
          </a:p>
        </p:txBody>
      </p:sp>
      <p:sp>
        <p:nvSpPr>
          <p:cNvPr id="44079" name="文本框 44078"/>
          <p:cNvSpPr txBox="1"/>
          <p:nvPr/>
        </p:nvSpPr>
        <p:spPr>
          <a:xfrm>
            <a:off x="2914968" y="4185285"/>
            <a:ext cx="10810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Piē</a:t>
            </a:r>
          </a:p>
        </p:txBody>
      </p:sp>
      <p:sp>
        <p:nvSpPr>
          <p:cNvPr id="44080" name="文本框 44079"/>
          <p:cNvSpPr txBox="1"/>
          <p:nvPr/>
        </p:nvSpPr>
        <p:spPr>
          <a:xfrm>
            <a:off x="4968558" y="4184968"/>
            <a:ext cx="2159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yì         cuò</a:t>
            </a:r>
          </a:p>
        </p:txBody>
      </p:sp>
      <p:sp>
        <p:nvSpPr>
          <p:cNvPr id="44081" name="文本框 44080"/>
          <p:cNvSpPr txBox="1"/>
          <p:nvPr/>
        </p:nvSpPr>
        <p:spPr>
          <a:xfrm>
            <a:off x="1691958" y="5211763"/>
            <a:ext cx="19446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wù</a:t>
            </a:r>
            <a:r>
              <a:rPr lang="en-US" altLang="zh-CN" sz="24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jí</a:t>
            </a:r>
          </a:p>
        </p:txBody>
      </p:sp>
      <p:sp>
        <p:nvSpPr>
          <p:cNvPr id="44082" name="文本框 44081"/>
          <p:cNvSpPr txBox="1"/>
          <p:nvPr/>
        </p:nvSpPr>
        <p:spPr>
          <a:xfrm>
            <a:off x="5294313" y="2221548"/>
            <a:ext cx="863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xié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40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40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40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40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40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40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40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40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440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440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440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440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440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440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" fill="hold"/>
                                        <p:tgtEl>
                                          <p:spTgt spid="440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" fill="hold"/>
                                        <p:tgtEl>
                                          <p:spTgt spid="440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" fill="hold"/>
                                        <p:tgtEl>
                                          <p:spTgt spid="440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" fill="hold"/>
                                        <p:tgtEl>
                                          <p:spTgt spid="440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66" grpId="0"/>
      <p:bldP spid="44067" grpId="0"/>
      <p:bldP spid="44068" grpId="0"/>
      <p:bldP spid="44069" grpId="0"/>
      <p:bldP spid="44070" grpId="0"/>
      <p:bldP spid="44071" grpId="0"/>
      <p:bldP spid="44072" grpId="0"/>
      <p:bldP spid="44073" grpId="0"/>
      <p:bldP spid="44074" grpId="0"/>
      <p:bldP spid="44075" grpId="0"/>
      <p:bldP spid="44076" grpId="0"/>
      <p:bldP spid="44077" grpId="0"/>
      <p:bldP spid="44078" grpId="0"/>
      <p:bldP spid="44079" grpId="0"/>
      <p:bldP spid="44080" grpId="0"/>
      <p:bldP spid="44081" grpId="0"/>
      <p:bldP spid="440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占位符 45057"/>
          <p:cNvSpPr>
            <a:spLocks noGrp="1"/>
          </p:cNvSpPr>
          <p:nvPr>
            <p:ph idx="1"/>
          </p:nvPr>
        </p:nvSpPr>
        <p:spPr>
          <a:xfrm>
            <a:off x="1258888" y="981075"/>
            <a:ext cx="1655762" cy="4318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绯 红</a:t>
            </a:r>
            <a:r>
              <a:rPr lang="en-US" altLang="zh-CN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r>
              <a:rPr lang="en-US" altLang="zh-CN" sz="30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45059" name="矩形 45058"/>
          <p:cNvSpPr/>
          <p:nvPr/>
        </p:nvSpPr>
        <p:spPr>
          <a:xfrm>
            <a:off x="2627313" y="333375"/>
            <a:ext cx="5818187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</a:rPr>
              <a:t>通常写作烂漫：绚丽多彩。</a:t>
            </a:r>
            <a:r>
              <a:rPr lang="zh-CN" altLang="en-US" sz="3000" b="1"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45060" name="矩形 45059"/>
          <p:cNvSpPr/>
          <p:nvPr/>
        </p:nvSpPr>
        <p:spPr>
          <a:xfrm>
            <a:off x="1258888" y="404813"/>
            <a:ext cx="1690687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烂  熳</a:t>
            </a:r>
            <a:r>
              <a:rPr lang="en-US" altLang="zh-CN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</a:p>
        </p:txBody>
      </p:sp>
      <p:sp>
        <p:nvSpPr>
          <p:cNvPr id="45061" name="矩形 45060"/>
          <p:cNvSpPr/>
          <p:nvPr/>
        </p:nvSpPr>
        <p:spPr>
          <a:xfrm>
            <a:off x="2700338" y="981075"/>
            <a:ext cx="4248150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</a:rPr>
              <a:t>红色 鲜 红。</a:t>
            </a:r>
            <a:r>
              <a:rPr lang="zh-CN" altLang="en-US" sz="3000" b="1">
                <a:effectLst>
                  <a:outerShdw blurRad="38100" dist="38100" dir="2700000">
                    <a:srgbClr val="C0C0C0"/>
                  </a:outerShdw>
                </a:effectLst>
              </a:rPr>
              <a:t>     </a:t>
            </a:r>
          </a:p>
        </p:txBody>
      </p:sp>
      <p:sp>
        <p:nvSpPr>
          <p:cNvPr id="45062" name="矩形 45061"/>
          <p:cNvSpPr/>
          <p:nvPr/>
        </p:nvSpPr>
        <p:spPr>
          <a:xfrm>
            <a:off x="1258888" y="1557338"/>
            <a:ext cx="1754187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顿 挫 ：</a:t>
            </a:r>
            <a:r>
              <a:rPr lang="zh-CN" altLang="en-US" sz="30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45063" name="矩形 45062"/>
          <p:cNvSpPr/>
          <p:nvPr/>
        </p:nvSpPr>
        <p:spPr>
          <a:xfrm>
            <a:off x="2555875" y="1484313"/>
            <a:ext cx="6588125" cy="9540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</a:rPr>
              <a:t>和下文的“抑扬”都是形容声音高低转折和谐悦耳。</a:t>
            </a:r>
            <a:r>
              <a:rPr lang="zh-CN" altLang="en-US" sz="3000" b="1"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45064" name="矩形 45063"/>
          <p:cNvSpPr/>
          <p:nvPr/>
        </p:nvSpPr>
        <p:spPr>
          <a:xfrm>
            <a:off x="1258888" y="2492375"/>
            <a:ext cx="1657350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宛 如：</a:t>
            </a:r>
            <a:r>
              <a:rPr lang="zh-CN" altLang="en-US" sz="30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45065" name="矩形 45064"/>
          <p:cNvSpPr/>
          <p:nvPr/>
        </p:nvSpPr>
        <p:spPr>
          <a:xfrm>
            <a:off x="2555875" y="2492375"/>
            <a:ext cx="1828800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</a:rPr>
              <a:t>好像。</a:t>
            </a:r>
            <a:r>
              <a:rPr lang="zh-CN" altLang="en-US" sz="3000" b="1">
                <a:effectLst>
                  <a:outerShdw blurRad="38100" dist="38100" dir="2700000">
                    <a:srgbClr val="C0C0C0"/>
                  </a:outerShdw>
                </a:effectLst>
              </a:rPr>
              <a:t>     </a:t>
            </a:r>
          </a:p>
        </p:txBody>
      </p:sp>
      <p:sp>
        <p:nvSpPr>
          <p:cNvPr id="45066" name="矩形 45065"/>
          <p:cNvSpPr/>
          <p:nvPr/>
        </p:nvSpPr>
        <p:spPr>
          <a:xfrm>
            <a:off x="1258888" y="3644900"/>
            <a:ext cx="1657350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流 言</a:t>
            </a:r>
            <a:r>
              <a:rPr lang="en-US" altLang="zh-CN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r>
              <a:rPr lang="en-US" altLang="zh-CN" sz="30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45067" name="矩形 45066"/>
          <p:cNvSpPr/>
          <p:nvPr/>
        </p:nvSpPr>
        <p:spPr>
          <a:xfrm>
            <a:off x="2627313" y="3068638"/>
            <a:ext cx="6516687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</a:rPr>
              <a:t>漂亮，这里是反语，用来讽刺。</a:t>
            </a:r>
            <a:r>
              <a:rPr lang="zh-CN" altLang="en-US" sz="3000" b="1">
                <a:effectLst>
                  <a:outerShdw blurRad="38100" dist="38100" dir="2700000">
                    <a:srgbClr val="C0C0C0"/>
                  </a:outerShdw>
                </a:effectLst>
              </a:rPr>
              <a:t>      </a:t>
            </a:r>
          </a:p>
        </p:txBody>
      </p:sp>
      <p:sp>
        <p:nvSpPr>
          <p:cNvPr id="45068" name="矩形 45067"/>
          <p:cNvSpPr/>
          <p:nvPr/>
        </p:nvSpPr>
        <p:spPr>
          <a:xfrm>
            <a:off x="1258888" y="3068638"/>
            <a:ext cx="1657350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标 致：</a:t>
            </a:r>
            <a:r>
              <a:rPr lang="zh-CN" altLang="en-US" sz="30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45069" name="矩形 45068"/>
          <p:cNvSpPr/>
          <p:nvPr/>
        </p:nvSpPr>
        <p:spPr>
          <a:xfrm>
            <a:off x="2484438" y="3644900"/>
            <a:ext cx="5394325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</a:rPr>
              <a:t>流传的毫无根据的坏话。</a:t>
            </a:r>
            <a:r>
              <a:rPr lang="zh-CN" altLang="en-US" sz="3000" b="1"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45070" name="矩形 45069"/>
          <p:cNvSpPr/>
          <p:nvPr/>
        </p:nvSpPr>
        <p:spPr>
          <a:xfrm>
            <a:off x="1258888" y="4221163"/>
            <a:ext cx="1657350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驿 站：</a:t>
            </a:r>
            <a:r>
              <a:rPr lang="zh-CN" altLang="en-US" sz="30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45071" name="矩形 45070"/>
          <p:cNvSpPr/>
          <p:nvPr/>
        </p:nvSpPr>
        <p:spPr>
          <a:xfrm>
            <a:off x="2484438" y="4149725"/>
            <a:ext cx="6262687" cy="990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</a:rPr>
              <a:t>古代供传递政府文书途中换马，休息，住宿的地方。</a:t>
            </a:r>
            <a:r>
              <a:rPr lang="zh-CN" altLang="en-US" sz="3000" b="1"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45072" name="矩形 45071"/>
          <p:cNvSpPr/>
          <p:nvPr/>
        </p:nvSpPr>
        <p:spPr>
          <a:xfrm>
            <a:off x="1331913" y="5229225"/>
            <a:ext cx="1657350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客 死：</a:t>
            </a:r>
            <a:r>
              <a:rPr lang="zh-CN" altLang="en-US" sz="30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45073" name="矩形 45072"/>
          <p:cNvSpPr/>
          <p:nvPr/>
        </p:nvSpPr>
        <p:spPr>
          <a:xfrm>
            <a:off x="2771775" y="5229225"/>
            <a:ext cx="3241675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</a:rPr>
              <a:t>死在异国他乡。</a:t>
            </a:r>
            <a:r>
              <a:rPr lang="zh-CN" altLang="en-US" sz="3000" b="1"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45074" name="矩形 45073"/>
          <p:cNvSpPr/>
          <p:nvPr/>
        </p:nvSpPr>
        <p:spPr>
          <a:xfrm>
            <a:off x="1258888" y="5805488"/>
            <a:ext cx="2881312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物以稀贵：</a:t>
            </a:r>
            <a:r>
              <a:rPr lang="zh-CN" altLang="en-US" sz="30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45075" name="矩形 45074"/>
          <p:cNvSpPr/>
          <p:nvPr/>
        </p:nvSpPr>
        <p:spPr>
          <a:xfrm>
            <a:off x="3203575" y="5805488"/>
            <a:ext cx="5113338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</a:rPr>
              <a:t>把稀少的当做贵重的。</a:t>
            </a:r>
            <a:r>
              <a:rPr lang="zh-CN" altLang="en-US" sz="3000" b="1"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</a:p>
        </p:txBody>
      </p:sp>
      <p:sp>
        <p:nvSpPr>
          <p:cNvPr id="45076" name="文本框 45075"/>
          <p:cNvSpPr txBox="1"/>
          <p:nvPr/>
        </p:nvSpPr>
        <p:spPr>
          <a:xfrm>
            <a:off x="153988" y="1052513"/>
            <a:ext cx="879475" cy="2016125"/>
          </a:xfrm>
          <a:prstGeom prst="rect">
            <a:avLst/>
          </a:prstGeom>
          <a:noFill/>
          <a:ln w="2540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方正细珊瑚简体" pitchFamily="1" charset="-122"/>
              </a:rPr>
              <a:t>记一记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50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50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450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" fill="hold"/>
                                        <p:tgtEl>
                                          <p:spTgt spid="450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" fill="hold"/>
                                        <p:tgtEl>
                                          <p:spTgt spid="450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" fill="hold"/>
                                        <p:tgtEl>
                                          <p:spTgt spid="450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" fill="hold"/>
                                        <p:tgtEl>
                                          <p:spTgt spid="450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5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5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5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5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uild="p"/>
      <p:bldP spid="45059" grpId="0"/>
      <p:bldP spid="45060" grpId="0"/>
      <p:bldP spid="45061" grpId="0" build="p"/>
      <p:bldP spid="45062" grpId="0" build="p"/>
      <p:bldP spid="45063" grpId="0" build="p"/>
      <p:bldP spid="45064" grpId="0"/>
      <p:bldP spid="45065" grpId="0" build="p"/>
      <p:bldP spid="45066" grpId="0"/>
      <p:bldP spid="45067" grpId="0"/>
      <p:bldP spid="45068" grpId="0"/>
      <p:bldP spid="45069" grpId="0"/>
      <p:bldP spid="45070" grpId="0" build="p"/>
      <p:bldP spid="45071" grpId="0" build="p"/>
      <p:bldP spid="45072" grpId="0" build="p"/>
      <p:bldP spid="45073" grpId="0" build="p"/>
      <p:bldP spid="45074" grpId="0" build="p"/>
      <p:bldP spid="45075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</TotalTime>
  <Words>4135</Words>
  <PresentationFormat>全屏显示(4:3)</PresentationFormat>
  <Paragraphs>331</Paragraphs>
  <Slides>51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整体理解课文</vt:lpstr>
      <vt:lpstr>幻灯片 17</vt:lpstr>
      <vt:lpstr>幻灯片 18</vt:lpstr>
      <vt:lpstr>幻灯片 19</vt:lpstr>
      <vt:lpstr>幻灯片 20</vt:lpstr>
      <vt:lpstr>    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 </vt:lpstr>
      <vt:lpstr>幻灯片 35</vt:lpstr>
      <vt:lpstr>幻灯片 36</vt:lpstr>
      <vt:lpstr>幻灯片 37</vt:lpstr>
      <vt:lpstr>为什么写只记得两个地名？</vt:lpstr>
      <vt:lpstr>幻灯片 39</vt:lpstr>
      <vt:lpstr>幻灯片 40</vt:lpstr>
      <vt:lpstr>幻灯片 41</vt:lpstr>
      <vt:lpstr>课文语言探究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lzx</cp:lastModifiedBy>
  <dcterms:created xsi:type="dcterms:W3CDTF">2005-02-21T13:08:00Z</dcterms:created>
  <dcterms:modified xsi:type="dcterms:W3CDTF">2017-11-03T17:59:15Z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