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21"/>
  </p:notesMasterIdLst>
  <p:sldIdLst>
    <p:sldId id="306" r:id="rId9"/>
    <p:sldId id="292" r:id="rId10"/>
    <p:sldId id="258" r:id="rId11"/>
    <p:sldId id="270" r:id="rId12"/>
    <p:sldId id="259" r:id="rId13"/>
    <p:sldId id="263" r:id="rId14"/>
    <p:sldId id="264" r:id="rId15"/>
    <p:sldId id="333" r:id="rId16"/>
    <p:sldId id="334" r:id="rId17"/>
    <p:sldId id="340" r:id="rId18"/>
    <p:sldId id="341" r:id="rId19"/>
    <p:sldId id="278" r:id="rId20"/>
    <p:sldId id="279" r:id="rId22"/>
    <p:sldId id="2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1A01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74" d="100"/>
          <a:sy n="74" d="100"/>
        </p:scale>
        <p:origin x="3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notesMaster" Target="notesMasters/notesMaster1.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621F54EB-4AEF-4D0E-B3F7-42E0E6281EC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4E4CB53B-1AFE-4EED-8753-51DEE03D97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3AE0A947-E256-450F-9CE5-9B158D06A29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50679ADC-67FB-4619-B616-2A8305FB4527}"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p:txBody>
          <a:bodyPr/>
          <a:lstStyle>
            <a:lvl1pPr>
              <a:defRPr/>
            </a:lvl1pPr>
          </a:lstStyle>
          <a:p>
            <a:fld id="{C0CC7C18-0C09-4FAA-9D0D-B1225658DCD5}"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p:txBody>
          <a:bodyPr/>
          <a:lstStyle>
            <a:lvl1pPr>
              <a:defRPr/>
            </a:lvl1pPr>
          </a:lstStyle>
          <a:p>
            <a:fld id="{5F5ADC52-32DF-4444-A0A7-9EE42963BF38}"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p:txBody>
          <a:bodyPr/>
          <a:lstStyle>
            <a:lvl1pPr>
              <a:defRPr/>
            </a:lvl1pPr>
          </a:lstStyle>
          <a:p>
            <a:fld id="{66BBB2B6-84BE-440D-BDE0-F8FAC5BFD299}"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9E3453CD-EB47-4188-A128-B92D2E5B588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p:txBody>
          <a:bodyPr/>
          <a:lstStyle>
            <a:lvl1pPr>
              <a:defRPr/>
            </a:lvl1pPr>
          </a:lstStyle>
          <a:p>
            <a:fld id="{460949AB-89CC-429D-9494-DA37A4586F43}"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2B44DFA0-7060-4C98-BDC6-829CBA44EBF0}"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p:txBody>
          <a:bodyPr/>
          <a:lstStyle>
            <a:lvl1pPr>
              <a:defRPr/>
            </a:lvl1pPr>
          </a:lstStyle>
          <a:p>
            <a:fld id="{A1468FA8-FC1C-4332-9E30-FFF29948CB86}" type="slidenum">
              <a:rPr lang="en-US" altLang="zh-CN">
                <a:solidFill>
                  <a:prstClr val="black"/>
                </a:solidFill>
              </a:rPr>
            </a:fld>
            <a:endParaRPr lang="zh-CN" altLang="en-US">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697AF60-9C3A-45DF-AEA3-222C0940E47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7AF60-9C3A-45DF-AEA3-222C0940E47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47F583-0B5B-4FE9-B974-B68732398D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fld>
            <a:endParaRPr lang="zh-CN" altLang="en-US">
              <a:solidFill>
                <a:prstClr val="black"/>
              </a:solidFill>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文本占位符 104450"/>
          <p:cNvSpPr>
            <a:spLocks noGrp="1"/>
          </p:cNvSpPr>
          <p:nvPr>
            <p:ph type="body" idx="1"/>
          </p:nvPr>
        </p:nvSpPr>
        <p:spPr>
          <a:xfrm>
            <a:off x="1981200" y="1143000"/>
            <a:ext cx="8229600" cy="4983163"/>
          </a:xfrm>
        </p:spPr>
        <p:txBody>
          <a:bodyPr/>
          <a:p>
            <a:endParaRPr lang="zh-CN" altLang="en-US" dirty="0">
              <a:solidFill>
                <a:srgbClr val="000000"/>
              </a:solidFill>
              <a:latin typeface="宋体" panose="02010600030101010101" pitchFamily="2" charset="-122"/>
            </a:endParaRPr>
          </a:p>
          <a:p>
            <a:endParaRPr lang="zh-CN" altLang="en-US" dirty="0">
              <a:solidFill>
                <a:srgbClr val="000000"/>
              </a:solidFill>
              <a:latin typeface="宋体" panose="02010600030101010101" pitchFamily="2" charset="-122"/>
            </a:endParaRPr>
          </a:p>
        </p:txBody>
      </p:sp>
      <p:pic>
        <p:nvPicPr>
          <p:cNvPr id="104452" name="内容占位符 6"/>
          <p:cNvPicPr>
            <a:picLocks noChangeAspect="1"/>
          </p:cNvPicPr>
          <p:nvPr/>
        </p:nvPicPr>
        <p:blipFill>
          <a:blip r:embed="rId1"/>
          <a:stretch>
            <a:fillRect/>
          </a:stretch>
        </p:blipFill>
        <p:spPr>
          <a:xfrm>
            <a:off x="49530" y="291465"/>
            <a:ext cx="5309870" cy="4175760"/>
          </a:xfrm>
          <a:prstGeom prst="rect">
            <a:avLst/>
          </a:prstGeom>
          <a:noFill/>
          <a:ln w="9525">
            <a:noFill/>
          </a:ln>
        </p:spPr>
      </p:pic>
      <p:sp>
        <p:nvSpPr>
          <p:cNvPr id="104453" name="矩形 104452"/>
          <p:cNvSpPr/>
          <p:nvPr/>
        </p:nvSpPr>
        <p:spPr>
          <a:xfrm>
            <a:off x="5533390" y="439420"/>
            <a:ext cx="6406515" cy="1568450"/>
          </a:xfrm>
          <a:prstGeom prst="rect">
            <a:avLst/>
          </a:prstGeom>
          <a:noFill/>
          <a:ln w="9525">
            <a:noFill/>
          </a:ln>
        </p:spPr>
        <p:txBody>
          <a:bodyPr wrap="square">
            <a:spAutoFit/>
          </a:bodyPr>
          <a:p>
            <a:pPr defTabSz="914400"/>
            <a:r>
              <a:rPr lang="zh-CN" altLang="en-US" sz="3200" b="1" u="sng" dirty="0">
                <a:solidFill>
                  <a:srgbClr val="000000"/>
                </a:solidFill>
                <a:latin typeface="宋体" panose="02010600030101010101" pitchFamily="2" charset="-122"/>
              </a:rPr>
              <a:t>莫言</a:t>
            </a:r>
            <a:r>
              <a:rPr lang="zh-CN" altLang="en-US" sz="3200" b="1" dirty="0">
                <a:solidFill>
                  <a:srgbClr val="000000"/>
                </a:solidFill>
                <a:latin typeface="宋体" panose="02010600030101010101" pitchFamily="2" charset="-122"/>
              </a:rPr>
              <a:t>：</a:t>
            </a:r>
            <a:r>
              <a:rPr lang="en-US" altLang="zh-CN" sz="3200" b="1">
                <a:solidFill>
                  <a:srgbClr val="FF0000"/>
                </a:solidFill>
                <a:latin typeface="宋体" panose="02010600030101010101" pitchFamily="2" charset="-122"/>
              </a:rPr>
              <a:t>2012</a:t>
            </a:r>
            <a:r>
              <a:rPr lang="zh-CN" altLang="en-US" sz="3200" b="1" dirty="0">
                <a:solidFill>
                  <a:srgbClr val="000000"/>
                </a:solidFill>
                <a:latin typeface="宋体" panose="02010600030101010101" pitchFamily="2" charset="-122"/>
              </a:rPr>
              <a:t>年诺贝尔</a:t>
            </a:r>
            <a:r>
              <a:rPr lang="zh-CN" altLang="en-US" sz="3200" b="1" dirty="0">
                <a:solidFill>
                  <a:srgbClr val="FF0000"/>
                </a:solidFill>
                <a:latin typeface="宋体" panose="02010600030101010101" pitchFamily="2" charset="-122"/>
              </a:rPr>
              <a:t>文学奖</a:t>
            </a:r>
            <a:r>
              <a:rPr lang="zh-CN" altLang="en-US" sz="3200" b="1" dirty="0">
                <a:solidFill>
                  <a:srgbClr val="000000"/>
                </a:solidFill>
                <a:latin typeface="宋体" panose="02010600030101010101" pitchFamily="2" charset="-122"/>
              </a:rPr>
              <a:t>，获奖理由是：通过幻觉现实主义将民间故事、历史与当代社会融合在一起。</a:t>
            </a:r>
            <a:endParaRPr lang="zh-CN" altLang="en-US" sz="3200" b="1" dirty="0">
              <a:solidFill>
                <a:srgbClr val="000000"/>
              </a:solidFill>
              <a:latin typeface="宋体" panose="02010600030101010101" pitchFamily="2" charset="-122"/>
            </a:endParaRPr>
          </a:p>
        </p:txBody>
      </p:sp>
      <p:pic>
        <p:nvPicPr>
          <p:cNvPr id="104454" name="图片 4"/>
          <p:cNvPicPr>
            <a:picLocks noChangeAspect="1"/>
          </p:cNvPicPr>
          <p:nvPr/>
        </p:nvPicPr>
        <p:blipFill>
          <a:blip r:embed="rId2"/>
          <a:stretch>
            <a:fillRect/>
          </a:stretch>
        </p:blipFill>
        <p:spPr>
          <a:xfrm>
            <a:off x="6726555" y="2519045"/>
            <a:ext cx="5445760" cy="4291330"/>
          </a:xfrm>
          <a:prstGeom prst="rect">
            <a:avLst/>
          </a:prstGeom>
          <a:noFill/>
          <a:ln w="9525">
            <a:noFill/>
          </a:ln>
        </p:spPr>
      </p:pic>
      <p:sp>
        <p:nvSpPr>
          <p:cNvPr id="104455" name="矩形 104454"/>
          <p:cNvSpPr/>
          <p:nvPr/>
        </p:nvSpPr>
        <p:spPr>
          <a:xfrm>
            <a:off x="48895" y="4673600"/>
            <a:ext cx="6534785" cy="2061210"/>
          </a:xfrm>
          <a:prstGeom prst="rect">
            <a:avLst/>
          </a:prstGeom>
          <a:noFill/>
          <a:ln w="9525">
            <a:noFill/>
          </a:ln>
        </p:spPr>
        <p:txBody>
          <a:bodyPr wrap="square">
            <a:spAutoFit/>
          </a:bodyPr>
          <a:p>
            <a:pPr defTabSz="914400">
              <a:spcBef>
                <a:spcPct val="20000"/>
              </a:spcBef>
              <a:buChar char="•"/>
            </a:pPr>
            <a:r>
              <a:rPr lang="zh-CN" altLang="en-US" sz="3200" b="1" u="sng" dirty="0">
                <a:solidFill>
                  <a:srgbClr val="000000"/>
                </a:solidFill>
                <a:latin typeface="宋体" panose="02010600030101010101" pitchFamily="2" charset="-122"/>
              </a:rPr>
              <a:t>屠呦呦</a:t>
            </a:r>
            <a:r>
              <a:rPr lang="zh-CN" altLang="en-US" sz="3200" b="1" dirty="0">
                <a:solidFill>
                  <a:srgbClr val="000000"/>
                </a:solidFill>
                <a:latin typeface="宋体" panose="02010600030101010101" pitchFamily="2" charset="-122"/>
              </a:rPr>
              <a:t>：</a:t>
            </a:r>
            <a:r>
              <a:rPr lang="en-US" altLang="zh-CN" sz="3200" b="1">
                <a:solidFill>
                  <a:srgbClr val="FF0000"/>
                </a:solidFill>
                <a:latin typeface="宋体" panose="02010600030101010101" pitchFamily="2" charset="-122"/>
              </a:rPr>
              <a:t>2015</a:t>
            </a:r>
            <a:r>
              <a:rPr lang="zh-CN" altLang="en-US" sz="3200" b="1" dirty="0">
                <a:solidFill>
                  <a:srgbClr val="000000"/>
                </a:solidFill>
                <a:latin typeface="宋体" panose="02010600030101010101" pitchFamily="2" charset="-122"/>
              </a:rPr>
              <a:t>年诺贝尔</a:t>
            </a:r>
            <a:r>
              <a:rPr lang="zh-CN" altLang="en-US" sz="3200" b="1" dirty="0">
                <a:solidFill>
                  <a:srgbClr val="FF0000"/>
                </a:solidFill>
                <a:latin typeface="宋体" panose="02010600030101010101" pitchFamily="2" charset="-122"/>
              </a:rPr>
              <a:t>生理学或医学奖</a:t>
            </a:r>
            <a:r>
              <a:rPr lang="zh-CN" altLang="en-US" sz="3200" b="1" dirty="0">
                <a:solidFill>
                  <a:srgbClr val="000000"/>
                </a:solidFill>
                <a:latin typeface="宋体" panose="02010600030101010101" pitchFamily="2" charset="-122"/>
              </a:rPr>
              <a:t>得主：她多年从事中药和中西药结合研究，突出贡献是创制新型抗疟药</a:t>
            </a:r>
            <a:r>
              <a:rPr lang="en-US" altLang="zh-CN" sz="3200" b="1">
                <a:solidFill>
                  <a:srgbClr val="000000"/>
                </a:solidFill>
                <a:latin typeface="宋体" panose="02010600030101010101" pitchFamily="2" charset="-122"/>
              </a:rPr>
              <a:t>———</a:t>
            </a:r>
            <a:r>
              <a:rPr lang="zh-CN" altLang="en-US" sz="3200" b="1" dirty="0">
                <a:solidFill>
                  <a:srgbClr val="000000"/>
                </a:solidFill>
                <a:latin typeface="宋体" panose="02010600030101010101" pitchFamily="2" charset="-122"/>
              </a:rPr>
              <a:t>青蒿素和双氢青蒿素。</a:t>
            </a:r>
            <a:endParaRPr lang="zh-CN" altLang="en-US" sz="32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blinds(horizontal)">
                                      <p:cBhvr>
                                        <p:cTn id="7" dur="500"/>
                                        <p:tgtEl>
                                          <p:spTgt spid="1044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 calcmode="lin" valueType="num">
                                      <p:cBhvr additive="base">
                                        <p:cTn id="12" dur="500" fill="hold"/>
                                        <p:tgtEl>
                                          <p:spTgt spid="104453"/>
                                        </p:tgtEl>
                                        <p:attrNameLst>
                                          <p:attrName>ppt_x</p:attrName>
                                        </p:attrNameLst>
                                      </p:cBhvr>
                                      <p:tavLst>
                                        <p:tav tm="0">
                                          <p:val>
                                            <p:strVal val="1+#ppt_w/2"/>
                                          </p:val>
                                        </p:tav>
                                        <p:tav tm="100000">
                                          <p:val>
                                            <p:strVal val="#ppt_x"/>
                                          </p:val>
                                        </p:tav>
                                      </p:tavLst>
                                    </p:anim>
                                    <p:anim calcmode="lin" valueType="num">
                                      <p:cBhvr additive="base">
                                        <p:cTn id="13" dur="500" fill="hold"/>
                                        <p:tgtEl>
                                          <p:spTgt spid="10445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1" fill="hold">
                                          <p:stCondLst>
                                            <p:cond delay="0"/>
                                          </p:stCondLst>
                                        </p:cTn>
                                        <p:tgtEl>
                                          <p:spTgt spid="104454"/>
                                        </p:tgtEl>
                                        <p:attrNameLst>
                                          <p:attrName>style.visibility</p:attrName>
                                        </p:attrNameLst>
                                      </p:cBhvr>
                                      <p:to>
                                        <p:strVal val="visible"/>
                                      </p:to>
                                    </p:set>
                                    <p:animEffect transition="in" filter="blinds(vertical)">
                                      <p:cBhvr>
                                        <p:cTn id="18" dur="500"/>
                                        <p:tgtEl>
                                          <p:spTgt spid="1044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04455"/>
                                        </p:tgtEl>
                                        <p:attrNameLst>
                                          <p:attrName>style.visibility</p:attrName>
                                        </p:attrNameLst>
                                      </p:cBhvr>
                                      <p:to>
                                        <p:strVal val="visible"/>
                                      </p:to>
                                    </p:set>
                                    <p:anim calcmode="lin" valueType="num">
                                      <p:cBhvr additive="base">
                                        <p:cTn id="23" dur="500" fill="hold"/>
                                        <p:tgtEl>
                                          <p:spTgt spid="104455"/>
                                        </p:tgtEl>
                                        <p:attrNameLst>
                                          <p:attrName>ppt_x</p:attrName>
                                        </p:attrNameLst>
                                      </p:cBhvr>
                                      <p:tavLst>
                                        <p:tav tm="0">
                                          <p:val>
                                            <p:strVal val="1+#ppt_w/2"/>
                                          </p:val>
                                        </p:tav>
                                        <p:tav tm="100000">
                                          <p:val>
                                            <p:strVal val="#ppt_x"/>
                                          </p:val>
                                        </p:tav>
                                      </p:tavLst>
                                    </p:anim>
                                    <p:anim calcmode="lin" valueType="num">
                                      <p:cBhvr additive="base">
                                        <p:cTn id="24" dur="500" fill="hold"/>
                                        <p:tgtEl>
                                          <p:spTgt spid="1044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p:bldP spid="1044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1"/>
          <p:cNvSpPr txBox="1"/>
          <p:nvPr/>
        </p:nvSpPr>
        <p:spPr>
          <a:xfrm>
            <a:off x="1193800" y="1034098"/>
            <a:ext cx="4314825" cy="645160"/>
          </a:xfrm>
          <a:prstGeom prst="rect">
            <a:avLst/>
          </a:prstGeom>
          <a:noFill/>
          <a:ln w="9525">
            <a:noFill/>
          </a:ln>
        </p:spPr>
        <p:txBody>
          <a:bodyPr wrap="none" anchor="t">
            <a:spAutoFit/>
          </a:bodyPr>
          <a:p>
            <a:pPr>
              <a:buFont typeface="Arial" panose="020B0604020202020204" pitchFamily="34" charset="0"/>
              <a:buNone/>
            </a:pPr>
            <a:r>
              <a:rPr lang="zh-CN" altLang="en-US" sz="3600" b="1" dirty="0">
                <a:solidFill>
                  <a:srgbClr val="007F7F"/>
                </a:solidFill>
                <a:latin typeface="Comic Sans MS" panose="030F0702030302020204" pitchFamily="66" charset="0"/>
                <a:ea typeface="宋体" panose="02010600030101010101" pitchFamily="2" charset="-122"/>
              </a:rPr>
              <a:t>精读课文，揣摩品味</a:t>
            </a:r>
            <a:endParaRPr lang="zh-CN" altLang="en-US" sz="3600" b="1" dirty="0">
              <a:solidFill>
                <a:srgbClr val="007F7F"/>
              </a:solidFill>
              <a:latin typeface="Comic Sans MS" panose="030F0702030302020204" pitchFamily="66" charset="0"/>
              <a:ea typeface="宋体" panose="02010600030101010101" pitchFamily="2" charset="-122"/>
            </a:endParaRPr>
          </a:p>
        </p:txBody>
      </p:sp>
      <p:sp>
        <p:nvSpPr>
          <p:cNvPr id="3" name="文本框 2"/>
          <p:cNvSpPr txBox="1"/>
          <p:nvPr/>
        </p:nvSpPr>
        <p:spPr>
          <a:xfrm>
            <a:off x="1650048" y="2149475"/>
            <a:ext cx="8555990" cy="860425"/>
          </a:xfrm>
          <a:prstGeom prst="rect">
            <a:avLst/>
          </a:prstGeom>
          <a:noFill/>
          <a:ln w="9525">
            <a:noFill/>
          </a:ln>
        </p:spPr>
        <p:txBody>
          <a:bodyPr wrap="non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德国的伦琴（物理学奖），他</a:t>
            </a:r>
            <a:r>
              <a:rPr lang="zh-CN" altLang="en-US" sz="3200" b="1" dirty="0">
                <a:solidFill>
                  <a:srgbClr val="FF0000"/>
                </a:solidFill>
                <a:latin typeface="宋体" panose="02010600030101010101" pitchFamily="2" charset="-122"/>
                <a:ea typeface="宋体" panose="02010600030101010101" pitchFamily="2" charset="-122"/>
              </a:rPr>
              <a:t>发现</a:t>
            </a:r>
            <a:r>
              <a:rPr lang="zh-CN" altLang="en-US" sz="3200" b="1" dirty="0">
                <a:latin typeface="宋体" panose="02010600030101010101" pitchFamily="2" charset="-122"/>
                <a:ea typeface="宋体" panose="02010600030101010101" pitchFamily="2" charset="-122"/>
              </a:rPr>
              <a:t>了</a:t>
            </a:r>
            <a:r>
              <a:rPr lang="en-US" altLang="zh-CN" sz="3200" b="1" dirty="0">
                <a:latin typeface="宋体" panose="02010600030101010101" pitchFamily="2" charset="-122"/>
                <a:ea typeface="宋体" panose="02010600030101010101" pitchFamily="2" charset="-122"/>
              </a:rPr>
              <a:t>X</a:t>
            </a:r>
            <a:r>
              <a:rPr lang="zh-CN" altLang="en-US" sz="3200" b="1" dirty="0">
                <a:latin typeface="宋体" panose="02010600030101010101" pitchFamily="2" charset="-122"/>
                <a:ea typeface="宋体" panose="02010600030101010101" pitchFamily="2" charset="-122"/>
              </a:rPr>
              <a:t>射线。</a:t>
            </a:r>
            <a:endParaRPr lang="zh-CN" altLang="en-US" sz="3200" b="1" dirty="0">
              <a:latin typeface="宋体" panose="02010600030101010101" pitchFamily="2" charset="-122"/>
              <a:ea typeface="宋体" panose="02010600030101010101" pitchFamily="2" charset="-122"/>
            </a:endParaRPr>
          </a:p>
          <a:p>
            <a:pPr>
              <a:buFont typeface="Arial" panose="020B0604020202020204" pitchFamily="34" charset="0"/>
              <a:buNone/>
            </a:pPr>
            <a:endParaRPr lang="en-US" altLang="zh-CN" dirty="0">
              <a:latin typeface="Comic Sans MS" panose="030F0702030302020204" pitchFamily="66" charset="0"/>
              <a:ea typeface="宋体" panose="02010600030101010101" pitchFamily="2" charset="-122"/>
            </a:endParaRPr>
          </a:p>
        </p:txBody>
      </p:sp>
      <p:sp>
        <p:nvSpPr>
          <p:cNvPr id="4" name="文本框 3"/>
          <p:cNvSpPr txBox="1"/>
          <p:nvPr/>
        </p:nvSpPr>
        <p:spPr>
          <a:xfrm>
            <a:off x="1343025" y="3312795"/>
            <a:ext cx="9159875" cy="1568450"/>
          </a:xfrm>
          <a:prstGeom prst="rect">
            <a:avLst/>
          </a:prstGeom>
          <a:noFill/>
          <a:ln w="9525">
            <a:noFill/>
          </a:ln>
        </p:spPr>
        <p:txBody>
          <a:bodyPr wrap="square" anchor="t">
            <a:spAutoFit/>
          </a:bodyPr>
          <a:p>
            <a:pPr>
              <a:buFont typeface="Arial" panose="020B0604020202020204" pitchFamily="34" charset="0"/>
              <a:buNone/>
            </a:pPr>
            <a:r>
              <a:rPr lang="en-US" altLang="zh-CN" sz="2400" b="1" dirty="0">
                <a:solidFill>
                  <a:srgbClr val="0070C0"/>
                </a:solidFill>
                <a:latin typeface="宋体" panose="02010600030101010101" pitchFamily="2" charset="-122"/>
                <a:ea typeface="宋体" panose="02010600030101010101" pitchFamily="2" charset="-122"/>
              </a:rPr>
              <a:t>    </a:t>
            </a:r>
            <a:r>
              <a:rPr lang="zh-CN" altLang="en-US" sz="3200" b="1" dirty="0">
                <a:solidFill>
                  <a:srgbClr val="0070C0"/>
                </a:solidFill>
                <a:latin typeface="宋体" panose="02010600030101010101" pitchFamily="2" charset="-122"/>
                <a:ea typeface="宋体" panose="02010600030101010101" pitchFamily="2" charset="-122"/>
              </a:rPr>
              <a:t>发现是已有的事物，现象从隐藏不为人知的状态到为众人所知状态的过程。而</a:t>
            </a:r>
            <a:r>
              <a:rPr lang="en-US" altLang="zh-CN" sz="3200" b="1" dirty="0">
                <a:solidFill>
                  <a:srgbClr val="0070C0"/>
                </a:solidFill>
                <a:latin typeface="宋体" panose="02010600030101010101" pitchFamily="2" charset="-122"/>
                <a:ea typeface="宋体" panose="02010600030101010101" pitchFamily="2" charset="-122"/>
              </a:rPr>
              <a:t>X</a:t>
            </a:r>
            <a:r>
              <a:rPr lang="zh-CN" altLang="en-US" sz="3200" b="1" dirty="0">
                <a:solidFill>
                  <a:srgbClr val="0070C0"/>
                </a:solidFill>
                <a:latin typeface="宋体" panose="02010600030101010101" pitchFamily="2" charset="-122"/>
                <a:ea typeface="宋体" panose="02010600030101010101" pitchFamily="2" charset="-122"/>
              </a:rPr>
              <a:t>射线本身是存在的，所以此处用发现，体现了新闻语言的准确性。</a:t>
            </a:r>
            <a:endParaRPr lang="zh-CN" altLang="en-US" sz="3200" b="1" dirty="0">
              <a:solidFill>
                <a:srgbClr val="0070C0"/>
              </a:solidFill>
              <a:latin typeface="宋体" panose="02010600030101010101" pitchFamily="2" charset="-122"/>
              <a:ea typeface="宋体" panose="02010600030101010101" pitchFamily="2" charset="-122"/>
            </a:endParaRPr>
          </a:p>
        </p:txBody>
      </p:sp>
      <p:pic>
        <p:nvPicPr>
          <p:cNvPr id="12292" name="图片 4"/>
          <p:cNvPicPr>
            <a:picLocks noChangeAspect="1"/>
          </p:cNvPicPr>
          <p:nvPr/>
        </p:nvPicPr>
        <p:blipFill>
          <a:blip r:embed="rId1"/>
          <a:stretch>
            <a:fillRect/>
          </a:stretch>
        </p:blipFill>
        <p:spPr>
          <a:xfrm>
            <a:off x="10751820" y="5004753"/>
            <a:ext cx="666750"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 calcmode="lin" valueType="num">
                                      <p:cBhvr>
                                        <p:cTn id="9" dur="1000" fill="hold"/>
                                        <p:tgtEl>
                                          <p:spTgt spid="3"/>
                                        </p:tgtEl>
                                        <p:attrNameLst>
                                          <p:attrName>style.rotation</p:attrName>
                                        </p:attrNameLst>
                                      </p:cBhvr>
                                      <p:tavLst>
                                        <p:tav tm="0">
                                          <p:val>
                                            <p:fltVal val="90.000000"/>
                                          </p:val>
                                        </p:tav>
                                        <p:tav tm="100000">
                                          <p:val>
                                            <p:fltVal val="0.00000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4"/>
                                        </p:tgtEl>
                                        <p:attrNameLst>
                                          <p:attrName>style.visibility</p:attrName>
                                        </p:attrNameLst>
                                      </p:cBhvr>
                                      <p:to>
                                        <p:strVal val="visible"/>
                                      </p:to>
                                    </p:set>
                                    <p:anim calcmode="discrete" valueType="clr">
                                      <p:cBhvr override="childStyle">
                                        <p:cTn id="15"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4"/>
                                        </p:tgtEl>
                                        <p:attrNameLst>
                                          <p:attrName>fillcolor</p:attrName>
                                        </p:attrNameLst>
                                      </p:cBhvr>
                                      <p:tavLst>
                                        <p:tav tm="0">
                                          <p:val>
                                            <p:clrVal>
                                              <a:schemeClr val="accent2"/>
                                            </p:clrVal>
                                          </p:val>
                                        </p:tav>
                                        <p:tav tm="50000">
                                          <p:val>
                                            <p:clrVal>
                                              <a:schemeClr val="hlink"/>
                                            </p:clrVal>
                                          </p:val>
                                        </p:tav>
                                      </p:tavLst>
                                    </p:anim>
                                    <p:set>
                                      <p:cBhvr>
                                        <p:cTn id="17"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1250" y="1003300"/>
            <a:ext cx="10100310" cy="1076325"/>
          </a:xfrm>
          <a:prstGeom prst="rect">
            <a:avLst/>
          </a:prstGeom>
          <a:noFill/>
          <a:ln w="9525">
            <a:noFill/>
          </a:ln>
        </p:spPr>
        <p:txBody>
          <a:bodyPr wrap="squar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德国的贝林（生理学或医学奖），他在血清疗法的研究方面</a:t>
            </a:r>
            <a:r>
              <a:rPr lang="zh-CN" altLang="en-US" sz="3200" b="1" dirty="0">
                <a:solidFill>
                  <a:srgbClr val="C00000"/>
                </a:solidFill>
                <a:latin typeface="宋体" panose="02010600030101010101" pitchFamily="2" charset="-122"/>
                <a:ea typeface="宋体" panose="02010600030101010101" pitchFamily="2" charset="-122"/>
              </a:rPr>
              <a:t>卓有成就。</a:t>
            </a:r>
            <a:endParaRPr lang="zh-CN" altLang="en-US" sz="3200" b="1" dirty="0">
              <a:solidFill>
                <a:srgbClr val="C00000"/>
              </a:solidFill>
              <a:latin typeface="宋体" panose="02010600030101010101" pitchFamily="2" charset="-122"/>
              <a:ea typeface="宋体" panose="02010600030101010101" pitchFamily="2" charset="-122"/>
            </a:endParaRPr>
          </a:p>
        </p:txBody>
      </p:sp>
      <p:sp>
        <p:nvSpPr>
          <p:cNvPr id="3" name="文本框 2"/>
          <p:cNvSpPr txBox="1"/>
          <p:nvPr/>
        </p:nvSpPr>
        <p:spPr>
          <a:xfrm>
            <a:off x="1276350" y="2252980"/>
            <a:ext cx="10141585" cy="1076325"/>
          </a:xfrm>
          <a:prstGeom prst="rect">
            <a:avLst/>
          </a:prstGeom>
          <a:noFill/>
          <a:ln w="9525">
            <a:noFill/>
          </a:ln>
        </p:spPr>
        <p:txBody>
          <a:bodyPr wrap="square" anchor="t">
            <a:spAutoFit/>
          </a:bodyPr>
          <a:p>
            <a:pPr>
              <a:buFont typeface="Arial" panose="020B0604020202020204" pitchFamily="34" charset="0"/>
              <a:buNone/>
            </a:pPr>
            <a:r>
              <a:rPr lang="zh-CN" altLang="en-US" sz="3200" b="1" dirty="0">
                <a:solidFill>
                  <a:srgbClr val="0070C0"/>
                </a:solidFill>
                <a:latin typeface="Comic Sans MS" panose="030F0702030302020204" pitchFamily="66" charset="0"/>
                <a:ea typeface="宋体" panose="02010600030101010101" pitchFamily="2" charset="-122"/>
              </a:rPr>
              <a:t>卓有成就指贝林在血清疗法方面所取得的成就很突出，用在这里表明对贝林在医学方面取得成就的认可和肯定。</a:t>
            </a:r>
            <a:endParaRPr lang="zh-CN" altLang="en-US" sz="3200" b="1" dirty="0">
              <a:solidFill>
                <a:srgbClr val="0070C0"/>
              </a:solidFill>
              <a:latin typeface="Comic Sans MS" panose="030F0702030302020204" pitchFamily="66" charset="0"/>
              <a:ea typeface="宋体" panose="02010600030101010101" pitchFamily="2" charset="-122"/>
            </a:endParaRPr>
          </a:p>
        </p:txBody>
      </p:sp>
      <p:sp>
        <p:nvSpPr>
          <p:cNvPr id="13315" name="文本框 3"/>
          <p:cNvSpPr txBox="1"/>
          <p:nvPr/>
        </p:nvSpPr>
        <p:spPr>
          <a:xfrm>
            <a:off x="994728" y="3691573"/>
            <a:ext cx="11209020" cy="583565"/>
          </a:xfrm>
          <a:prstGeom prst="rect">
            <a:avLst/>
          </a:prstGeom>
          <a:noFill/>
          <a:ln w="9525">
            <a:noFill/>
          </a:ln>
        </p:spPr>
        <p:txBody>
          <a:bodyPr wrap="none" anchor="t">
            <a:spAutoFit/>
          </a:bodyPr>
          <a:p>
            <a:pPr>
              <a:buFont typeface="Arial" panose="020B0604020202020204" pitchFamily="34" charset="0"/>
              <a:buNone/>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法国的普吕多姆（文学奖），他在诗歌创作方面</a:t>
            </a:r>
            <a:r>
              <a:rPr lang="zh-CN" altLang="en-US" sz="3200" b="1" dirty="0">
                <a:solidFill>
                  <a:srgbClr val="C00000"/>
                </a:solidFill>
                <a:latin typeface="宋体" panose="02010600030101010101" pitchFamily="2" charset="-122"/>
                <a:ea typeface="宋体" panose="02010600030101010101" pitchFamily="2" charset="-122"/>
              </a:rPr>
              <a:t>颇</a:t>
            </a:r>
            <a:r>
              <a:rPr lang="zh-CN" altLang="en-US" sz="3200" b="1" dirty="0">
                <a:latin typeface="宋体" panose="02010600030101010101" pitchFamily="2" charset="-122"/>
                <a:ea typeface="宋体" panose="02010600030101010101" pitchFamily="2" charset="-122"/>
              </a:rPr>
              <a:t>有建树。</a:t>
            </a:r>
            <a:endParaRPr lang="zh-CN" altLang="en-US" sz="3200" b="1" dirty="0">
              <a:latin typeface="宋体" panose="02010600030101010101" pitchFamily="2" charset="-122"/>
              <a:ea typeface="宋体" panose="02010600030101010101" pitchFamily="2" charset="-122"/>
            </a:endParaRPr>
          </a:p>
        </p:txBody>
      </p:sp>
      <p:sp>
        <p:nvSpPr>
          <p:cNvPr id="13316" name="文本框 4"/>
          <p:cNvSpPr txBox="1"/>
          <p:nvPr/>
        </p:nvSpPr>
        <p:spPr>
          <a:xfrm>
            <a:off x="1111250" y="4578350"/>
            <a:ext cx="10252710" cy="1076325"/>
          </a:xfrm>
          <a:prstGeom prst="rect">
            <a:avLst/>
          </a:prstGeom>
          <a:noFill/>
          <a:ln w="9525">
            <a:noFill/>
          </a:ln>
        </p:spPr>
        <p:txBody>
          <a:bodyPr wrap="square" anchor="t">
            <a:spAutoFit/>
          </a:bodyPr>
          <a:p>
            <a:pPr>
              <a:buFont typeface="Arial" panose="020B0604020202020204" pitchFamily="34" charset="0"/>
              <a:buNone/>
            </a:pPr>
            <a:r>
              <a:rPr lang="en-US" altLang="zh-CN" sz="3200" b="1" dirty="0">
                <a:solidFill>
                  <a:srgbClr val="0070C0"/>
                </a:solidFill>
                <a:latin typeface="宋体" panose="02010600030101010101" pitchFamily="2" charset="-122"/>
                <a:ea typeface="宋体" panose="02010600030101010101" pitchFamily="2" charset="-122"/>
              </a:rPr>
              <a:t>“</a:t>
            </a:r>
            <a:r>
              <a:rPr lang="zh-CN" altLang="en-US" sz="3200" b="1" dirty="0">
                <a:solidFill>
                  <a:srgbClr val="0070C0"/>
                </a:solidFill>
                <a:latin typeface="宋体" panose="02010600030101010101" pitchFamily="2" charset="-122"/>
                <a:ea typeface="宋体" panose="02010600030101010101" pitchFamily="2" charset="-122"/>
              </a:rPr>
              <a:t>颇”</a:t>
            </a:r>
            <a:r>
              <a:rPr lang="zh-CN" altLang="en-US" sz="3200" b="1" dirty="0">
                <a:solidFill>
                  <a:srgbClr val="0070C0"/>
                </a:solidFill>
                <a:latin typeface="Comic Sans MS" panose="030F0702030302020204" pitchFamily="66" charset="0"/>
                <a:ea typeface="宋体" panose="02010600030101010101" pitchFamily="2" charset="-122"/>
              </a:rPr>
              <a:t>字用在这里，有很，相当地意思。表明普吕多姆在诗歌创作方面的造诣和成果非凡。</a:t>
            </a:r>
            <a:endParaRPr lang="zh-CN" altLang="en-US" sz="3200" b="1" dirty="0">
              <a:solidFill>
                <a:srgbClr val="0070C0"/>
              </a:solidFill>
              <a:latin typeface="Comic Sans MS" panose="030F0702030302020204" pitchFamily="66" charset="0"/>
              <a:ea typeface="宋体" panose="02010600030101010101" pitchFamily="2" charset="-122"/>
            </a:endParaRPr>
          </a:p>
        </p:txBody>
      </p:sp>
      <p:pic>
        <p:nvPicPr>
          <p:cNvPr id="13317" name="图片 5"/>
          <p:cNvPicPr>
            <a:picLocks noChangeAspect="1"/>
          </p:cNvPicPr>
          <p:nvPr/>
        </p:nvPicPr>
        <p:blipFill>
          <a:blip r:embed="rId1"/>
          <a:stretch>
            <a:fillRect/>
          </a:stretch>
        </p:blipFill>
        <p:spPr>
          <a:xfrm>
            <a:off x="9652000" y="5654675"/>
            <a:ext cx="666750" cy="666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315"/>
                                        </p:tgtEl>
                                        <p:attrNameLst>
                                          <p:attrName>style.visibility</p:attrName>
                                        </p:attrNameLst>
                                      </p:cBhvr>
                                      <p:to>
                                        <p:strVal val="visible"/>
                                      </p:to>
                                    </p:set>
                                    <p:animEffect transition="in" filter="diamond(in)">
                                      <p:cBhvr>
                                        <p:cTn id="22" dur="2000"/>
                                        <p:tgtEl>
                                          <p:spTgt spid="1331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316"/>
                                        </p:tgtEl>
                                        <p:attrNameLst>
                                          <p:attrName>style.visibility</p:attrName>
                                        </p:attrNameLst>
                                      </p:cBhvr>
                                      <p:to>
                                        <p:strVal val="visible"/>
                                      </p:to>
                                    </p:set>
                                    <p:anim calcmode="lin" valueType="num">
                                      <p:cBhvr additive="base">
                                        <p:cTn id="27" dur="500" fill="hold"/>
                                        <p:tgtEl>
                                          <p:spTgt spid="13316"/>
                                        </p:tgtEl>
                                        <p:attrNameLst>
                                          <p:attrName>ppt_x</p:attrName>
                                        </p:attrNameLst>
                                      </p:cBhvr>
                                      <p:tavLst>
                                        <p:tav tm="0">
                                          <p:val>
                                            <p:strVal val="#ppt_x"/>
                                          </p:val>
                                        </p:tav>
                                        <p:tav tm="100000">
                                          <p:val>
                                            <p:strVal val="#ppt_x"/>
                                          </p:val>
                                        </p:tav>
                                      </p:tavLst>
                                    </p:anim>
                                    <p:anim calcmode="lin" valueType="num">
                                      <p:cBhvr additive="base">
                                        <p:cTn id="2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3315" grpId="0"/>
      <p:bldP spid="133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文本框 11270"/>
          <p:cNvSpPr txBox="1">
            <a:spLocks noChangeArrowheads="1"/>
          </p:cNvSpPr>
          <p:nvPr/>
        </p:nvSpPr>
        <p:spPr bwMode="auto">
          <a:xfrm>
            <a:off x="1847850" y="1014414"/>
            <a:ext cx="8496300"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3200" b="1" dirty="0">
                <a:solidFill>
                  <a:srgbClr val="0000CC"/>
                </a:solidFill>
                <a:latin typeface="黑体" panose="02010609060101010101" pitchFamily="49" charset="-122"/>
                <a:ea typeface="黑体" panose="02010609060101010101" pitchFamily="49" charset="-122"/>
              </a:rPr>
              <a:t>中华人民共和国国籍获得者</a:t>
            </a:r>
            <a:endParaRPr lang="zh-CN" altLang="en-US" sz="3200" b="1" dirty="0">
              <a:solidFill>
                <a:srgbClr val="0000CC"/>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杨振宁、李政道</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1957</a:t>
            </a:r>
            <a:r>
              <a:rPr lang="zh-CN" altLang="en-US" sz="3200" b="1" dirty="0">
                <a:solidFill>
                  <a:prstClr val="black"/>
                </a:solidFill>
                <a:latin typeface="黑体" panose="02010609060101010101" pitchFamily="49" charset="-122"/>
                <a:ea typeface="黑体" panose="02010609060101010101" pitchFamily="49" charset="-122"/>
              </a:rPr>
              <a:t>年因提出“宇称不守恒”观念被实验证明而获诺贝尔物理学奖（获奖时为中华民国国籍）</a:t>
            </a:r>
            <a:r>
              <a:rPr lang="zh-CN" altLang="en-US" dirty="0">
                <a:solidFill>
                  <a:prstClr val="black"/>
                </a:solidFill>
              </a:rPr>
              <a:t> </a:t>
            </a: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莫言</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2012</a:t>
            </a:r>
            <a:r>
              <a:rPr lang="zh-CN" altLang="en-US" sz="3200" b="1" dirty="0">
                <a:solidFill>
                  <a:prstClr val="black"/>
                </a:solidFill>
                <a:latin typeface="黑体" panose="02010609060101010101" pitchFamily="49" charset="-122"/>
                <a:ea typeface="黑体" panose="02010609060101010101" pitchFamily="49" charset="-122"/>
              </a:rPr>
              <a:t>年诺贝尔文学奖，获奖理由是：通过幻觉现实主义将民间故事、历史与当代社会融合在一起。</a:t>
            </a:r>
            <a:endParaRPr lang="zh-CN" altLang="en-US" sz="3200" b="1" dirty="0">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屠呦呦</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2015</a:t>
            </a:r>
            <a:r>
              <a:rPr lang="zh-CN" altLang="en-US" sz="3200" b="1" dirty="0">
                <a:solidFill>
                  <a:prstClr val="black"/>
                </a:solidFill>
                <a:latin typeface="黑体" panose="02010609060101010101" pitchFamily="49" charset="-122"/>
                <a:ea typeface="黑体" panose="02010609060101010101" pitchFamily="49" charset="-122"/>
              </a:rPr>
              <a:t>年诺贝尔生理学或医学奖得主：她多年从事中药和中西药结合研究，突出贡献是创制新型抗疟药</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青蒿素和双氢青蒿素。</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ppt_w</p:attrName>
                                        </p:attrNameLst>
                                      </p:cBhvr>
                                      <p:tavLst>
                                        <p:tav tm="0">
                                          <p:val>
                                            <p:fltVal val="0"/>
                                          </p:val>
                                        </p:tav>
                                        <p:tav tm="100000">
                                          <p:val>
                                            <p:strVal val="#ppt_w"/>
                                          </p:val>
                                        </p:tav>
                                      </p:tavLst>
                                    </p:anim>
                                    <p:anim calcmode="lin" valueType="num">
                                      <p:cBhvr>
                                        <p:cTn id="8" dur="500" fill="hold"/>
                                        <p:tgtEl>
                                          <p:spTgt spid="11271"/>
                                        </p:tgtEl>
                                        <p:attrNameLst>
                                          <p:attrName>ppt_h</p:attrName>
                                        </p:attrNameLst>
                                      </p:cBhvr>
                                      <p:tavLst>
                                        <p:tav tm="0">
                                          <p:val>
                                            <p:fltVal val="0"/>
                                          </p:val>
                                        </p:tav>
                                        <p:tav tm="100000">
                                          <p:val>
                                            <p:strVal val="#ppt_h"/>
                                          </p:val>
                                        </p:tav>
                                      </p:tavLst>
                                    </p:anim>
                                    <p:anim calcmode="lin" valueType="num">
                                      <p:cBhvr>
                                        <p:cTn id="9" dur="500" fill="hold"/>
                                        <p:tgtEl>
                                          <p:spTgt spid="11271"/>
                                        </p:tgtEl>
                                        <p:attrNameLst>
                                          <p:attrName>style.rotation</p:attrName>
                                        </p:attrNameLst>
                                      </p:cBhvr>
                                      <p:tavLst>
                                        <p:tav tm="0">
                                          <p:val>
                                            <p:fltVal val="360"/>
                                          </p:val>
                                        </p:tav>
                                        <p:tav tm="100000">
                                          <p:val>
                                            <p:fltVal val="0"/>
                                          </p:val>
                                        </p:tav>
                                      </p:tavLst>
                                    </p:anim>
                                    <p:animEffect transition="in" filter="fade">
                                      <p:cBhvr>
                                        <p:cTn id="10"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文本框 6149"/>
          <p:cNvSpPr txBox="1">
            <a:spLocks noChangeArrowheads="1"/>
          </p:cNvSpPr>
          <p:nvPr/>
        </p:nvSpPr>
        <p:spPr bwMode="auto">
          <a:xfrm>
            <a:off x="1631950" y="908051"/>
            <a:ext cx="8820150"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2800" b="1">
                <a:solidFill>
                  <a:prstClr val="black"/>
                </a:solidFill>
                <a:latin typeface="黑体" panose="02010609060101010101" pitchFamily="49" charset="-122"/>
                <a:ea typeface="黑体" panose="02010609060101010101" pitchFamily="49" charset="-122"/>
              </a:rPr>
              <a:t>海外华人获得者</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丁肇中</a:t>
            </a:r>
            <a:r>
              <a:rPr lang="zh-CN" altLang="en-US" sz="2800" b="1">
                <a:solidFill>
                  <a:srgbClr val="0000CC"/>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和伯顿</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里克特由于</a:t>
            </a:r>
            <a:r>
              <a:rPr lang="en-US" altLang="zh-CN" sz="2800" b="1">
                <a:solidFill>
                  <a:prstClr val="black"/>
                </a:solidFill>
                <a:latin typeface="黑体" panose="02010609060101010101" pitchFamily="49" charset="-122"/>
                <a:ea typeface="黑体" panose="02010609060101010101" pitchFamily="49" charset="-122"/>
              </a:rPr>
              <a:t>1974</a:t>
            </a:r>
            <a:r>
              <a:rPr lang="zh-CN" altLang="en-US" sz="2800" b="1">
                <a:solidFill>
                  <a:prstClr val="black"/>
                </a:solidFill>
                <a:latin typeface="黑体" panose="02010609060101010101" pitchFamily="49" charset="-122"/>
                <a:ea typeface="黑体" panose="02010609060101010101" pitchFamily="49" charset="-122"/>
              </a:rPr>
              <a:t>年发现了</a:t>
            </a:r>
            <a:r>
              <a:rPr lang="en-US" altLang="zh-CN" sz="2800" b="1">
                <a:solidFill>
                  <a:prstClr val="black"/>
                </a:solidFill>
                <a:latin typeface="黑体" panose="02010609060101010101" pitchFamily="49" charset="-122"/>
                <a:ea typeface="黑体" panose="02010609060101010101" pitchFamily="49" charset="-122"/>
              </a:rPr>
              <a:t>J/ψ</a:t>
            </a:r>
            <a:r>
              <a:rPr lang="zh-CN" altLang="en-US" sz="2800" b="1">
                <a:solidFill>
                  <a:prstClr val="black"/>
                </a:solidFill>
                <a:latin typeface="黑体" panose="02010609060101010101" pitchFamily="49" charset="-122"/>
                <a:ea typeface="黑体" panose="02010609060101010101" pitchFamily="49" charset="-122"/>
              </a:rPr>
              <a:t>粒子而同时获得</a:t>
            </a:r>
            <a:r>
              <a:rPr lang="en-US" altLang="zh-CN" sz="2800" b="1">
                <a:solidFill>
                  <a:prstClr val="black"/>
                </a:solidFill>
                <a:latin typeface="黑体" panose="02010609060101010101" pitchFamily="49" charset="-122"/>
                <a:ea typeface="黑体" panose="02010609060101010101" pitchFamily="49" charset="-122"/>
              </a:rPr>
              <a:t>1976</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40</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李远哲</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1986</a:t>
            </a:r>
            <a:r>
              <a:rPr lang="zh-CN" altLang="en-US" sz="2800" b="1">
                <a:solidFill>
                  <a:prstClr val="black"/>
                </a:solidFill>
                <a:latin typeface="黑体" panose="02010609060101010101" pitchFamily="49" charset="-122"/>
                <a:ea typeface="黑体" panose="02010609060101010101" pitchFamily="49" charset="-122"/>
              </a:rPr>
              <a:t>年以分子水平化学反应动力学的研究与赫施巴赫及约翰</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波兰伊共获诺贝尔化学奖，时年</a:t>
            </a:r>
            <a:r>
              <a:rPr lang="en-US" altLang="zh-CN" sz="2800" b="1">
                <a:solidFill>
                  <a:prstClr val="black"/>
                </a:solidFill>
                <a:latin typeface="黑体" panose="02010609060101010101" pitchFamily="49" charset="-122"/>
                <a:ea typeface="黑体" panose="02010609060101010101" pitchFamily="49" charset="-122"/>
              </a:rPr>
              <a:t>50</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1994</a:t>
            </a:r>
            <a:r>
              <a:rPr lang="zh-CN" altLang="en-US" sz="2800" b="1">
                <a:solidFill>
                  <a:prstClr val="black"/>
                </a:solidFill>
                <a:latin typeface="黑体" panose="02010609060101010101" pitchFamily="49" charset="-122"/>
                <a:ea typeface="黑体" panose="02010609060101010101" pitchFamily="49" charset="-122"/>
              </a:rPr>
              <a:t>年放弃美国国籍，返回台湾出任中央研究院院长。</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朱棣文</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1997</a:t>
            </a:r>
            <a:r>
              <a:rPr lang="zh-CN" altLang="en-US" sz="2800" b="1">
                <a:solidFill>
                  <a:prstClr val="black"/>
                </a:solidFill>
                <a:latin typeface="黑体" panose="02010609060101010101" pitchFamily="49" charset="-122"/>
                <a:ea typeface="黑体" panose="02010609060101010101" pitchFamily="49" charset="-122"/>
              </a:rPr>
              <a:t>年因“发展了用雷射冷却和捕获原子的方法”获得诺贝尔物理学奖，时年</a:t>
            </a:r>
            <a:r>
              <a:rPr lang="en-US" altLang="zh-CN" sz="2800" b="1">
                <a:solidFill>
                  <a:prstClr val="black"/>
                </a:solidFill>
                <a:latin typeface="黑体" panose="02010609060101010101" pitchFamily="49" charset="-122"/>
                <a:ea typeface="黑体" panose="02010609060101010101" pitchFamily="49" charset="-122"/>
              </a:rPr>
              <a:t>49</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2008-2012</a:t>
            </a:r>
            <a:r>
              <a:rPr lang="zh-CN" altLang="en-US" sz="2800" b="1">
                <a:solidFill>
                  <a:prstClr val="black"/>
                </a:solidFill>
                <a:latin typeface="黑体" panose="02010609060101010101" pitchFamily="49" charset="-122"/>
                <a:ea typeface="黑体" panose="02010609060101010101" pitchFamily="49" charset="-122"/>
              </a:rPr>
              <a:t>年任美国能源部部长。</a:t>
            </a:r>
            <a:endParaRPr lang="zh-CN" altLang="en-US" sz="2800" b="1">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崔琦</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年美国普林斯顿大学的崔琦、哥伦比亚大学的霍斯特</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路德维希</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施特默及史丹佛大学的劳克林三人因“他们发现了电子量子流体现象，一种新形态的量子流体，其中有带分数电荷的激发态”而获得获</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59</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fltVal val="0"/>
                                          </p:val>
                                        </p:tav>
                                        <p:tav tm="100000">
                                          <p:val>
                                            <p:strVal val="#ppt_h"/>
                                          </p:val>
                                        </p:tav>
                                      </p:tavLst>
                                    </p:anim>
                                    <p:anim calcmode="lin" valueType="num">
                                      <p:cBhvr>
                                        <p:cTn id="9" dur="500" fill="hold"/>
                                        <p:tgtEl>
                                          <p:spTgt spid="6150"/>
                                        </p:tgtEl>
                                        <p:attrNameLst>
                                          <p:attrName>style.rotation</p:attrName>
                                        </p:attrNameLst>
                                      </p:cBhvr>
                                      <p:tavLst>
                                        <p:tav tm="0">
                                          <p:val>
                                            <p:fltVal val="360"/>
                                          </p:val>
                                        </p:tav>
                                        <p:tav tm="100000">
                                          <p:val>
                                            <p:fltVal val="0"/>
                                          </p:val>
                                        </p:tav>
                                      </p:tavLst>
                                    </p:anim>
                                    <p:animEffect transition="in" filter="fade">
                                      <p:cBhvr>
                                        <p:cTn id="10"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文本框 12293"/>
          <p:cNvSpPr txBox="1">
            <a:spLocks noChangeArrowheads="1"/>
          </p:cNvSpPr>
          <p:nvPr/>
        </p:nvSpPr>
        <p:spPr bwMode="auto">
          <a:xfrm>
            <a:off x="1847850" y="1014413"/>
            <a:ext cx="8496300"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高行健</a:t>
            </a:r>
            <a:r>
              <a:rPr lang="zh-CN" altLang="en-US" sz="2800" b="1">
                <a:solidFill>
                  <a:srgbClr val="0000CC"/>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2000</a:t>
            </a:r>
            <a:r>
              <a:rPr lang="zh-CN" altLang="en-US" sz="2800" b="1">
                <a:solidFill>
                  <a:prstClr val="black"/>
                </a:solidFill>
                <a:latin typeface="黑体" panose="02010609060101010101" pitchFamily="49" charset="-122"/>
                <a:ea typeface="黑体" panose="02010609060101010101" pitchFamily="49" charset="-122"/>
              </a:rPr>
              <a:t>年高行健因为作品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灵山</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获诺贝尔文学奖，成为第一位获得诺贝尔文学奖的华人作家。</a:t>
            </a:r>
            <a:endParaRPr lang="zh-CN" altLang="en-US" sz="2800" b="1">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钱永健：</a:t>
            </a:r>
            <a:r>
              <a:rPr lang="zh-CN" altLang="en-US" sz="2800" b="1">
                <a:solidFill>
                  <a:prstClr val="black"/>
                </a:solidFill>
                <a:latin typeface="黑体" panose="02010609060101010101" pitchFamily="49" charset="-122"/>
                <a:ea typeface="黑体" panose="02010609060101010101" pitchFamily="49" charset="-122"/>
              </a:rPr>
              <a:t>日裔美国科学家下村修、美国科学家马丁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查尔菲以及美国华裔科学家钱永健因为发现绿色荧光蛋白方面做出突出成就分享</a:t>
            </a:r>
            <a:r>
              <a:rPr lang="en-US" altLang="zh-CN" sz="2800" b="1">
                <a:solidFill>
                  <a:prstClr val="black"/>
                </a:solidFill>
                <a:latin typeface="黑体" panose="02010609060101010101" pitchFamily="49" charset="-122"/>
                <a:ea typeface="黑体" panose="02010609060101010101" pitchFamily="49" charset="-122"/>
              </a:rPr>
              <a:t>2008</a:t>
            </a:r>
            <a:r>
              <a:rPr lang="zh-CN" altLang="en-US" sz="2800" b="1">
                <a:solidFill>
                  <a:prstClr val="black"/>
                </a:solidFill>
                <a:latin typeface="黑体" panose="02010609060101010101" pitchFamily="49" charset="-122"/>
                <a:ea typeface="黑体" panose="02010609060101010101" pitchFamily="49" charset="-122"/>
              </a:rPr>
              <a:t>年诺贝尔化学奖。他是中国导弹之父钱学森的堂侄，美国华裔化学家。</a:t>
            </a:r>
            <a:endParaRPr lang="zh-CN" altLang="en-US" sz="2800" b="1">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srgbClr val="0000CC"/>
                </a:solidFill>
                <a:latin typeface="黑体" panose="02010609060101010101" pitchFamily="49" charset="-122"/>
                <a:ea typeface="黑体" panose="02010609060101010101" pitchFamily="49" charset="-122"/>
              </a:rPr>
              <a:t>高锟：</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年因在“有关光在纤维中的传输以用于光学通信方面”取得了突破性成就，与发明了半导体成像器件</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电荷耦合器件（</a:t>
            </a:r>
            <a:r>
              <a:rPr lang="en-US" altLang="zh-CN" sz="2800" b="1">
                <a:solidFill>
                  <a:prstClr val="black"/>
                </a:solidFill>
                <a:latin typeface="黑体" panose="02010609060101010101" pitchFamily="49" charset="-122"/>
                <a:ea typeface="黑体" panose="02010609060101010101" pitchFamily="49" charset="-122"/>
              </a:rPr>
              <a:t>CCD</a:t>
            </a:r>
            <a:r>
              <a:rPr lang="zh-CN" altLang="en-US" sz="2800" b="1">
                <a:solidFill>
                  <a:prstClr val="black"/>
                </a:solidFill>
                <a:latin typeface="黑体" panose="02010609060101010101" pitchFamily="49" charset="-122"/>
                <a:ea typeface="黑体" panose="02010609060101010101" pitchFamily="49" charset="-122"/>
              </a:rPr>
              <a:t>）图像传感器的韦拉德</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博伊尔和乔治</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史密斯共同获得</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诺贝尔物理学奖，时年</a:t>
            </a:r>
            <a:r>
              <a:rPr lang="en-US" altLang="zh-CN" sz="2800" b="1">
                <a:solidFill>
                  <a:prstClr val="black"/>
                </a:solidFill>
                <a:latin typeface="黑体" panose="02010609060101010101" pitchFamily="49" charset="-122"/>
                <a:ea typeface="黑体" panose="02010609060101010101" pitchFamily="49" charset="-122"/>
              </a:rPr>
              <a:t>75</a:t>
            </a:r>
            <a:r>
              <a:rPr lang="zh-CN" altLang="en-US" sz="2800" b="1">
                <a:solidFill>
                  <a:prstClr val="black"/>
                </a:solidFill>
                <a:latin typeface="黑体" panose="02010609060101010101" pitchFamily="49" charset="-122"/>
                <a:ea typeface="黑体" panose="02010609060101010101" pitchFamily="49" charset="-122"/>
              </a:rPr>
              <a:t>岁。</a:t>
            </a:r>
            <a:endParaRPr lang="zh-CN" altLang="en-US" sz="2800" b="1">
              <a:solidFill>
                <a:prstClr val="black"/>
              </a:solidFill>
              <a:latin typeface="黑体" panose="02010609060101010101" pitchFamily="49" charset="-122"/>
              <a:ea typeface="黑体" panose="02010609060101010101" pitchFamily="49" charset="-122"/>
            </a:endParaRP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500" fill="hold"/>
                                        <p:tgtEl>
                                          <p:spTgt spid="12294"/>
                                        </p:tgtEl>
                                        <p:attrNameLst>
                                          <p:attrName>ppt_w</p:attrName>
                                        </p:attrNameLst>
                                      </p:cBhvr>
                                      <p:tavLst>
                                        <p:tav tm="0">
                                          <p:val>
                                            <p:fltVal val="0"/>
                                          </p:val>
                                        </p:tav>
                                        <p:tav tm="100000">
                                          <p:val>
                                            <p:strVal val="#ppt_w"/>
                                          </p:val>
                                        </p:tav>
                                      </p:tavLst>
                                    </p:anim>
                                    <p:anim calcmode="lin" valueType="num">
                                      <p:cBhvr>
                                        <p:cTn id="8" dur="500" fill="hold"/>
                                        <p:tgtEl>
                                          <p:spTgt spid="12294"/>
                                        </p:tgtEl>
                                        <p:attrNameLst>
                                          <p:attrName>ppt_h</p:attrName>
                                        </p:attrNameLst>
                                      </p:cBhvr>
                                      <p:tavLst>
                                        <p:tav tm="0">
                                          <p:val>
                                            <p:fltVal val="0"/>
                                          </p:val>
                                        </p:tav>
                                        <p:tav tm="100000">
                                          <p:val>
                                            <p:strVal val="#ppt_h"/>
                                          </p:val>
                                        </p:tav>
                                      </p:tavLst>
                                    </p:anim>
                                    <p:anim calcmode="lin" valueType="num">
                                      <p:cBhvr>
                                        <p:cTn id="9" dur="500" fill="hold"/>
                                        <p:tgtEl>
                                          <p:spTgt spid="12294"/>
                                        </p:tgtEl>
                                        <p:attrNameLst>
                                          <p:attrName>style.rotation</p:attrName>
                                        </p:attrNameLst>
                                      </p:cBhvr>
                                      <p:tavLst>
                                        <p:tav tm="0">
                                          <p:val>
                                            <p:fltVal val="360"/>
                                          </p:val>
                                        </p:tav>
                                        <p:tav tm="100000">
                                          <p:val>
                                            <p:fltVal val="0"/>
                                          </p:val>
                                        </p:tav>
                                      </p:tavLst>
                                    </p:anim>
                                    <p:animEffect transition="in" filter="fade">
                                      <p:cBhvr>
                                        <p:cTn id="10"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7634" y="323873"/>
            <a:ext cx="9144000" cy="1311744"/>
          </a:xfrm>
          <a:ln w="38100">
            <a:solidFill>
              <a:schemeClr val="accent1"/>
            </a:solidFill>
          </a:ln>
        </p:spPr>
        <p:txBody>
          <a:bodyPr/>
          <a:lstStyle/>
          <a:p>
            <a:r>
              <a:rPr lang="en-US" altLang="zh-CN" dirty="0" smtClean="0"/>
              <a:t>2</a:t>
            </a:r>
            <a:r>
              <a:rPr lang="zh-CN" altLang="en-US" dirty="0" smtClean="0"/>
              <a:t>、首届诺贝尔奖颁发</a:t>
            </a:r>
            <a:endParaRPr lang="zh-CN" altLang="en-US"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5905" y="1779905"/>
            <a:ext cx="5588635" cy="4045585"/>
          </a:xfrm>
          <a:prstGeom prst="rect">
            <a:avLst/>
          </a:prstGeom>
        </p:spPr>
      </p:pic>
      <p:sp>
        <p:nvSpPr>
          <p:cNvPr id="7" name="文本框 6"/>
          <p:cNvSpPr txBox="1"/>
          <p:nvPr/>
        </p:nvSpPr>
        <p:spPr>
          <a:xfrm>
            <a:off x="8685127" y="6144423"/>
            <a:ext cx="1266693" cy="523220"/>
          </a:xfrm>
          <a:prstGeom prst="rect">
            <a:avLst/>
          </a:prstGeom>
          <a:noFill/>
          <a:ln>
            <a:solidFill>
              <a:srgbClr val="FF0000"/>
            </a:solidFill>
          </a:ln>
        </p:spPr>
        <p:txBody>
          <a:bodyPr wrap="none" rtlCol="0">
            <a:spAutoFit/>
          </a:bodyPr>
          <a:lstStyle/>
          <a:p>
            <a:r>
              <a:rPr lang="zh-CN" altLang="en-US" sz="2800" b="1" dirty="0" smtClean="0"/>
              <a:t>诺贝尔</a:t>
            </a:r>
            <a:endParaRPr lang="zh-CN" altLang="en-US" sz="2800" b="1" dirty="0"/>
          </a:p>
        </p:txBody>
      </p:sp>
      <p:pic>
        <p:nvPicPr>
          <p:cNvPr id="2061" name="Picture 17" descr="https://timgsa.baidu.com/timg?image&amp;quality=80&amp;size=b9999_10000&amp;sec=1498017490734&amp;di=da90227729a6ad3b569bfd2f078126d8&amp;imgtype=0&amp;src=http%3A%2F%2Fupload.newsxy.com%2F2014%2F0709%2F1404896416207.jpg"/>
          <p:cNvPicPr>
            <a:picLocks noChangeAspect="1"/>
          </p:cNvPicPr>
          <p:nvPr>
            <p:ph idx="1"/>
          </p:nvPr>
        </p:nvPicPr>
        <p:blipFill>
          <a:blip r:embed="rId2"/>
          <a:stretch>
            <a:fillRect/>
          </a:stretch>
        </p:blipFill>
        <p:spPr>
          <a:xfrm>
            <a:off x="-10160" y="1779270"/>
            <a:ext cx="6382385" cy="478282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87157"/>
          </a:xfrm>
          <a:ln>
            <a:solidFill>
              <a:srgbClr val="FF0000"/>
            </a:solidFill>
          </a:ln>
        </p:spPr>
        <p:txBody>
          <a:bodyPr/>
          <a:lstStyle/>
          <a:p>
            <a:r>
              <a:rPr lang="zh-CN" altLang="en-US" dirty="0" smtClean="0"/>
              <a:t>背景介绍</a:t>
            </a:r>
            <a:r>
              <a:rPr lang="en-US" altLang="zh-CN" dirty="0" smtClean="0"/>
              <a:t>---</a:t>
            </a:r>
            <a:r>
              <a:rPr lang="zh-CN" altLang="en-US" dirty="0" smtClean="0"/>
              <a:t>诺贝尔奖 </a:t>
            </a:r>
            <a:endParaRPr lang="zh-CN" altLang="en-US" dirty="0"/>
          </a:p>
        </p:txBody>
      </p:sp>
      <p:sp>
        <p:nvSpPr>
          <p:cNvPr id="3" name="内容占位符 2"/>
          <p:cNvSpPr>
            <a:spLocks noGrp="1"/>
          </p:cNvSpPr>
          <p:nvPr>
            <p:ph idx="1"/>
          </p:nvPr>
        </p:nvSpPr>
        <p:spPr>
          <a:xfrm>
            <a:off x="489397" y="1442434"/>
            <a:ext cx="11140225" cy="5190186"/>
          </a:xfrm>
        </p:spPr>
        <p:txBody>
          <a:bodyPr>
            <a:normAutofit/>
          </a:bodyPr>
          <a:lstStyle/>
          <a:p>
            <a:r>
              <a:rPr lang="zh-CN" altLang="en-US" sz="3200" b="1" dirty="0" smtClean="0">
                <a:solidFill>
                  <a:srgbClr val="1A015F"/>
                </a:solidFill>
              </a:rPr>
              <a:t>         诺贝尔奖是以瑞典著名的化学家、硝化甘油炸药的发明人阿尔弗雷德</a:t>
            </a:r>
            <a:r>
              <a:rPr lang="en-US" altLang="zh-CN" sz="3200" b="1" dirty="0" smtClean="0">
                <a:solidFill>
                  <a:srgbClr val="1A015F"/>
                </a:solidFill>
              </a:rPr>
              <a:t>·</a:t>
            </a:r>
            <a:r>
              <a:rPr lang="zh-CN" altLang="en-US" sz="3200" b="1" dirty="0" smtClean="0">
                <a:solidFill>
                  <a:srgbClr val="1A015F"/>
                </a:solidFill>
              </a:rPr>
              <a:t>贝恩哈德</a:t>
            </a:r>
            <a:r>
              <a:rPr lang="en-US" altLang="zh-CN" sz="3200" b="1" dirty="0" smtClean="0">
                <a:solidFill>
                  <a:srgbClr val="1A015F"/>
                </a:solidFill>
              </a:rPr>
              <a:t>·</a:t>
            </a:r>
            <a:r>
              <a:rPr lang="zh-CN" altLang="en-US" sz="3200" b="1" dirty="0" smtClean="0">
                <a:solidFill>
                  <a:srgbClr val="1A015F"/>
                </a:solidFill>
              </a:rPr>
              <a:t>诺贝尔的部分遗产（</a:t>
            </a:r>
            <a:r>
              <a:rPr lang="en-US" altLang="zh-CN" sz="3200" b="1" dirty="0" smtClean="0">
                <a:solidFill>
                  <a:srgbClr val="1A015F"/>
                </a:solidFill>
              </a:rPr>
              <a:t>3100</a:t>
            </a:r>
            <a:r>
              <a:rPr lang="zh-CN" altLang="en-US" sz="3200" b="1" dirty="0" smtClean="0">
                <a:solidFill>
                  <a:srgbClr val="1A015F"/>
                </a:solidFill>
              </a:rPr>
              <a:t>万瑞典克朗）作为基金在</a:t>
            </a:r>
            <a:r>
              <a:rPr lang="en-US" altLang="zh-CN" sz="3200" b="1" dirty="0" smtClean="0">
                <a:solidFill>
                  <a:srgbClr val="1A015F"/>
                </a:solidFill>
              </a:rPr>
              <a:t>1900</a:t>
            </a:r>
            <a:r>
              <a:rPr lang="zh-CN" altLang="en-US" sz="3200" b="1" dirty="0" smtClean="0">
                <a:solidFill>
                  <a:srgbClr val="1A015F"/>
                </a:solidFill>
              </a:rPr>
              <a:t>年创立的。诺贝尔奖分设物理、化学、生理学或医学、文学、和平和经济学六个奖项。</a:t>
            </a:r>
            <a:endParaRPr lang="zh-CN" altLang="en-US" sz="3200" b="1" dirty="0" smtClean="0">
              <a:solidFill>
                <a:srgbClr val="1A015F"/>
              </a:solidFill>
            </a:endParaRPr>
          </a:p>
          <a:p>
            <a:r>
              <a:rPr lang="zh-CN" altLang="en-US" sz="3200" b="1" dirty="0" smtClean="0">
                <a:solidFill>
                  <a:srgbClr val="1A015F"/>
                </a:solidFill>
              </a:rPr>
              <a:t>          以基金每年的利息或投资收益授予世界上在这些领域对人类做出重大贡献的人，于</a:t>
            </a:r>
            <a:r>
              <a:rPr lang="en-US" altLang="zh-CN" sz="3200" b="1" dirty="0" smtClean="0">
                <a:solidFill>
                  <a:srgbClr val="1A015F"/>
                </a:solidFill>
              </a:rPr>
              <a:t>1901</a:t>
            </a:r>
            <a:r>
              <a:rPr lang="zh-CN" altLang="en-US" sz="3200" b="1" dirty="0" smtClean="0">
                <a:solidFill>
                  <a:srgbClr val="1A015F"/>
                </a:solidFill>
              </a:rPr>
              <a:t>年首次颁发，截止</a:t>
            </a:r>
            <a:r>
              <a:rPr lang="en-US" altLang="zh-CN" sz="3200" b="1" dirty="0" smtClean="0">
                <a:solidFill>
                  <a:srgbClr val="1A015F"/>
                </a:solidFill>
              </a:rPr>
              <a:t>2016</a:t>
            </a:r>
            <a:r>
              <a:rPr lang="zh-CN" altLang="en-US" sz="3200" b="1" dirty="0" smtClean="0">
                <a:solidFill>
                  <a:srgbClr val="1A015F"/>
                </a:solidFill>
              </a:rPr>
              <a:t>年共授予了</a:t>
            </a:r>
            <a:r>
              <a:rPr lang="en-US" altLang="zh-CN" sz="3200" b="1" dirty="0" smtClean="0">
                <a:solidFill>
                  <a:srgbClr val="1A015F"/>
                </a:solidFill>
              </a:rPr>
              <a:t>881</a:t>
            </a:r>
            <a:r>
              <a:rPr lang="zh-CN" altLang="en-US" sz="3200" b="1" dirty="0" smtClean="0">
                <a:solidFill>
                  <a:srgbClr val="1A015F"/>
                </a:solidFill>
              </a:rPr>
              <a:t>位个人和</a:t>
            </a:r>
            <a:r>
              <a:rPr lang="en-US" altLang="zh-CN" sz="3200" b="1" dirty="0" smtClean="0">
                <a:solidFill>
                  <a:srgbClr val="1A015F"/>
                </a:solidFill>
              </a:rPr>
              <a:t>23</a:t>
            </a:r>
            <a:r>
              <a:rPr lang="zh-CN" altLang="en-US" sz="3200" b="1" dirty="0" smtClean="0">
                <a:solidFill>
                  <a:srgbClr val="1A015F"/>
                </a:solidFill>
              </a:rPr>
              <a:t>个团体。诺贝尔奖包括金质奖章、证书和奖金。</a:t>
            </a:r>
            <a:r>
              <a:rPr lang="en-US" altLang="zh-CN" sz="3200" b="1" dirty="0" smtClean="0">
                <a:solidFill>
                  <a:srgbClr val="1A015F"/>
                </a:solidFill>
              </a:rPr>
              <a:t>1968</a:t>
            </a:r>
            <a:r>
              <a:rPr lang="zh-CN" altLang="en-US" sz="3200" b="1" dirty="0" smtClean="0">
                <a:solidFill>
                  <a:srgbClr val="1A015F"/>
                </a:solidFill>
              </a:rPr>
              <a:t>年，瑞典国家银行在成立</a:t>
            </a:r>
            <a:r>
              <a:rPr lang="en-US" altLang="zh-CN" sz="3200" b="1" dirty="0" smtClean="0">
                <a:solidFill>
                  <a:srgbClr val="1A015F"/>
                </a:solidFill>
              </a:rPr>
              <a:t>300</a:t>
            </a:r>
            <a:r>
              <a:rPr lang="zh-CN" altLang="en-US" sz="3200" b="1" dirty="0" smtClean="0">
                <a:solidFill>
                  <a:srgbClr val="1A015F"/>
                </a:solidFill>
              </a:rPr>
              <a:t>周年之际，捐出大额资金给诺贝尔基金，增设“瑞典国家银行纪念诺贝尔经济科学奖” ，</a:t>
            </a:r>
            <a:r>
              <a:rPr lang="en-US" altLang="zh-CN" sz="3200" b="1" dirty="0" smtClean="0">
                <a:solidFill>
                  <a:srgbClr val="1A015F"/>
                </a:solidFill>
              </a:rPr>
              <a:t>1969</a:t>
            </a:r>
            <a:r>
              <a:rPr lang="zh-CN" altLang="en-US" sz="3200" b="1" dirty="0" smtClean="0">
                <a:solidFill>
                  <a:srgbClr val="1A015F"/>
                </a:solidFill>
              </a:rPr>
              <a:t>年首次颁发，人们习惯上称这个额外的奖项为诺贝尔经济学奖。</a:t>
            </a:r>
            <a:endParaRPr lang="zh-CN" altLang="en-US" sz="3200" b="1" dirty="0">
              <a:solidFill>
                <a:srgbClr val="1A015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5745" y="94615"/>
            <a:ext cx="2272030" cy="1287780"/>
          </a:xfrm>
        </p:spPr>
        <p:txBody>
          <a:bodyPr/>
          <a:lstStyle/>
          <a:p>
            <a:r>
              <a:rPr lang="zh-CN" altLang="en-US" dirty="0"/>
              <a:t>诺贝尔</a:t>
            </a:r>
            <a:endParaRPr lang="zh-CN" altLang="en-US" dirty="0"/>
          </a:p>
        </p:txBody>
      </p:sp>
      <p:sp>
        <p:nvSpPr>
          <p:cNvPr id="3" name="内容占位符 2"/>
          <p:cNvSpPr>
            <a:spLocks noGrp="1"/>
          </p:cNvSpPr>
          <p:nvPr>
            <p:ph idx="1"/>
          </p:nvPr>
        </p:nvSpPr>
        <p:spPr>
          <a:xfrm>
            <a:off x="13335" y="1123315"/>
            <a:ext cx="11972925" cy="5512435"/>
          </a:xfrm>
        </p:spPr>
        <p:txBody>
          <a:bodyPr>
            <a:noAutofit/>
          </a:bodyPr>
          <a:lstStyle/>
          <a:p>
            <a:r>
              <a:rPr lang="zh-CN" altLang="en-US" sz="3200" b="1" dirty="0" smtClean="0"/>
              <a:t>         阿尔弗雷德</a:t>
            </a:r>
            <a:r>
              <a:rPr lang="en-US" altLang="zh-CN" sz="3200" b="1" dirty="0"/>
              <a:t>·</a:t>
            </a:r>
            <a:r>
              <a:rPr lang="zh-CN" altLang="en-US" sz="3200" b="1" dirty="0"/>
              <a:t>贝恩哈德</a:t>
            </a:r>
            <a:r>
              <a:rPr lang="en-US" altLang="zh-CN" sz="3200" b="1" dirty="0"/>
              <a:t>·</a:t>
            </a:r>
            <a:r>
              <a:rPr lang="zh-CN" altLang="en-US" sz="3200" b="1" dirty="0"/>
              <a:t>诺贝尔，瑞典化学家、工程师、发明家、军工装备制造商和炸药的发明者，</a:t>
            </a:r>
            <a:r>
              <a:rPr lang="en-US" altLang="zh-CN" sz="3200" b="1" dirty="0"/>
              <a:t>1833</a:t>
            </a:r>
            <a:r>
              <a:rPr lang="zh-CN" altLang="en-US" sz="3200" b="1" dirty="0"/>
              <a:t>年</a:t>
            </a:r>
            <a:r>
              <a:rPr lang="en-US" altLang="zh-CN" sz="3200" b="1" dirty="0"/>
              <a:t>10</a:t>
            </a:r>
            <a:r>
              <a:rPr lang="zh-CN" altLang="en-US" sz="3200" b="1" dirty="0"/>
              <a:t>月</a:t>
            </a:r>
            <a:r>
              <a:rPr lang="en-US" altLang="zh-CN" sz="3200" b="1" dirty="0"/>
              <a:t>21</a:t>
            </a:r>
            <a:r>
              <a:rPr lang="zh-CN" altLang="en-US" sz="3200" b="1" dirty="0"/>
              <a:t>日出生于斯德哥尔摩，</a:t>
            </a:r>
            <a:r>
              <a:rPr lang="en-US" altLang="zh-CN" sz="3200" b="1" dirty="0"/>
              <a:t>1896</a:t>
            </a:r>
            <a:r>
              <a:rPr lang="zh-CN" altLang="en-US" sz="3200" b="1" dirty="0"/>
              <a:t>年</a:t>
            </a:r>
            <a:r>
              <a:rPr lang="en-US" altLang="zh-CN" sz="3200" b="1" dirty="0"/>
              <a:t>12</a:t>
            </a:r>
            <a:r>
              <a:rPr lang="zh-CN" altLang="en-US" sz="3200" b="1" dirty="0"/>
              <a:t>月</a:t>
            </a:r>
            <a:r>
              <a:rPr lang="en-US" altLang="zh-CN" sz="3200" b="1" dirty="0"/>
              <a:t>10</a:t>
            </a:r>
            <a:r>
              <a:rPr lang="zh-CN" altLang="en-US" sz="3200" b="1" dirty="0"/>
              <a:t>日逝世。</a:t>
            </a:r>
            <a:endParaRPr lang="zh-CN" altLang="en-US" sz="3200" b="1" dirty="0"/>
          </a:p>
          <a:p>
            <a:r>
              <a:rPr lang="zh-CN" altLang="en-US" sz="3200" b="1" dirty="0" smtClean="0"/>
              <a:t>        诺贝尔</a:t>
            </a:r>
            <a:r>
              <a:rPr lang="zh-CN" altLang="en-US" sz="3200" b="1" dirty="0"/>
              <a:t>一生拥有</a:t>
            </a:r>
            <a:r>
              <a:rPr lang="en-US" altLang="zh-CN" sz="3200" b="1" dirty="0"/>
              <a:t>355</a:t>
            </a:r>
            <a:r>
              <a:rPr lang="zh-CN" altLang="en-US" sz="3200" b="1" dirty="0"/>
              <a:t>项专利发明，并在欧美等五大洲</a:t>
            </a:r>
            <a:r>
              <a:rPr lang="en-US" altLang="zh-CN" sz="3200" b="1" dirty="0"/>
              <a:t>20</a:t>
            </a:r>
            <a:r>
              <a:rPr lang="zh-CN" altLang="en-US" sz="3200" b="1" dirty="0"/>
              <a:t>个国家开设了约</a:t>
            </a:r>
            <a:r>
              <a:rPr lang="en-US" altLang="zh-CN" sz="3200" b="1" dirty="0"/>
              <a:t>100</a:t>
            </a:r>
            <a:r>
              <a:rPr lang="zh-CN" altLang="en-US" sz="3200" b="1" dirty="0"/>
              <a:t>家公司和工厂，积累了巨额财富。</a:t>
            </a:r>
            <a:endParaRPr lang="zh-CN" altLang="en-US" sz="3200" b="1" dirty="0"/>
          </a:p>
          <a:p>
            <a:r>
              <a:rPr lang="en-US" altLang="zh-CN" sz="3200" b="1" dirty="0" smtClean="0"/>
              <a:t>         1895</a:t>
            </a:r>
            <a:r>
              <a:rPr lang="zh-CN" altLang="en-US" sz="3200" b="1" dirty="0"/>
              <a:t>年，诺贝尔立嘱将其遗产的大部分（约</a:t>
            </a:r>
            <a:r>
              <a:rPr lang="en-US" altLang="zh-CN" sz="3200" b="1" dirty="0"/>
              <a:t>920</a:t>
            </a:r>
            <a:r>
              <a:rPr lang="zh-CN" altLang="en-US" sz="3200" b="1" dirty="0"/>
              <a:t>万美元）作为基金，将每年所得利息分为</a:t>
            </a:r>
            <a:r>
              <a:rPr lang="en-US" altLang="zh-CN" sz="3200" b="1" dirty="0"/>
              <a:t>5</a:t>
            </a:r>
            <a:r>
              <a:rPr lang="zh-CN" altLang="en-US" sz="3200" b="1" dirty="0"/>
              <a:t>份，设立诺贝尔奖，分为物理学奖、化学奖、生理学或医学奖、文学奖及和平奖</a:t>
            </a:r>
            <a:r>
              <a:rPr lang="en-US" altLang="zh-CN" sz="3200" b="1" dirty="0"/>
              <a:t>5</a:t>
            </a:r>
            <a:r>
              <a:rPr lang="zh-CN" altLang="en-US" sz="3200" b="1" dirty="0"/>
              <a:t>种奖金（</a:t>
            </a:r>
            <a:r>
              <a:rPr lang="en-US" altLang="zh-CN" sz="3200" b="1" dirty="0"/>
              <a:t>1969</a:t>
            </a:r>
            <a:r>
              <a:rPr lang="zh-CN" altLang="en-US" sz="3200" b="1" dirty="0"/>
              <a:t>年瑞典银行增设经济学奖），授予世界各国在这些领域对人类作出重大贡献的人</a:t>
            </a:r>
            <a:r>
              <a:rPr lang="zh-CN" altLang="en-US" sz="3200" b="1" dirty="0" smtClean="0"/>
              <a:t>。为了</a:t>
            </a:r>
            <a:r>
              <a:rPr lang="zh-CN" altLang="en-US" sz="3200" b="1" dirty="0"/>
              <a:t>纪念诺贝尔做出的贡献，人造元素</a:t>
            </a:r>
            <a:r>
              <a:rPr lang="zh-CN" altLang="en-US" sz="3200" b="1" dirty="0" smtClean="0"/>
              <a:t>锘以</a:t>
            </a:r>
            <a:r>
              <a:rPr lang="zh-CN" altLang="en-US" sz="3200" b="1" dirty="0"/>
              <a:t>诺贝尔命名</a:t>
            </a:r>
            <a:r>
              <a:rPr lang="zh-CN" altLang="en-US" sz="3200" b="1" dirty="0" smtClean="0"/>
              <a:t>。</a:t>
            </a:r>
            <a:endParaRPr lang="zh-CN" altLang="en-US" sz="32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文本框 3076"/>
          <p:cNvSpPr txBox="1">
            <a:spLocks noChangeArrowheads="1"/>
          </p:cNvSpPr>
          <p:nvPr/>
        </p:nvSpPr>
        <p:spPr bwMode="auto">
          <a:xfrm>
            <a:off x="323850" y="175895"/>
            <a:ext cx="2945130" cy="829945"/>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800" b="1" dirty="0" smtClean="0">
                <a:solidFill>
                  <a:srgbClr val="FF0000"/>
                </a:solidFill>
                <a:ea typeface="黑体" panose="02010609060101010101" pitchFamily="49" charset="-122"/>
              </a:rPr>
              <a:t>预习检测</a:t>
            </a:r>
            <a:endParaRPr lang="zh-CN" altLang="en-US" sz="4800" b="1" dirty="0">
              <a:solidFill>
                <a:srgbClr val="FF0000"/>
              </a:solidFill>
              <a:ea typeface="黑体" panose="02010609060101010101" pitchFamily="49" charset="-122"/>
            </a:endParaRPr>
          </a:p>
        </p:txBody>
      </p:sp>
      <p:sp>
        <p:nvSpPr>
          <p:cNvPr id="3074" name="文本框 3077"/>
          <p:cNvSpPr txBox="1">
            <a:spLocks noChangeArrowheads="1"/>
          </p:cNvSpPr>
          <p:nvPr/>
        </p:nvSpPr>
        <p:spPr bwMode="auto">
          <a:xfrm>
            <a:off x="1631950" y="1052513"/>
            <a:ext cx="8497888"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认读字词</a:t>
            </a:r>
            <a:endParaRPr lang="zh-CN" altLang="en-US" sz="3200" b="1" dirty="0">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渗</a:t>
            </a:r>
            <a:r>
              <a:rPr lang="zh-CN" altLang="en-US" sz="3200" b="1" dirty="0">
                <a:solidFill>
                  <a:prstClr val="black"/>
                </a:solidFill>
                <a:latin typeface="黑体" panose="02010609060101010101" pitchFamily="49" charset="-122"/>
                <a:ea typeface="黑体" panose="02010609060101010101" pitchFamily="49" charset="-122"/>
              </a:rPr>
              <a:t>透          仲</a:t>
            </a:r>
            <a:r>
              <a:rPr lang="zh-CN" altLang="en-US" sz="3200" b="1" u="sng" dirty="0">
                <a:solidFill>
                  <a:prstClr val="black"/>
                </a:solidFill>
                <a:latin typeface="黑体" panose="02010609060101010101" pitchFamily="49" charset="-122"/>
                <a:ea typeface="黑体" panose="02010609060101010101" pitchFamily="49" charset="-122"/>
              </a:rPr>
              <a:t>裁</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颁</a:t>
            </a:r>
            <a:r>
              <a:rPr lang="zh-CN" altLang="en-US" sz="3200" b="1" dirty="0">
                <a:solidFill>
                  <a:prstClr val="black"/>
                </a:solidFill>
                <a:latin typeface="黑体" panose="02010609060101010101" pitchFamily="49" charset="-122"/>
                <a:ea typeface="黑体" panose="02010609060101010101" pitchFamily="49" charset="-122"/>
              </a:rPr>
              <a:t>发    </a:t>
            </a:r>
            <a:endParaRPr lang="zh-CN" altLang="en-US" sz="3200" b="1" dirty="0">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遗</a:t>
            </a:r>
            <a:r>
              <a:rPr lang="zh-CN" altLang="en-US" sz="3200" b="1" u="sng" dirty="0">
                <a:solidFill>
                  <a:prstClr val="black"/>
                </a:solidFill>
                <a:latin typeface="黑体" panose="02010609060101010101" pitchFamily="49" charset="-122"/>
                <a:ea typeface="黑体" panose="02010609060101010101" pitchFamily="49" charset="-122"/>
              </a:rPr>
              <a:t>嘱</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卓</a:t>
            </a:r>
            <a:r>
              <a:rPr lang="zh-CN" altLang="en-US" sz="3200" b="1" dirty="0">
                <a:solidFill>
                  <a:prstClr val="black"/>
                </a:solidFill>
                <a:latin typeface="黑体" panose="02010609060101010101" pitchFamily="49" charset="-122"/>
                <a:ea typeface="黑体" panose="02010609060101010101" pitchFamily="49" charset="-122"/>
              </a:rPr>
              <a:t>有成就</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3080" name="文本框 3079"/>
          <p:cNvSpPr txBox="1">
            <a:spLocks noChangeArrowheads="1"/>
          </p:cNvSpPr>
          <p:nvPr/>
        </p:nvSpPr>
        <p:spPr bwMode="auto">
          <a:xfrm>
            <a:off x="2655888" y="1773239"/>
            <a:ext cx="720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shèn          cái           bān</a:t>
            </a:r>
            <a:endParaRPr lang="en-US" altLang="zh-CN" sz="3200" b="1">
              <a:solidFill>
                <a:srgbClr val="FF0000"/>
              </a:solidFill>
              <a:latin typeface="黑体" panose="02010609060101010101" pitchFamily="49" charset="-122"/>
              <a:ea typeface="黑体" panose="02010609060101010101" pitchFamily="49" charset="-122"/>
            </a:endParaRPr>
          </a:p>
        </p:txBody>
      </p:sp>
      <p:sp>
        <p:nvSpPr>
          <p:cNvPr id="3081" name="文本框 3080"/>
          <p:cNvSpPr txBox="1">
            <a:spLocks noChangeArrowheads="1"/>
          </p:cNvSpPr>
          <p:nvPr/>
        </p:nvSpPr>
        <p:spPr bwMode="auto">
          <a:xfrm>
            <a:off x="2640014" y="2492375"/>
            <a:ext cx="6264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zhǔ               zhuó </a:t>
            </a:r>
            <a:endParaRPr lang="en-US" altLang="zh-CN" sz="3200" b="1">
              <a:solidFill>
                <a:srgbClr val="FF0000"/>
              </a:solidFill>
              <a:latin typeface="黑体" panose="02010609060101010101" pitchFamily="49" charset="-122"/>
              <a:ea typeface="黑体" panose="02010609060101010101" pitchFamily="49" charset="-122"/>
            </a:endParaRPr>
          </a:p>
        </p:txBody>
      </p:sp>
      <p:sp>
        <p:nvSpPr>
          <p:cNvPr id="3082" name="文本框 3081"/>
          <p:cNvSpPr txBox="1">
            <a:spLocks noChangeArrowheads="1"/>
          </p:cNvSpPr>
          <p:nvPr/>
        </p:nvSpPr>
        <p:spPr bwMode="auto">
          <a:xfrm>
            <a:off x="1703388" y="3295650"/>
            <a:ext cx="8640762" cy="3506788"/>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新闻常识</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1.</a:t>
            </a:r>
            <a:r>
              <a:rPr lang="zh-CN" altLang="en-US" sz="3200" b="1">
                <a:solidFill>
                  <a:prstClr val="black"/>
                </a:solidFill>
                <a:latin typeface="黑体" panose="02010609060101010101" pitchFamily="49" charset="-122"/>
                <a:ea typeface="黑体" panose="02010609060101010101" pitchFamily="49" charset="-122"/>
              </a:rPr>
              <a:t>新闻的六要素是：</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2.</a:t>
            </a:r>
            <a:r>
              <a:rPr lang="zh-CN" altLang="en-US" sz="3200" b="1">
                <a:solidFill>
                  <a:prstClr val="black"/>
                </a:solidFill>
                <a:latin typeface="黑体" panose="02010609060101010101" pitchFamily="49" charset="-122"/>
                <a:ea typeface="黑体" panose="02010609060101010101" pitchFamily="49" charset="-122"/>
              </a:rPr>
              <a:t>新闻的五部分是：</a:t>
            </a: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p:txBody>
      </p:sp>
      <p:sp>
        <p:nvSpPr>
          <p:cNvPr id="3083" name="文本框 3082"/>
          <p:cNvSpPr txBox="1">
            <a:spLocks noChangeArrowheads="1"/>
          </p:cNvSpPr>
          <p:nvPr/>
        </p:nvSpPr>
        <p:spPr bwMode="auto">
          <a:xfrm>
            <a:off x="2951164" y="4497388"/>
            <a:ext cx="62642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时间、地点、人物、事情的起因、经过、结果</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084" name="文本框 3083"/>
          <p:cNvSpPr txBox="1">
            <a:spLocks noChangeArrowheads="1"/>
          </p:cNvSpPr>
          <p:nvPr/>
        </p:nvSpPr>
        <p:spPr bwMode="auto">
          <a:xfrm>
            <a:off x="3073401" y="6092825"/>
            <a:ext cx="65516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标题、导语、主体、背景、结语</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p:cTn id="7" dur="500" fill="hold"/>
                                        <p:tgtEl>
                                          <p:spTgt spid="3080"/>
                                        </p:tgtEl>
                                        <p:attrNameLst>
                                          <p:attrName>ppt_w</p:attrName>
                                        </p:attrNameLst>
                                      </p:cBhvr>
                                      <p:tavLst>
                                        <p:tav tm="0">
                                          <p:val>
                                            <p:fltVal val="0"/>
                                          </p:val>
                                        </p:tav>
                                        <p:tav tm="100000">
                                          <p:val>
                                            <p:strVal val="#ppt_w"/>
                                          </p:val>
                                        </p:tav>
                                      </p:tavLst>
                                    </p:anim>
                                    <p:anim calcmode="lin" valueType="num">
                                      <p:cBhvr>
                                        <p:cTn id="8" dur="500" fill="hold"/>
                                        <p:tgtEl>
                                          <p:spTgt spid="3080"/>
                                        </p:tgtEl>
                                        <p:attrNameLst>
                                          <p:attrName>ppt_h</p:attrName>
                                        </p:attrNameLst>
                                      </p:cBhvr>
                                      <p:tavLst>
                                        <p:tav tm="0">
                                          <p:val>
                                            <p:fltVal val="0"/>
                                          </p:val>
                                        </p:tav>
                                        <p:tav tm="100000">
                                          <p:val>
                                            <p:strVal val="#ppt_h"/>
                                          </p:val>
                                        </p:tav>
                                      </p:tavLst>
                                    </p:anim>
                                    <p:anim calcmode="lin" valueType="num">
                                      <p:cBhvr>
                                        <p:cTn id="9" dur="500" fill="hold"/>
                                        <p:tgtEl>
                                          <p:spTgt spid="3080"/>
                                        </p:tgtEl>
                                        <p:attrNameLst>
                                          <p:attrName>style.rotation</p:attrName>
                                        </p:attrNameLst>
                                      </p:cBhvr>
                                      <p:tavLst>
                                        <p:tav tm="0">
                                          <p:val>
                                            <p:fltVal val="360"/>
                                          </p:val>
                                        </p:tav>
                                        <p:tav tm="100000">
                                          <p:val>
                                            <p:fltVal val="0"/>
                                          </p:val>
                                        </p:tav>
                                      </p:tavLst>
                                    </p:anim>
                                    <p:animEffect transition="in" filter="fade">
                                      <p:cBhvr>
                                        <p:cTn id="10" dur="500"/>
                                        <p:tgtEl>
                                          <p:spTgt spid="308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081"/>
                                        </p:tgtEl>
                                        <p:attrNameLst>
                                          <p:attrName>style.visibility</p:attrName>
                                        </p:attrNameLst>
                                      </p:cBhvr>
                                      <p:to>
                                        <p:strVal val="visible"/>
                                      </p:to>
                                    </p:set>
                                    <p:anim calcmode="lin" valueType="num">
                                      <p:cBhvr>
                                        <p:cTn id="15" dur="500" fill="hold"/>
                                        <p:tgtEl>
                                          <p:spTgt spid="3081"/>
                                        </p:tgtEl>
                                        <p:attrNameLst>
                                          <p:attrName>ppt_w</p:attrName>
                                        </p:attrNameLst>
                                      </p:cBhvr>
                                      <p:tavLst>
                                        <p:tav tm="0">
                                          <p:val>
                                            <p:fltVal val="0"/>
                                          </p:val>
                                        </p:tav>
                                        <p:tav tm="100000">
                                          <p:val>
                                            <p:strVal val="#ppt_w"/>
                                          </p:val>
                                        </p:tav>
                                      </p:tavLst>
                                    </p:anim>
                                    <p:anim calcmode="lin" valueType="num">
                                      <p:cBhvr>
                                        <p:cTn id="16" dur="500" fill="hold"/>
                                        <p:tgtEl>
                                          <p:spTgt spid="3081"/>
                                        </p:tgtEl>
                                        <p:attrNameLst>
                                          <p:attrName>ppt_h</p:attrName>
                                        </p:attrNameLst>
                                      </p:cBhvr>
                                      <p:tavLst>
                                        <p:tav tm="0">
                                          <p:val>
                                            <p:fltVal val="0"/>
                                          </p:val>
                                        </p:tav>
                                        <p:tav tm="100000">
                                          <p:val>
                                            <p:strVal val="#ppt_h"/>
                                          </p:val>
                                        </p:tav>
                                      </p:tavLst>
                                    </p:anim>
                                    <p:anim calcmode="lin" valueType="num">
                                      <p:cBhvr>
                                        <p:cTn id="17" dur="500" fill="hold"/>
                                        <p:tgtEl>
                                          <p:spTgt spid="3081"/>
                                        </p:tgtEl>
                                        <p:attrNameLst>
                                          <p:attrName>style.rotation</p:attrName>
                                        </p:attrNameLst>
                                      </p:cBhvr>
                                      <p:tavLst>
                                        <p:tav tm="0">
                                          <p:val>
                                            <p:fltVal val="360"/>
                                          </p:val>
                                        </p:tav>
                                        <p:tav tm="100000">
                                          <p:val>
                                            <p:fltVal val="0"/>
                                          </p:val>
                                        </p:tav>
                                      </p:tavLst>
                                    </p:anim>
                                    <p:animEffect transition="in" filter="fade">
                                      <p:cBhvr>
                                        <p:cTn id="18" dur="500"/>
                                        <p:tgtEl>
                                          <p:spTgt spid="308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82"/>
                                        </p:tgtEl>
                                        <p:attrNameLst>
                                          <p:attrName>style.visibility</p:attrName>
                                        </p:attrNameLst>
                                      </p:cBhvr>
                                      <p:to>
                                        <p:strVal val="visible"/>
                                      </p:to>
                                    </p:set>
                                    <p:animEffect transition="in" filter="blinds(horizontal)">
                                      <p:cBhvr>
                                        <p:cTn id="23" dur="500"/>
                                        <p:tgtEl>
                                          <p:spTgt spid="3082"/>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083"/>
                                        </p:tgtEl>
                                        <p:attrNameLst>
                                          <p:attrName>style.visibility</p:attrName>
                                        </p:attrNameLst>
                                      </p:cBhvr>
                                      <p:to>
                                        <p:strVal val="visible"/>
                                      </p:to>
                                    </p:set>
                                    <p:anim calcmode="lin" valueType="num">
                                      <p:cBhvr>
                                        <p:cTn id="28" dur="500" fill="hold"/>
                                        <p:tgtEl>
                                          <p:spTgt spid="3083"/>
                                        </p:tgtEl>
                                        <p:attrNameLst>
                                          <p:attrName>ppt_w</p:attrName>
                                        </p:attrNameLst>
                                      </p:cBhvr>
                                      <p:tavLst>
                                        <p:tav tm="0">
                                          <p:val>
                                            <p:fltVal val="0"/>
                                          </p:val>
                                        </p:tav>
                                        <p:tav tm="100000">
                                          <p:val>
                                            <p:strVal val="#ppt_w"/>
                                          </p:val>
                                        </p:tav>
                                      </p:tavLst>
                                    </p:anim>
                                    <p:anim calcmode="lin" valueType="num">
                                      <p:cBhvr>
                                        <p:cTn id="29" dur="500" fill="hold"/>
                                        <p:tgtEl>
                                          <p:spTgt spid="3083"/>
                                        </p:tgtEl>
                                        <p:attrNameLst>
                                          <p:attrName>ppt_h</p:attrName>
                                        </p:attrNameLst>
                                      </p:cBhvr>
                                      <p:tavLst>
                                        <p:tav tm="0">
                                          <p:val>
                                            <p:fltVal val="0"/>
                                          </p:val>
                                        </p:tav>
                                        <p:tav tm="100000">
                                          <p:val>
                                            <p:strVal val="#ppt_h"/>
                                          </p:val>
                                        </p:tav>
                                      </p:tavLst>
                                    </p:anim>
                                    <p:anim calcmode="lin" valueType="num">
                                      <p:cBhvr>
                                        <p:cTn id="30" dur="500" fill="hold"/>
                                        <p:tgtEl>
                                          <p:spTgt spid="3083"/>
                                        </p:tgtEl>
                                        <p:attrNameLst>
                                          <p:attrName>style.rotation</p:attrName>
                                        </p:attrNameLst>
                                      </p:cBhvr>
                                      <p:tavLst>
                                        <p:tav tm="0">
                                          <p:val>
                                            <p:fltVal val="360"/>
                                          </p:val>
                                        </p:tav>
                                        <p:tav tm="100000">
                                          <p:val>
                                            <p:fltVal val="0"/>
                                          </p:val>
                                        </p:tav>
                                      </p:tavLst>
                                    </p:anim>
                                    <p:animEffect transition="in" filter="fade">
                                      <p:cBhvr>
                                        <p:cTn id="31" dur="500"/>
                                        <p:tgtEl>
                                          <p:spTgt spid="3083"/>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3084"/>
                                        </p:tgtEl>
                                        <p:attrNameLst>
                                          <p:attrName>style.visibility</p:attrName>
                                        </p:attrNameLst>
                                      </p:cBhvr>
                                      <p:to>
                                        <p:strVal val="visible"/>
                                      </p:to>
                                    </p:set>
                                    <p:anim calcmode="lin" valueType="num">
                                      <p:cBhvr>
                                        <p:cTn id="36" dur="500" fill="hold"/>
                                        <p:tgtEl>
                                          <p:spTgt spid="3084"/>
                                        </p:tgtEl>
                                        <p:attrNameLst>
                                          <p:attrName>ppt_w</p:attrName>
                                        </p:attrNameLst>
                                      </p:cBhvr>
                                      <p:tavLst>
                                        <p:tav tm="0">
                                          <p:val>
                                            <p:fltVal val="0"/>
                                          </p:val>
                                        </p:tav>
                                        <p:tav tm="100000">
                                          <p:val>
                                            <p:strVal val="#ppt_w"/>
                                          </p:val>
                                        </p:tav>
                                      </p:tavLst>
                                    </p:anim>
                                    <p:anim calcmode="lin" valueType="num">
                                      <p:cBhvr>
                                        <p:cTn id="37" dur="500" fill="hold"/>
                                        <p:tgtEl>
                                          <p:spTgt spid="3084"/>
                                        </p:tgtEl>
                                        <p:attrNameLst>
                                          <p:attrName>ppt_h</p:attrName>
                                        </p:attrNameLst>
                                      </p:cBhvr>
                                      <p:tavLst>
                                        <p:tav tm="0">
                                          <p:val>
                                            <p:fltVal val="0"/>
                                          </p:val>
                                        </p:tav>
                                        <p:tav tm="100000">
                                          <p:val>
                                            <p:strVal val="#ppt_h"/>
                                          </p:val>
                                        </p:tav>
                                      </p:tavLst>
                                    </p:anim>
                                    <p:anim calcmode="lin" valueType="num">
                                      <p:cBhvr>
                                        <p:cTn id="38" dur="500" fill="hold"/>
                                        <p:tgtEl>
                                          <p:spTgt spid="3084"/>
                                        </p:tgtEl>
                                        <p:attrNameLst>
                                          <p:attrName>style.rotation</p:attrName>
                                        </p:attrNameLst>
                                      </p:cBhvr>
                                      <p:tavLst>
                                        <p:tav tm="0">
                                          <p:val>
                                            <p:fltVal val="360"/>
                                          </p:val>
                                        </p:tav>
                                        <p:tav tm="100000">
                                          <p:val>
                                            <p:fltVal val="0"/>
                                          </p:val>
                                        </p:tav>
                                      </p:tavLst>
                                    </p:anim>
                                    <p:animEffect transition="in" filter="fade">
                                      <p:cBhvr>
                                        <p:cTn id="39"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P spid="3081" grpId="0"/>
      <p:bldP spid="3082" grpId="0" bldLvl="0" animBg="1"/>
      <p:bldP spid="3083" grpId="0"/>
      <p:bldP spid="30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2053"/>
          <p:cNvSpPr txBox="1">
            <a:spLocks noChangeArrowheads="1"/>
          </p:cNvSpPr>
          <p:nvPr/>
        </p:nvSpPr>
        <p:spPr bwMode="auto">
          <a:xfrm>
            <a:off x="214312" y="283335"/>
            <a:ext cx="9509237" cy="707886"/>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000" b="1" dirty="0" smtClean="0">
                <a:solidFill>
                  <a:prstClr val="black"/>
                </a:solidFill>
              </a:rPr>
              <a:t>新闻</a:t>
            </a:r>
            <a:r>
              <a:rPr lang="zh-CN" altLang="en-US" sz="4000" b="1" dirty="0">
                <a:solidFill>
                  <a:prstClr val="black"/>
                </a:solidFill>
              </a:rPr>
              <a:t>六</a:t>
            </a:r>
            <a:r>
              <a:rPr lang="zh-CN" altLang="en-US" sz="4000" b="1" dirty="0" smtClean="0">
                <a:solidFill>
                  <a:prstClr val="black"/>
                </a:solidFill>
              </a:rPr>
              <a:t>要素：读新闻，找出相应的语句</a:t>
            </a:r>
            <a:endParaRPr lang="zh-CN" altLang="en-US" sz="4000" b="1" dirty="0">
              <a:solidFill>
                <a:prstClr val="black"/>
              </a:solidFill>
            </a:endParaRPr>
          </a:p>
        </p:txBody>
      </p:sp>
      <p:sp>
        <p:nvSpPr>
          <p:cNvPr id="5122" name="文本框 2057"/>
          <p:cNvSpPr txBox="1">
            <a:spLocks noChangeArrowheads="1"/>
          </p:cNvSpPr>
          <p:nvPr/>
        </p:nvSpPr>
        <p:spPr bwMode="auto">
          <a:xfrm>
            <a:off x="1524001" y="1700214"/>
            <a:ext cx="1116013"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时间</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地点</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人物</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起因</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经过</a:t>
            </a:r>
            <a:endParaRPr lang="zh-CN" altLang="en-US" sz="3200" b="1">
              <a:solidFill>
                <a:prstClr val="black"/>
              </a:solidFill>
              <a:latin typeface="黑体" panose="02010609060101010101" pitchFamily="49" charset="-122"/>
              <a:ea typeface="黑体" panose="02010609060101010101" pitchFamily="49" charset="-122"/>
            </a:endParaRP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结果</a:t>
            </a:r>
            <a:endParaRPr lang="zh-CN" altLang="en-US" sz="3200" b="1">
              <a:solidFill>
                <a:prstClr val="black"/>
              </a:solidFill>
              <a:latin typeface="黑体" panose="02010609060101010101" pitchFamily="49" charset="-122"/>
              <a:ea typeface="黑体" panose="02010609060101010101" pitchFamily="49" charset="-122"/>
            </a:endParaRPr>
          </a:p>
        </p:txBody>
      </p:sp>
      <p:sp>
        <p:nvSpPr>
          <p:cNvPr id="5123" name="文本框 2059"/>
          <p:cNvSpPr txBox="1">
            <a:spLocks noChangeArrowheads="1"/>
          </p:cNvSpPr>
          <p:nvPr/>
        </p:nvSpPr>
        <p:spPr bwMode="auto">
          <a:xfrm>
            <a:off x="2424114" y="1196976"/>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endParaRPr lang="zh-CN" altLang="en-US" sz="2800" b="1">
              <a:solidFill>
                <a:prstClr val="black"/>
              </a:solidFill>
              <a:ea typeface="黑体" panose="02010609060101010101" pitchFamily="49" charset="-122"/>
            </a:endParaRPr>
          </a:p>
        </p:txBody>
      </p:sp>
      <p:sp>
        <p:nvSpPr>
          <p:cNvPr id="5125" name="直接连接符 2061"/>
          <p:cNvSpPr>
            <a:spLocks noChangeShapeType="1"/>
          </p:cNvSpPr>
          <p:nvPr/>
        </p:nvSpPr>
        <p:spPr bwMode="auto">
          <a:xfrm>
            <a:off x="6167438" y="1700214"/>
            <a:ext cx="0" cy="4897437"/>
          </a:xfrm>
          <a:prstGeom prst="line">
            <a:avLst/>
          </a:prstGeom>
          <a:noFill/>
          <a:ln w="57150">
            <a:solidFill>
              <a:schemeClr val="bg1"/>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2063" name="文本框 2062"/>
          <p:cNvSpPr txBox="1">
            <a:spLocks noChangeArrowheads="1"/>
          </p:cNvSpPr>
          <p:nvPr/>
        </p:nvSpPr>
        <p:spPr bwMode="auto">
          <a:xfrm>
            <a:off x="2640014" y="1757363"/>
            <a:ext cx="30003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1901</a:t>
            </a:r>
            <a:r>
              <a:rPr lang="zh-CN" altLang="en-US" sz="2800" b="1">
                <a:solidFill>
                  <a:srgbClr val="FF0000"/>
                </a:solidFill>
                <a:latin typeface="黑体" panose="02010609060101010101" pitchFamily="49" charset="-122"/>
                <a:ea typeface="黑体" panose="02010609060101010101" pitchFamily="49" charset="-122"/>
              </a:rPr>
              <a:t>年</a:t>
            </a:r>
            <a:r>
              <a:rPr lang="en-US" altLang="zh-CN" sz="2800" b="1">
                <a:solidFill>
                  <a:srgbClr val="FF0000"/>
                </a:solidFill>
                <a:latin typeface="黑体" panose="02010609060101010101" pitchFamily="49" charset="-122"/>
                <a:ea typeface="黑体" panose="02010609060101010101" pitchFamily="49" charset="-122"/>
              </a:rPr>
              <a:t>12</a:t>
            </a:r>
            <a:r>
              <a:rPr lang="zh-CN" altLang="en-US" sz="2800" b="1">
                <a:solidFill>
                  <a:srgbClr val="FF0000"/>
                </a:solidFill>
                <a:latin typeface="黑体" panose="02010609060101010101" pitchFamily="49" charset="-122"/>
                <a:ea typeface="黑体" panose="02010609060101010101" pitchFamily="49" charset="-122"/>
              </a:rPr>
              <a:t>月</a:t>
            </a:r>
            <a:r>
              <a:rPr lang="en-US" altLang="zh-CN" sz="2800" b="1">
                <a:solidFill>
                  <a:srgbClr val="FF0000"/>
                </a:solidFill>
                <a:latin typeface="黑体" panose="02010609060101010101" pitchFamily="49" charset="-122"/>
                <a:ea typeface="黑体" panose="02010609060101010101" pitchFamily="49" charset="-122"/>
              </a:rPr>
              <a:t>10</a:t>
            </a:r>
            <a:r>
              <a:rPr lang="zh-CN" altLang="en-US" sz="2800" b="1">
                <a:solidFill>
                  <a:srgbClr val="FF0000"/>
                </a:solidFill>
                <a:latin typeface="黑体" panose="02010609060101010101" pitchFamily="49" charset="-122"/>
                <a:ea typeface="黑体" panose="02010609060101010101" pitchFamily="49" charset="-122"/>
              </a:rPr>
              <a:t>日</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064" name="文本框 2063"/>
          <p:cNvSpPr txBox="1">
            <a:spLocks noChangeArrowheads="1"/>
          </p:cNvSpPr>
          <p:nvPr/>
        </p:nvSpPr>
        <p:spPr bwMode="auto">
          <a:xfrm>
            <a:off x="2566988" y="2420939"/>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瑞典的斯德哥尔摩和挪威的奥斯陆</a:t>
            </a:r>
            <a:r>
              <a:rPr lang="zh-CN" altLang="en-US" sz="1600">
                <a:solidFill>
                  <a:srgbClr val="FF0000"/>
                </a:solidFill>
              </a:rPr>
              <a:t> </a:t>
            </a:r>
            <a:endParaRPr lang="zh-CN" altLang="en-US" sz="1600">
              <a:solidFill>
                <a:srgbClr val="FF0000"/>
              </a:solidFill>
            </a:endParaRPr>
          </a:p>
        </p:txBody>
      </p:sp>
      <p:sp>
        <p:nvSpPr>
          <p:cNvPr id="2065" name="文本框 2064"/>
          <p:cNvSpPr txBox="1">
            <a:spLocks noChangeArrowheads="1"/>
          </p:cNvSpPr>
          <p:nvPr/>
        </p:nvSpPr>
        <p:spPr bwMode="auto">
          <a:xfrm>
            <a:off x="2589213" y="3357563"/>
            <a:ext cx="3384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六位</a:t>
            </a:r>
            <a:r>
              <a:rPr lang="en-US" altLang="zh-CN" sz="2800" b="1">
                <a:solidFill>
                  <a:srgbClr val="FF0000"/>
                </a:solidFill>
                <a:latin typeface="黑体" panose="02010609060101010101" pitchFamily="49" charset="-122"/>
                <a:ea typeface="黑体" panose="02010609060101010101" pitchFamily="49" charset="-122"/>
              </a:rPr>
              <a:t>……</a:t>
            </a:r>
            <a:endParaRPr lang="en-US" altLang="zh-CN" sz="2800" b="1">
              <a:solidFill>
                <a:srgbClr val="FF0000"/>
              </a:solidFill>
              <a:latin typeface="黑体" panose="02010609060101010101" pitchFamily="49" charset="-122"/>
              <a:ea typeface="黑体" panose="02010609060101010101" pitchFamily="49" charset="-122"/>
            </a:endParaRPr>
          </a:p>
        </p:txBody>
      </p:sp>
      <p:sp>
        <p:nvSpPr>
          <p:cNvPr id="2066" name="文本框 2065"/>
          <p:cNvSpPr txBox="1">
            <a:spLocks noChangeArrowheads="1"/>
          </p:cNvSpPr>
          <p:nvPr/>
        </p:nvSpPr>
        <p:spPr bwMode="auto">
          <a:xfrm>
            <a:off x="2495550" y="4076701"/>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诺贝尔发明炸药获巨款设立奖金</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2067" name="文本框 2066"/>
          <p:cNvSpPr txBox="1">
            <a:spLocks noChangeArrowheads="1"/>
          </p:cNvSpPr>
          <p:nvPr/>
        </p:nvSpPr>
        <p:spPr bwMode="auto">
          <a:xfrm>
            <a:off x="2566988" y="503555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a:solidFill>
                  <a:srgbClr val="FF0000"/>
                </a:solidFill>
                <a:latin typeface="黑体" panose="02010609060101010101" pitchFamily="49" charset="-122"/>
                <a:ea typeface="黑体" panose="02010609060101010101" pitchFamily="49" charset="-122"/>
              </a:rPr>
              <a:t>评选六位</a:t>
            </a:r>
            <a:r>
              <a:rPr lang="en-US" altLang="zh-CN" sz="2800" b="1" dirty="0">
                <a:solidFill>
                  <a:srgbClr val="FF0000"/>
                </a:solidFill>
                <a:latin typeface="黑体" panose="02010609060101010101" pitchFamily="49" charset="-122"/>
                <a:ea typeface="黑体" panose="02010609060101010101" pitchFamily="49" charset="-122"/>
              </a:rPr>
              <a:t>……</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2068" name="文本框 2067"/>
          <p:cNvSpPr txBox="1">
            <a:spLocks noChangeArrowheads="1"/>
          </p:cNvSpPr>
          <p:nvPr/>
        </p:nvSpPr>
        <p:spPr bwMode="auto">
          <a:xfrm>
            <a:off x="2589213" y="581660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即日起</a:t>
            </a:r>
            <a:r>
              <a:rPr lang="en-US" altLang="zh-CN" sz="2800" b="1">
                <a:solidFill>
                  <a:srgbClr val="FF0000"/>
                </a:solidFill>
                <a:latin typeface="黑体" panose="02010609060101010101" pitchFamily="49" charset="-122"/>
                <a:ea typeface="黑体" panose="02010609060101010101" pitchFamily="49" charset="-122"/>
              </a:rPr>
              <a:t>……</a:t>
            </a:r>
            <a:endParaRPr lang="en-US" altLang="zh-CN"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063"/>
                                        </p:tgtEl>
                                        <p:attrNameLst>
                                          <p:attrName>style.visibility</p:attrName>
                                        </p:attrNameLst>
                                      </p:cBhvr>
                                      <p:to>
                                        <p:strVal val="visible"/>
                                      </p:to>
                                    </p:set>
                                    <p:anim calcmode="lin" valueType="num">
                                      <p:cBhvr>
                                        <p:cTn id="7" dur="500" fill="hold"/>
                                        <p:tgtEl>
                                          <p:spTgt spid="2063"/>
                                        </p:tgtEl>
                                        <p:attrNameLst>
                                          <p:attrName>ppt_w</p:attrName>
                                        </p:attrNameLst>
                                      </p:cBhvr>
                                      <p:tavLst>
                                        <p:tav tm="0">
                                          <p:val>
                                            <p:fltVal val="0"/>
                                          </p:val>
                                        </p:tav>
                                        <p:tav tm="100000">
                                          <p:val>
                                            <p:strVal val="#ppt_w"/>
                                          </p:val>
                                        </p:tav>
                                      </p:tavLst>
                                    </p:anim>
                                    <p:anim calcmode="lin" valueType="num">
                                      <p:cBhvr>
                                        <p:cTn id="8" dur="500" fill="hold"/>
                                        <p:tgtEl>
                                          <p:spTgt spid="2063"/>
                                        </p:tgtEl>
                                        <p:attrNameLst>
                                          <p:attrName>ppt_h</p:attrName>
                                        </p:attrNameLst>
                                      </p:cBhvr>
                                      <p:tavLst>
                                        <p:tav tm="0">
                                          <p:val>
                                            <p:fltVal val="0"/>
                                          </p:val>
                                        </p:tav>
                                        <p:tav tm="100000">
                                          <p:val>
                                            <p:strVal val="#ppt_h"/>
                                          </p:val>
                                        </p:tav>
                                      </p:tavLst>
                                    </p:anim>
                                    <p:anim calcmode="lin" valueType="num">
                                      <p:cBhvr>
                                        <p:cTn id="9" dur="500" fill="hold"/>
                                        <p:tgtEl>
                                          <p:spTgt spid="2063"/>
                                        </p:tgtEl>
                                        <p:attrNameLst>
                                          <p:attrName>style.rotation</p:attrName>
                                        </p:attrNameLst>
                                      </p:cBhvr>
                                      <p:tavLst>
                                        <p:tav tm="0">
                                          <p:val>
                                            <p:fltVal val="360"/>
                                          </p:val>
                                        </p:tav>
                                        <p:tav tm="100000">
                                          <p:val>
                                            <p:fltVal val="0"/>
                                          </p:val>
                                        </p:tav>
                                      </p:tavLst>
                                    </p:anim>
                                    <p:animEffect transition="in" filter="fade">
                                      <p:cBhvr>
                                        <p:cTn id="10" dur="500"/>
                                        <p:tgtEl>
                                          <p:spTgt spid="206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2064"/>
                                        </p:tgtEl>
                                        <p:attrNameLst>
                                          <p:attrName>style.visibility</p:attrName>
                                        </p:attrNameLst>
                                      </p:cBhvr>
                                      <p:to>
                                        <p:strVal val="visible"/>
                                      </p:to>
                                    </p:set>
                                    <p:anim calcmode="lin" valueType="num">
                                      <p:cBhvr>
                                        <p:cTn id="15" dur="500" fill="hold"/>
                                        <p:tgtEl>
                                          <p:spTgt spid="2064"/>
                                        </p:tgtEl>
                                        <p:attrNameLst>
                                          <p:attrName>ppt_w</p:attrName>
                                        </p:attrNameLst>
                                      </p:cBhvr>
                                      <p:tavLst>
                                        <p:tav tm="0">
                                          <p:val>
                                            <p:fltVal val="0"/>
                                          </p:val>
                                        </p:tav>
                                        <p:tav tm="100000">
                                          <p:val>
                                            <p:strVal val="#ppt_w"/>
                                          </p:val>
                                        </p:tav>
                                      </p:tavLst>
                                    </p:anim>
                                    <p:anim calcmode="lin" valueType="num">
                                      <p:cBhvr>
                                        <p:cTn id="16" dur="500" fill="hold"/>
                                        <p:tgtEl>
                                          <p:spTgt spid="2064"/>
                                        </p:tgtEl>
                                        <p:attrNameLst>
                                          <p:attrName>ppt_h</p:attrName>
                                        </p:attrNameLst>
                                      </p:cBhvr>
                                      <p:tavLst>
                                        <p:tav tm="0">
                                          <p:val>
                                            <p:fltVal val="0"/>
                                          </p:val>
                                        </p:tav>
                                        <p:tav tm="100000">
                                          <p:val>
                                            <p:strVal val="#ppt_h"/>
                                          </p:val>
                                        </p:tav>
                                      </p:tavLst>
                                    </p:anim>
                                    <p:anim calcmode="lin" valueType="num">
                                      <p:cBhvr>
                                        <p:cTn id="17" dur="500" fill="hold"/>
                                        <p:tgtEl>
                                          <p:spTgt spid="2064"/>
                                        </p:tgtEl>
                                        <p:attrNameLst>
                                          <p:attrName>style.rotation</p:attrName>
                                        </p:attrNameLst>
                                      </p:cBhvr>
                                      <p:tavLst>
                                        <p:tav tm="0">
                                          <p:val>
                                            <p:fltVal val="360"/>
                                          </p:val>
                                        </p:tav>
                                        <p:tav tm="100000">
                                          <p:val>
                                            <p:fltVal val="0"/>
                                          </p:val>
                                        </p:tav>
                                      </p:tavLst>
                                    </p:anim>
                                    <p:animEffect transition="in" filter="fade">
                                      <p:cBhvr>
                                        <p:cTn id="18" dur="500"/>
                                        <p:tgtEl>
                                          <p:spTgt spid="206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065"/>
                                        </p:tgtEl>
                                        <p:attrNameLst>
                                          <p:attrName>style.visibility</p:attrName>
                                        </p:attrNameLst>
                                      </p:cBhvr>
                                      <p:to>
                                        <p:strVal val="visible"/>
                                      </p:to>
                                    </p:set>
                                    <p:anim calcmode="lin" valueType="num">
                                      <p:cBhvr>
                                        <p:cTn id="23" dur="500" fill="hold"/>
                                        <p:tgtEl>
                                          <p:spTgt spid="2065"/>
                                        </p:tgtEl>
                                        <p:attrNameLst>
                                          <p:attrName>ppt_w</p:attrName>
                                        </p:attrNameLst>
                                      </p:cBhvr>
                                      <p:tavLst>
                                        <p:tav tm="0">
                                          <p:val>
                                            <p:fltVal val="0"/>
                                          </p:val>
                                        </p:tav>
                                        <p:tav tm="100000">
                                          <p:val>
                                            <p:strVal val="#ppt_w"/>
                                          </p:val>
                                        </p:tav>
                                      </p:tavLst>
                                    </p:anim>
                                    <p:anim calcmode="lin" valueType="num">
                                      <p:cBhvr>
                                        <p:cTn id="24" dur="500" fill="hold"/>
                                        <p:tgtEl>
                                          <p:spTgt spid="2065"/>
                                        </p:tgtEl>
                                        <p:attrNameLst>
                                          <p:attrName>ppt_h</p:attrName>
                                        </p:attrNameLst>
                                      </p:cBhvr>
                                      <p:tavLst>
                                        <p:tav tm="0">
                                          <p:val>
                                            <p:fltVal val="0"/>
                                          </p:val>
                                        </p:tav>
                                        <p:tav tm="100000">
                                          <p:val>
                                            <p:strVal val="#ppt_h"/>
                                          </p:val>
                                        </p:tav>
                                      </p:tavLst>
                                    </p:anim>
                                    <p:anim calcmode="lin" valueType="num">
                                      <p:cBhvr>
                                        <p:cTn id="25" dur="500" fill="hold"/>
                                        <p:tgtEl>
                                          <p:spTgt spid="2065"/>
                                        </p:tgtEl>
                                        <p:attrNameLst>
                                          <p:attrName>style.rotation</p:attrName>
                                        </p:attrNameLst>
                                      </p:cBhvr>
                                      <p:tavLst>
                                        <p:tav tm="0">
                                          <p:val>
                                            <p:fltVal val="360"/>
                                          </p:val>
                                        </p:tav>
                                        <p:tav tm="100000">
                                          <p:val>
                                            <p:fltVal val="0"/>
                                          </p:val>
                                        </p:tav>
                                      </p:tavLst>
                                    </p:anim>
                                    <p:animEffect transition="in" filter="fade">
                                      <p:cBhvr>
                                        <p:cTn id="26" dur="500"/>
                                        <p:tgtEl>
                                          <p:spTgt spid="206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2066"/>
                                        </p:tgtEl>
                                        <p:attrNameLst>
                                          <p:attrName>style.visibility</p:attrName>
                                        </p:attrNameLst>
                                      </p:cBhvr>
                                      <p:to>
                                        <p:strVal val="visible"/>
                                      </p:to>
                                    </p:set>
                                    <p:anim calcmode="lin" valueType="num">
                                      <p:cBhvr>
                                        <p:cTn id="31" dur="500" fill="hold"/>
                                        <p:tgtEl>
                                          <p:spTgt spid="2066"/>
                                        </p:tgtEl>
                                        <p:attrNameLst>
                                          <p:attrName>ppt_w</p:attrName>
                                        </p:attrNameLst>
                                      </p:cBhvr>
                                      <p:tavLst>
                                        <p:tav tm="0">
                                          <p:val>
                                            <p:fltVal val="0"/>
                                          </p:val>
                                        </p:tav>
                                        <p:tav tm="100000">
                                          <p:val>
                                            <p:strVal val="#ppt_w"/>
                                          </p:val>
                                        </p:tav>
                                      </p:tavLst>
                                    </p:anim>
                                    <p:anim calcmode="lin" valueType="num">
                                      <p:cBhvr>
                                        <p:cTn id="32" dur="500" fill="hold"/>
                                        <p:tgtEl>
                                          <p:spTgt spid="2066"/>
                                        </p:tgtEl>
                                        <p:attrNameLst>
                                          <p:attrName>ppt_h</p:attrName>
                                        </p:attrNameLst>
                                      </p:cBhvr>
                                      <p:tavLst>
                                        <p:tav tm="0">
                                          <p:val>
                                            <p:fltVal val="0"/>
                                          </p:val>
                                        </p:tav>
                                        <p:tav tm="100000">
                                          <p:val>
                                            <p:strVal val="#ppt_h"/>
                                          </p:val>
                                        </p:tav>
                                      </p:tavLst>
                                    </p:anim>
                                    <p:anim calcmode="lin" valueType="num">
                                      <p:cBhvr>
                                        <p:cTn id="33" dur="500" fill="hold"/>
                                        <p:tgtEl>
                                          <p:spTgt spid="2066"/>
                                        </p:tgtEl>
                                        <p:attrNameLst>
                                          <p:attrName>style.rotation</p:attrName>
                                        </p:attrNameLst>
                                      </p:cBhvr>
                                      <p:tavLst>
                                        <p:tav tm="0">
                                          <p:val>
                                            <p:fltVal val="360"/>
                                          </p:val>
                                        </p:tav>
                                        <p:tav tm="100000">
                                          <p:val>
                                            <p:fltVal val="0"/>
                                          </p:val>
                                        </p:tav>
                                      </p:tavLst>
                                    </p:anim>
                                    <p:animEffect transition="in" filter="fade">
                                      <p:cBhvr>
                                        <p:cTn id="34" dur="500"/>
                                        <p:tgtEl>
                                          <p:spTgt spid="2066"/>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2067"/>
                                        </p:tgtEl>
                                        <p:attrNameLst>
                                          <p:attrName>style.visibility</p:attrName>
                                        </p:attrNameLst>
                                      </p:cBhvr>
                                      <p:to>
                                        <p:strVal val="visible"/>
                                      </p:to>
                                    </p:set>
                                    <p:anim calcmode="lin" valueType="num">
                                      <p:cBhvr>
                                        <p:cTn id="39" dur="500" fill="hold"/>
                                        <p:tgtEl>
                                          <p:spTgt spid="2067"/>
                                        </p:tgtEl>
                                        <p:attrNameLst>
                                          <p:attrName>ppt_w</p:attrName>
                                        </p:attrNameLst>
                                      </p:cBhvr>
                                      <p:tavLst>
                                        <p:tav tm="0">
                                          <p:val>
                                            <p:fltVal val="0"/>
                                          </p:val>
                                        </p:tav>
                                        <p:tav tm="100000">
                                          <p:val>
                                            <p:strVal val="#ppt_w"/>
                                          </p:val>
                                        </p:tav>
                                      </p:tavLst>
                                    </p:anim>
                                    <p:anim calcmode="lin" valueType="num">
                                      <p:cBhvr>
                                        <p:cTn id="40" dur="500" fill="hold"/>
                                        <p:tgtEl>
                                          <p:spTgt spid="2067"/>
                                        </p:tgtEl>
                                        <p:attrNameLst>
                                          <p:attrName>ppt_h</p:attrName>
                                        </p:attrNameLst>
                                      </p:cBhvr>
                                      <p:tavLst>
                                        <p:tav tm="0">
                                          <p:val>
                                            <p:fltVal val="0"/>
                                          </p:val>
                                        </p:tav>
                                        <p:tav tm="100000">
                                          <p:val>
                                            <p:strVal val="#ppt_h"/>
                                          </p:val>
                                        </p:tav>
                                      </p:tavLst>
                                    </p:anim>
                                    <p:anim calcmode="lin" valueType="num">
                                      <p:cBhvr>
                                        <p:cTn id="41" dur="500" fill="hold"/>
                                        <p:tgtEl>
                                          <p:spTgt spid="2067"/>
                                        </p:tgtEl>
                                        <p:attrNameLst>
                                          <p:attrName>style.rotation</p:attrName>
                                        </p:attrNameLst>
                                      </p:cBhvr>
                                      <p:tavLst>
                                        <p:tav tm="0">
                                          <p:val>
                                            <p:fltVal val="360"/>
                                          </p:val>
                                        </p:tav>
                                        <p:tav tm="100000">
                                          <p:val>
                                            <p:fltVal val="0"/>
                                          </p:val>
                                        </p:tav>
                                      </p:tavLst>
                                    </p:anim>
                                    <p:animEffect transition="in" filter="fade">
                                      <p:cBhvr>
                                        <p:cTn id="42" dur="500"/>
                                        <p:tgtEl>
                                          <p:spTgt spid="206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2068"/>
                                        </p:tgtEl>
                                        <p:attrNameLst>
                                          <p:attrName>style.visibility</p:attrName>
                                        </p:attrNameLst>
                                      </p:cBhvr>
                                      <p:to>
                                        <p:strVal val="visible"/>
                                      </p:to>
                                    </p:set>
                                    <p:anim calcmode="lin" valueType="num">
                                      <p:cBhvr>
                                        <p:cTn id="47" dur="500" fill="hold"/>
                                        <p:tgtEl>
                                          <p:spTgt spid="2068"/>
                                        </p:tgtEl>
                                        <p:attrNameLst>
                                          <p:attrName>ppt_w</p:attrName>
                                        </p:attrNameLst>
                                      </p:cBhvr>
                                      <p:tavLst>
                                        <p:tav tm="0">
                                          <p:val>
                                            <p:fltVal val="0"/>
                                          </p:val>
                                        </p:tav>
                                        <p:tav tm="100000">
                                          <p:val>
                                            <p:strVal val="#ppt_w"/>
                                          </p:val>
                                        </p:tav>
                                      </p:tavLst>
                                    </p:anim>
                                    <p:anim calcmode="lin" valueType="num">
                                      <p:cBhvr>
                                        <p:cTn id="48" dur="500" fill="hold"/>
                                        <p:tgtEl>
                                          <p:spTgt spid="2068"/>
                                        </p:tgtEl>
                                        <p:attrNameLst>
                                          <p:attrName>ppt_h</p:attrName>
                                        </p:attrNameLst>
                                      </p:cBhvr>
                                      <p:tavLst>
                                        <p:tav tm="0">
                                          <p:val>
                                            <p:fltVal val="0"/>
                                          </p:val>
                                        </p:tav>
                                        <p:tav tm="100000">
                                          <p:val>
                                            <p:strVal val="#ppt_h"/>
                                          </p:val>
                                        </p:tav>
                                      </p:tavLst>
                                    </p:anim>
                                    <p:anim calcmode="lin" valueType="num">
                                      <p:cBhvr>
                                        <p:cTn id="49" dur="500" fill="hold"/>
                                        <p:tgtEl>
                                          <p:spTgt spid="2068"/>
                                        </p:tgtEl>
                                        <p:attrNameLst>
                                          <p:attrName>style.rotation</p:attrName>
                                        </p:attrNameLst>
                                      </p:cBhvr>
                                      <p:tavLst>
                                        <p:tav tm="0">
                                          <p:val>
                                            <p:fltVal val="360"/>
                                          </p:val>
                                        </p:tav>
                                        <p:tav tm="100000">
                                          <p:val>
                                            <p:fltVal val="0"/>
                                          </p:val>
                                        </p:tav>
                                      </p:tavLst>
                                    </p:anim>
                                    <p:animEffect transition="in" filter="fade">
                                      <p:cBhvr>
                                        <p:cTn id="50" dur="5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p:bldP spid="2064" grpId="0"/>
      <p:bldP spid="2065" grpId="0"/>
      <p:bldP spid="2066" grpId="0"/>
      <p:bldP spid="2067" grpId="0"/>
      <p:bldP spid="20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10244"/>
          <p:cNvSpPr txBox="1">
            <a:spLocks noChangeArrowheads="1"/>
          </p:cNvSpPr>
          <p:nvPr/>
        </p:nvSpPr>
        <p:spPr bwMode="auto">
          <a:xfrm>
            <a:off x="192088" y="232788"/>
            <a:ext cx="11999912" cy="923330"/>
          </a:xfrm>
          <a:prstGeom prst="rect">
            <a:avLst/>
          </a:prstGeom>
          <a:solidFill>
            <a:schemeClr val="accent2">
              <a:alpha val="50000"/>
            </a:schemeClr>
          </a:solidFill>
          <a:ln w="76200" cmpd="tri">
            <a:solidFill>
              <a:schemeClr val="bg1"/>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5400" b="1" dirty="0" smtClean="0">
                <a:solidFill>
                  <a:srgbClr val="0000CC"/>
                </a:solidFill>
              </a:rPr>
              <a:t>读新闻说说哪五部分，内容是什么？</a:t>
            </a:r>
            <a:endParaRPr lang="zh-CN" altLang="en-US" sz="5400" b="1" dirty="0">
              <a:solidFill>
                <a:srgbClr val="0000CC"/>
              </a:solidFill>
            </a:endParaRPr>
          </a:p>
        </p:txBody>
      </p:sp>
      <p:sp>
        <p:nvSpPr>
          <p:cNvPr id="6146" name="文本框 10245"/>
          <p:cNvSpPr txBox="1">
            <a:spLocks noChangeArrowheads="1"/>
          </p:cNvSpPr>
          <p:nvPr/>
        </p:nvSpPr>
        <p:spPr bwMode="auto">
          <a:xfrm>
            <a:off x="2358160" y="1268227"/>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endParaRPr lang="zh-CN" altLang="en-US" sz="2800" b="1">
              <a:solidFill>
                <a:prstClr val="black"/>
              </a:solidFill>
              <a:ea typeface="黑体" panose="02010609060101010101" pitchFamily="49" charset="-122"/>
            </a:endParaRPr>
          </a:p>
        </p:txBody>
      </p:sp>
      <p:sp>
        <p:nvSpPr>
          <p:cNvPr id="6148" name="文本框 10247"/>
          <p:cNvSpPr txBox="1">
            <a:spLocks noChangeArrowheads="1"/>
          </p:cNvSpPr>
          <p:nvPr/>
        </p:nvSpPr>
        <p:spPr bwMode="auto">
          <a:xfrm>
            <a:off x="1524001" y="1700213"/>
            <a:ext cx="1116013" cy="472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标题</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导语</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主体</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背景</a:t>
            </a:r>
            <a:endParaRPr lang="zh-CN" altLang="en-US" sz="3200" b="1">
              <a:solidFill>
                <a:prstClr val="white"/>
              </a:solidFill>
              <a:latin typeface="黑体" panose="02010609060101010101" pitchFamily="49" charset="-122"/>
              <a:ea typeface="黑体" panose="02010609060101010101" pitchFamily="49" charset="-122"/>
            </a:endParaRP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结语</a:t>
            </a:r>
            <a:endParaRPr lang="zh-CN" altLang="en-US" sz="3200" b="1">
              <a:solidFill>
                <a:prstClr val="white"/>
              </a:solidFill>
              <a:latin typeface="黑体" panose="02010609060101010101" pitchFamily="49" charset="-122"/>
              <a:ea typeface="黑体" panose="02010609060101010101" pitchFamily="49" charset="-122"/>
            </a:endParaRPr>
          </a:p>
        </p:txBody>
      </p:sp>
      <p:sp>
        <p:nvSpPr>
          <p:cNvPr id="6149" name="直接连接符 10248"/>
          <p:cNvSpPr>
            <a:spLocks noChangeShapeType="1"/>
          </p:cNvSpPr>
          <p:nvPr/>
        </p:nvSpPr>
        <p:spPr bwMode="auto">
          <a:xfrm>
            <a:off x="6167438" y="1700214"/>
            <a:ext cx="0" cy="4897437"/>
          </a:xfrm>
          <a:prstGeom prst="line">
            <a:avLst/>
          </a:prstGeom>
          <a:noFill/>
          <a:ln w="57150">
            <a:solidFill>
              <a:schemeClr val="bg1"/>
            </a:solidFill>
            <a:rou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50" name="文本框 10249"/>
          <p:cNvSpPr txBox="1">
            <a:spLocks noChangeArrowheads="1"/>
          </p:cNvSpPr>
          <p:nvPr/>
        </p:nvSpPr>
        <p:spPr bwMode="auto">
          <a:xfrm>
            <a:off x="886778" y="2011909"/>
            <a:ext cx="41386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标题</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2" name="文本框 10251"/>
          <p:cNvSpPr txBox="1">
            <a:spLocks noChangeArrowheads="1"/>
          </p:cNvSpPr>
          <p:nvPr/>
        </p:nvSpPr>
        <p:spPr bwMode="auto">
          <a:xfrm>
            <a:off x="887095" y="2758440"/>
            <a:ext cx="998093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noProof="1" smtClean="0">
                <a:solidFill>
                  <a:srgbClr val="0000CC"/>
                </a:solidFill>
                <a:effectLst>
                  <a:outerShdw blurRad="38100" dist="38100" dir="2700000">
                    <a:srgbClr val="C0C0C0"/>
                  </a:outerShdw>
                </a:effectLst>
                <a:latin typeface="黑体" panose="02010609060101010101" pitchFamily="49" charset="-122"/>
                <a:ea typeface="黑体" panose="02010609060101010101" pitchFamily="49" charset="-122"/>
              </a:rPr>
              <a:t>导语</a:t>
            </a:r>
            <a:r>
              <a:rPr lang="en-US" altLang="zh-CN" sz="2800" b="1" noProof="1" smtClean="0">
                <a:solidFill>
                  <a:srgbClr val="FF0000"/>
                </a:solidFill>
                <a:effectLst>
                  <a:outerShdw blurRad="38100" dist="38100" dir="2700000">
                    <a:srgbClr val="C0C0C0"/>
                  </a:outerShdw>
                </a:effectLst>
              </a:rPr>
              <a:t>--</a:t>
            </a:r>
            <a:r>
              <a:rPr lang="zh-CN" altLang="en-US" sz="2800" b="1" dirty="0" smtClean="0">
                <a:solidFill>
                  <a:srgbClr val="FF0000"/>
                </a:solidFill>
                <a:latin typeface="黑体" panose="02010609060101010101" pitchFamily="49" charset="-122"/>
                <a:ea typeface="黑体" panose="02010609060101010101" pitchFamily="49" charset="-122"/>
              </a:rPr>
              <a:t>第一段（</a:t>
            </a:r>
            <a:r>
              <a:rPr lang="zh-CN" altLang="en-US" sz="2800" b="1" dirty="0">
                <a:solidFill>
                  <a:srgbClr val="FF0000"/>
                </a:solidFill>
                <a:sym typeface="+mn-ea"/>
              </a:rPr>
              <a:t>交代了颁奖的时间，颁发者和颁奖机构以及诺贝尔奖设立的奖项。 </a:t>
            </a:r>
            <a:r>
              <a:rPr lang="zh-CN" altLang="en-US" sz="2800" b="1" dirty="0" smtClean="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3" name="文本框 10252"/>
          <p:cNvSpPr txBox="1">
            <a:spLocks noChangeArrowheads="1"/>
          </p:cNvSpPr>
          <p:nvPr/>
        </p:nvSpPr>
        <p:spPr bwMode="auto">
          <a:xfrm>
            <a:off x="1021435" y="3711464"/>
            <a:ext cx="9711228"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2800" b="1" dirty="0" smtClean="0">
                <a:solidFill>
                  <a:srgbClr val="0000CC"/>
                </a:solidFill>
                <a:latin typeface="黑体" panose="02010609060101010101" pitchFamily="49" charset="-122"/>
                <a:ea typeface="黑体" panose="02010609060101010101" pitchFamily="49" charset="-122"/>
              </a:rPr>
              <a:t>主体</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第二、三段</a:t>
            </a:r>
            <a:r>
              <a:rPr lang="zh-CN" altLang="en-US" sz="2800" b="1" dirty="0">
                <a:solidFill>
                  <a:srgbClr val="FF0000"/>
                </a:solidFill>
              </a:rPr>
              <a:t>（</a:t>
            </a:r>
            <a:r>
              <a:rPr lang="zh-CN" altLang="en-US" sz="2800" b="1" dirty="0">
                <a:solidFill>
                  <a:srgbClr val="FF0000"/>
                </a:solidFill>
                <a:sym typeface="+mn-ea"/>
              </a:rPr>
              <a:t>首届诺贝尔奖的获得者及其贡献；</a:t>
            </a:r>
            <a:r>
              <a:rPr lang="zh-CN" altLang="en-US" sz="2800" b="1" dirty="0">
                <a:solidFill>
                  <a:srgbClr val="FF0000"/>
                </a:solidFill>
                <a:sym typeface="+mn-ea"/>
              </a:rPr>
              <a:t>诺贝                       尔奖颁发的机构、时间和地点；</a:t>
            </a:r>
            <a:r>
              <a:rPr lang="zh-CN" altLang="en-US" sz="2800" b="1" dirty="0">
                <a:solidFill>
                  <a:srgbClr val="FF0000"/>
                </a:solidFill>
              </a:rPr>
              <a:t>）</a:t>
            </a:r>
            <a:endParaRPr lang="zh-CN" altLang="en-US" sz="2800" b="1" dirty="0">
              <a:solidFill>
                <a:srgbClr val="FF0000"/>
              </a:solidFill>
            </a:endParaRPr>
          </a:p>
        </p:txBody>
      </p:sp>
      <p:sp>
        <p:nvSpPr>
          <p:cNvPr id="10254" name="文本框 10253"/>
          <p:cNvSpPr txBox="1">
            <a:spLocks noChangeArrowheads="1"/>
          </p:cNvSpPr>
          <p:nvPr/>
        </p:nvSpPr>
        <p:spPr bwMode="auto">
          <a:xfrm>
            <a:off x="1053465" y="5024120"/>
            <a:ext cx="102774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背景</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第四段（进一步介绍资金来源，</a:t>
            </a:r>
            <a:r>
              <a:rPr lang="zh-CN" altLang="en-US" sz="2800" b="1" dirty="0" smtClean="0">
                <a:solidFill>
                  <a:srgbClr val="FF0000"/>
                </a:solidFill>
                <a:latin typeface="黑体" panose="02010609060101010101" pitchFamily="49" charset="-122"/>
                <a:ea typeface="黑体" panose="02010609060101010101" pitchFamily="49" charset="-122"/>
                <a:sym typeface="+mn-ea"/>
              </a:rPr>
              <a:t>资金管理权和评奖的分离</a:t>
            </a:r>
            <a:r>
              <a:rPr lang="zh-CN" altLang="en-US" sz="2800" b="1" dirty="0" smtClean="0">
                <a:solidFill>
                  <a:srgbClr val="FF0000"/>
                </a:solidFill>
                <a:latin typeface="黑体" panose="02010609060101010101" pitchFamily="49" charset="-122"/>
                <a:ea typeface="黑体" panose="02010609060101010101" pitchFamily="49" charset="-122"/>
              </a:rPr>
              <a:t>）</a:t>
            </a:r>
            <a:endParaRPr lang="zh-CN" altLang="en-US" sz="2800" b="1" dirty="0" smtClean="0">
              <a:solidFill>
                <a:srgbClr val="FF0000"/>
              </a:solidFill>
              <a:latin typeface="黑体" panose="02010609060101010101" pitchFamily="49" charset="-122"/>
              <a:ea typeface="黑体" panose="02010609060101010101" pitchFamily="49" charset="-122"/>
            </a:endParaRPr>
          </a:p>
        </p:txBody>
      </p:sp>
      <p:sp>
        <p:nvSpPr>
          <p:cNvPr id="10255" name="文本框 10254"/>
          <p:cNvSpPr txBox="1">
            <a:spLocks noChangeArrowheads="1"/>
          </p:cNvSpPr>
          <p:nvPr/>
        </p:nvSpPr>
        <p:spPr bwMode="auto">
          <a:xfrm>
            <a:off x="1171968" y="5906329"/>
            <a:ext cx="7259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结语</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诺贝尔奖颁发，以后每年一次</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500" fill="hold"/>
                                        <p:tgtEl>
                                          <p:spTgt spid="10250"/>
                                        </p:tgtEl>
                                        <p:attrNameLst>
                                          <p:attrName>ppt_w</p:attrName>
                                        </p:attrNameLst>
                                      </p:cBhvr>
                                      <p:tavLst>
                                        <p:tav tm="0">
                                          <p:val>
                                            <p:fltVal val="0"/>
                                          </p:val>
                                        </p:tav>
                                        <p:tav tm="100000">
                                          <p:val>
                                            <p:strVal val="#ppt_w"/>
                                          </p:val>
                                        </p:tav>
                                      </p:tavLst>
                                    </p:anim>
                                    <p:anim calcmode="lin" valueType="num">
                                      <p:cBhvr>
                                        <p:cTn id="8" dur="500" fill="hold"/>
                                        <p:tgtEl>
                                          <p:spTgt spid="10250"/>
                                        </p:tgtEl>
                                        <p:attrNameLst>
                                          <p:attrName>ppt_h</p:attrName>
                                        </p:attrNameLst>
                                      </p:cBhvr>
                                      <p:tavLst>
                                        <p:tav tm="0">
                                          <p:val>
                                            <p:fltVal val="0"/>
                                          </p:val>
                                        </p:tav>
                                        <p:tav tm="100000">
                                          <p:val>
                                            <p:strVal val="#ppt_h"/>
                                          </p:val>
                                        </p:tav>
                                      </p:tavLst>
                                    </p:anim>
                                    <p:anim calcmode="lin" valueType="num">
                                      <p:cBhvr>
                                        <p:cTn id="9" dur="500" fill="hold"/>
                                        <p:tgtEl>
                                          <p:spTgt spid="10250"/>
                                        </p:tgtEl>
                                        <p:attrNameLst>
                                          <p:attrName>style.rotation</p:attrName>
                                        </p:attrNameLst>
                                      </p:cBhvr>
                                      <p:tavLst>
                                        <p:tav tm="0">
                                          <p:val>
                                            <p:fltVal val="360"/>
                                          </p:val>
                                        </p:tav>
                                        <p:tav tm="100000">
                                          <p:val>
                                            <p:fltVal val="0"/>
                                          </p:val>
                                        </p:tav>
                                      </p:tavLst>
                                    </p:anim>
                                    <p:animEffect transition="in" filter="fade">
                                      <p:cBhvr>
                                        <p:cTn id="10" dur="500"/>
                                        <p:tgtEl>
                                          <p:spTgt spid="1025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252"/>
                                        </p:tgtEl>
                                        <p:attrNameLst>
                                          <p:attrName>style.visibility</p:attrName>
                                        </p:attrNameLst>
                                      </p:cBhvr>
                                      <p:to>
                                        <p:strVal val="visible"/>
                                      </p:to>
                                    </p:set>
                                    <p:anim calcmode="lin" valueType="num">
                                      <p:cBhvr>
                                        <p:cTn id="15" dur="500" fill="hold"/>
                                        <p:tgtEl>
                                          <p:spTgt spid="10252"/>
                                        </p:tgtEl>
                                        <p:attrNameLst>
                                          <p:attrName>ppt_w</p:attrName>
                                        </p:attrNameLst>
                                      </p:cBhvr>
                                      <p:tavLst>
                                        <p:tav tm="0">
                                          <p:val>
                                            <p:fltVal val="0"/>
                                          </p:val>
                                        </p:tav>
                                        <p:tav tm="100000">
                                          <p:val>
                                            <p:strVal val="#ppt_w"/>
                                          </p:val>
                                        </p:tav>
                                      </p:tavLst>
                                    </p:anim>
                                    <p:anim calcmode="lin" valueType="num">
                                      <p:cBhvr>
                                        <p:cTn id="16" dur="500" fill="hold"/>
                                        <p:tgtEl>
                                          <p:spTgt spid="10252"/>
                                        </p:tgtEl>
                                        <p:attrNameLst>
                                          <p:attrName>ppt_h</p:attrName>
                                        </p:attrNameLst>
                                      </p:cBhvr>
                                      <p:tavLst>
                                        <p:tav tm="0">
                                          <p:val>
                                            <p:fltVal val="0"/>
                                          </p:val>
                                        </p:tav>
                                        <p:tav tm="100000">
                                          <p:val>
                                            <p:strVal val="#ppt_h"/>
                                          </p:val>
                                        </p:tav>
                                      </p:tavLst>
                                    </p:anim>
                                    <p:anim calcmode="lin" valueType="num">
                                      <p:cBhvr>
                                        <p:cTn id="17" dur="500" fill="hold"/>
                                        <p:tgtEl>
                                          <p:spTgt spid="10252"/>
                                        </p:tgtEl>
                                        <p:attrNameLst>
                                          <p:attrName>style.rotation</p:attrName>
                                        </p:attrNameLst>
                                      </p:cBhvr>
                                      <p:tavLst>
                                        <p:tav tm="0">
                                          <p:val>
                                            <p:fltVal val="360"/>
                                          </p:val>
                                        </p:tav>
                                        <p:tav tm="100000">
                                          <p:val>
                                            <p:fltVal val="0"/>
                                          </p:val>
                                        </p:tav>
                                      </p:tavLst>
                                    </p:anim>
                                    <p:animEffect transition="in" filter="fade">
                                      <p:cBhvr>
                                        <p:cTn id="18" dur="500"/>
                                        <p:tgtEl>
                                          <p:spTgt spid="1025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253"/>
                                        </p:tgtEl>
                                        <p:attrNameLst>
                                          <p:attrName>style.visibility</p:attrName>
                                        </p:attrNameLst>
                                      </p:cBhvr>
                                      <p:to>
                                        <p:strVal val="visible"/>
                                      </p:to>
                                    </p:set>
                                    <p:anim calcmode="lin" valueType="num">
                                      <p:cBhvr>
                                        <p:cTn id="23" dur="500" fill="hold"/>
                                        <p:tgtEl>
                                          <p:spTgt spid="10253"/>
                                        </p:tgtEl>
                                        <p:attrNameLst>
                                          <p:attrName>ppt_w</p:attrName>
                                        </p:attrNameLst>
                                      </p:cBhvr>
                                      <p:tavLst>
                                        <p:tav tm="0">
                                          <p:val>
                                            <p:fltVal val="0"/>
                                          </p:val>
                                        </p:tav>
                                        <p:tav tm="100000">
                                          <p:val>
                                            <p:strVal val="#ppt_w"/>
                                          </p:val>
                                        </p:tav>
                                      </p:tavLst>
                                    </p:anim>
                                    <p:anim calcmode="lin" valueType="num">
                                      <p:cBhvr>
                                        <p:cTn id="24" dur="500" fill="hold"/>
                                        <p:tgtEl>
                                          <p:spTgt spid="10253"/>
                                        </p:tgtEl>
                                        <p:attrNameLst>
                                          <p:attrName>ppt_h</p:attrName>
                                        </p:attrNameLst>
                                      </p:cBhvr>
                                      <p:tavLst>
                                        <p:tav tm="0">
                                          <p:val>
                                            <p:fltVal val="0"/>
                                          </p:val>
                                        </p:tav>
                                        <p:tav tm="100000">
                                          <p:val>
                                            <p:strVal val="#ppt_h"/>
                                          </p:val>
                                        </p:tav>
                                      </p:tavLst>
                                    </p:anim>
                                    <p:anim calcmode="lin" valueType="num">
                                      <p:cBhvr>
                                        <p:cTn id="25" dur="500" fill="hold"/>
                                        <p:tgtEl>
                                          <p:spTgt spid="10253"/>
                                        </p:tgtEl>
                                        <p:attrNameLst>
                                          <p:attrName>style.rotation</p:attrName>
                                        </p:attrNameLst>
                                      </p:cBhvr>
                                      <p:tavLst>
                                        <p:tav tm="0">
                                          <p:val>
                                            <p:fltVal val="360"/>
                                          </p:val>
                                        </p:tav>
                                        <p:tav tm="100000">
                                          <p:val>
                                            <p:fltVal val="0"/>
                                          </p:val>
                                        </p:tav>
                                      </p:tavLst>
                                    </p:anim>
                                    <p:animEffect transition="in" filter="fade">
                                      <p:cBhvr>
                                        <p:cTn id="26" dur="500"/>
                                        <p:tgtEl>
                                          <p:spTgt spid="1025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254"/>
                                        </p:tgtEl>
                                        <p:attrNameLst>
                                          <p:attrName>style.visibility</p:attrName>
                                        </p:attrNameLst>
                                      </p:cBhvr>
                                      <p:to>
                                        <p:strVal val="visible"/>
                                      </p:to>
                                    </p:set>
                                    <p:anim calcmode="lin" valueType="num">
                                      <p:cBhvr>
                                        <p:cTn id="31" dur="500" fill="hold"/>
                                        <p:tgtEl>
                                          <p:spTgt spid="10254"/>
                                        </p:tgtEl>
                                        <p:attrNameLst>
                                          <p:attrName>ppt_w</p:attrName>
                                        </p:attrNameLst>
                                      </p:cBhvr>
                                      <p:tavLst>
                                        <p:tav tm="0">
                                          <p:val>
                                            <p:fltVal val="0"/>
                                          </p:val>
                                        </p:tav>
                                        <p:tav tm="100000">
                                          <p:val>
                                            <p:strVal val="#ppt_w"/>
                                          </p:val>
                                        </p:tav>
                                      </p:tavLst>
                                    </p:anim>
                                    <p:anim calcmode="lin" valueType="num">
                                      <p:cBhvr>
                                        <p:cTn id="32" dur="500" fill="hold"/>
                                        <p:tgtEl>
                                          <p:spTgt spid="10254"/>
                                        </p:tgtEl>
                                        <p:attrNameLst>
                                          <p:attrName>ppt_h</p:attrName>
                                        </p:attrNameLst>
                                      </p:cBhvr>
                                      <p:tavLst>
                                        <p:tav tm="0">
                                          <p:val>
                                            <p:fltVal val="0"/>
                                          </p:val>
                                        </p:tav>
                                        <p:tav tm="100000">
                                          <p:val>
                                            <p:strVal val="#ppt_h"/>
                                          </p:val>
                                        </p:tav>
                                      </p:tavLst>
                                    </p:anim>
                                    <p:anim calcmode="lin" valueType="num">
                                      <p:cBhvr>
                                        <p:cTn id="33" dur="500" fill="hold"/>
                                        <p:tgtEl>
                                          <p:spTgt spid="10254"/>
                                        </p:tgtEl>
                                        <p:attrNameLst>
                                          <p:attrName>style.rotation</p:attrName>
                                        </p:attrNameLst>
                                      </p:cBhvr>
                                      <p:tavLst>
                                        <p:tav tm="0">
                                          <p:val>
                                            <p:fltVal val="360"/>
                                          </p:val>
                                        </p:tav>
                                        <p:tav tm="100000">
                                          <p:val>
                                            <p:fltVal val="0"/>
                                          </p:val>
                                        </p:tav>
                                      </p:tavLst>
                                    </p:anim>
                                    <p:animEffect transition="in" filter="fade">
                                      <p:cBhvr>
                                        <p:cTn id="34" dur="500"/>
                                        <p:tgtEl>
                                          <p:spTgt spid="10254"/>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255"/>
                                        </p:tgtEl>
                                        <p:attrNameLst>
                                          <p:attrName>style.visibility</p:attrName>
                                        </p:attrNameLst>
                                      </p:cBhvr>
                                      <p:to>
                                        <p:strVal val="visible"/>
                                      </p:to>
                                    </p:set>
                                    <p:anim calcmode="lin" valueType="num">
                                      <p:cBhvr>
                                        <p:cTn id="39" dur="500" fill="hold"/>
                                        <p:tgtEl>
                                          <p:spTgt spid="10255"/>
                                        </p:tgtEl>
                                        <p:attrNameLst>
                                          <p:attrName>ppt_w</p:attrName>
                                        </p:attrNameLst>
                                      </p:cBhvr>
                                      <p:tavLst>
                                        <p:tav tm="0">
                                          <p:val>
                                            <p:fltVal val="0"/>
                                          </p:val>
                                        </p:tav>
                                        <p:tav tm="100000">
                                          <p:val>
                                            <p:strVal val="#ppt_w"/>
                                          </p:val>
                                        </p:tav>
                                      </p:tavLst>
                                    </p:anim>
                                    <p:anim calcmode="lin" valueType="num">
                                      <p:cBhvr>
                                        <p:cTn id="40" dur="500" fill="hold"/>
                                        <p:tgtEl>
                                          <p:spTgt spid="10255"/>
                                        </p:tgtEl>
                                        <p:attrNameLst>
                                          <p:attrName>ppt_h</p:attrName>
                                        </p:attrNameLst>
                                      </p:cBhvr>
                                      <p:tavLst>
                                        <p:tav tm="0">
                                          <p:val>
                                            <p:fltVal val="0"/>
                                          </p:val>
                                        </p:tav>
                                        <p:tav tm="100000">
                                          <p:val>
                                            <p:strVal val="#ppt_h"/>
                                          </p:val>
                                        </p:tav>
                                      </p:tavLst>
                                    </p:anim>
                                    <p:anim calcmode="lin" valueType="num">
                                      <p:cBhvr>
                                        <p:cTn id="41" dur="500" fill="hold"/>
                                        <p:tgtEl>
                                          <p:spTgt spid="10255"/>
                                        </p:tgtEl>
                                        <p:attrNameLst>
                                          <p:attrName>style.rotation</p:attrName>
                                        </p:attrNameLst>
                                      </p:cBhvr>
                                      <p:tavLst>
                                        <p:tav tm="0">
                                          <p:val>
                                            <p:fltVal val="360"/>
                                          </p:val>
                                        </p:tav>
                                        <p:tav tm="100000">
                                          <p:val>
                                            <p:fltVal val="0"/>
                                          </p:val>
                                        </p:tav>
                                      </p:tavLst>
                                    </p:anim>
                                    <p:animEffect transition="in" filter="fade">
                                      <p:cBhvr>
                                        <p:cTn id="42"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10252" grpId="0"/>
      <p:bldP spid="10253" grpId="0"/>
      <p:bldP spid="10254" grpId="0"/>
      <p:bldP spid="102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79873"/>
          <p:cNvSpPr>
            <a:spLocks noGrp="1"/>
          </p:cNvSpPr>
          <p:nvPr>
            <p:ph type="title"/>
          </p:nvPr>
        </p:nvSpPr>
        <p:spPr>
          <a:xfrm>
            <a:off x="1676400" y="274638"/>
            <a:ext cx="8991600" cy="1143000"/>
          </a:xfrm>
        </p:spPr>
        <p:txBody>
          <a:bodyPr anchor="ctr">
            <a:normAutofit fontScale="90000"/>
          </a:bodyPr>
          <a:p>
            <a:r>
              <a:rPr lang="en-US" altLang="zh-CN" sz="4000" b="1"/>
              <a:t>2</a:t>
            </a:r>
            <a:r>
              <a:rPr lang="zh-CN" altLang="en-US" sz="4000" b="1" dirty="0"/>
              <a:t>．课文的主体部分详写 了什么内容，略写了什么内容，为什么要这样安排？</a:t>
            </a:r>
            <a:endParaRPr lang="zh-CN" altLang="en-US" sz="4000" b="1" dirty="0"/>
          </a:p>
        </p:txBody>
      </p:sp>
      <p:sp>
        <p:nvSpPr>
          <p:cNvPr id="79875" name="文本占位符 79874"/>
          <p:cNvSpPr>
            <a:spLocks noGrp="1"/>
          </p:cNvSpPr>
          <p:nvPr>
            <p:ph type="body" idx="1"/>
          </p:nvPr>
        </p:nvSpPr>
        <p:spPr>
          <a:xfrm>
            <a:off x="1981200" y="1608138"/>
            <a:ext cx="8229600" cy="2298700"/>
          </a:xfrm>
        </p:spPr>
        <p:txBody>
          <a:bodyPr>
            <a:normAutofit fontScale="90000" lnSpcReduction="10000"/>
          </a:bodyPr>
          <a:p>
            <a:r>
              <a:rPr lang="zh-CN" altLang="en-US" sz="3600" b="1" dirty="0">
                <a:solidFill>
                  <a:srgbClr val="FF0000"/>
                </a:solidFill>
              </a:rPr>
              <a:t>详写：</a:t>
            </a:r>
            <a:r>
              <a:rPr lang="zh-CN" altLang="en-US" sz="3600" b="1" dirty="0"/>
              <a:t>首届诺贝尔</a:t>
            </a:r>
            <a:r>
              <a:rPr lang="zh-CN" altLang="en-US" sz="3600" b="1" dirty="0">
                <a:sym typeface="+mn-ea"/>
              </a:rPr>
              <a:t>获奖者的国籍、姓名、所获奖项和所做贡献</a:t>
            </a:r>
            <a:endParaRPr lang="zh-CN" altLang="en-US" sz="3600" b="1" dirty="0"/>
          </a:p>
          <a:p>
            <a:r>
              <a:rPr lang="zh-CN" altLang="en-US" sz="3600" b="1" dirty="0">
                <a:solidFill>
                  <a:srgbClr val="FF0000"/>
                </a:solidFill>
              </a:rPr>
              <a:t>略写：</a:t>
            </a:r>
            <a:r>
              <a:rPr lang="zh-CN" altLang="en-US" sz="3600" b="1" dirty="0"/>
              <a:t>颁奖机构，时间和地点，资金来源和两权分离。 </a:t>
            </a:r>
            <a:br>
              <a:rPr lang="zh-CN" altLang="en-US" sz="3600" b="1" dirty="0"/>
            </a:br>
            <a:endParaRPr lang="zh-CN" altLang="en-US" sz="3600" b="1" dirty="0"/>
          </a:p>
        </p:txBody>
      </p:sp>
      <p:sp>
        <p:nvSpPr>
          <p:cNvPr id="79876" name="矩形 79875"/>
          <p:cNvSpPr/>
          <p:nvPr/>
        </p:nvSpPr>
        <p:spPr>
          <a:xfrm>
            <a:off x="1435100" y="3906838"/>
            <a:ext cx="8775700" cy="2306955"/>
          </a:xfrm>
          <a:prstGeom prst="rect">
            <a:avLst/>
          </a:prstGeom>
          <a:noFill/>
          <a:ln w="9525">
            <a:noFill/>
          </a:ln>
        </p:spPr>
        <p:txBody>
          <a:bodyPr>
            <a:spAutoFit/>
          </a:bodyPr>
          <a:p>
            <a:pPr defTabSz="914400"/>
            <a:r>
              <a:rPr lang="zh-CN" altLang="en-US" sz="3600" b="1" dirty="0">
                <a:latin typeface="Arial" panose="020B0604020202020204" pitchFamily="34" charset="0"/>
                <a:ea typeface="楷体_GB2312" pitchFamily="49" charset="-122"/>
              </a:rPr>
              <a:t>因为获奖者的国籍、姓名和获奖情况是整篇新闻要报道的重点，能突出中心，体现了新闻事实的真实性准确性，所以详写；而其他方面不是重点，所以略写。</a:t>
            </a:r>
            <a:r>
              <a:rPr lang="zh-CN" altLang="en-US" sz="3600" b="1" dirty="0">
                <a:latin typeface="Arial" panose="020B0604020202020204" pitchFamily="34" charset="0"/>
              </a:rPr>
              <a:t> </a:t>
            </a:r>
            <a:endParaRPr lang="zh-CN" altLang="en-US" sz="36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9875">
                                            <p:txEl>
                                              <p:charRg st="0" end="17"/>
                                            </p:txEl>
                                          </p:spTgt>
                                        </p:tgtEl>
                                        <p:attrNameLst>
                                          <p:attrName>style.visibility</p:attrName>
                                        </p:attrNameLst>
                                      </p:cBhvr>
                                      <p:to>
                                        <p:strVal val="visible"/>
                                      </p:to>
                                    </p:set>
                                    <p:anim calcmode="lin" valueType="num">
                                      <p:cBhvr additive="base">
                                        <p:cTn id="7" dur="500" fill="hold"/>
                                        <p:tgtEl>
                                          <p:spTgt spid="79875">
                                            <p:txEl>
                                              <p:charRg st="0" end="17"/>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9875">
                                            <p:txEl>
                                              <p:charRg st="0" end="1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9875">
                                            <p:txEl>
                                              <p:charRg st="17" end="44"/>
                                            </p:txEl>
                                          </p:spTgt>
                                        </p:tgtEl>
                                        <p:attrNameLst>
                                          <p:attrName>style.visibility</p:attrName>
                                        </p:attrNameLst>
                                      </p:cBhvr>
                                      <p:to>
                                        <p:strVal val="visible"/>
                                      </p:to>
                                    </p:set>
                                    <p:anim calcmode="lin" valueType="num">
                                      <p:cBhvr additive="base">
                                        <p:cTn id="13" dur="500" fill="hold"/>
                                        <p:tgtEl>
                                          <p:spTgt spid="79875">
                                            <p:txEl>
                                              <p:charRg st="17" end="4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9875">
                                            <p:txEl>
                                              <p:charRg st="17" end="4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5" fill="hold" nodeType="clickEffect">
                                  <p:stCondLst>
                                    <p:cond delay="0"/>
                                  </p:stCondLst>
                                  <p:childTnLst>
                                    <p:set>
                                      <p:cBhvr>
                                        <p:cTn id="18" dur="1" fill="hold">
                                          <p:stCondLst>
                                            <p:cond delay="0"/>
                                          </p:stCondLst>
                                        </p:cTn>
                                        <p:tgtEl>
                                          <p:spTgt spid="79876">
                                            <p:txEl>
                                              <p:charRg st="0" end="56"/>
                                            </p:txEl>
                                          </p:spTgt>
                                        </p:tgtEl>
                                        <p:attrNameLst>
                                          <p:attrName>style.visibility</p:attrName>
                                        </p:attrNameLst>
                                      </p:cBhvr>
                                      <p:to>
                                        <p:strVal val="visible"/>
                                      </p:to>
                                    </p:set>
                                    <p:animEffect transition="in" filter="blinds(vertical)">
                                      <p:cBhvr>
                                        <p:cTn id="19" dur="500"/>
                                        <p:tgtEl>
                                          <p:spTgt spid="79876">
                                            <p:txEl>
                                              <p:charRg st="0"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81921"/>
          <p:cNvSpPr>
            <a:spLocks noGrp="1"/>
          </p:cNvSpPr>
          <p:nvPr>
            <p:ph type="title"/>
          </p:nvPr>
        </p:nvSpPr>
        <p:spPr>
          <a:xfrm>
            <a:off x="1258570" y="1333500"/>
            <a:ext cx="9199245" cy="1542415"/>
          </a:xfrm>
        </p:spPr>
        <p:txBody>
          <a:bodyPr anchor="ctr">
            <a:normAutofit fontScale="90000"/>
          </a:bodyPr>
          <a:p>
            <a:r>
              <a:rPr lang="en-US" altLang="zh-CN" sz="4000" b="1"/>
              <a:t>3</a:t>
            </a:r>
            <a:r>
              <a:rPr lang="zh-CN" altLang="en-US" sz="4000" b="1" dirty="0"/>
              <a:t>．最后一段交代新闻背景，进一步介绍颁奖资金来源，补充说明资金管理权和评奖的分离。你觉得作者有什么用意？ </a:t>
            </a:r>
            <a:endParaRPr lang="zh-CN" altLang="en-US" sz="4000" b="1" dirty="0"/>
          </a:p>
        </p:txBody>
      </p:sp>
      <p:sp>
        <p:nvSpPr>
          <p:cNvPr id="7" name="矩形 6"/>
          <p:cNvSpPr/>
          <p:nvPr/>
        </p:nvSpPr>
        <p:spPr>
          <a:xfrm>
            <a:off x="901519" y="3424018"/>
            <a:ext cx="9556125" cy="1973580"/>
          </a:xfrm>
          <a:prstGeom prst="rect">
            <a:avLst/>
          </a:prstGeom>
        </p:spPr>
        <p:txBody>
          <a:bodyPr wrap="square">
            <a:spAutoFit/>
          </a:bodyPr>
          <a:p>
            <a:pPr marL="228600" lvl="0" indent="-228600">
              <a:lnSpc>
                <a:spcPct val="90000"/>
              </a:lnSpc>
              <a:spcBef>
                <a:spcPts val="1000"/>
              </a:spcBef>
              <a:buFont typeface="Arial" panose="020B0604020202020204" pitchFamily="34" charset="0"/>
              <a:buChar char="•"/>
            </a:pPr>
            <a:r>
              <a:rPr lang="zh-CN" altLang="en-US" sz="4800" b="1" dirty="0" smtClean="0">
                <a:solidFill>
                  <a:srgbClr val="FF0000"/>
                </a:solidFill>
              </a:rPr>
              <a:t>        </a:t>
            </a:r>
            <a:r>
              <a:rPr lang="zh-CN" altLang="en-US" sz="4400" b="1" dirty="0" smtClean="0">
                <a:solidFill>
                  <a:srgbClr val="FF0000"/>
                </a:solidFill>
              </a:rPr>
              <a:t> 补充这一信息，意在说明诺贝尔奖评奖的公平和公正，可信度高，社会价值大，让读者更加信服。</a:t>
            </a:r>
            <a:endParaRPr lang="zh-CN" altLang="en-US" sz="4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2458</Words>
  <Application>WPS 演示</Application>
  <PresentationFormat>宽屏</PresentationFormat>
  <Paragraphs>135</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7</vt:i4>
      </vt:variant>
      <vt:variant>
        <vt:lpstr>幻灯片标题</vt:lpstr>
      </vt:variant>
      <vt:variant>
        <vt:i4>14</vt:i4>
      </vt:variant>
    </vt:vector>
  </HeadingPairs>
  <TitlesOfParts>
    <vt:vector size="32" baseType="lpstr">
      <vt:lpstr>Arial</vt:lpstr>
      <vt:lpstr>宋体</vt:lpstr>
      <vt:lpstr>Wingdings</vt:lpstr>
      <vt:lpstr>黑体</vt:lpstr>
      <vt:lpstr>Calibri</vt:lpstr>
      <vt:lpstr>楷体_GB2312</vt:lpstr>
      <vt:lpstr>Comic Sans MS</vt:lpstr>
      <vt:lpstr>Calibri Light</vt:lpstr>
      <vt:lpstr>微软雅黑</vt:lpstr>
      <vt:lpstr>Arial Unicode MS</vt:lpstr>
      <vt:lpstr>新宋体</vt:lpstr>
      <vt:lpstr>Office 主题</vt:lpstr>
      <vt:lpstr>默认设计模板</vt:lpstr>
      <vt:lpstr>2_默认设计模板</vt:lpstr>
      <vt:lpstr>3_默认设计模板</vt:lpstr>
      <vt:lpstr>6_默认设计模板</vt:lpstr>
      <vt:lpstr>7_默认设计模板</vt:lpstr>
      <vt:lpstr>8_默认设计模板</vt:lpstr>
      <vt:lpstr>PowerPoint 演示文稿</vt:lpstr>
      <vt:lpstr>2、首届诺贝尔奖颁发</vt:lpstr>
      <vt:lpstr>二、背景介绍---诺贝尔奖 </vt:lpstr>
      <vt:lpstr>诺贝尔</vt:lpstr>
      <vt:lpstr>PowerPoint 演示文稿</vt:lpstr>
      <vt:lpstr>PowerPoint 演示文稿</vt:lpstr>
      <vt:lpstr>PowerPoint 演示文稿</vt:lpstr>
      <vt:lpstr>2．课文的主体部分详写 了什么内容，略写了什么内容，为什么要这样安排？</vt:lpstr>
      <vt:lpstr>3．最后一段补充说明资金管 理权和评奖的分离。你觉得作者有什么用意？ </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CYJ</cp:lastModifiedBy>
  <cp:revision>语文备课大师【全免费】</cp:revision>
  <dcterms:created xsi:type="dcterms:W3CDTF">2017-08-04T23:26:00Z</dcterms:created>
  <dcterms:modified xsi:type="dcterms:W3CDTF">2017-09-06T02:13:15Z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