
<file path=[Content_Types].xml><?xml version="1.0" encoding="utf-8"?>
<Types xmlns="http://schemas.openxmlformats.org/package/2006/content-types">
  <Default Extension="jpeg" ContentType="image/jpeg"/>
  <Default Extension="wav" ContentType="audio/x-wav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88" r:id="rId3"/>
    <p:sldId id="258" r:id="rId4"/>
    <p:sldId id="259" r:id="rId5"/>
    <p:sldId id="289" r:id="rId6"/>
    <p:sldId id="256" r:id="rId7"/>
    <p:sldId id="257" r:id="rId8"/>
    <p:sldId id="263" r:id="rId9"/>
    <p:sldId id="270" r:id="rId10"/>
    <p:sldId id="271" r:id="rId11"/>
    <p:sldId id="272" r:id="rId12"/>
    <p:sldId id="265" r:id="rId13"/>
    <p:sldId id="266" r:id="rId14"/>
    <p:sldId id="267" r:id="rId15"/>
    <p:sldId id="268" r:id="rId16"/>
    <p:sldId id="273" r:id="rId17"/>
    <p:sldId id="274" r:id="rId18"/>
    <p:sldId id="275" r:id="rId19"/>
    <p:sldId id="276" r:id="rId20"/>
    <p:sldId id="279" r:id="rId21"/>
    <p:sldId id="287" r:id="rId22"/>
    <p:sldId id="292" r:id="rId23"/>
    <p:sldId id="277" r:id="rId24"/>
    <p:sldId id="278" r:id="rId25"/>
    <p:sldId id="280" r:id="rId26"/>
    <p:sldId id="291" r:id="rId27"/>
    <p:sldId id="296" r:id="rId28"/>
    <p:sldId id="281" r:id="rId29"/>
    <p:sldId id="282" r:id="rId30"/>
    <p:sldId id="283" r:id="rId31"/>
    <p:sldId id="299" r:id="rId32"/>
    <p:sldId id="293" r:id="rId33"/>
    <p:sldId id="294" r:id="rId34"/>
    <p:sldId id="295" r:id="rId35"/>
    <p:sldId id="285" r:id="rId36"/>
    <p:sldId id="300" r:id="rId37"/>
    <p:sldId id="303" r:id="rId38"/>
    <p:sldId id="302" r:id="rId39"/>
    <p:sldId id="298" r:id="rId40"/>
    <p:sldId id="301" r:id="rId41"/>
    <p:sldId id="327" r:id="rId42"/>
    <p:sldId id="328" r:id="rId43"/>
    <p:sldId id="329" r:id="rId44"/>
    <p:sldId id="330" r:id="rId45"/>
    <p:sldId id="331" r:id="rId46"/>
    <p:sldId id="332" r:id="rId47"/>
    <p:sldId id="333" r:id="rId48"/>
    <p:sldId id="334" r:id="rId49"/>
    <p:sldId id="335" r:id="rId50"/>
    <p:sldId id="336" r:id="rId51"/>
    <p:sldId id="337" r:id="rId52"/>
    <p:sldId id="338" r:id="rId53"/>
    <p:sldId id="339" r:id="rId54"/>
    <p:sldId id="340" r:id="rId55"/>
    <p:sldId id="341" r:id="rId56"/>
    <p:sldId id="342" r:id="rId57"/>
    <p:sldId id="343" r:id="rId58"/>
    <p:sldId id="344" r:id="rId59"/>
    <p:sldId id="345" r:id="rId60"/>
    <p:sldId id="346" r:id="rId61"/>
    <p:sldId id="347" r:id="rId62"/>
  </p:sldIdLst>
  <p:sldSz cx="9144000" cy="6858000" type="screen4x3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5" Type="http://schemas.openxmlformats.org/officeDocument/2006/relationships/tableStyles" Target="tableStyles.xml"/><Relationship Id="rId64" Type="http://schemas.openxmlformats.org/officeDocument/2006/relationships/viewProps" Target="viewProps.xml"/><Relationship Id="rId63" Type="http://schemas.openxmlformats.org/officeDocument/2006/relationships/presProps" Target="presProps.xml"/><Relationship Id="rId62" Type="http://schemas.openxmlformats.org/officeDocument/2006/relationships/slide" Target="slides/slide60.xml"/><Relationship Id="rId61" Type="http://schemas.openxmlformats.org/officeDocument/2006/relationships/slide" Target="slides/slide59.xml"/><Relationship Id="rId60" Type="http://schemas.openxmlformats.org/officeDocument/2006/relationships/slide" Target="slides/slide58.xml"/><Relationship Id="rId6" Type="http://schemas.openxmlformats.org/officeDocument/2006/relationships/slide" Target="slides/slide4.xml"/><Relationship Id="rId59" Type="http://schemas.openxmlformats.org/officeDocument/2006/relationships/slide" Target="slides/slide57.xml"/><Relationship Id="rId58" Type="http://schemas.openxmlformats.org/officeDocument/2006/relationships/slide" Target="slides/slide56.xml"/><Relationship Id="rId57" Type="http://schemas.openxmlformats.org/officeDocument/2006/relationships/slide" Target="slides/slide55.xml"/><Relationship Id="rId56" Type="http://schemas.openxmlformats.org/officeDocument/2006/relationships/slide" Target="slides/slide54.xml"/><Relationship Id="rId55" Type="http://schemas.openxmlformats.org/officeDocument/2006/relationships/slide" Target="slides/slide53.xml"/><Relationship Id="rId54" Type="http://schemas.openxmlformats.org/officeDocument/2006/relationships/slide" Target="slides/slide52.xml"/><Relationship Id="rId53" Type="http://schemas.openxmlformats.org/officeDocument/2006/relationships/slide" Target="slides/slide51.xml"/><Relationship Id="rId52" Type="http://schemas.openxmlformats.org/officeDocument/2006/relationships/slide" Target="slides/slide50.xml"/><Relationship Id="rId51" Type="http://schemas.openxmlformats.org/officeDocument/2006/relationships/slide" Target="slides/slide49.xml"/><Relationship Id="rId50" Type="http://schemas.openxmlformats.org/officeDocument/2006/relationships/slide" Target="slides/slide48.xml"/><Relationship Id="rId5" Type="http://schemas.openxmlformats.org/officeDocument/2006/relationships/slide" Target="slides/slide3.xml"/><Relationship Id="rId49" Type="http://schemas.openxmlformats.org/officeDocument/2006/relationships/slide" Target="slides/slide47.xml"/><Relationship Id="rId48" Type="http://schemas.openxmlformats.org/officeDocument/2006/relationships/slide" Target="slides/slide46.xml"/><Relationship Id="rId47" Type="http://schemas.openxmlformats.org/officeDocument/2006/relationships/slide" Target="slides/slide45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1000">
              <a:schemeClr val="accent1">
                <a:lumMod val="45000"/>
                <a:lumOff val="55000"/>
              </a:schemeClr>
            </a:gs>
            <a:gs pos="96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  <p:sp>
        <p:nvSpPr>
          <p:cNvPr id="13" name="文本框 12"/>
          <p:cNvSpPr txBox="1"/>
          <p:nvPr userDrawn="1"/>
        </p:nvSpPr>
        <p:spPr>
          <a:xfrm>
            <a:off x="4763" y="6216015"/>
            <a:ext cx="9134475" cy="506730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p>
            <a:r>
              <a:rPr lang="en-US" altLang="zh-CN" sz="1350"/>
              <a:t>                                                                                                                 </a:t>
            </a:r>
            <a:endParaRPr lang="en-US" altLang="zh-CN" sz="1350"/>
          </a:p>
          <a:p>
            <a:r>
              <a:rPr lang="en-US" altLang="zh-CN" sz="1350"/>
              <a:t>                                                       </a:t>
            </a:r>
            <a:endParaRPr lang="en-US" altLang="zh-CN" sz="135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28650" y="365125"/>
            <a:ext cx="78867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1000">
              <a:schemeClr val="accent1">
                <a:lumMod val="45000"/>
                <a:lumOff val="55000"/>
              </a:schemeClr>
            </a:gs>
            <a:gs pos="96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  <p:sp>
        <p:nvSpPr>
          <p:cNvPr id="13" name="文本框 12"/>
          <p:cNvSpPr txBox="1"/>
          <p:nvPr userDrawn="1"/>
        </p:nvSpPr>
        <p:spPr>
          <a:xfrm>
            <a:off x="4763" y="6216015"/>
            <a:ext cx="9134475" cy="506730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p>
            <a:r>
              <a:rPr lang="en-US" altLang="zh-CN" sz="1350"/>
              <a:t>                                                                                                                 </a:t>
            </a:r>
            <a:endParaRPr lang="en-US" altLang="zh-CN" sz="1350"/>
          </a:p>
          <a:p>
            <a:r>
              <a:rPr lang="en-US" altLang="zh-CN" sz="1350"/>
              <a:t>                                                       </a:t>
            </a:r>
            <a:endParaRPr lang="en-US" altLang="zh-CN" sz="135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audio" Target="../media/audio1.wav"/><Relationship Id="rId1" Type="http://schemas.openxmlformats.org/officeDocument/2006/relationships/image" Target="../media/image6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audio" Target="../media/audio1.wav"/><Relationship Id="rId1" Type="http://schemas.openxmlformats.org/officeDocument/2006/relationships/image" Target="../media/image7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8.xml"/><Relationship Id="rId5" Type="http://schemas.openxmlformats.org/officeDocument/2006/relationships/image" Target="../media/image10.png"/><Relationship Id="rId4" Type="http://schemas.microsoft.com/office/2007/relationships/media" Target="file:///G:\&#20255;&#22823;&#30340;&#24754;&#21095;\MIXINT21.WAV" TargetMode="External"/><Relationship Id="rId3" Type="http://schemas.openxmlformats.org/officeDocument/2006/relationships/audio" Target="file:///G:\&#20255;&#22823;&#30340;&#24754;&#21095;\MIXINT21.WAV" TargetMode="External"/><Relationship Id="rId2" Type="http://schemas.openxmlformats.org/officeDocument/2006/relationships/image" Target="../media/image9.GIF"/><Relationship Id="rId1" Type="http://schemas.openxmlformats.org/officeDocument/2006/relationships/slide" Target="slide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audio" Target="../media/audio2.wav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png"/><Relationship Id="rId2" Type="http://schemas.openxmlformats.org/officeDocument/2006/relationships/slide" Target="slide6.xml"/><Relationship Id="rId1" Type="http://schemas.openxmlformats.org/officeDocument/2006/relationships/slide" Target="slide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8.xml"/><Relationship Id="rId6" Type="http://schemas.openxmlformats.org/officeDocument/2006/relationships/image" Target="../media/image17.GIF"/><Relationship Id="rId5" Type="http://schemas.openxmlformats.org/officeDocument/2006/relationships/image" Target="../media/image16.GIF"/><Relationship Id="rId4" Type="http://schemas.openxmlformats.org/officeDocument/2006/relationships/image" Target="../media/image15.GIF"/><Relationship Id="rId3" Type="http://schemas.openxmlformats.org/officeDocument/2006/relationships/image" Target="../media/image14.png"/><Relationship Id="rId2" Type="http://schemas.openxmlformats.org/officeDocument/2006/relationships/image" Target="../media/image13.GIF"/><Relationship Id="rId1" Type="http://schemas.openxmlformats.org/officeDocument/2006/relationships/image" Target="../media/image12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.jpe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9.GIF"/><Relationship Id="rId1" Type="http://schemas.openxmlformats.org/officeDocument/2006/relationships/image" Target="../media/image18.jpe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21.GIF"/><Relationship Id="rId1" Type="http://schemas.openxmlformats.org/officeDocument/2006/relationships/image" Target="../media/image20.GIF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22.jpe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23.jpe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audio" Target="../media/audio3.wav"/><Relationship Id="rId1" Type="http://schemas.openxmlformats.org/officeDocument/2006/relationships/image" Target="../media/image24.jpe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25.jpeg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27.GIF"/><Relationship Id="rId1" Type="http://schemas.openxmlformats.org/officeDocument/2006/relationships/image" Target="../media/image26.jpeg"/></Relationships>
</file>

<file path=ppt/slides/_rels/slide4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audio" Target="../media/audio4.wav"/><Relationship Id="rId2" Type="http://schemas.openxmlformats.org/officeDocument/2006/relationships/image" Target="../media/image29.jpeg"/><Relationship Id="rId1" Type="http://schemas.openxmlformats.org/officeDocument/2006/relationships/image" Target="../media/image28.jpe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image" Target="../media/image31.jpeg"/><Relationship Id="rId1" Type="http://schemas.openxmlformats.org/officeDocument/2006/relationships/image" Target="../media/image30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audio" Target="../media/audio5.wav"/><Relationship Id="rId2" Type="http://schemas.openxmlformats.org/officeDocument/2006/relationships/image" Target="../media/image33.jpeg"/><Relationship Id="rId1" Type="http://schemas.openxmlformats.org/officeDocument/2006/relationships/image" Target="../media/image32.jpe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audio" Target="../media/audio6.wav"/><Relationship Id="rId1" Type="http://schemas.openxmlformats.org/officeDocument/2006/relationships/image" Target="../media/image34.jpeg"/></Relationships>
</file>

<file path=ppt/slides/_rels/slide5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.xml"/><Relationship Id="rId7" Type="http://schemas.openxmlformats.org/officeDocument/2006/relationships/audio" Target="../media/audio7.wav"/><Relationship Id="rId6" Type="http://schemas.openxmlformats.org/officeDocument/2006/relationships/image" Target="../media/image40.GIF"/><Relationship Id="rId5" Type="http://schemas.openxmlformats.org/officeDocument/2006/relationships/image" Target="../media/image39.GIF"/><Relationship Id="rId4" Type="http://schemas.openxmlformats.org/officeDocument/2006/relationships/image" Target="../media/image38.GIF"/><Relationship Id="rId3" Type="http://schemas.openxmlformats.org/officeDocument/2006/relationships/image" Target="../media/image37.GIF"/><Relationship Id="rId2" Type="http://schemas.openxmlformats.org/officeDocument/2006/relationships/image" Target="../media/image36.jpeg"/><Relationship Id="rId1" Type="http://schemas.openxmlformats.org/officeDocument/2006/relationships/image" Target="../media/image35.jpeg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41.jpeg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5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8.xml"/><Relationship Id="rId5" Type="http://schemas.openxmlformats.org/officeDocument/2006/relationships/audio" Target="../media/audio7.wav"/><Relationship Id="rId4" Type="http://schemas.openxmlformats.org/officeDocument/2006/relationships/image" Target="../media/image43.png"/><Relationship Id="rId3" Type="http://schemas.microsoft.com/office/2007/relationships/media" Target="file:///D:\kugoo\&#25105;&#30340;&#38899;&#20048;\&#38899;&#20048;\&#30495;&#24515;&#33521;&#38596;.mp3" TargetMode="External"/><Relationship Id="rId2" Type="http://schemas.openxmlformats.org/officeDocument/2006/relationships/audio" Target="file:///D:\kugoo\&#25105;&#30340;&#38899;&#20048;\&#38899;&#20048;\&#30495;&#24515;&#33521;&#38596;.mp3" TargetMode="External"/><Relationship Id="rId1" Type="http://schemas.openxmlformats.org/officeDocument/2006/relationships/image" Target="../media/image42.jpeg"/></Relationships>
</file>

<file path=ppt/slides/_rels/slide5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8.xml"/><Relationship Id="rId3" Type="http://schemas.openxmlformats.org/officeDocument/2006/relationships/audio" Target="../media/audio8.wav"/><Relationship Id="rId2" Type="http://schemas.openxmlformats.org/officeDocument/2006/relationships/image" Target="../media/image45.jpeg"/><Relationship Id="rId1" Type="http://schemas.openxmlformats.org/officeDocument/2006/relationships/image" Target="../media/image44.jpe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image" Target="../media/image47.jpeg"/><Relationship Id="rId1" Type="http://schemas.openxmlformats.org/officeDocument/2006/relationships/image" Target="../media/image46.jpeg"/></Relationships>
</file>

<file path=ppt/slides/_rels/slide58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8.xml"/><Relationship Id="rId8" Type="http://schemas.openxmlformats.org/officeDocument/2006/relationships/audio" Target="../media/audio8.wav"/><Relationship Id="rId7" Type="http://schemas.openxmlformats.org/officeDocument/2006/relationships/image" Target="../media/image20.GIF"/><Relationship Id="rId6" Type="http://schemas.openxmlformats.org/officeDocument/2006/relationships/image" Target="../media/image53.png"/><Relationship Id="rId5" Type="http://schemas.openxmlformats.org/officeDocument/2006/relationships/image" Target="../media/image52.GIF"/><Relationship Id="rId4" Type="http://schemas.openxmlformats.org/officeDocument/2006/relationships/image" Target="../media/image51.GIF"/><Relationship Id="rId3" Type="http://schemas.openxmlformats.org/officeDocument/2006/relationships/image" Target="../media/image50.GIF"/><Relationship Id="rId2" Type="http://schemas.openxmlformats.org/officeDocument/2006/relationships/image" Target="../media/image49.GIF"/><Relationship Id="rId1" Type="http://schemas.openxmlformats.org/officeDocument/2006/relationships/image" Target="../media/image48.jpeg"/></Relationships>
</file>

<file path=ppt/slides/_rels/slide5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.xml"/><Relationship Id="rId5" Type="http://schemas.openxmlformats.org/officeDocument/2006/relationships/audio" Target="../media/audio9.wav"/><Relationship Id="rId4" Type="http://schemas.openxmlformats.org/officeDocument/2006/relationships/image" Target="../media/image57.GIF"/><Relationship Id="rId3" Type="http://schemas.openxmlformats.org/officeDocument/2006/relationships/image" Target="../media/image56.GIF"/><Relationship Id="rId2" Type="http://schemas.openxmlformats.org/officeDocument/2006/relationships/image" Target="../media/image55.GIF"/><Relationship Id="rId1" Type="http://schemas.openxmlformats.org/officeDocument/2006/relationships/image" Target="../media/image54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jpeg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图片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270" y="-27940"/>
            <a:ext cx="9145905" cy="6900545"/>
          </a:xfrm>
          <a:prstGeom prst="rect">
            <a:avLst/>
          </a:prstGeom>
        </p:spPr>
      </p:pic>
      <p:sp>
        <p:nvSpPr>
          <p:cNvPr id="83970" name="文本框 83969"/>
          <p:cNvSpPr txBox="1"/>
          <p:nvPr/>
        </p:nvSpPr>
        <p:spPr>
          <a:xfrm>
            <a:off x="323850" y="1844675"/>
            <a:ext cx="8534400" cy="2654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Tx/>
            </a:pPr>
            <a:r>
              <a:rPr lang="zh-CN" altLang="en-US" sz="4800" b="1" dirty="0">
                <a:solidFill>
                  <a:srgbClr val="8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有人说：</a:t>
            </a:r>
            <a:endParaRPr lang="zh-CN" altLang="en-US" sz="4800" b="1" dirty="0">
              <a:solidFill>
                <a:srgbClr val="8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  <a:buClrTx/>
            </a:pPr>
            <a:r>
              <a:rPr lang="zh-CN" altLang="en-US" sz="4800" b="1" dirty="0">
                <a:solidFill>
                  <a:srgbClr val="000099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天上最难的事，是太空旅行；      天下最难的事，是</a:t>
            </a:r>
            <a:r>
              <a:rPr lang="zh-CN" altLang="en-US" sz="4800" b="1" dirty="0">
                <a:solidFill>
                  <a:srgbClr val="FF0066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叩访南极</a:t>
            </a:r>
            <a:r>
              <a:rPr lang="zh-CN" altLang="en-US" sz="4800" b="1" dirty="0">
                <a:solidFill>
                  <a:srgbClr val="000099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r>
              <a:rPr lang="zh-CN" altLang="en-US" sz="4800" b="1" dirty="0">
                <a:solidFill>
                  <a:schemeClr val="folHlink"/>
                </a:solidFill>
                <a:latin typeface="Times New Roman" panose="02020603050405020304" pitchFamily="2" charset="0"/>
                <a:ea typeface="方正姚体" pitchFamily="2" charset="-122"/>
              </a:rPr>
              <a:t>      </a:t>
            </a:r>
            <a:endParaRPr lang="zh-CN" altLang="en-US" sz="4800" b="1">
              <a:solidFill>
                <a:schemeClr val="folHlink"/>
              </a:solidFill>
              <a:latin typeface="Times New Roman" panose="02020603050405020304" pitchFamily="2" charset="0"/>
              <a:ea typeface="方正姚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39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39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39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839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3970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7523" name="文本占位符 107522"/>
          <p:cNvSpPr>
            <a:spLocks noGrp="1"/>
          </p:cNvSpPr>
          <p:nvPr>
            <p:ph type="body" idx="1"/>
          </p:nvPr>
        </p:nvSpPr>
        <p:spPr>
          <a:xfrm>
            <a:off x="628650" y="784225"/>
            <a:ext cx="7886700" cy="4351338"/>
          </a:xfrm>
        </p:spPr>
        <p:txBody>
          <a:bodyPr>
            <a:noAutofit/>
          </a:bodyPr>
          <a:p>
            <a:pPr>
              <a:lnSpc>
                <a:spcPct val="80000"/>
              </a:lnSpc>
              <a:buNone/>
            </a:pPr>
            <a:r>
              <a:rPr lang="en-US" altLang="zh-CN" sz="4400" b="1" dirty="0">
                <a:solidFill>
                  <a:srgbClr val="000000"/>
                </a:solidFill>
              </a:rPr>
              <a:t>         1</a:t>
            </a:r>
            <a:r>
              <a:rPr lang="zh-CN" altLang="en-US" sz="4400" b="1" dirty="0">
                <a:solidFill>
                  <a:srgbClr val="000000"/>
                </a:solidFill>
              </a:rPr>
              <a:t>、快速阅读课文</a:t>
            </a:r>
            <a:r>
              <a:rPr lang="en-US" altLang="zh-CN" sz="4400" b="1" dirty="0">
                <a:solidFill>
                  <a:srgbClr val="000000"/>
                </a:solidFill>
              </a:rPr>
              <a:t>,</a:t>
            </a:r>
            <a:r>
              <a:rPr lang="zh-CN" altLang="en-US" sz="4400" b="1" dirty="0">
                <a:solidFill>
                  <a:srgbClr val="000000"/>
                </a:solidFill>
              </a:rPr>
              <a:t>用简洁的语言介绍这个故事。</a:t>
            </a:r>
            <a:endParaRPr lang="zh-CN" altLang="en-US" sz="4400" b="1" dirty="0">
              <a:solidFill>
                <a:srgbClr val="000000"/>
              </a:solidFill>
            </a:endParaRPr>
          </a:p>
          <a:p>
            <a:pPr>
              <a:lnSpc>
                <a:spcPct val="80000"/>
              </a:lnSpc>
              <a:buNone/>
            </a:pPr>
            <a:r>
              <a:rPr lang="zh-CN" altLang="en-US" sz="4000" b="1" dirty="0"/>
              <a:t>   速读要求</a:t>
            </a:r>
            <a:endParaRPr lang="zh-CN" altLang="en-US" sz="4000" b="1" dirty="0"/>
          </a:p>
          <a:p>
            <a:pPr>
              <a:lnSpc>
                <a:spcPct val="80000"/>
              </a:lnSpc>
              <a:buNone/>
            </a:pPr>
            <a:r>
              <a:rPr lang="zh-CN" altLang="en-US" sz="4000" b="1" dirty="0">
                <a:solidFill>
                  <a:srgbClr val="FF00FF"/>
                </a:solidFill>
              </a:rPr>
              <a:t>   </a:t>
            </a:r>
            <a:r>
              <a:rPr lang="en-US" altLang="zh-CN" sz="4000" b="1" dirty="0">
                <a:solidFill>
                  <a:srgbClr val="FF00FF"/>
                </a:solidFill>
              </a:rPr>
              <a:t>(1)</a:t>
            </a:r>
            <a:r>
              <a:rPr lang="zh-CN" altLang="en-US" sz="4000" b="1" dirty="0">
                <a:solidFill>
                  <a:srgbClr val="FF00FF"/>
                </a:solidFill>
              </a:rPr>
              <a:t>、不动唇，不指读，忌回视。</a:t>
            </a:r>
            <a:endParaRPr lang="zh-CN" altLang="en-US" sz="4000" b="1" dirty="0">
              <a:solidFill>
                <a:srgbClr val="FF00FF"/>
              </a:solidFill>
            </a:endParaRPr>
          </a:p>
          <a:p>
            <a:pPr>
              <a:lnSpc>
                <a:spcPct val="80000"/>
              </a:lnSpc>
              <a:buNone/>
            </a:pPr>
            <a:r>
              <a:rPr lang="zh-CN" altLang="en-US" sz="4000" b="1" dirty="0">
                <a:solidFill>
                  <a:srgbClr val="FF00FF"/>
                </a:solidFill>
              </a:rPr>
              <a:t>   </a:t>
            </a:r>
            <a:r>
              <a:rPr lang="en-US" altLang="zh-CN" sz="4000" b="1" dirty="0">
                <a:solidFill>
                  <a:srgbClr val="FF00FF"/>
                </a:solidFill>
              </a:rPr>
              <a:t>(2)</a:t>
            </a:r>
            <a:r>
              <a:rPr lang="zh-CN" altLang="en-US" sz="4000" b="1" dirty="0">
                <a:solidFill>
                  <a:srgbClr val="FF00FF"/>
                </a:solidFill>
              </a:rPr>
              <a:t>、眼扫视，心专一，脑直映。</a:t>
            </a:r>
            <a:endParaRPr lang="zh-CN" altLang="en-US" sz="4000" b="1" dirty="0">
              <a:solidFill>
                <a:srgbClr val="FF00FF"/>
              </a:solidFill>
            </a:endParaRPr>
          </a:p>
          <a:p>
            <a:pPr>
              <a:lnSpc>
                <a:spcPct val="80000"/>
              </a:lnSpc>
              <a:buNone/>
            </a:pPr>
            <a:r>
              <a:rPr lang="zh-CN" altLang="en-US" sz="4000" b="1" dirty="0">
                <a:solidFill>
                  <a:srgbClr val="FF00FF"/>
                </a:solidFill>
              </a:rPr>
              <a:t>   </a:t>
            </a:r>
            <a:r>
              <a:rPr lang="en-US" altLang="zh-CN" sz="4000" b="1" dirty="0">
                <a:solidFill>
                  <a:srgbClr val="FF00FF"/>
                </a:solidFill>
              </a:rPr>
              <a:t>(3)</a:t>
            </a:r>
            <a:r>
              <a:rPr lang="zh-CN" altLang="en-US" sz="4000" b="1" dirty="0">
                <a:solidFill>
                  <a:srgbClr val="FF00FF"/>
                </a:solidFill>
              </a:rPr>
              <a:t>、抓重点，记大意，明中心。</a:t>
            </a:r>
            <a:endParaRPr lang="zh-CN" altLang="en-US" sz="4000" b="1" dirty="0">
              <a:solidFill>
                <a:srgbClr val="FF00FF"/>
              </a:solidFill>
            </a:endParaRPr>
          </a:p>
          <a:p>
            <a:pPr>
              <a:lnSpc>
                <a:spcPct val="80000"/>
              </a:lnSpc>
              <a:buNone/>
            </a:pPr>
            <a:r>
              <a:rPr lang="zh-CN" altLang="en-US" sz="4000" b="1" dirty="0">
                <a:solidFill>
                  <a:srgbClr val="FF00FF"/>
                </a:solidFill>
              </a:rPr>
              <a:t>   </a:t>
            </a:r>
            <a:r>
              <a:rPr lang="en-US" altLang="zh-CN" sz="4000" b="1" dirty="0">
                <a:solidFill>
                  <a:srgbClr val="FF00FF"/>
                </a:solidFill>
              </a:rPr>
              <a:t>(4)</a:t>
            </a:r>
            <a:r>
              <a:rPr lang="zh-CN" altLang="en-US" sz="4000" b="1" dirty="0">
                <a:solidFill>
                  <a:srgbClr val="FF00FF"/>
                </a:solidFill>
              </a:rPr>
              <a:t>、每分钟不少于</a:t>
            </a:r>
            <a:r>
              <a:rPr lang="en-US" altLang="zh-CN" sz="4000" b="1" dirty="0">
                <a:solidFill>
                  <a:srgbClr val="FF00FF"/>
                </a:solidFill>
              </a:rPr>
              <a:t>500</a:t>
            </a:r>
            <a:r>
              <a:rPr lang="zh-CN" altLang="en-US" sz="4400" b="1" dirty="0">
                <a:solidFill>
                  <a:srgbClr val="FF00FF"/>
                </a:solidFill>
              </a:rPr>
              <a:t>字。</a:t>
            </a:r>
            <a:endParaRPr lang="zh-CN" altLang="en-US" sz="4400" b="1" dirty="0">
              <a:solidFill>
                <a:srgbClr val="FF00FF"/>
              </a:solidFill>
            </a:endParaRPr>
          </a:p>
          <a:p>
            <a:pPr>
              <a:lnSpc>
                <a:spcPct val="80000"/>
              </a:lnSpc>
              <a:buNone/>
            </a:pPr>
            <a:r>
              <a:rPr lang="en-US" altLang="zh-CN" sz="4400" b="1" dirty="0">
                <a:solidFill>
                  <a:srgbClr val="000000"/>
                </a:solidFill>
                <a:sym typeface="+mn-ea"/>
              </a:rPr>
              <a:t>        2</a:t>
            </a:r>
            <a:r>
              <a:rPr lang="zh-CN" altLang="en-US" sz="4400" b="1" dirty="0">
                <a:solidFill>
                  <a:srgbClr val="000000"/>
                </a:solidFill>
                <a:sym typeface="+mn-ea"/>
              </a:rPr>
              <a:t>、请你用一个词来形容读完文章后的感受或心情。</a:t>
            </a:r>
            <a:endParaRPr lang="zh-CN" altLang="en-US" sz="4400" b="1" dirty="0">
              <a:solidFill>
                <a:srgbClr val="FF00FF"/>
              </a:solidFill>
            </a:endParaRPr>
          </a:p>
          <a:p>
            <a:pPr>
              <a:lnSpc>
                <a:spcPct val="80000"/>
              </a:lnSpc>
            </a:pPr>
            <a:endParaRPr lang="zh-CN" altLang="en-US" sz="4400" b="1" dirty="0">
              <a:solidFill>
                <a:srgbClr val="FF00FF"/>
              </a:solidFill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9506" name="标题 149505"/>
          <p:cNvSpPr>
            <a:spLocks noGrp="1"/>
          </p:cNvSpPr>
          <p:nvPr>
            <p:ph type="title" idx="4294967295"/>
          </p:nvPr>
        </p:nvSpPr>
        <p:spPr>
          <a:xfrm>
            <a:off x="0" y="365125"/>
            <a:ext cx="7886700" cy="1325880"/>
          </a:xfrm>
        </p:spPr>
        <p:txBody>
          <a:bodyPr anchor="ctr"/>
          <a:p>
            <a:r>
              <a:rPr lang="en-US" altLang="zh-CN" sz="4800" b="1" dirty="0">
                <a:solidFill>
                  <a:schemeClr val="tx1"/>
                </a:solidFill>
              </a:rPr>
              <a:t>   </a:t>
            </a:r>
            <a:r>
              <a:rPr lang="zh-CN" altLang="en-US" sz="4800" b="1" dirty="0">
                <a:solidFill>
                  <a:schemeClr val="tx1"/>
                </a:solidFill>
              </a:rPr>
              <a:t>抢答：</a:t>
            </a:r>
            <a:endParaRPr lang="zh-CN" altLang="en-US" sz="4800" b="1" dirty="0">
              <a:solidFill>
                <a:schemeClr val="tx1"/>
              </a:solidFill>
            </a:endParaRPr>
          </a:p>
        </p:txBody>
      </p:sp>
      <p:sp>
        <p:nvSpPr>
          <p:cNvPr id="149507" name="文本占位符 149506"/>
          <p:cNvSpPr>
            <a:spLocks noGrp="1"/>
          </p:cNvSpPr>
          <p:nvPr>
            <p:ph type="body" idx="4294967295"/>
          </p:nvPr>
        </p:nvSpPr>
        <p:spPr>
          <a:xfrm>
            <a:off x="914400" y="1628775"/>
            <a:ext cx="8229600" cy="4530725"/>
          </a:xfrm>
        </p:spPr>
        <p:txBody>
          <a:bodyPr>
            <a:normAutofit lnSpcReduction="10000"/>
          </a:bodyPr>
          <a:p>
            <a:r>
              <a:rPr lang="en-US" altLang="zh-CN" sz="4000" b="1" dirty="0"/>
              <a:t>1 </a:t>
            </a:r>
            <a:r>
              <a:rPr lang="zh-CN" altLang="en-US" sz="4000" b="1" dirty="0"/>
              <a:t>这个故事发生在哪一年？</a:t>
            </a:r>
            <a:endParaRPr lang="zh-CN" altLang="en-US" sz="4000" b="1" dirty="0"/>
          </a:p>
          <a:p>
            <a:r>
              <a:rPr lang="en-US" altLang="zh-CN" sz="4000" b="1">
                <a:solidFill>
                  <a:schemeClr val="accent6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1912</a:t>
            </a:r>
            <a:endParaRPr lang="en-US" altLang="zh-CN" sz="4000" b="1">
              <a:solidFill>
                <a:schemeClr val="accent6">
                  <a:lumMod val="75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r>
              <a:rPr lang="en-US" altLang="zh-CN" sz="4000" b="1" dirty="0"/>
              <a:t>2 </a:t>
            </a:r>
            <a:r>
              <a:rPr lang="zh-CN" altLang="en-US" sz="4000" b="1" dirty="0"/>
              <a:t>斯科特探险队是哪个国家的探险队？</a:t>
            </a:r>
            <a:endParaRPr lang="zh-CN" altLang="en-US" sz="4000" b="1" dirty="0"/>
          </a:p>
          <a:p>
            <a:r>
              <a:rPr lang="zh-CN" altLang="en-US" sz="4000" b="1" dirty="0">
                <a:solidFill>
                  <a:schemeClr val="accent6">
                    <a:lumMod val="75000"/>
                  </a:schemeClr>
                </a:solidFill>
              </a:rPr>
              <a:t>英国</a:t>
            </a:r>
            <a:endParaRPr lang="zh-CN" altLang="en-US" sz="4000" b="1" dirty="0">
              <a:solidFill>
                <a:schemeClr val="accent6">
                  <a:lumMod val="75000"/>
                </a:schemeClr>
              </a:solidFill>
            </a:endParaRPr>
          </a:p>
          <a:p>
            <a:r>
              <a:rPr lang="en-US" altLang="zh-CN" sz="4000" b="1" dirty="0"/>
              <a:t>3 </a:t>
            </a:r>
            <a:r>
              <a:rPr lang="zh-CN" altLang="en-US" sz="4000" b="1" dirty="0"/>
              <a:t>这个探险队共有几个人？</a:t>
            </a:r>
            <a:endParaRPr lang="zh-CN" altLang="en-US" sz="4000" b="1" dirty="0"/>
          </a:p>
          <a:p>
            <a:r>
              <a:rPr lang="en-US" altLang="zh-CN" sz="4000" b="1" dirty="0">
                <a:solidFill>
                  <a:schemeClr val="accent6">
                    <a:lumMod val="75000"/>
                  </a:schemeClr>
                </a:solidFill>
              </a:rPr>
              <a:t>5</a:t>
            </a:r>
            <a:r>
              <a:rPr lang="zh-CN" altLang="en-US" sz="4000" b="1" dirty="0">
                <a:solidFill>
                  <a:schemeClr val="accent6">
                    <a:lumMod val="75000"/>
                  </a:schemeClr>
                </a:solidFill>
              </a:rPr>
              <a:t>个</a:t>
            </a:r>
            <a:endParaRPr lang="zh-CN" altLang="en-US" sz="4000" b="1" dirty="0">
              <a:solidFill>
                <a:schemeClr val="accent6">
                  <a:lumMod val="75000"/>
                </a:schemeClr>
              </a:solidFill>
            </a:endParaRPr>
          </a:p>
          <a:p>
            <a:endParaRPr lang="zh-CN" altLang="en-US" sz="4000" b="1" dirty="0"/>
          </a:p>
          <a:p>
            <a:endParaRPr lang="zh-CN" altLang="en-US" sz="4000" b="1" dirty="0"/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07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9507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07">
                                            <p:txEl>
                                              <p:charRg st="14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9507">
                                            <p:txEl>
                                              <p:charRg st="14" end="1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07">
                                            <p:txEl>
                                              <p:charRg st="19" end="3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49507">
                                            <p:txEl>
                                              <p:charRg st="19" end="3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07">
                                            <p:txEl>
                                              <p:charRg st="38" end="4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49507">
                                            <p:txEl>
                                              <p:charRg st="38" end="4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07">
                                            <p:txEl>
                                              <p:charRg st="41" end="5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49507">
                                            <p:txEl>
                                              <p:charRg st="41" end="5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07">
                                            <p:txEl>
                                              <p:charRg st="55" end="5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49507">
                                            <p:txEl>
                                              <p:charRg st="55" end="5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9507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0531" name="文本占位符 150530"/>
          <p:cNvSpPr>
            <a:spLocks noGrp="1"/>
          </p:cNvSpPr>
          <p:nvPr>
            <p:ph type="body" idx="4294967295"/>
          </p:nvPr>
        </p:nvSpPr>
        <p:spPr>
          <a:xfrm>
            <a:off x="558800" y="333375"/>
            <a:ext cx="8229600" cy="6858000"/>
          </a:xfrm>
        </p:spPr>
        <p:txBody>
          <a:bodyPr/>
          <a:p>
            <a:r>
              <a:rPr lang="en-US" altLang="zh-CN" sz="4000" b="1" dirty="0">
                <a:latin typeface="黑体" panose="02010609060101010101" pitchFamily="2" charset="-122"/>
                <a:ea typeface="黑体" panose="02010609060101010101" pitchFamily="2" charset="-122"/>
              </a:rPr>
              <a:t>4 </a:t>
            </a:r>
            <a:r>
              <a:rPr lang="zh-CN" altLang="en-US" sz="4000" b="1" dirty="0">
                <a:latin typeface="黑体" panose="02010609060101010101" pitchFamily="2" charset="-122"/>
                <a:ea typeface="黑体" panose="02010609060101010101" pitchFamily="2" charset="-122"/>
              </a:rPr>
              <a:t>先到达的探险队是哪个国家的？</a:t>
            </a:r>
            <a:endParaRPr lang="zh-CN" altLang="en-US" sz="4000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r>
              <a:rPr lang="zh-CN" altLang="en-US" sz="4000" b="1" dirty="0">
                <a:solidFill>
                  <a:schemeClr val="accent6">
                    <a:lumMod val="7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挪威</a:t>
            </a:r>
            <a:endParaRPr lang="zh-CN" altLang="en-US" sz="4000" b="1" dirty="0">
              <a:solidFill>
                <a:schemeClr val="accent6">
                  <a:lumMod val="7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r>
              <a:rPr lang="en-US" altLang="zh-CN" sz="4000" b="1" dirty="0">
                <a:latin typeface="黑体" panose="02010609060101010101" pitchFamily="2" charset="-122"/>
                <a:ea typeface="黑体" panose="02010609060101010101" pitchFamily="2" charset="-122"/>
              </a:rPr>
              <a:t>5 </a:t>
            </a:r>
            <a:r>
              <a:rPr lang="zh-CN" altLang="en-US" sz="4000" b="1" dirty="0">
                <a:latin typeface="黑体" panose="02010609060101010101" pitchFamily="2" charset="-122"/>
                <a:ea typeface="黑体" panose="02010609060101010101" pitchFamily="2" charset="-122"/>
              </a:rPr>
              <a:t>斯科特到达南极点后，在南极点看见了什么？</a:t>
            </a:r>
            <a:endParaRPr lang="zh-CN" altLang="en-US" sz="4000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r>
              <a:rPr lang="zh-CN" altLang="en-US" sz="4000" b="1" dirty="0">
                <a:solidFill>
                  <a:schemeClr val="accent6">
                    <a:lumMod val="7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一面黑旗在滑雪杆上</a:t>
            </a:r>
            <a:endParaRPr lang="zh-CN" altLang="en-US" sz="4000" b="1" dirty="0">
              <a:solidFill>
                <a:schemeClr val="accent6">
                  <a:lumMod val="7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r>
              <a:rPr lang="en-US" altLang="zh-CN" sz="4000" b="1" dirty="0">
                <a:latin typeface="黑体" panose="02010609060101010101" pitchFamily="2" charset="-122"/>
                <a:ea typeface="黑体" panose="02010609060101010101" pitchFamily="2" charset="-122"/>
              </a:rPr>
              <a:t>6 </a:t>
            </a:r>
            <a:r>
              <a:rPr lang="zh-CN" altLang="en-US" sz="4000" b="1" dirty="0">
                <a:latin typeface="黑体" panose="02010609060101010101" pitchFamily="2" charset="-122"/>
                <a:ea typeface="黑体" panose="02010609060101010101" pitchFamily="2" charset="-122"/>
              </a:rPr>
              <a:t>斯科特探险队返回基地的途中他们遇到的主要危险是什么？</a:t>
            </a:r>
            <a:endParaRPr lang="zh-CN" altLang="en-US" sz="4000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r>
              <a:rPr lang="zh-CN" altLang="en-US" sz="4000" b="1" dirty="0">
                <a:solidFill>
                  <a:schemeClr val="accent6">
                    <a:lumMod val="7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恶劣的风雪天气。</a:t>
            </a:r>
            <a:endParaRPr lang="zh-CN" altLang="en-US" sz="4000" b="1" dirty="0">
              <a:solidFill>
                <a:schemeClr val="accent6">
                  <a:lumMod val="7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31">
                                            <p:txEl>
                                              <p:charRg st="0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0531">
                                            <p:txEl>
                                              <p:charRg st="0" end="1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31">
                                            <p:txEl>
                                              <p:charRg st="18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0531">
                                            <p:txEl>
                                              <p:charRg st="18" end="2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31">
                                            <p:txEl>
                                              <p:charRg st="21" end="4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50531">
                                            <p:txEl>
                                              <p:charRg st="21" end="4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31">
                                            <p:txEl>
                                              <p:charRg st="44" end="5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50531">
                                            <p:txEl>
                                              <p:charRg st="44" end="5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31">
                                            <p:txEl>
                                              <p:charRg st="54" end="8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50531">
                                            <p:txEl>
                                              <p:charRg st="54" end="8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31">
                                            <p:txEl>
                                              <p:charRg st="83" end="9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50531">
                                            <p:txEl>
                                              <p:charRg st="83" end="9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0531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1554" name="标题 151553"/>
          <p:cNvSpPr>
            <a:spLocks noGrp="1"/>
          </p:cNvSpPr>
          <p:nvPr>
            <p:ph type="title"/>
          </p:nvPr>
        </p:nvSpPr>
        <p:spPr>
          <a:xfrm>
            <a:off x="304800" y="533400"/>
            <a:ext cx="8540750" cy="838200"/>
          </a:xfrm>
        </p:spPr>
        <p:txBody>
          <a:bodyPr anchor="ctr">
            <a:noAutofit/>
          </a:bodyPr>
          <a:p>
            <a:r>
              <a:rPr lang="en-US" altLang="zh-CN" sz="4000" b="1" dirty="0">
                <a:solidFill>
                  <a:schemeClr val="tx1"/>
                </a:solidFill>
              </a:rPr>
              <a:t>5</a:t>
            </a:r>
            <a:r>
              <a:rPr lang="zh-CN" altLang="en-US" sz="4000" b="1" dirty="0">
                <a:solidFill>
                  <a:schemeClr val="tx1"/>
                </a:solidFill>
              </a:rPr>
              <a:t>、本文共写了五个人物，</a:t>
            </a:r>
            <a:br>
              <a:rPr lang="zh-CN" altLang="en-US" sz="4000" b="1" dirty="0">
                <a:solidFill>
                  <a:schemeClr val="tx1"/>
                </a:solidFill>
              </a:rPr>
            </a:br>
            <a:r>
              <a:rPr lang="zh-CN" altLang="en-US" sz="4000" b="1" dirty="0">
                <a:solidFill>
                  <a:schemeClr val="tx1"/>
                </a:solidFill>
              </a:rPr>
              <a:t>他们的姓名和身份分别是：</a:t>
            </a:r>
            <a:endParaRPr lang="zh-CN" altLang="en-US" sz="4000" b="1" dirty="0">
              <a:solidFill>
                <a:schemeClr val="tx1"/>
              </a:solidFill>
            </a:endParaRPr>
          </a:p>
        </p:txBody>
      </p:sp>
      <p:sp>
        <p:nvSpPr>
          <p:cNvPr id="151555" name="文本占位符 151554"/>
          <p:cNvSpPr>
            <a:spLocks noGrp="1"/>
          </p:cNvSpPr>
          <p:nvPr>
            <p:ph type="body" idx="1"/>
          </p:nvPr>
        </p:nvSpPr>
        <p:spPr>
          <a:xfrm>
            <a:off x="127635" y="1983105"/>
            <a:ext cx="6300470" cy="4036695"/>
          </a:xfrm>
        </p:spPr>
        <p:txBody>
          <a:bodyPr>
            <a:noAutofit/>
          </a:bodyPr>
          <a:p>
            <a:pPr marL="533400" indent="-533400">
              <a:lnSpc>
                <a:spcPct val="90000"/>
              </a:lnSpc>
              <a:buAutoNum type="arabicPeriod"/>
            </a:pPr>
            <a:r>
              <a:rPr lang="zh-CN" altLang="en-US" sz="3600" b="1" dirty="0">
                <a:solidFill>
                  <a:schemeClr val="accent6">
                    <a:lumMod val="75000"/>
                  </a:schemeClr>
                </a:solidFill>
                <a:ea typeface="楷体_GB2312" pitchFamily="49" charset="-122"/>
              </a:rPr>
              <a:t>罗伯特</a:t>
            </a:r>
            <a:r>
              <a:rPr lang="en-US" altLang="zh-CN" sz="3600" b="1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ea typeface="楷体_GB2312" pitchFamily="49" charset="-122"/>
              </a:rPr>
              <a:t>·</a:t>
            </a:r>
            <a:r>
              <a:rPr lang="zh-CN" altLang="en-US" sz="3600" b="1" dirty="0">
                <a:solidFill>
                  <a:schemeClr val="accent6">
                    <a:lumMod val="75000"/>
                  </a:schemeClr>
                </a:solidFill>
                <a:ea typeface="楷体_GB2312" pitchFamily="49" charset="-122"/>
              </a:rPr>
              <a:t>福尔肯</a:t>
            </a:r>
            <a:r>
              <a:rPr lang="en-US" altLang="zh-CN" sz="3600" b="1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ea typeface="楷体_GB2312" pitchFamily="49" charset="-122"/>
              </a:rPr>
              <a:t>·</a:t>
            </a:r>
            <a:r>
              <a:rPr lang="zh-CN" altLang="en-US" sz="3600" b="1" dirty="0">
                <a:solidFill>
                  <a:schemeClr val="accent6">
                    <a:lumMod val="75000"/>
                  </a:schemeClr>
                </a:solidFill>
                <a:ea typeface="楷体_GB2312" pitchFamily="49" charset="-122"/>
              </a:rPr>
              <a:t>斯科特</a:t>
            </a:r>
            <a:r>
              <a:rPr lang="en-US" altLang="zh-CN" sz="3600" b="1" dirty="0">
                <a:solidFill>
                  <a:schemeClr val="accent6">
                    <a:lumMod val="75000"/>
                  </a:schemeClr>
                </a:solidFill>
                <a:ea typeface="楷体_GB2312" pitchFamily="49" charset="-122"/>
              </a:rPr>
              <a:t>——</a:t>
            </a:r>
            <a:r>
              <a:rPr lang="zh-CN" altLang="en-US" sz="3600" b="1" dirty="0">
                <a:solidFill>
                  <a:schemeClr val="accent6">
                    <a:lumMod val="75000"/>
                  </a:schemeClr>
                </a:solidFill>
                <a:ea typeface="楷体_GB2312" pitchFamily="49" charset="-122"/>
              </a:rPr>
              <a:t>英国海军上校</a:t>
            </a:r>
            <a:endParaRPr lang="zh-CN" altLang="en-US" sz="3600" b="1" dirty="0">
              <a:solidFill>
                <a:schemeClr val="accent6">
                  <a:lumMod val="75000"/>
                </a:schemeClr>
              </a:solidFill>
              <a:ea typeface="楷体_GB2312" pitchFamily="49" charset="-122"/>
            </a:endParaRPr>
          </a:p>
          <a:p>
            <a:pPr marL="533400" indent="-533400">
              <a:lnSpc>
                <a:spcPct val="90000"/>
              </a:lnSpc>
              <a:buAutoNum type="arabicPeriod"/>
            </a:pPr>
            <a:r>
              <a:rPr lang="zh-CN" altLang="en-US" sz="3600" b="1" dirty="0">
                <a:solidFill>
                  <a:schemeClr val="accent6">
                    <a:lumMod val="75000"/>
                  </a:schemeClr>
                </a:solidFill>
                <a:ea typeface="楷体_GB2312" pitchFamily="49" charset="-122"/>
              </a:rPr>
              <a:t>鲍尔斯</a:t>
            </a:r>
            <a:r>
              <a:rPr lang="en-US" altLang="zh-CN" sz="3600" b="1" dirty="0">
                <a:solidFill>
                  <a:schemeClr val="accent6">
                    <a:lumMod val="75000"/>
                  </a:schemeClr>
                </a:solidFill>
                <a:ea typeface="楷体_GB2312" pitchFamily="49" charset="-122"/>
              </a:rPr>
              <a:t>—</a:t>
            </a:r>
            <a:r>
              <a:rPr lang="zh-CN" altLang="en-US" sz="3600" b="1" dirty="0">
                <a:solidFill>
                  <a:schemeClr val="accent6">
                    <a:lumMod val="75000"/>
                  </a:schemeClr>
                </a:solidFill>
                <a:ea typeface="楷体_GB2312" pitchFamily="49" charset="-122"/>
              </a:rPr>
              <a:t>？</a:t>
            </a:r>
            <a:endParaRPr lang="zh-CN" altLang="en-US" sz="3600" b="1" dirty="0">
              <a:solidFill>
                <a:schemeClr val="accent6">
                  <a:lumMod val="75000"/>
                </a:schemeClr>
              </a:solidFill>
              <a:ea typeface="楷体_GB2312" pitchFamily="49" charset="-122"/>
            </a:endParaRPr>
          </a:p>
          <a:p>
            <a:pPr marL="533400" indent="-533400">
              <a:lnSpc>
                <a:spcPct val="90000"/>
              </a:lnSpc>
              <a:buAutoNum type="arabicPeriod"/>
            </a:pPr>
            <a:r>
              <a:rPr lang="zh-CN" altLang="en-US" sz="3600" b="1" dirty="0">
                <a:solidFill>
                  <a:schemeClr val="accent6">
                    <a:lumMod val="75000"/>
                  </a:schemeClr>
                </a:solidFill>
                <a:ea typeface="楷体_GB2312" pitchFamily="49" charset="-122"/>
              </a:rPr>
              <a:t>威尔逊</a:t>
            </a:r>
            <a:r>
              <a:rPr lang="en-US" altLang="zh-CN" sz="3600" b="1" dirty="0">
                <a:solidFill>
                  <a:schemeClr val="accent6">
                    <a:lumMod val="75000"/>
                  </a:schemeClr>
                </a:solidFill>
                <a:ea typeface="楷体_GB2312" pitchFamily="49" charset="-122"/>
              </a:rPr>
              <a:t>—</a:t>
            </a:r>
            <a:r>
              <a:rPr lang="zh-CN" altLang="en-US" sz="3600" b="1" dirty="0">
                <a:solidFill>
                  <a:schemeClr val="accent6">
                    <a:lumMod val="75000"/>
                  </a:schemeClr>
                </a:solidFill>
                <a:ea typeface="楷体_GB2312" pitchFamily="49" charset="-122"/>
              </a:rPr>
              <a:t>博士，负责科学研究</a:t>
            </a:r>
            <a:endParaRPr lang="zh-CN" altLang="en-US" sz="3600" b="1" dirty="0">
              <a:solidFill>
                <a:schemeClr val="accent6">
                  <a:lumMod val="75000"/>
                </a:schemeClr>
              </a:solidFill>
              <a:ea typeface="楷体_GB2312" pitchFamily="49" charset="-122"/>
            </a:endParaRPr>
          </a:p>
          <a:p>
            <a:pPr marL="533400" indent="-533400">
              <a:lnSpc>
                <a:spcPct val="90000"/>
              </a:lnSpc>
              <a:buAutoNum type="arabicPeriod"/>
            </a:pPr>
            <a:r>
              <a:rPr lang="zh-CN" altLang="en-US" sz="3600" b="1" dirty="0">
                <a:solidFill>
                  <a:schemeClr val="accent6">
                    <a:lumMod val="75000"/>
                  </a:schemeClr>
                </a:solidFill>
                <a:ea typeface="楷体_GB2312" pitchFamily="49" charset="-122"/>
              </a:rPr>
              <a:t>埃文斯</a:t>
            </a:r>
            <a:r>
              <a:rPr lang="en-US" altLang="zh-CN" sz="3600" b="1" dirty="0">
                <a:solidFill>
                  <a:schemeClr val="accent6">
                    <a:lumMod val="75000"/>
                  </a:schemeClr>
                </a:solidFill>
                <a:ea typeface="楷体_GB2312" pitchFamily="49" charset="-122"/>
              </a:rPr>
              <a:t>—</a:t>
            </a:r>
            <a:r>
              <a:rPr lang="zh-CN" altLang="en-US" sz="3600" b="1" dirty="0">
                <a:solidFill>
                  <a:schemeClr val="accent6">
                    <a:lumMod val="75000"/>
                  </a:schemeClr>
                </a:solidFill>
                <a:ea typeface="楷体_GB2312" pitchFamily="49" charset="-122"/>
              </a:rPr>
              <a:t>英国海军军士</a:t>
            </a:r>
            <a:endParaRPr lang="zh-CN" altLang="en-US" sz="3600" b="1" dirty="0">
              <a:solidFill>
                <a:schemeClr val="accent6">
                  <a:lumMod val="75000"/>
                </a:schemeClr>
              </a:solidFill>
              <a:ea typeface="楷体_GB2312" pitchFamily="49" charset="-122"/>
            </a:endParaRPr>
          </a:p>
          <a:p>
            <a:pPr marL="533400" indent="-533400">
              <a:lnSpc>
                <a:spcPct val="90000"/>
              </a:lnSpc>
              <a:buAutoNum type="arabicPeriod"/>
            </a:pPr>
            <a:r>
              <a:rPr lang="zh-CN" altLang="en-US" sz="3600" b="1" dirty="0">
                <a:solidFill>
                  <a:schemeClr val="accent6">
                    <a:lumMod val="75000"/>
                  </a:schemeClr>
                </a:solidFill>
                <a:ea typeface="楷体_GB2312" pitchFamily="49" charset="-122"/>
              </a:rPr>
              <a:t>劳伦斯</a:t>
            </a:r>
            <a:r>
              <a:rPr lang="en-US" altLang="zh-CN" sz="3600" b="1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ea typeface="楷体_GB2312" pitchFamily="49" charset="-122"/>
              </a:rPr>
              <a:t>·</a:t>
            </a:r>
            <a:r>
              <a:rPr lang="zh-CN" altLang="en-US" sz="3600" b="1" dirty="0">
                <a:solidFill>
                  <a:schemeClr val="accent6">
                    <a:lumMod val="75000"/>
                  </a:schemeClr>
                </a:solidFill>
                <a:ea typeface="楷体_GB2312" pitchFamily="49" charset="-122"/>
              </a:rPr>
              <a:t>奥茨</a:t>
            </a:r>
            <a:r>
              <a:rPr lang="en-US" altLang="zh-CN" sz="3600" b="1" dirty="0">
                <a:solidFill>
                  <a:schemeClr val="accent6">
                    <a:lumMod val="75000"/>
                  </a:schemeClr>
                </a:solidFill>
                <a:ea typeface="楷体_GB2312" pitchFamily="49" charset="-122"/>
              </a:rPr>
              <a:t>—</a:t>
            </a:r>
            <a:r>
              <a:rPr lang="zh-CN" altLang="en-US" sz="3600" b="1" dirty="0">
                <a:solidFill>
                  <a:schemeClr val="accent6">
                    <a:lumMod val="75000"/>
                  </a:schemeClr>
                </a:solidFill>
                <a:ea typeface="楷体_GB2312" pitchFamily="49" charset="-122"/>
              </a:rPr>
              <a:t>英国皇家禁卫军的骑兵上尉</a:t>
            </a:r>
            <a:endParaRPr lang="zh-CN" altLang="en-US" sz="3600" b="1" dirty="0">
              <a:solidFill>
                <a:schemeClr val="accent6">
                  <a:lumMod val="75000"/>
                </a:schemeClr>
              </a:solidFill>
              <a:ea typeface="楷体_GB2312" pitchFamily="49" charset="-122"/>
            </a:endParaRPr>
          </a:p>
          <a:p>
            <a:pPr marL="533400" indent="-533400">
              <a:lnSpc>
                <a:spcPct val="90000"/>
              </a:lnSpc>
              <a:buAutoNum type="arabicPeriod"/>
            </a:pPr>
            <a:endParaRPr lang="zh-CN" altLang="en-US" sz="3600" b="1" dirty="0">
              <a:solidFill>
                <a:schemeClr val="accent6">
                  <a:lumMod val="75000"/>
                </a:schemeClr>
              </a:solidFill>
              <a:ea typeface="楷体_GB2312" pitchFamily="49" charset="-122"/>
            </a:endParaRPr>
          </a:p>
        </p:txBody>
      </p:sp>
      <p:pic>
        <p:nvPicPr>
          <p:cNvPr id="151557" name="图片 151556" descr="图片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72225" y="1773238"/>
            <a:ext cx="2700338" cy="43402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random/>
    <p:sndAc>
      <p:stSnd>
        <p:snd r:embed="rId2" name="projctor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55">
                                            <p:txEl>
                                              <p:charRg st="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151555">
                                            <p:txEl>
                                              <p:charRg st="0" end="2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55">
                                            <p:txEl>
                                              <p:charRg st="20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500"/>
                                        <p:tgtEl>
                                          <p:spTgt spid="151555">
                                            <p:txEl>
                                              <p:charRg st="20" end="2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55">
                                            <p:txEl>
                                              <p:charRg st="26" end="4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7" dur="500"/>
                                        <p:tgtEl>
                                          <p:spTgt spid="151555">
                                            <p:txEl>
                                              <p:charRg st="26" end="4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55">
                                            <p:txEl>
                                              <p:charRg st="40" end="5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2" dur="500"/>
                                        <p:tgtEl>
                                          <p:spTgt spid="151555">
                                            <p:txEl>
                                              <p:charRg st="40" end="5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55">
                                            <p:txEl>
                                              <p:charRg st="51" end="9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7" dur="500"/>
                                        <p:tgtEl>
                                          <p:spTgt spid="151555">
                                            <p:txEl>
                                              <p:charRg st="51" end="9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1555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2578" name="标题 152577"/>
          <p:cNvSpPr>
            <a:spLocks noGrp="1"/>
          </p:cNvSpPr>
          <p:nvPr>
            <p:ph type="title"/>
          </p:nvPr>
        </p:nvSpPr>
        <p:spPr>
          <a:xfrm>
            <a:off x="127000" y="228600"/>
            <a:ext cx="9017000" cy="2438400"/>
          </a:xfrm>
        </p:spPr>
        <p:txBody>
          <a:bodyPr anchor="ctr"/>
          <a:p>
            <a:r>
              <a:rPr lang="zh-CN" altLang="en-US" sz="3600" dirty="0">
                <a:solidFill>
                  <a:srgbClr val="6600CC"/>
                </a:solidFill>
              </a:rPr>
              <a:t>　　</a:t>
            </a:r>
            <a:r>
              <a:rPr lang="en-US" altLang="zh-CN" sz="3600">
                <a:solidFill>
                  <a:schemeClr val="tx1"/>
                </a:solidFill>
              </a:rPr>
              <a:t>6,“</a:t>
            </a:r>
            <a:r>
              <a:rPr lang="zh-CN" altLang="en-US" sz="3600" b="1" dirty="0">
                <a:solidFill>
                  <a:srgbClr val="000000"/>
                </a:solidFill>
              </a:rPr>
              <a:t>现在只有三个疲惫、羸弱的人吃力地拖着自己的脚步，穿过那茫茫无际、像铁一般坚硬的冰雪荒原。”</a:t>
            </a:r>
            <a:br>
              <a:rPr lang="zh-CN" altLang="en-US" sz="3600" b="1" dirty="0">
                <a:solidFill>
                  <a:srgbClr val="000000"/>
                </a:solidFill>
              </a:rPr>
            </a:br>
            <a:r>
              <a:rPr lang="zh-CN" altLang="en-US" sz="3600" b="1" dirty="0">
                <a:solidFill>
                  <a:srgbClr val="6600CC"/>
                </a:solidFill>
              </a:rPr>
              <a:t>　　</a:t>
            </a:r>
            <a:r>
              <a:rPr lang="zh-CN" altLang="en-US" sz="3600" b="1" dirty="0">
                <a:solidFill>
                  <a:srgbClr val="000000"/>
                </a:solidFill>
              </a:rPr>
              <a:t>这三个人是：</a:t>
            </a:r>
            <a:endParaRPr lang="zh-CN" altLang="en-US" sz="3600" b="1" dirty="0">
              <a:solidFill>
                <a:srgbClr val="000000"/>
              </a:solidFill>
            </a:endParaRPr>
          </a:p>
        </p:txBody>
      </p:sp>
      <p:sp>
        <p:nvSpPr>
          <p:cNvPr id="152579" name="文本占位符 152578"/>
          <p:cNvSpPr>
            <a:spLocks noGrp="1"/>
          </p:cNvSpPr>
          <p:nvPr>
            <p:ph type="body" idx="1"/>
          </p:nvPr>
        </p:nvSpPr>
        <p:spPr>
          <a:xfrm>
            <a:off x="1077913" y="2885440"/>
            <a:ext cx="3227387" cy="2286000"/>
          </a:xfrm>
        </p:spPr>
        <p:txBody>
          <a:bodyPr/>
          <a:p>
            <a:pPr marL="609600" indent="-609600">
              <a:buAutoNum type="arabicPeriod"/>
            </a:pPr>
            <a:r>
              <a:rPr lang="zh-CN" altLang="en-US" sz="4000" b="1" dirty="0">
                <a:solidFill>
                  <a:schemeClr val="accent6">
                    <a:lumMod val="75000"/>
                  </a:schemeClr>
                </a:solidFill>
                <a:ea typeface="楷体_GB2312" pitchFamily="49" charset="-122"/>
              </a:rPr>
              <a:t>斯科特</a:t>
            </a:r>
            <a:endParaRPr lang="zh-CN" altLang="en-US" sz="4000" b="1" dirty="0">
              <a:solidFill>
                <a:schemeClr val="accent6">
                  <a:lumMod val="75000"/>
                </a:schemeClr>
              </a:solidFill>
              <a:ea typeface="楷体_GB2312" pitchFamily="49" charset="-122"/>
            </a:endParaRPr>
          </a:p>
          <a:p>
            <a:pPr marL="609600" indent="-609600">
              <a:buAutoNum type="arabicPeriod"/>
            </a:pPr>
            <a:r>
              <a:rPr lang="zh-CN" altLang="en-US" sz="4000" b="1" dirty="0">
                <a:solidFill>
                  <a:schemeClr val="accent6">
                    <a:lumMod val="75000"/>
                  </a:schemeClr>
                </a:solidFill>
                <a:ea typeface="楷体_GB2312" pitchFamily="49" charset="-122"/>
              </a:rPr>
              <a:t>鲍尔斯</a:t>
            </a:r>
            <a:endParaRPr lang="zh-CN" altLang="en-US" sz="4000" b="1" dirty="0">
              <a:solidFill>
                <a:schemeClr val="accent6">
                  <a:lumMod val="75000"/>
                </a:schemeClr>
              </a:solidFill>
              <a:ea typeface="楷体_GB2312" pitchFamily="49" charset="-122"/>
            </a:endParaRPr>
          </a:p>
          <a:p>
            <a:pPr marL="609600" indent="-609600">
              <a:buAutoNum type="arabicPeriod"/>
            </a:pPr>
            <a:r>
              <a:rPr lang="zh-CN" altLang="en-US" sz="4000" b="1" dirty="0">
                <a:solidFill>
                  <a:schemeClr val="accent6">
                    <a:lumMod val="75000"/>
                  </a:schemeClr>
                </a:solidFill>
                <a:ea typeface="楷体_GB2312" pitchFamily="49" charset="-122"/>
              </a:rPr>
              <a:t>威尔逊</a:t>
            </a:r>
            <a:endParaRPr lang="zh-CN" altLang="en-US" sz="4000" b="1" dirty="0">
              <a:solidFill>
                <a:schemeClr val="accent6">
                  <a:lumMod val="75000"/>
                </a:schemeClr>
              </a:solidFill>
              <a:ea typeface="楷体_GB2312" pitchFamily="49" charset="-122"/>
            </a:endParaRPr>
          </a:p>
        </p:txBody>
      </p:sp>
      <p:pic>
        <p:nvPicPr>
          <p:cNvPr id="152584" name="图片 152583" descr="图片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95900" y="1700213"/>
            <a:ext cx="3740150" cy="46561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random/>
    <p:sndAc>
      <p:stSnd>
        <p:snd r:embed="rId2" name="projctor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79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152579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79">
                                            <p:txEl>
                                              <p:charRg st="4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500"/>
                                        <p:tgtEl>
                                          <p:spTgt spid="152579">
                                            <p:txEl>
                                              <p:charRg st="4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79">
                                            <p:txEl>
                                              <p:charRg st="8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7" dur="500"/>
                                        <p:tgtEl>
                                          <p:spTgt spid="152579">
                                            <p:txEl>
                                              <p:charRg st="8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2579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占位符 1"/>
          <p:cNvSpPr>
            <a:spLocks noGrp="1"/>
          </p:cNvSpPr>
          <p:nvPr>
            <p:ph type="body" idx="1"/>
          </p:nvPr>
        </p:nvSpPr>
        <p:spPr>
          <a:xfrm>
            <a:off x="409575" y="1763713"/>
            <a:ext cx="5915025" cy="4422775"/>
          </a:xfrm>
        </p:spPr>
        <p:txBody>
          <a:bodyPr/>
          <a:p>
            <a:pPr>
              <a:buNone/>
            </a:pPr>
            <a:r>
              <a:rPr lang="zh-CN" altLang="en-US" sz="3600" b="1" dirty="0">
                <a:solidFill>
                  <a:srgbClr val="000000"/>
                </a:solidFill>
              </a:rPr>
              <a:t>  全文按（       ）顺序记叙了斯科特一行五人精疲力尽又满怀希望奔向南极点，却悲哀地发现有人捷足先登，只好垂头丧气地踏上归途最后一个个（                     ）。</a:t>
            </a:r>
            <a:endParaRPr lang="zh-CN" altLang="en-US" sz="3600" b="1" dirty="0">
              <a:solidFill>
                <a:srgbClr val="000000"/>
              </a:solidFill>
            </a:endParaRPr>
          </a:p>
          <a:p>
            <a:pPr>
              <a:lnSpc>
                <a:spcPct val="80000"/>
              </a:lnSpc>
              <a:buNone/>
            </a:pPr>
            <a:endParaRPr lang="zh-CN" altLang="en-US" sz="2800" b="1" dirty="0">
              <a:solidFill>
                <a:srgbClr val="000000"/>
              </a:solidFill>
            </a:endParaRPr>
          </a:p>
        </p:txBody>
      </p:sp>
      <p:sp>
        <p:nvSpPr>
          <p:cNvPr id="37891" name="文本框 37890"/>
          <p:cNvSpPr txBox="1"/>
          <p:nvPr/>
        </p:nvSpPr>
        <p:spPr>
          <a:xfrm>
            <a:off x="2519363" y="1763713"/>
            <a:ext cx="995362" cy="57943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时间</a:t>
            </a:r>
            <a:endParaRPr lang="zh-CN" altLang="en-US" sz="32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7892" name="文本框 37891"/>
          <p:cNvSpPr txBox="1"/>
          <p:nvPr/>
        </p:nvSpPr>
        <p:spPr>
          <a:xfrm>
            <a:off x="1179513" y="4664075"/>
            <a:ext cx="2735262" cy="6397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悲壮地死去</a:t>
            </a:r>
            <a:endParaRPr lang="zh-CN" altLang="en-US" sz="36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7893" name="矩形 37892"/>
          <p:cNvSpPr/>
          <p:nvPr/>
        </p:nvSpPr>
        <p:spPr>
          <a:xfrm>
            <a:off x="407988" y="84138"/>
            <a:ext cx="3646487" cy="12874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>
                <a:gradFill rotWithShape="0">
                  <a:gsLst>
                    <a:gs pos="0">
                      <a:srgbClr val="FFFF00">
                        <a:alpha val="100000"/>
                      </a:srgbClr>
                    </a:gs>
                    <a:gs pos="100000">
                      <a:srgbClr val="FF9933"/>
                    </a:gs>
                  </a:gsLst>
                  <a:path path="rect">
                    <a:fillToRect r="100000" b="100000"/>
                  </a:path>
                  <a:tileRect/>
                </a:gradFill>
                <a:effectLst>
                  <a:outerShdw dist="35921" dir="2699999" algn="ctr" rotWithShape="0">
                    <a:srgbClr val="C0C0C0">
                      <a:alpha val="76999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理清情节</a:t>
            </a:r>
            <a:endParaRPr lang="zh-CN" altLang="en-US" sz="3600">
              <a:gradFill rotWithShape="0">
                <a:gsLst>
                  <a:gs pos="0">
                    <a:srgbClr val="FFFF00">
                      <a:alpha val="100000"/>
                    </a:srgbClr>
                  </a:gs>
                  <a:gs pos="100000">
                    <a:srgbClr val="FF9933"/>
                  </a:gs>
                </a:gsLst>
                <a:path path="rect">
                  <a:fillToRect r="100000" b="100000"/>
                </a:path>
                <a:tileRect/>
              </a:gradFill>
              <a:effectLst>
                <a:outerShdw dist="35921" dir="2699999" algn="ctr" rotWithShape="0">
                  <a:srgbClr val="C0C0C0">
                    <a:alpha val="76999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37894" name="图片 37893" descr="pic_17061"/>
          <p:cNvPicPr>
            <a:picLocks noChangeAspect="1"/>
          </p:cNvPicPr>
          <p:nvPr/>
        </p:nvPicPr>
        <p:blipFill>
          <a:blip r:embed="rId1"/>
          <a:srcRect l="11676" t="2942" r="6886" b="5182"/>
          <a:stretch>
            <a:fillRect/>
          </a:stretch>
        </p:blipFill>
        <p:spPr>
          <a:xfrm>
            <a:off x="6324600" y="1557338"/>
            <a:ext cx="2701925" cy="43434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78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78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78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78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1" grpId="0" bldLvl="0"/>
      <p:bldP spid="37892" grpId="0" bldLvl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8914" name="文本占位符 38913"/>
          <p:cNvSpPr>
            <a:spLocks noGrp="1"/>
          </p:cNvSpPr>
          <p:nvPr>
            <p:ph type="body" idx="1"/>
          </p:nvPr>
        </p:nvSpPr>
        <p:spPr>
          <a:xfrm>
            <a:off x="107950" y="190500"/>
            <a:ext cx="9145588" cy="6551613"/>
          </a:xfrm>
        </p:spPr>
        <p:txBody>
          <a:bodyPr/>
          <a:p>
            <a:pPr>
              <a:lnSpc>
                <a:spcPct val="90000"/>
              </a:lnSpc>
              <a:buNone/>
            </a:pPr>
            <a:r>
              <a:rPr lang="en-US" altLang="x-none" sz="2800" b="1" dirty="0">
                <a:solidFill>
                  <a:srgbClr val="FF0000"/>
                </a:solidFill>
              </a:rPr>
              <a:t>1912</a:t>
            </a:r>
            <a:r>
              <a:rPr lang="zh-CN" altLang="en-US" sz="2800" b="1" dirty="0">
                <a:solidFill>
                  <a:srgbClr val="FF0000"/>
                </a:solidFill>
              </a:rPr>
              <a:t>年</a:t>
            </a:r>
            <a:r>
              <a:rPr lang="en-US" altLang="x-none" sz="2800" b="1" dirty="0">
                <a:solidFill>
                  <a:srgbClr val="FF0000"/>
                </a:solidFill>
              </a:rPr>
              <a:t>1</a:t>
            </a:r>
            <a:r>
              <a:rPr lang="zh-CN" altLang="en-US" sz="2800" b="1" dirty="0">
                <a:solidFill>
                  <a:srgbClr val="FF0000"/>
                </a:solidFill>
              </a:rPr>
              <a:t>月</a:t>
            </a:r>
            <a:r>
              <a:rPr lang="en-US" altLang="x-none" sz="2800" b="1" dirty="0">
                <a:solidFill>
                  <a:srgbClr val="FF0000"/>
                </a:solidFill>
              </a:rPr>
              <a:t>16</a:t>
            </a:r>
            <a:r>
              <a:rPr lang="zh-CN" altLang="en-US" sz="2800" b="1" dirty="0">
                <a:solidFill>
                  <a:srgbClr val="000000"/>
                </a:solidFill>
              </a:rPr>
              <a:t>日斯科特一行五人向南极点进军；</a:t>
            </a:r>
            <a:endParaRPr lang="zh-CN" altLang="en-US" sz="2800" b="1" dirty="0">
              <a:solidFill>
                <a:srgbClr val="000000"/>
              </a:solidFill>
            </a:endParaRPr>
          </a:p>
          <a:p>
            <a:pPr>
              <a:lnSpc>
                <a:spcPct val="90000"/>
              </a:lnSpc>
              <a:buNone/>
            </a:pPr>
            <a:r>
              <a:rPr lang="en-US" altLang="x-none" sz="2800" b="1" dirty="0">
                <a:solidFill>
                  <a:srgbClr val="FF0000"/>
                </a:solidFill>
              </a:rPr>
              <a:t>1 </a:t>
            </a:r>
            <a:r>
              <a:rPr lang="zh-CN" altLang="en-US" sz="2800" b="1" dirty="0">
                <a:solidFill>
                  <a:srgbClr val="FF0000"/>
                </a:solidFill>
              </a:rPr>
              <a:t>月</a:t>
            </a:r>
            <a:r>
              <a:rPr lang="en-US" altLang="x-none" sz="2800" b="1" dirty="0">
                <a:solidFill>
                  <a:srgbClr val="FF0000"/>
                </a:solidFill>
              </a:rPr>
              <a:t>18</a:t>
            </a:r>
            <a:r>
              <a:rPr lang="zh-CN" altLang="en-US" sz="2800" b="1" dirty="0">
                <a:solidFill>
                  <a:srgbClr val="FF0000"/>
                </a:solidFill>
              </a:rPr>
              <a:t>日</a:t>
            </a:r>
            <a:r>
              <a:rPr lang="zh-CN" altLang="en-US" sz="2800" b="1" dirty="0">
                <a:solidFill>
                  <a:srgbClr val="000000"/>
                </a:solidFill>
              </a:rPr>
              <a:t> 到达（             ），在他们到达之前，挪威</a:t>
            </a:r>
            <a:endParaRPr lang="zh-CN" altLang="en-US" sz="2800" b="1" dirty="0">
              <a:solidFill>
                <a:srgbClr val="000000"/>
              </a:solidFill>
            </a:endParaRPr>
          </a:p>
          <a:p>
            <a:pPr>
              <a:lnSpc>
                <a:spcPct val="90000"/>
              </a:lnSpc>
              <a:buNone/>
            </a:pPr>
            <a:r>
              <a:rPr lang="zh-CN" altLang="en-US" sz="2800" b="1" dirty="0">
                <a:solidFill>
                  <a:srgbClr val="000000"/>
                </a:solidFill>
              </a:rPr>
              <a:t>人已捷足先登，然后怏怏不乐地返回，回来时危险却增</a:t>
            </a:r>
            <a:endParaRPr lang="zh-CN" altLang="en-US" sz="2800" b="1" dirty="0">
              <a:solidFill>
                <a:srgbClr val="000000"/>
              </a:solidFill>
            </a:endParaRPr>
          </a:p>
          <a:p>
            <a:pPr>
              <a:lnSpc>
                <a:spcPct val="90000"/>
              </a:lnSpc>
              <a:buNone/>
            </a:pPr>
            <a:r>
              <a:rPr lang="zh-CN" altLang="en-US" sz="2800" b="1" dirty="0">
                <a:solidFill>
                  <a:srgbClr val="000000"/>
                </a:solidFill>
              </a:rPr>
              <a:t>加了十倍；</a:t>
            </a:r>
            <a:endParaRPr lang="zh-CN" altLang="en-US" sz="2800" b="1" dirty="0">
              <a:solidFill>
                <a:srgbClr val="000000"/>
              </a:solidFill>
            </a:endParaRPr>
          </a:p>
          <a:p>
            <a:pPr>
              <a:lnSpc>
                <a:spcPct val="90000"/>
              </a:lnSpc>
              <a:buNone/>
            </a:pPr>
            <a:r>
              <a:rPr lang="en-US" altLang="x-none" sz="2800" b="1" dirty="0">
                <a:solidFill>
                  <a:srgbClr val="FF0000"/>
                </a:solidFill>
              </a:rPr>
              <a:t>2 </a:t>
            </a:r>
            <a:r>
              <a:rPr lang="zh-CN" altLang="en-US" sz="2800" b="1" dirty="0">
                <a:solidFill>
                  <a:srgbClr val="FF0000"/>
                </a:solidFill>
              </a:rPr>
              <a:t>月</a:t>
            </a:r>
            <a:r>
              <a:rPr lang="en-US" altLang="x-none" sz="2800" b="1" dirty="0">
                <a:solidFill>
                  <a:srgbClr val="FF0000"/>
                </a:solidFill>
              </a:rPr>
              <a:t>17</a:t>
            </a:r>
            <a:r>
              <a:rPr lang="zh-CN" altLang="en-US" sz="2800" b="1" dirty="0">
                <a:solidFill>
                  <a:srgbClr val="FF0000"/>
                </a:solidFill>
              </a:rPr>
              <a:t>日</a:t>
            </a:r>
            <a:r>
              <a:rPr lang="zh-CN" altLang="en-US" sz="2800" b="1" dirty="0">
                <a:solidFill>
                  <a:srgbClr val="000000"/>
                </a:solidFill>
              </a:rPr>
              <a:t>，（              ）不幸牺牲，</a:t>
            </a:r>
            <a:endParaRPr lang="zh-CN" altLang="en-US" sz="2800" b="1" dirty="0">
              <a:solidFill>
                <a:srgbClr val="000000"/>
              </a:solidFill>
            </a:endParaRPr>
          </a:p>
          <a:p>
            <a:pPr>
              <a:lnSpc>
                <a:spcPct val="90000"/>
              </a:lnSpc>
              <a:buNone/>
            </a:pPr>
            <a:r>
              <a:rPr lang="en-US" altLang="x-none" sz="2800" b="1" dirty="0">
                <a:solidFill>
                  <a:srgbClr val="FF0000"/>
                </a:solidFill>
              </a:rPr>
              <a:t>3 </a:t>
            </a:r>
            <a:r>
              <a:rPr lang="zh-CN" altLang="en-US" sz="2800" b="1" dirty="0">
                <a:solidFill>
                  <a:srgbClr val="FF0000"/>
                </a:solidFill>
              </a:rPr>
              <a:t>月</a:t>
            </a:r>
            <a:r>
              <a:rPr lang="en-US" altLang="x-none" sz="2800" b="1" dirty="0">
                <a:solidFill>
                  <a:srgbClr val="FF0000"/>
                </a:solidFill>
              </a:rPr>
              <a:t>2 </a:t>
            </a:r>
            <a:r>
              <a:rPr lang="zh-CN" altLang="en-US" sz="2800" b="1" dirty="0">
                <a:solidFill>
                  <a:srgbClr val="FF0000"/>
                </a:solidFill>
              </a:rPr>
              <a:t>日</a:t>
            </a:r>
            <a:r>
              <a:rPr lang="zh-CN" altLang="en-US" sz="2800" b="1" dirty="0">
                <a:solidFill>
                  <a:srgbClr val="000000"/>
                </a:solidFill>
              </a:rPr>
              <a:t>他们到达下一个（              ），那里的（        ）</a:t>
            </a:r>
            <a:endParaRPr lang="zh-CN" altLang="en-US" sz="2800" b="1" dirty="0">
              <a:solidFill>
                <a:srgbClr val="000000"/>
              </a:solidFill>
            </a:endParaRPr>
          </a:p>
          <a:p>
            <a:pPr>
              <a:lnSpc>
                <a:spcPct val="90000"/>
              </a:lnSpc>
              <a:buNone/>
            </a:pPr>
            <a:r>
              <a:rPr lang="zh-CN" altLang="en-US" sz="2800" b="1" dirty="0">
                <a:solidFill>
                  <a:srgbClr val="000000"/>
                </a:solidFill>
              </a:rPr>
              <a:t>非常少，（           ）第二个不幸牺牲，三个疲惫、羸弱</a:t>
            </a:r>
            <a:endParaRPr lang="zh-CN" altLang="en-US" sz="2800" b="1" dirty="0">
              <a:solidFill>
                <a:srgbClr val="000000"/>
              </a:solidFill>
            </a:endParaRPr>
          </a:p>
          <a:p>
            <a:pPr>
              <a:lnSpc>
                <a:spcPct val="90000"/>
              </a:lnSpc>
              <a:buNone/>
            </a:pPr>
            <a:r>
              <a:rPr lang="zh-CN" altLang="en-US" sz="2800" b="1" dirty="0">
                <a:solidFill>
                  <a:srgbClr val="000000"/>
                </a:solidFill>
              </a:rPr>
              <a:t>的人吃力地往前走，他们的燃料已经告罄；</a:t>
            </a:r>
            <a:endParaRPr lang="zh-CN" altLang="en-US" sz="2800" b="1" dirty="0">
              <a:solidFill>
                <a:srgbClr val="000000"/>
              </a:solidFill>
            </a:endParaRPr>
          </a:p>
          <a:p>
            <a:pPr>
              <a:lnSpc>
                <a:spcPct val="90000"/>
              </a:lnSpc>
              <a:buNone/>
            </a:pPr>
            <a:r>
              <a:rPr lang="en-US" altLang="x-none" sz="2800" b="1" dirty="0">
                <a:solidFill>
                  <a:srgbClr val="FF0000"/>
                </a:solidFill>
              </a:rPr>
              <a:t>3 </a:t>
            </a:r>
            <a:r>
              <a:rPr lang="zh-CN" altLang="en-US" sz="2800" b="1" dirty="0">
                <a:solidFill>
                  <a:srgbClr val="FF0000"/>
                </a:solidFill>
              </a:rPr>
              <a:t>月</a:t>
            </a:r>
            <a:r>
              <a:rPr lang="en-US" altLang="x-none" sz="2800" b="1" dirty="0">
                <a:solidFill>
                  <a:srgbClr val="FF0000"/>
                </a:solidFill>
              </a:rPr>
              <a:t>21</a:t>
            </a:r>
            <a:r>
              <a:rPr lang="zh-CN" altLang="en-US" sz="2800" b="1" dirty="0">
                <a:solidFill>
                  <a:srgbClr val="FF0000"/>
                </a:solidFill>
              </a:rPr>
              <a:t>日</a:t>
            </a:r>
            <a:r>
              <a:rPr lang="zh-CN" altLang="en-US" sz="2800" b="1" dirty="0">
                <a:solidFill>
                  <a:srgbClr val="000000"/>
                </a:solidFill>
              </a:rPr>
              <a:t>三个人在小小的帐篷里同死亡进行了（       ）天</a:t>
            </a:r>
            <a:endParaRPr lang="zh-CN" altLang="en-US" sz="2800" b="1" dirty="0">
              <a:solidFill>
                <a:srgbClr val="000000"/>
              </a:solidFill>
            </a:endParaRPr>
          </a:p>
          <a:p>
            <a:pPr>
              <a:lnSpc>
                <a:spcPct val="90000"/>
              </a:lnSpc>
              <a:buNone/>
            </a:pPr>
            <a:r>
              <a:rPr lang="zh-CN" altLang="en-US" sz="2800" b="1" dirty="0">
                <a:solidFill>
                  <a:srgbClr val="000000"/>
                </a:solidFill>
              </a:rPr>
              <a:t>的斗争；</a:t>
            </a:r>
            <a:endParaRPr lang="zh-CN" altLang="en-US" sz="2800" b="1" dirty="0">
              <a:solidFill>
                <a:srgbClr val="000000"/>
              </a:solidFill>
            </a:endParaRPr>
          </a:p>
          <a:p>
            <a:pPr>
              <a:lnSpc>
                <a:spcPct val="90000"/>
              </a:lnSpc>
              <a:buNone/>
            </a:pPr>
            <a:r>
              <a:rPr lang="en-US" altLang="x-none" sz="2800" b="1" dirty="0">
                <a:solidFill>
                  <a:srgbClr val="FF0000"/>
                </a:solidFill>
              </a:rPr>
              <a:t>3 </a:t>
            </a:r>
            <a:r>
              <a:rPr lang="zh-CN" altLang="en-US" sz="2800" b="1" dirty="0">
                <a:solidFill>
                  <a:srgbClr val="FF0000"/>
                </a:solidFill>
              </a:rPr>
              <a:t>月</a:t>
            </a:r>
            <a:r>
              <a:rPr lang="en-US" altLang="x-none" sz="2800" b="1" dirty="0">
                <a:solidFill>
                  <a:srgbClr val="FF0000"/>
                </a:solidFill>
              </a:rPr>
              <a:t>29</a:t>
            </a:r>
            <a:r>
              <a:rPr lang="zh-CN" altLang="en-US" sz="2800" b="1" dirty="0">
                <a:solidFill>
                  <a:srgbClr val="FF0000"/>
                </a:solidFill>
              </a:rPr>
              <a:t>日</a:t>
            </a:r>
            <a:r>
              <a:rPr lang="zh-CN" altLang="en-US" sz="2800" b="1" dirty="0">
                <a:solidFill>
                  <a:srgbClr val="000000"/>
                </a:solidFill>
              </a:rPr>
              <a:t>，他们爬进各自的（       ）等待死神的到来，</a:t>
            </a:r>
            <a:endParaRPr lang="zh-CN" altLang="en-US" sz="2800" b="1" dirty="0">
              <a:solidFill>
                <a:srgbClr val="000000"/>
              </a:solidFill>
            </a:endParaRPr>
          </a:p>
          <a:p>
            <a:pPr>
              <a:lnSpc>
                <a:spcPct val="90000"/>
              </a:lnSpc>
              <a:buNone/>
            </a:pPr>
            <a:r>
              <a:rPr lang="en-US" altLang="x-none" sz="2800" b="1" dirty="0">
                <a:solidFill>
                  <a:srgbClr val="FF0000"/>
                </a:solidFill>
              </a:rPr>
              <a:t>10</a:t>
            </a:r>
            <a:r>
              <a:rPr lang="zh-CN" altLang="en-US" sz="2800" b="1" dirty="0">
                <a:solidFill>
                  <a:srgbClr val="FF0000"/>
                </a:solidFill>
              </a:rPr>
              <a:t>月</a:t>
            </a:r>
            <a:r>
              <a:rPr lang="en-US" altLang="x-none" sz="2800" b="1" dirty="0">
                <a:solidFill>
                  <a:srgbClr val="FF0000"/>
                </a:solidFill>
              </a:rPr>
              <a:t>29</a:t>
            </a:r>
            <a:r>
              <a:rPr lang="zh-CN" altLang="en-US" sz="2800" b="1" dirty="0">
                <a:solidFill>
                  <a:srgbClr val="FF0000"/>
                </a:solidFill>
              </a:rPr>
              <a:t>日</a:t>
            </a:r>
            <a:r>
              <a:rPr lang="zh-CN" altLang="en-US" sz="2800" b="1" dirty="0">
                <a:solidFill>
                  <a:srgbClr val="000000"/>
                </a:solidFill>
              </a:rPr>
              <a:t>一支探险队去寻找（                        ），</a:t>
            </a:r>
            <a:endParaRPr lang="zh-CN" altLang="en-US" sz="2800" b="1" dirty="0">
              <a:solidFill>
                <a:srgbClr val="000000"/>
              </a:solidFill>
            </a:endParaRPr>
          </a:p>
          <a:p>
            <a:pPr>
              <a:lnSpc>
                <a:spcPct val="90000"/>
              </a:lnSpc>
              <a:buNone/>
            </a:pPr>
            <a:r>
              <a:rPr lang="en-US" altLang="x-none" sz="2800" b="1" dirty="0">
                <a:solidFill>
                  <a:srgbClr val="FF0000"/>
                </a:solidFill>
              </a:rPr>
              <a:t>11</a:t>
            </a:r>
            <a:r>
              <a:rPr lang="zh-CN" altLang="en-US" sz="2800" b="1" dirty="0">
                <a:solidFill>
                  <a:srgbClr val="FF0000"/>
                </a:solidFill>
              </a:rPr>
              <a:t>月</a:t>
            </a:r>
            <a:r>
              <a:rPr lang="en-US" altLang="x-none" sz="2800" b="1" dirty="0">
                <a:solidFill>
                  <a:srgbClr val="FF0000"/>
                </a:solidFill>
              </a:rPr>
              <a:t>12</a:t>
            </a:r>
            <a:r>
              <a:rPr lang="zh-CN" altLang="en-US" sz="2800" b="1" dirty="0">
                <a:solidFill>
                  <a:srgbClr val="FF0000"/>
                </a:solidFill>
              </a:rPr>
              <a:t>日</a:t>
            </a:r>
            <a:r>
              <a:rPr lang="zh-CN" altLang="en-US" sz="2800" b="1" dirty="0">
                <a:solidFill>
                  <a:srgbClr val="000000"/>
                </a:solidFill>
              </a:rPr>
              <a:t>，发现（                                                     ）。</a:t>
            </a:r>
            <a:endParaRPr lang="zh-CN" altLang="en-US" sz="2800" b="1" dirty="0">
              <a:solidFill>
                <a:srgbClr val="000000"/>
              </a:solidFill>
            </a:endParaRPr>
          </a:p>
          <a:p>
            <a:pPr>
              <a:lnSpc>
                <a:spcPct val="90000"/>
              </a:lnSpc>
              <a:buNone/>
            </a:pPr>
            <a:endParaRPr lang="zh-CN" altLang="en-US" sz="2800" b="1" dirty="0">
              <a:solidFill>
                <a:srgbClr val="000000"/>
              </a:solidFill>
            </a:endParaRPr>
          </a:p>
        </p:txBody>
      </p:sp>
      <p:sp>
        <p:nvSpPr>
          <p:cNvPr id="38915" name="文本框 38914"/>
          <p:cNvSpPr txBox="1"/>
          <p:nvPr/>
        </p:nvSpPr>
        <p:spPr>
          <a:xfrm>
            <a:off x="2767013" y="622300"/>
            <a:ext cx="893762" cy="5191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极点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8916" name="文本框 38915"/>
          <p:cNvSpPr txBox="1"/>
          <p:nvPr/>
        </p:nvSpPr>
        <p:spPr>
          <a:xfrm>
            <a:off x="2259013" y="2166938"/>
            <a:ext cx="1249362" cy="5175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埃文斯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8917" name="文本框 38916"/>
          <p:cNvSpPr txBox="1"/>
          <p:nvPr/>
        </p:nvSpPr>
        <p:spPr>
          <a:xfrm>
            <a:off x="4360863" y="2670175"/>
            <a:ext cx="1249362" cy="5191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贮藏点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8918" name="文本框 38917"/>
          <p:cNvSpPr txBox="1"/>
          <p:nvPr/>
        </p:nvSpPr>
        <p:spPr>
          <a:xfrm>
            <a:off x="7507288" y="2670175"/>
            <a:ext cx="893762" cy="5191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燃料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8919" name="文本框 38918"/>
          <p:cNvSpPr txBox="1"/>
          <p:nvPr/>
        </p:nvSpPr>
        <p:spPr>
          <a:xfrm>
            <a:off x="1997075" y="3213100"/>
            <a:ext cx="893763" cy="5175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奥茨</a:t>
            </a: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8920" name="文本框 38919"/>
          <p:cNvSpPr txBox="1"/>
          <p:nvPr/>
        </p:nvSpPr>
        <p:spPr>
          <a:xfrm>
            <a:off x="7664450" y="4238625"/>
            <a:ext cx="538163" cy="5175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八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8921" name="文本框 38920"/>
          <p:cNvSpPr txBox="1"/>
          <p:nvPr/>
        </p:nvSpPr>
        <p:spPr>
          <a:xfrm>
            <a:off x="4619625" y="5265738"/>
            <a:ext cx="893763" cy="51911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睡袋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8922" name="文本框 38921"/>
          <p:cNvSpPr txBox="1"/>
          <p:nvPr/>
        </p:nvSpPr>
        <p:spPr>
          <a:xfrm>
            <a:off x="4964113" y="5746750"/>
            <a:ext cx="2089150" cy="517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英雄的尸体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8923" name="文本框 38922"/>
          <p:cNvSpPr txBox="1"/>
          <p:nvPr/>
        </p:nvSpPr>
        <p:spPr>
          <a:xfrm>
            <a:off x="3006725" y="6251575"/>
            <a:ext cx="5257800" cy="517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英雄们的尸体已冻僵在睡袋里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89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89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89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89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89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89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89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89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89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89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89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89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89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89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89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89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89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89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5" grpId="0" bldLvl="0"/>
      <p:bldP spid="38916" grpId="0" bldLvl="0"/>
      <p:bldP spid="38917" grpId="0" bldLvl="0"/>
      <p:bldP spid="38918" grpId="0" bldLvl="0"/>
      <p:bldP spid="38919" grpId="0" bldLvl="0"/>
      <p:bldP spid="38920" grpId="0" bldLvl="0"/>
      <p:bldP spid="38921" grpId="0" bldLvl="0"/>
      <p:bldP spid="38922" grpId="0" bldLvl="0"/>
      <p:bldP spid="38923" grpId="0" bldLvl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9938" name="流程图: 资料带 39937"/>
          <p:cNvSpPr/>
          <p:nvPr/>
        </p:nvSpPr>
        <p:spPr>
          <a:xfrm>
            <a:off x="533400" y="0"/>
            <a:ext cx="457200" cy="457200"/>
          </a:xfrm>
          <a:prstGeom prst="flowChartPunchedTape">
            <a:avLst/>
          </a:prstGeom>
          <a:solidFill>
            <a:srgbClr val="FF0000"/>
          </a:solidFill>
          <a:ln w="9525" cap="flat" cmpd="sng">
            <a:solidFill>
              <a:srgbClr val="FF0066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39939" name="直接连接符 39938"/>
          <p:cNvSpPr/>
          <p:nvPr/>
        </p:nvSpPr>
        <p:spPr>
          <a:xfrm>
            <a:off x="533400" y="0"/>
            <a:ext cx="0" cy="9144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9940" name="任意多边形 39939"/>
          <p:cNvSpPr/>
          <p:nvPr/>
        </p:nvSpPr>
        <p:spPr>
          <a:xfrm>
            <a:off x="609600" y="215900"/>
            <a:ext cx="381000" cy="88900"/>
          </a:xfrm>
          <a:custGeom>
            <a:avLst/>
            <a:gdLst/>
            <a:ahLst/>
            <a:cxnLst/>
            <a:pathLst>
              <a:path w="240" h="56">
                <a:moveTo>
                  <a:pt x="0" y="56"/>
                </a:moveTo>
                <a:cubicBezTo>
                  <a:pt x="52" y="36"/>
                  <a:pt x="104" y="16"/>
                  <a:pt x="144" y="8"/>
                </a:cubicBezTo>
                <a:cubicBezTo>
                  <a:pt x="184" y="0"/>
                  <a:pt x="224" y="8"/>
                  <a:pt x="240" y="8"/>
                </a:cubicBezTo>
              </a:path>
            </a:pathLst>
          </a:cu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39941" name="直接连接符 39940"/>
          <p:cNvSpPr/>
          <p:nvPr/>
        </p:nvSpPr>
        <p:spPr>
          <a:xfrm>
            <a:off x="762000" y="0"/>
            <a:ext cx="0" cy="3810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cxnSp>
        <p:nvCxnSpPr>
          <p:cNvPr id="39942" name="直接箭头连接符 39941"/>
          <p:cNvCxnSpPr/>
          <p:nvPr/>
        </p:nvCxnSpPr>
        <p:spPr>
          <a:xfrm flipH="1" flipV="1">
            <a:off x="533400" y="838200"/>
            <a:ext cx="76200" cy="381000"/>
          </a:xfrm>
          <a:prstGeom prst="straightConnector1">
            <a:avLst/>
          </a:prstGeom>
          <a:ln w="34925" cap="flat" cmpd="sng">
            <a:solidFill>
              <a:srgbClr val="FF0000"/>
            </a:solidFill>
            <a:prstDash val="solid"/>
            <a:headEnd type="none" w="med" len="med"/>
            <a:tailEnd type="triangle" w="med" len="med"/>
          </a:ln>
        </p:spPr>
      </p:cxnSp>
      <p:pic>
        <p:nvPicPr>
          <p:cNvPr id="39943" name="图片 39942" descr="球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34400" y="6248400"/>
            <a:ext cx="304800" cy="304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9944" name="图片 39943" descr="球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19800" y="5105400"/>
            <a:ext cx="206375" cy="2063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9945" name="图片 39944" descr="球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33800" y="3810000"/>
            <a:ext cx="206375" cy="2063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9946" name="图片 39945" descr="球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9800" y="2819400"/>
            <a:ext cx="206375" cy="2063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9947" name="图片 39946" descr="球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1143000"/>
            <a:ext cx="206375" cy="2063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9948" name="图片 39947" descr="球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685800"/>
            <a:ext cx="206375" cy="2063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9949" name="直接连接符 39948"/>
          <p:cNvSpPr/>
          <p:nvPr/>
        </p:nvSpPr>
        <p:spPr>
          <a:xfrm>
            <a:off x="609600" y="838200"/>
            <a:ext cx="1600200" cy="2057400"/>
          </a:xfrm>
          <a:prstGeom prst="line">
            <a:avLst/>
          </a:prstGeom>
          <a:ln w="41275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39950" name="直接连接符 39949"/>
          <p:cNvSpPr/>
          <p:nvPr/>
        </p:nvSpPr>
        <p:spPr>
          <a:xfrm>
            <a:off x="2286000" y="2971800"/>
            <a:ext cx="1493838" cy="962025"/>
          </a:xfrm>
          <a:prstGeom prst="line">
            <a:avLst/>
          </a:prstGeom>
          <a:ln w="34925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39951" name="直接连接符 39950"/>
          <p:cNvSpPr/>
          <p:nvPr/>
        </p:nvSpPr>
        <p:spPr>
          <a:xfrm>
            <a:off x="3886200" y="3962400"/>
            <a:ext cx="1406525" cy="762000"/>
          </a:xfrm>
          <a:prstGeom prst="line">
            <a:avLst/>
          </a:prstGeom>
          <a:ln w="31750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pic>
        <p:nvPicPr>
          <p:cNvPr id="39952" name="图片 39951" descr="球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81600" y="4648200"/>
            <a:ext cx="152400" cy="152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9953" name="直接连接符 39952"/>
          <p:cNvSpPr/>
          <p:nvPr/>
        </p:nvSpPr>
        <p:spPr>
          <a:xfrm>
            <a:off x="5334000" y="4724400"/>
            <a:ext cx="304800" cy="152400"/>
          </a:xfrm>
          <a:prstGeom prst="line">
            <a:avLst/>
          </a:prstGeom>
          <a:ln w="31750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39954" name="正五边形 39953">
            <a:hlinkClick r:id="rId1" action="ppaction://hlinksldjump"/>
          </p:cNvPr>
          <p:cNvSpPr/>
          <p:nvPr/>
        </p:nvSpPr>
        <p:spPr>
          <a:xfrm>
            <a:off x="5562600" y="4724400"/>
            <a:ext cx="228600" cy="304800"/>
          </a:xfrm>
          <a:prstGeom prst="pentagon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39955" name="文本框 39954"/>
          <p:cNvSpPr txBox="1"/>
          <p:nvPr/>
        </p:nvSpPr>
        <p:spPr>
          <a:xfrm>
            <a:off x="815975" y="228600"/>
            <a:ext cx="2819400" cy="10668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  <a:buClrTx/>
            </a:pPr>
            <a:r>
              <a:rPr lang="zh-CN" altLang="en-US" sz="3200" b="1" dirty="0">
                <a:latin typeface="Times New Roman" panose="02020603050405020304" pitchFamily="2" charset="0"/>
                <a:ea typeface="宋体" panose="02010600030101010101" pitchFamily="2" charset="-122"/>
              </a:rPr>
              <a:t>南极点</a:t>
            </a:r>
            <a:r>
              <a:rPr lang="en-US" altLang="x-none" sz="3200" b="1" dirty="0">
                <a:latin typeface="Times New Roman" panose="02020603050405020304" pitchFamily="2" charset="0"/>
                <a:ea typeface="宋体" panose="02010600030101010101" pitchFamily="2" charset="-122"/>
              </a:rPr>
              <a:t>1912</a:t>
            </a:r>
            <a:r>
              <a:rPr lang="zh-CN" altLang="en-US" sz="3200" b="1" dirty="0">
                <a:latin typeface="Times New Roman" panose="02020603050405020304" pitchFamily="2" charset="0"/>
                <a:ea typeface="宋体" panose="02010600030101010101" pitchFamily="2" charset="-122"/>
              </a:rPr>
              <a:t>年</a:t>
            </a:r>
            <a:r>
              <a:rPr lang="en-US" altLang="x-none" sz="3200" b="1" dirty="0">
                <a:latin typeface="Times New Roman" panose="02020603050405020304" pitchFamily="2" charset="0"/>
                <a:ea typeface="宋体" panose="02010600030101010101" pitchFamily="2" charset="-122"/>
              </a:rPr>
              <a:t>1</a:t>
            </a:r>
            <a:r>
              <a:rPr lang="zh-CN" altLang="en-US" sz="3200" b="1" dirty="0">
                <a:latin typeface="Times New Roman" panose="02020603050405020304" pitchFamily="2" charset="0"/>
                <a:ea typeface="宋体" panose="02010600030101010101" pitchFamily="2" charset="-122"/>
              </a:rPr>
              <a:t>月</a:t>
            </a:r>
            <a:r>
              <a:rPr lang="en-US" altLang="x-none" sz="3200" b="1" dirty="0">
                <a:latin typeface="Times New Roman" panose="02020603050405020304" pitchFamily="2" charset="0"/>
                <a:ea typeface="宋体" panose="02010600030101010101" pitchFamily="2" charset="-122"/>
              </a:rPr>
              <a:t>18</a:t>
            </a:r>
            <a:r>
              <a:rPr lang="zh-CN" altLang="en-US" sz="3200" b="1" dirty="0">
                <a:latin typeface="Times New Roman" panose="02020603050405020304" pitchFamily="2" charset="0"/>
                <a:ea typeface="宋体" panose="02010600030101010101" pitchFamily="2" charset="-122"/>
              </a:rPr>
              <a:t>日</a:t>
            </a:r>
            <a:endParaRPr lang="zh-CN" altLang="en-US" sz="3200" b="1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39956" name="文本框 39955"/>
          <p:cNvSpPr txBox="1"/>
          <p:nvPr/>
        </p:nvSpPr>
        <p:spPr>
          <a:xfrm>
            <a:off x="0" y="1484313"/>
            <a:ext cx="1527175" cy="57943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  <a:buClrTx/>
            </a:pPr>
            <a:r>
              <a:rPr lang="en-US" altLang="x-none" sz="3200" b="1" dirty="0">
                <a:latin typeface="Times New Roman" panose="02020603050405020304" pitchFamily="2" charset="0"/>
                <a:ea typeface="宋体" panose="02010600030101010101" pitchFamily="2" charset="-122"/>
              </a:rPr>
              <a:t>12.1.16</a:t>
            </a:r>
            <a:endParaRPr lang="en-US" altLang="x-none" sz="3200" b="1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39957" name="文本框 39956"/>
          <p:cNvSpPr txBox="1"/>
          <p:nvPr/>
        </p:nvSpPr>
        <p:spPr>
          <a:xfrm>
            <a:off x="2362200" y="2017713"/>
            <a:ext cx="2209800" cy="10668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  <a:buClrTx/>
            </a:pPr>
            <a:r>
              <a:rPr lang="zh-CN" altLang="en-US" sz="3200" b="1" dirty="0">
                <a:latin typeface="Times New Roman" panose="02020603050405020304" pitchFamily="2" charset="0"/>
                <a:ea typeface="宋体" panose="02010600030101010101" pitchFamily="2" charset="-122"/>
              </a:rPr>
              <a:t>屠宰场地</a:t>
            </a:r>
            <a:r>
              <a:rPr lang="en-US" altLang="x-none" sz="3200" b="1" dirty="0">
                <a:latin typeface="Times New Roman" panose="02020603050405020304" pitchFamily="2" charset="0"/>
                <a:ea typeface="宋体" panose="02010600030101010101" pitchFamily="2" charset="-122"/>
              </a:rPr>
              <a:t>12.2.17</a:t>
            </a:r>
            <a:endParaRPr lang="en-US" altLang="x-none" sz="3200" b="1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39958" name="文本框 39957"/>
          <p:cNvSpPr txBox="1"/>
          <p:nvPr/>
        </p:nvSpPr>
        <p:spPr>
          <a:xfrm>
            <a:off x="6300788" y="5715000"/>
            <a:ext cx="2362200" cy="9461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  <a:buClrTx/>
            </a:pPr>
            <a:r>
              <a:rPr lang="zh-CN" altLang="en-US" sz="2800" b="1" dirty="0">
                <a:latin typeface="Times New Roman" panose="02020603050405020304" pitchFamily="2" charset="0"/>
                <a:ea typeface="宋体" panose="02010600030101010101" pitchFamily="2" charset="-122"/>
              </a:rPr>
              <a:t>搜救队从营地出发</a:t>
            </a:r>
            <a:r>
              <a:rPr lang="en-US" altLang="x-none" sz="2800" b="1" dirty="0">
                <a:latin typeface="Times New Roman" panose="02020603050405020304" pitchFamily="2" charset="0"/>
                <a:ea typeface="宋体" panose="02010600030101010101" pitchFamily="2" charset="-122"/>
              </a:rPr>
              <a:t>12.10.29</a:t>
            </a:r>
            <a:endParaRPr lang="en-US" altLang="x-none" sz="2800" b="1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39959" name="文本框 39958"/>
          <p:cNvSpPr txBox="1"/>
          <p:nvPr/>
        </p:nvSpPr>
        <p:spPr>
          <a:xfrm>
            <a:off x="3886200" y="3084513"/>
            <a:ext cx="2422525" cy="57943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  <a:buClrTx/>
            </a:pPr>
            <a:r>
              <a:rPr lang="zh-CN" altLang="en-US" sz="3200" b="1" dirty="0">
                <a:latin typeface="Times New Roman" panose="02020603050405020304" pitchFamily="2" charset="0"/>
                <a:ea typeface="宋体" panose="02010600030101010101" pitchFamily="2" charset="-122"/>
              </a:rPr>
              <a:t>贮藏点</a:t>
            </a:r>
            <a:r>
              <a:rPr lang="en-US" altLang="x-none" sz="3200" b="1" dirty="0">
                <a:latin typeface="Times New Roman" panose="02020603050405020304" pitchFamily="2" charset="0"/>
                <a:ea typeface="宋体" panose="02010600030101010101" pitchFamily="2" charset="-122"/>
              </a:rPr>
              <a:t>12.3.2</a:t>
            </a:r>
            <a:endParaRPr lang="en-US" altLang="x-none" sz="3200" b="1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39960" name="文本框 39959"/>
          <p:cNvSpPr txBox="1"/>
          <p:nvPr/>
        </p:nvSpPr>
        <p:spPr>
          <a:xfrm>
            <a:off x="5562600" y="3856038"/>
            <a:ext cx="2806700" cy="94456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  <a:buClrTx/>
            </a:pPr>
            <a:r>
              <a:rPr lang="zh-CN" altLang="en-US" sz="2800" b="1" dirty="0">
                <a:latin typeface="Times New Roman" panose="02020603050405020304" pitchFamily="2" charset="0"/>
                <a:ea typeface="宋体" panose="02010600030101010101" pitchFamily="2" charset="-122"/>
              </a:rPr>
              <a:t>离贮藏点还差</a:t>
            </a:r>
            <a:r>
              <a:rPr lang="en-US" altLang="x-none" sz="2800" b="1" dirty="0">
                <a:latin typeface="Times New Roman" panose="02020603050405020304" pitchFamily="2" charset="0"/>
                <a:ea typeface="宋体" panose="02010600030101010101" pitchFamily="2" charset="-122"/>
              </a:rPr>
              <a:t>17</a:t>
            </a:r>
            <a:r>
              <a:rPr lang="zh-CN" altLang="en-US" sz="2800" b="1" dirty="0">
                <a:latin typeface="Times New Roman" panose="02020603050405020304" pitchFamily="2" charset="0"/>
                <a:ea typeface="宋体" panose="02010600030101010101" pitchFamily="2" charset="-122"/>
              </a:rPr>
              <a:t>公里</a:t>
            </a:r>
            <a:r>
              <a:rPr lang="en-US" altLang="x-none" sz="2800" b="1" dirty="0">
                <a:latin typeface="Times New Roman" panose="02020603050405020304" pitchFamily="2" charset="0"/>
                <a:ea typeface="宋体" panose="02010600030101010101" pitchFamily="2" charset="-122"/>
              </a:rPr>
              <a:t>12.3.29</a:t>
            </a:r>
            <a:endParaRPr lang="en-US" altLang="x-none" sz="2800" b="1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39961" name="文本框 39960"/>
          <p:cNvSpPr txBox="1"/>
          <p:nvPr/>
        </p:nvSpPr>
        <p:spPr>
          <a:xfrm>
            <a:off x="1974850" y="4652963"/>
            <a:ext cx="3270250" cy="94456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  <a:buClrTx/>
            </a:pPr>
            <a:r>
              <a:rPr lang="zh-CN" altLang="en-US" sz="2800" b="1" dirty="0">
                <a:latin typeface="Times New Roman" panose="02020603050405020304" pitchFamily="2" charset="0"/>
                <a:ea typeface="宋体" panose="02010600030101010101" pitchFamily="2" charset="-122"/>
              </a:rPr>
              <a:t>离下一个贮藏点还有</a:t>
            </a:r>
            <a:r>
              <a:rPr lang="en-US" altLang="x-none" sz="2800" b="1" dirty="0">
                <a:latin typeface="Times New Roman" panose="02020603050405020304" pitchFamily="2" charset="0"/>
                <a:ea typeface="宋体" panose="02010600030101010101" pitchFamily="2" charset="-122"/>
              </a:rPr>
              <a:t>20</a:t>
            </a:r>
            <a:r>
              <a:rPr lang="zh-CN" altLang="en-US" sz="2800" b="1" dirty="0">
                <a:latin typeface="Times New Roman" panose="02020603050405020304" pitchFamily="2" charset="0"/>
                <a:ea typeface="宋体" panose="02010600030101010101" pitchFamily="2" charset="-122"/>
              </a:rPr>
              <a:t>公里</a:t>
            </a:r>
            <a:r>
              <a:rPr lang="en-US" altLang="x-none" sz="2800" b="1" dirty="0">
                <a:latin typeface="Times New Roman" panose="02020603050405020304" pitchFamily="2" charset="0"/>
                <a:ea typeface="宋体" panose="02010600030101010101" pitchFamily="2" charset="-122"/>
              </a:rPr>
              <a:t>12.3.21</a:t>
            </a:r>
            <a:endParaRPr lang="en-US" altLang="x-none" sz="2800" b="1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39962" name="文本框 39961"/>
          <p:cNvSpPr txBox="1"/>
          <p:nvPr/>
        </p:nvSpPr>
        <p:spPr>
          <a:xfrm>
            <a:off x="6248400" y="4770438"/>
            <a:ext cx="1698625" cy="5175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  <a:buClrTx/>
            </a:pPr>
            <a:r>
              <a:rPr lang="zh-CN" altLang="en-US" sz="2800" b="1" dirty="0">
                <a:latin typeface="Times New Roman" panose="02020603050405020304" pitchFamily="2" charset="0"/>
                <a:ea typeface="宋体" panose="02010600030101010101" pitchFamily="2" charset="-122"/>
              </a:rPr>
              <a:t>贮藏点</a:t>
            </a:r>
            <a:endParaRPr lang="zh-CN" altLang="en-US" sz="2800" b="1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39963" name="直接连接符 39962"/>
          <p:cNvSpPr/>
          <p:nvPr/>
        </p:nvSpPr>
        <p:spPr>
          <a:xfrm flipH="1" flipV="1">
            <a:off x="5795963" y="5013325"/>
            <a:ext cx="2743200" cy="1295400"/>
          </a:xfrm>
          <a:prstGeom prst="line">
            <a:avLst/>
          </a:prstGeom>
          <a:ln w="38100" cap="flat" cmpd="sng">
            <a:solidFill>
              <a:srgbClr val="0000FF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39964" name="文本框 39963"/>
          <p:cNvSpPr txBox="1"/>
          <p:nvPr/>
        </p:nvSpPr>
        <p:spPr>
          <a:xfrm>
            <a:off x="2971800" y="5715000"/>
            <a:ext cx="16002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Tx/>
            </a:pPr>
            <a:endParaRPr lang="zh-CN" altLang="en-US" sz="2400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39965" name="上箭头标注 39964"/>
          <p:cNvSpPr/>
          <p:nvPr/>
        </p:nvSpPr>
        <p:spPr>
          <a:xfrm>
            <a:off x="4241800" y="4953000"/>
            <a:ext cx="2008188" cy="1600200"/>
          </a:xfrm>
          <a:prstGeom prst="upArrowCallout">
            <a:avLst>
              <a:gd name="adj1" fmla="val 31374"/>
              <a:gd name="adj2" fmla="val 31374"/>
              <a:gd name="adj3" fmla="val 16666"/>
              <a:gd name="adj4" fmla="val 66667"/>
            </a:avLst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39966" name="文本框 39965"/>
          <p:cNvSpPr txBox="1"/>
          <p:nvPr/>
        </p:nvSpPr>
        <p:spPr>
          <a:xfrm>
            <a:off x="4279900" y="5486400"/>
            <a:ext cx="2108200" cy="10668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  <a:buClrTx/>
            </a:pPr>
            <a:r>
              <a:rPr lang="en-US" altLang="x-none" sz="3200" b="1" dirty="0">
                <a:latin typeface="Times New Roman" panose="02020603050405020304" pitchFamily="2" charset="0"/>
                <a:ea typeface="宋体" panose="02010600030101010101" pitchFamily="2" charset="-122"/>
              </a:rPr>
              <a:t>12.11.12</a:t>
            </a:r>
            <a:r>
              <a:rPr lang="zh-CN" altLang="en-US" sz="3200" b="1" dirty="0">
                <a:latin typeface="Times New Roman" panose="02020603050405020304" pitchFamily="2" charset="0"/>
                <a:ea typeface="宋体" panose="02010600030101010101" pitchFamily="2" charset="-122"/>
              </a:rPr>
              <a:t>发现帐篷</a:t>
            </a:r>
            <a:endParaRPr lang="zh-CN" altLang="en-US" sz="3200" b="1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39967" name="文本框 39966"/>
          <p:cNvSpPr txBox="1"/>
          <p:nvPr/>
        </p:nvSpPr>
        <p:spPr>
          <a:xfrm>
            <a:off x="1219200" y="1295400"/>
            <a:ext cx="1066800" cy="11922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Tx/>
            </a:pPr>
            <a:r>
              <a:rPr lang="en-US" altLang="x-none" b="1" dirty="0">
                <a:solidFill>
                  <a:srgbClr val="FF0066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5</a:t>
            </a:r>
            <a:endParaRPr lang="en-US" altLang="x-none" b="1" dirty="0">
              <a:solidFill>
                <a:srgbClr val="FF0066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  <a:buClrTx/>
            </a:pPr>
            <a:r>
              <a:rPr lang="en-US" altLang="x-none" b="1" dirty="0">
                <a:solidFill>
                  <a:srgbClr val="FF0066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   </a:t>
            </a:r>
            <a:r>
              <a:rPr lang="zh-CN" altLang="en-US" b="1" dirty="0">
                <a:solidFill>
                  <a:srgbClr val="FF0066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个</a:t>
            </a:r>
            <a:endParaRPr lang="zh-CN" altLang="en-US" b="1" dirty="0">
              <a:solidFill>
                <a:srgbClr val="FF0066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  <a:buClrTx/>
            </a:pPr>
            <a:r>
              <a:rPr lang="zh-CN" altLang="en-US" b="1" dirty="0">
                <a:solidFill>
                  <a:srgbClr val="FF0066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         人</a:t>
            </a:r>
            <a:endParaRPr lang="zh-CN" altLang="en-US" b="1" dirty="0">
              <a:solidFill>
                <a:srgbClr val="FF0066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39968" name="文本框 39967"/>
          <p:cNvSpPr txBox="1"/>
          <p:nvPr/>
        </p:nvSpPr>
        <p:spPr>
          <a:xfrm>
            <a:off x="2411413" y="2997200"/>
            <a:ext cx="1676400" cy="11890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Tx/>
            </a:pPr>
            <a:r>
              <a:rPr lang="en-US" altLang="x-none" b="1" dirty="0">
                <a:solidFill>
                  <a:srgbClr val="FF0066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4</a:t>
            </a:r>
            <a:endParaRPr lang="en-US" altLang="x-none" b="1" dirty="0">
              <a:solidFill>
                <a:srgbClr val="FF0066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  <a:buClrTx/>
            </a:pPr>
            <a:r>
              <a:rPr lang="en-US" altLang="x-none" b="1" dirty="0">
                <a:solidFill>
                  <a:srgbClr val="FF0066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       </a:t>
            </a:r>
            <a:r>
              <a:rPr lang="zh-CN" altLang="en-US" b="1" dirty="0">
                <a:solidFill>
                  <a:srgbClr val="FF0066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个</a:t>
            </a:r>
            <a:endParaRPr lang="zh-CN" altLang="en-US" b="1" dirty="0">
              <a:solidFill>
                <a:srgbClr val="FF0066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  <a:buClrTx/>
            </a:pPr>
            <a:r>
              <a:rPr lang="zh-CN" altLang="en-US" b="1" dirty="0">
                <a:solidFill>
                  <a:srgbClr val="FF0066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                 人</a:t>
            </a:r>
            <a:endParaRPr lang="zh-CN" altLang="en-US" b="1" dirty="0">
              <a:solidFill>
                <a:srgbClr val="FF0066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39969" name="文本框 39968"/>
          <p:cNvSpPr txBox="1"/>
          <p:nvPr/>
        </p:nvSpPr>
        <p:spPr>
          <a:xfrm>
            <a:off x="5076825" y="4581525"/>
            <a:ext cx="1066800" cy="366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Tx/>
            </a:pPr>
            <a:r>
              <a:rPr lang="en-US" altLang="x-none" b="1" dirty="0">
                <a:solidFill>
                  <a:srgbClr val="FF0066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3</a:t>
            </a:r>
            <a:r>
              <a:rPr lang="zh-CN" altLang="en-US" b="1" dirty="0">
                <a:solidFill>
                  <a:srgbClr val="FF0066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个人</a:t>
            </a:r>
            <a:endParaRPr lang="zh-CN" altLang="en-US" b="1" dirty="0">
              <a:solidFill>
                <a:srgbClr val="FF0066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pic>
        <p:nvPicPr>
          <p:cNvPr id="39970" name="MIXINT21.WAV">
            <a:hlinkClick r:id="" action="ppaction://ole?verb="/>
            <a:hlinkHover r:id="" action="ppaction://ole?verb="/>
          </p:cNvPr>
          <p:cNvPicPr>
            <a:picLocks noRot="1"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link="rId4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839200" y="6553200"/>
            <a:ext cx="304800" cy="3048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99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99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99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99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99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99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99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99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99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399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399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99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99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399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99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6" dur="500"/>
                                        <p:tgtEl>
                                          <p:spTgt spid="399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399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399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399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399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399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8" dur="500"/>
                                        <p:tgtEl>
                                          <p:spTgt spid="399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399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399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399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399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399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399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1" dur="500"/>
                                        <p:tgtEl>
                                          <p:spTgt spid="399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399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7" dur="500" fill="hold"/>
                                        <p:tgtEl>
                                          <p:spTgt spid="399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399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3" dur="500" fill="hold"/>
                                        <p:tgtEl>
                                          <p:spTgt spid="399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399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9" dur="500" fill="hold"/>
                                        <p:tgtEl>
                                          <p:spTgt spid="399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4" dur="500" fill="hold"/>
                                        <p:tgtEl>
                                          <p:spTgt spid="399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5" dur="500" fill="hold"/>
                                        <p:tgtEl>
                                          <p:spTgt spid="399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0" dur="500" fill="hold"/>
                                        <p:tgtEl>
                                          <p:spTgt spid="399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1" dur="500" fill="hold"/>
                                        <p:tgtEl>
                                          <p:spTgt spid="399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6" dur="500" fill="hold"/>
                                        <p:tgtEl>
                                          <p:spTgt spid="399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7" dur="500" fill="hold"/>
                                        <p:tgtEl>
                                          <p:spTgt spid="399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2" dur="500" fill="hold"/>
                                        <p:tgtEl>
                                          <p:spTgt spid="399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3" dur="500" fill="hold"/>
                                        <p:tgtEl>
                                          <p:spTgt spid="399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55" grpId="0"/>
      <p:bldP spid="39956" grpId="0"/>
      <p:bldP spid="39957" grpId="0"/>
      <p:bldP spid="39958" grpId="0"/>
      <p:bldP spid="39959" grpId="0"/>
      <p:bldP spid="39960" grpId="0"/>
      <p:bldP spid="39961" grpId="0"/>
      <p:bldP spid="39962" grpId="0"/>
      <p:bldP spid="39966" grpId="0"/>
      <p:bldP spid="39967" grpId="0"/>
      <p:bldP spid="39968" grpId="0"/>
      <p:bldP spid="3996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62" name="文本框 40961"/>
          <p:cNvSpPr txBox="1"/>
          <p:nvPr/>
        </p:nvSpPr>
        <p:spPr>
          <a:xfrm>
            <a:off x="2051050" y="765175"/>
            <a:ext cx="1944688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Tx/>
            </a:pPr>
            <a:endParaRPr lang="zh-CN" altLang="en-US" sz="3600" dirty="0">
              <a:latin typeface="Times New Roman" panose="02020603050405020304" pitchFamily="2" charset="0"/>
              <a:ea typeface="楷体_GB2312" pitchFamily="49" charset="-122"/>
            </a:endParaRPr>
          </a:p>
        </p:txBody>
      </p:sp>
      <p:sp>
        <p:nvSpPr>
          <p:cNvPr id="40963" name="文本框 40962"/>
          <p:cNvSpPr txBox="1"/>
          <p:nvPr/>
        </p:nvSpPr>
        <p:spPr>
          <a:xfrm>
            <a:off x="971550" y="1989138"/>
            <a:ext cx="3529013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Tx/>
            </a:pPr>
            <a:endParaRPr lang="zh-CN" altLang="en-US" sz="3600" dirty="0">
              <a:latin typeface="Times New Roman" panose="02020603050405020304" pitchFamily="2" charset="0"/>
              <a:ea typeface="楷体_GB2312" pitchFamily="49" charset="-122"/>
            </a:endParaRPr>
          </a:p>
        </p:txBody>
      </p:sp>
      <p:sp>
        <p:nvSpPr>
          <p:cNvPr id="40964" name="文本框 40963"/>
          <p:cNvSpPr txBox="1"/>
          <p:nvPr/>
        </p:nvSpPr>
        <p:spPr>
          <a:xfrm>
            <a:off x="2555875" y="4868863"/>
            <a:ext cx="431800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Tx/>
            </a:pPr>
            <a:endParaRPr lang="zh-CN" altLang="en-US" sz="3600" dirty="0">
              <a:latin typeface="Times New Roman" panose="02020603050405020304" pitchFamily="2" charset="0"/>
              <a:ea typeface="楷体_GB2312" pitchFamily="49" charset="-122"/>
            </a:endParaRPr>
          </a:p>
        </p:txBody>
      </p:sp>
      <p:sp>
        <p:nvSpPr>
          <p:cNvPr id="40965" name="文本框 40964"/>
          <p:cNvSpPr txBox="1"/>
          <p:nvPr/>
        </p:nvSpPr>
        <p:spPr>
          <a:xfrm>
            <a:off x="395288" y="1989138"/>
            <a:ext cx="1512887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rgbClr val="0000FF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时间：</a:t>
            </a:r>
            <a:endParaRPr lang="zh-CN" altLang="en-US" sz="4000" b="1" dirty="0">
              <a:solidFill>
                <a:srgbClr val="0000FF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40966" name="文本框 40965"/>
          <p:cNvSpPr txBox="1"/>
          <p:nvPr/>
        </p:nvSpPr>
        <p:spPr>
          <a:xfrm>
            <a:off x="1908175" y="1928813"/>
            <a:ext cx="1981200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x-none" sz="4000" b="1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1912</a:t>
            </a:r>
            <a:r>
              <a:rPr lang="zh-CN" altLang="en-US" sz="4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年</a:t>
            </a:r>
            <a:endParaRPr lang="zh-CN" altLang="en-US" sz="40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0967" name="文本框 40966"/>
          <p:cNvSpPr txBox="1"/>
          <p:nvPr/>
        </p:nvSpPr>
        <p:spPr>
          <a:xfrm>
            <a:off x="325438" y="2906713"/>
            <a:ext cx="1725612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rgbClr val="0000FF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人物：</a:t>
            </a:r>
            <a:endParaRPr lang="zh-CN" altLang="en-US" sz="4000" b="1" dirty="0">
              <a:solidFill>
                <a:srgbClr val="0000FF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40968" name="文本框 40967"/>
          <p:cNvSpPr txBox="1"/>
          <p:nvPr/>
        </p:nvSpPr>
        <p:spPr>
          <a:xfrm>
            <a:off x="1838325" y="2906713"/>
            <a:ext cx="7010400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斯科特一行</a:t>
            </a:r>
            <a:r>
              <a:rPr lang="en-US" altLang="x-none" sz="4000" b="1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5</a:t>
            </a:r>
            <a:r>
              <a:rPr lang="zh-CN" altLang="en-US" sz="4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人（或斯科特等）</a:t>
            </a:r>
            <a:endParaRPr lang="zh-CN" altLang="en-US" sz="40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0969" name="文本框 40968"/>
          <p:cNvSpPr txBox="1"/>
          <p:nvPr/>
        </p:nvSpPr>
        <p:spPr>
          <a:xfrm>
            <a:off x="325438" y="3749675"/>
            <a:ext cx="1512887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rgbClr val="0000FF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地点：</a:t>
            </a:r>
            <a:endParaRPr lang="zh-CN" altLang="en-US" sz="4000" b="1" dirty="0">
              <a:solidFill>
                <a:srgbClr val="0000FF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40970" name="文本框 40969"/>
          <p:cNvSpPr txBox="1"/>
          <p:nvPr/>
        </p:nvSpPr>
        <p:spPr>
          <a:xfrm>
            <a:off x="1908175" y="3749675"/>
            <a:ext cx="5638800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从南极点返回的途中</a:t>
            </a:r>
            <a:endParaRPr lang="zh-CN" altLang="en-US" sz="40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0971" name="文本框 40970"/>
          <p:cNvSpPr txBox="1"/>
          <p:nvPr/>
        </p:nvSpPr>
        <p:spPr>
          <a:xfrm>
            <a:off x="323850" y="4548188"/>
            <a:ext cx="1514475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rgbClr val="0000FF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事件：</a:t>
            </a:r>
            <a:endParaRPr lang="zh-CN" altLang="en-US" sz="4000" b="1" dirty="0">
              <a:solidFill>
                <a:srgbClr val="0000FF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40972" name="文本框 40971"/>
          <p:cNvSpPr txBox="1"/>
          <p:nvPr/>
        </p:nvSpPr>
        <p:spPr>
          <a:xfrm>
            <a:off x="1908175" y="4548188"/>
            <a:ext cx="1295400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不幸</a:t>
            </a:r>
            <a:endParaRPr lang="zh-CN" altLang="en-US" sz="40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0973" name="文本框 40972"/>
          <p:cNvSpPr txBox="1"/>
          <p:nvPr/>
        </p:nvSpPr>
        <p:spPr>
          <a:xfrm>
            <a:off x="3203575" y="4548188"/>
            <a:ext cx="5867400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遇难（覆没、牺牲</a:t>
            </a:r>
            <a:r>
              <a:rPr lang="en-US" altLang="x-none" sz="4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……</a:t>
            </a:r>
            <a:r>
              <a:rPr lang="zh-CN" altLang="en-US" sz="4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endParaRPr lang="zh-CN" altLang="en-US" sz="40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0974" name="矩形 40973"/>
          <p:cNvSpPr/>
          <p:nvPr/>
        </p:nvSpPr>
        <p:spPr>
          <a:xfrm>
            <a:off x="398463" y="282575"/>
            <a:ext cx="4457700" cy="1371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>
                <a:gradFill rotWithShape="0">
                  <a:gsLst>
                    <a:gs pos="0">
                      <a:srgbClr val="FFFF00">
                        <a:alpha val="100000"/>
                      </a:srgbClr>
                    </a:gs>
                    <a:gs pos="100000">
                      <a:srgbClr val="FF9933">
                        <a:alpha val="100000"/>
                      </a:srgbClr>
                    </a:gs>
                  </a:gsLst>
                  <a:path path="rect">
                    <a:fillToRect l="50000" t="50000" r="50000" b="50000"/>
                  </a:path>
                  <a:tileRect/>
                </a:gradFill>
                <a:effectLst>
                  <a:outerShdw dist="35921" dir="2699999" algn="ctr" rotWithShape="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请 用 一 句 话 概 括 全 文</a:t>
            </a:r>
            <a:endParaRPr lang="zh-CN" altLang="en-US" sz="3600">
              <a:gradFill rotWithShape="0">
                <a:gsLst>
                  <a:gs pos="0">
                    <a:srgbClr val="FFFF00">
                      <a:alpha val="100000"/>
                    </a:srgbClr>
                  </a:gs>
                  <a:gs pos="100000">
                    <a:srgbClr val="FF9933">
                      <a:alpha val="100000"/>
                    </a:srgbClr>
                  </a:gs>
                </a:gsLst>
                <a:path path="rect">
                  <a:fillToRect l="50000" t="50000" r="50000" b="50000"/>
                </a:path>
                <a:tileRect/>
              </a:gradFill>
              <a:effectLst>
                <a:outerShdw dist="35921" dir="2699999" algn="ctr" rotWithShape="0">
                  <a:srgbClr val="C0C0C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9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9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09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09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" presetClass="entr" presetSubtype="8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09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09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09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09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" presetClass="entr" presetSubtype="8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09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09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09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09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2" presetClass="entr" presetSubtype="8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409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409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409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409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409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409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5" grpId="0"/>
      <p:bldP spid="40966" grpId="0"/>
      <p:bldP spid="40967" grpId="0"/>
      <p:bldP spid="40968" grpId="0"/>
      <p:bldP spid="40969" grpId="0"/>
      <p:bldP spid="40970" grpId="0"/>
      <p:bldP spid="40971" grpId="0"/>
      <p:bldP spid="40972" grpId="0"/>
      <p:bldP spid="4097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70" name="文本框 7169"/>
          <p:cNvSpPr txBox="1"/>
          <p:nvPr/>
        </p:nvSpPr>
        <p:spPr>
          <a:xfrm>
            <a:off x="410210" y="350838"/>
            <a:ext cx="8323263" cy="193802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>
            <a:spAutoFit/>
          </a:bodyPr>
          <a:p>
            <a:pPr>
              <a:spcBef>
                <a:spcPct val="50000"/>
              </a:spcBef>
              <a:buClrTx/>
            </a:pPr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zh-CN" altLang="en-US" sz="4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“对于人类来说，第一个到达者拥有一切，第二个到达者什么也不是。”</a:t>
            </a:r>
            <a:endParaRPr lang="zh-CN" altLang="en-US" sz="40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171" name="矩形 7170"/>
          <p:cNvSpPr/>
          <p:nvPr/>
        </p:nvSpPr>
        <p:spPr>
          <a:xfrm>
            <a:off x="2696845" y="4852988"/>
            <a:ext cx="2809875" cy="9620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  <a:scene3d>
              <a:camera prst="legacyPerspectiveTopLeft">
                <a:rot lat="0" lon="0" rev="0"/>
              </a:camera>
              <a:lightRig rig="legacyNormal3" dir="r"/>
            </a:scene3d>
            <a:sp3d extrusionH="201600" prstMaterial="legacyMetal">
              <a:extrusionClr>
                <a:srgbClr val="FFFFFF"/>
              </a:extrusionClr>
            </a:sp3d>
          </a:bodyPr>
          <a:p>
            <a:pPr algn="ctr"/>
            <a:r>
              <a:rPr lang="zh-CN" altLang="en-US" sz="3600">
                <a:gradFill rotWithShape="0">
                  <a:gsLst>
                    <a:gs pos="0">
                      <a:srgbClr val="CCCCFF">
                        <a:alpha val="100000"/>
                      </a:srgbClr>
                    </a:gs>
                    <a:gs pos="9000">
                      <a:srgbClr val="99CCFF">
                        <a:alpha val="100000"/>
                      </a:srgbClr>
                    </a:gs>
                    <a:gs pos="19500">
                      <a:srgbClr val="CC99FF">
                        <a:alpha val="100000"/>
                      </a:srgbClr>
                    </a:gs>
                    <a:gs pos="32000">
                      <a:srgbClr val="9966FF">
                        <a:alpha val="100000"/>
                      </a:srgbClr>
                    </a:gs>
                    <a:gs pos="41000">
                      <a:srgbClr val="99CCFF">
                        <a:alpha val="100000"/>
                      </a:srgbClr>
                    </a:gs>
                    <a:gs pos="50000">
                      <a:srgbClr val="CCCCFF">
                        <a:alpha val="100000"/>
                      </a:srgbClr>
                    </a:gs>
                    <a:gs pos="59000">
                      <a:srgbClr val="99CCFF">
                        <a:alpha val="100000"/>
                      </a:srgbClr>
                    </a:gs>
                    <a:gs pos="68000">
                      <a:srgbClr val="9966FF">
                        <a:alpha val="100000"/>
                      </a:srgbClr>
                    </a:gs>
                    <a:gs pos="80500">
                      <a:srgbClr val="CC99FF">
                        <a:alpha val="100000"/>
                      </a:srgbClr>
                    </a:gs>
                    <a:gs pos="91000">
                      <a:srgbClr val="99CCFF">
                        <a:alpha val="100000"/>
                      </a:srgbClr>
                    </a:gs>
                    <a:gs pos="100000">
                      <a:srgbClr val="CCCCFF">
                        <a:alpha val="100000"/>
                      </a:srgbClr>
                    </a:gs>
                  </a:gsLst>
                  <a:lin ang="5400000" scaled="1"/>
                  <a:tileRect/>
                </a:gradFill>
                <a:latin typeface="宋体" panose="02010600030101010101" pitchFamily="2" charset="-122"/>
                <a:ea typeface="宋体" panose="02010600030101010101" pitchFamily="2" charset="-122"/>
              </a:rPr>
              <a:t>失败之悲</a:t>
            </a:r>
            <a:endParaRPr lang="zh-CN" altLang="en-US" sz="3600">
              <a:gradFill rotWithShape="0">
                <a:gsLst>
                  <a:gs pos="0">
                    <a:srgbClr val="CCCCFF">
                      <a:alpha val="100000"/>
                    </a:srgbClr>
                  </a:gs>
                  <a:gs pos="9000">
                    <a:srgbClr val="99CCFF">
                      <a:alpha val="100000"/>
                    </a:srgbClr>
                  </a:gs>
                  <a:gs pos="19500">
                    <a:srgbClr val="CC99FF">
                      <a:alpha val="100000"/>
                    </a:srgbClr>
                  </a:gs>
                  <a:gs pos="32000">
                    <a:srgbClr val="9966FF">
                      <a:alpha val="100000"/>
                    </a:srgbClr>
                  </a:gs>
                  <a:gs pos="41000">
                    <a:srgbClr val="99CCFF">
                      <a:alpha val="100000"/>
                    </a:srgbClr>
                  </a:gs>
                  <a:gs pos="50000">
                    <a:srgbClr val="CCCCFF">
                      <a:alpha val="100000"/>
                    </a:srgbClr>
                  </a:gs>
                  <a:gs pos="59000">
                    <a:srgbClr val="99CCFF">
                      <a:alpha val="100000"/>
                    </a:srgbClr>
                  </a:gs>
                  <a:gs pos="68000">
                    <a:srgbClr val="9966FF">
                      <a:alpha val="100000"/>
                    </a:srgbClr>
                  </a:gs>
                  <a:gs pos="80500">
                    <a:srgbClr val="CC99FF">
                      <a:alpha val="100000"/>
                    </a:srgbClr>
                  </a:gs>
                  <a:gs pos="91000">
                    <a:srgbClr val="99CCFF">
                      <a:alpha val="100000"/>
                    </a:srgbClr>
                  </a:gs>
                  <a:gs pos="100000">
                    <a:srgbClr val="CCCCFF">
                      <a:alpha val="100000"/>
                    </a:srgbClr>
                  </a:gs>
                </a:gsLst>
                <a:lin ang="5400000" scaled="1"/>
                <a:tileRect/>
              </a:gra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13667" name="文本占位符 113666"/>
          <p:cNvSpPr>
            <a:spLocks noGrp="1"/>
          </p:cNvSpPr>
          <p:nvPr>
            <p:ph type="body" idx="1"/>
          </p:nvPr>
        </p:nvSpPr>
        <p:spPr>
          <a:xfrm>
            <a:off x="685800" y="2392363"/>
            <a:ext cx="7772400" cy="2352675"/>
          </a:xfrm>
        </p:spPr>
        <p:txBody>
          <a:bodyPr/>
          <a:p>
            <a:r>
              <a:rPr lang="zh-CN" altLang="en-US" sz="3600" b="1" dirty="0">
                <a:ea typeface="楷体_GB2312" pitchFamily="49" charset="-122"/>
              </a:rPr>
              <a:t>表达了斯科特角逐失败后极度</a:t>
            </a:r>
            <a:r>
              <a:rPr lang="zh-CN" altLang="en-US" sz="3600" b="1" dirty="0">
                <a:solidFill>
                  <a:srgbClr val="FF0000"/>
                </a:solidFill>
                <a:ea typeface="楷体_GB2312" pitchFamily="49" charset="-122"/>
              </a:rPr>
              <a:t>沮丧、悲哀</a:t>
            </a:r>
            <a:r>
              <a:rPr lang="zh-CN" altLang="en-US" sz="3600" b="1" dirty="0">
                <a:ea typeface="楷体_GB2312" pitchFamily="49" charset="-122"/>
              </a:rPr>
              <a:t>的心情。</a:t>
            </a:r>
            <a:endParaRPr lang="zh-CN" altLang="en-US" sz="3600" b="1" dirty="0">
              <a:ea typeface="楷体_GB2312" pitchFamily="49" charset="-122"/>
            </a:endParaRPr>
          </a:p>
          <a:p>
            <a:r>
              <a:rPr lang="zh-CN" altLang="en-US" sz="3600" b="1" dirty="0">
                <a:ea typeface="楷体_GB2312" pitchFamily="49" charset="-122"/>
              </a:rPr>
              <a:t>作者为斯科特这个失败者作传，本身就说明作者</a:t>
            </a:r>
            <a:r>
              <a:rPr lang="zh-CN" altLang="en-US" sz="3600" b="1" dirty="0">
                <a:solidFill>
                  <a:srgbClr val="FF0000"/>
                </a:solidFill>
                <a:ea typeface="楷体_GB2312" pitchFamily="49" charset="-122"/>
              </a:rPr>
              <a:t>不同意</a:t>
            </a:r>
            <a:r>
              <a:rPr lang="zh-CN" altLang="en-US" sz="3600" b="1" dirty="0">
                <a:ea typeface="楷体_GB2312" pitchFamily="49" charset="-122"/>
              </a:rPr>
              <a:t>这个观点。</a:t>
            </a:r>
            <a:endParaRPr lang="zh-CN" altLang="en-US" sz="3600" b="1" dirty="0"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67">
                                            <p:txEl>
                                              <p:charRg st="0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3" dur="500"/>
                                        <p:tgtEl>
                                          <p:spTgt spid="113667">
                                            <p:txEl>
                                              <p:charRg st="0" end="2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67">
                                            <p:txEl>
                                              <p:charRg st="23" end="5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8" dur="500"/>
                                        <p:tgtEl>
                                          <p:spTgt spid="113667">
                                            <p:txEl>
                                              <p:charRg st="23" end="5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5" dur="10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0" grpId="0"/>
      <p:bldP spid="113667" grpId="0" build="p"/>
      <p:bldP spid="717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4" name="文本框 3073"/>
          <p:cNvSpPr txBox="1"/>
          <p:nvPr/>
        </p:nvSpPr>
        <p:spPr>
          <a:xfrm>
            <a:off x="6629400" y="4457700"/>
            <a:ext cx="1028700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Tx/>
            </a:pPr>
            <a:endParaRPr lang="zh-CN" altLang="en-US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pic>
        <p:nvPicPr>
          <p:cNvPr id="3075" name="图片 3074" descr="02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43000" y="857250"/>
            <a:ext cx="6858000" cy="5143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6" name="文本框 3075"/>
          <p:cNvSpPr txBox="1"/>
          <p:nvPr/>
        </p:nvSpPr>
        <p:spPr>
          <a:xfrm>
            <a:off x="68818" y="1007269"/>
            <a:ext cx="1013460" cy="4457700"/>
          </a:xfrm>
          <a:prstGeom prst="rect">
            <a:avLst/>
          </a:prstGeom>
          <a:noFill/>
          <a:ln w="9525">
            <a:noFill/>
          </a:ln>
          <a:scene3d>
            <a:camera prst="legacyObliqueTopRight">
              <a:rot lat="0" lon="0" rev="0"/>
            </a:camera>
            <a:lightRig rig="legacyFlat3" dir="b"/>
          </a:scene3d>
          <a:sp3d extrusionH="430200" prstMaterial="legacyMatte">
            <a:bevelT w="13500" h="13500" prst="angle"/>
            <a:bevelB w="13500" h="13500" prst="angle"/>
          </a:sp3d>
        </p:spPr>
        <p:txBody>
          <a:bodyPr vert="eaVert">
            <a:spAutoFit/>
            <a:flatTx/>
          </a:bodyPr>
          <a:p>
            <a:pPr>
              <a:spcBef>
                <a:spcPct val="50000"/>
              </a:spcBef>
              <a:buClrTx/>
            </a:pPr>
            <a:r>
              <a:rPr lang="zh-CN" altLang="en-US" sz="5400" b="1" dirty="0">
                <a:solidFill>
                  <a:srgbClr val="FF66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2" charset="0"/>
                <a:ea typeface="宋体" panose="02010600030101010101" pitchFamily="2" charset="-122"/>
              </a:rPr>
              <a:t>你了解南极吗</a:t>
            </a:r>
            <a:endParaRPr lang="zh-CN" altLang="en-US" sz="5400" b="1" dirty="0">
              <a:solidFill>
                <a:srgbClr val="FF6600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3667" name="文本占位符 113666"/>
          <p:cNvSpPr>
            <a:spLocks noGrp="1"/>
          </p:cNvSpPr>
          <p:nvPr>
            <p:ph type="body" idx="1"/>
          </p:nvPr>
        </p:nvSpPr>
        <p:spPr>
          <a:xfrm>
            <a:off x="736600" y="1005205"/>
            <a:ext cx="7772400" cy="1171575"/>
          </a:xfrm>
        </p:spPr>
        <p:txBody>
          <a:bodyPr/>
          <a:p>
            <a:r>
              <a:rPr lang="zh-CN" altLang="en-US" sz="3600" b="1" dirty="0">
                <a:ea typeface="楷体_GB2312" pitchFamily="49" charset="-122"/>
              </a:rPr>
              <a:t>文章还有哪些句子可以表现出斯科特</a:t>
            </a:r>
            <a:r>
              <a:rPr lang="zh-CN" altLang="en-US" sz="3600" b="1" dirty="0">
                <a:ea typeface="楷体_GB2312" pitchFamily="49" charset="-122"/>
                <a:sym typeface="+mn-ea"/>
              </a:rPr>
              <a:t>角逐失败后极度</a:t>
            </a:r>
            <a:r>
              <a:rPr lang="zh-CN" altLang="en-US" sz="3600" b="1" dirty="0">
                <a:solidFill>
                  <a:srgbClr val="FF0000"/>
                </a:solidFill>
                <a:ea typeface="楷体_GB2312" pitchFamily="49" charset="-122"/>
                <a:sym typeface="+mn-ea"/>
              </a:rPr>
              <a:t>沮丧、悲哀</a:t>
            </a:r>
            <a:r>
              <a:rPr lang="zh-CN" altLang="en-US" sz="3600" b="1" dirty="0">
                <a:ea typeface="楷体_GB2312" pitchFamily="49" charset="-122"/>
                <a:sym typeface="+mn-ea"/>
              </a:rPr>
              <a:t>的心情</a:t>
            </a:r>
            <a:endParaRPr lang="zh-CN" altLang="en-US" sz="3600" b="1" dirty="0">
              <a:ea typeface="楷体_GB2312" pitchFamily="49" charset="-122"/>
            </a:endParaRPr>
          </a:p>
          <a:p>
            <a:endParaRPr lang="zh-CN" altLang="en-US" sz="3600" b="1" dirty="0"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6019" name="文本占位符 86018"/>
          <p:cNvSpPr>
            <a:spLocks noGrp="1"/>
          </p:cNvSpPr>
          <p:nvPr>
            <p:ph type="body" idx="1"/>
          </p:nvPr>
        </p:nvSpPr>
        <p:spPr>
          <a:xfrm>
            <a:off x="469900" y="379413"/>
            <a:ext cx="7772400" cy="2706687"/>
          </a:xfrm>
        </p:spPr>
        <p:txBody>
          <a:bodyPr/>
          <a:p>
            <a:pPr>
              <a:buNone/>
            </a:pPr>
            <a:r>
              <a:rPr lang="en-US" altLang="zh-CN" sz="3600" b="1"/>
              <a:t>  </a:t>
            </a:r>
            <a:r>
              <a:rPr lang="zh-CN" altLang="en-US" sz="3600" b="1" dirty="0"/>
              <a:t>挪威国旗“耀武扬威”“洋洋得意”地在这被人类冲破的堡垒上猎猎作响。（国旗怎么会“耀武扬威”“洋洋得意”？这里表现出斯科特内心什么样的复杂感受情？</a:t>
            </a:r>
            <a:endParaRPr lang="zh-CN" altLang="en-US" sz="3600" b="1" dirty="0"/>
          </a:p>
        </p:txBody>
      </p:sp>
      <p:sp>
        <p:nvSpPr>
          <p:cNvPr id="86020" name="矩形 86019"/>
          <p:cNvSpPr/>
          <p:nvPr/>
        </p:nvSpPr>
        <p:spPr>
          <a:xfrm>
            <a:off x="611188" y="3621088"/>
            <a:ext cx="7489825" cy="1190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90000"/>
              </a:lnSpc>
            </a:pPr>
            <a:r>
              <a:rPr lang="zh-CN" altLang="en-US" sz="4000" b="1" dirty="0">
                <a:solidFill>
                  <a:srgbClr val="7030A0"/>
                </a:solidFill>
                <a:latin typeface="Tahoma" panose="020B0604030504040204" pitchFamily="34" charset="0"/>
                <a:ea typeface="宋体" panose="02010600030101010101" pitchFamily="2" charset="-122"/>
              </a:rPr>
              <a:t>用了拟人的修辞手法，表达了斯科特和伙伴们痛苦万分的心情。</a:t>
            </a:r>
            <a:endParaRPr lang="zh-CN" altLang="en-US" sz="4000" b="1" dirty="0">
              <a:solidFill>
                <a:srgbClr val="7030A0"/>
              </a:solidFill>
              <a:latin typeface="Tahoma" panose="020B060403050404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0">
                                            <p:txEl>
                                              <p:charRg st="0" end="2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6020">
                                            <p:txEl>
                                              <p:charRg st="0" end="2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6020">
                                            <p:txEl>
                                              <p:charRg st="0" end="2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1986" name="文本框 41985"/>
          <p:cNvSpPr txBox="1"/>
          <p:nvPr/>
        </p:nvSpPr>
        <p:spPr>
          <a:xfrm>
            <a:off x="227013" y="2170113"/>
            <a:ext cx="8893175" cy="25533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ClrTx/>
            </a:pPr>
            <a:r>
              <a:rPr lang="zh-CN" altLang="en-US" sz="40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鲁迅说过，悲剧就是把有价值的东西毁灭给人看。角逐失败的沮丧仅仅是这场悲剧的开始，在这个悲剧中还有什么样的痛苦等着他们？</a:t>
            </a:r>
            <a:endParaRPr lang="zh-CN" altLang="en-US" sz="40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1987" name="矩形 41986" descr="water"/>
          <p:cNvSpPr/>
          <p:nvPr/>
        </p:nvSpPr>
        <p:spPr>
          <a:xfrm>
            <a:off x="522288" y="482600"/>
            <a:ext cx="2306637" cy="100171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>
                <a:ln w="9525" cap="flat" cmpd="sng">
                  <a:solidFill>
                    <a:srgbClr val="006600"/>
                  </a:solidFill>
                  <a:prstDash val="solid"/>
                  <a:headEnd type="none" w="med" len="med"/>
                  <a:tailEnd type="none" w="med" len="med"/>
                </a:ln>
                <a:blipFill rotWithShape="0">
                  <a:blip r:embed="rId1"/>
                </a:blipFill>
                <a:effectLst>
                  <a:outerShdw dist="107763" dir="13499999" sx="125000" sy="125000" rotWithShape="0">
                    <a:srgbClr val="C7DFD3">
                      <a:alpha val="76999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研读探究</a:t>
            </a:r>
            <a:endParaRPr lang="zh-CN" altLang="en-US" sz="3600">
              <a:ln w="9525" cap="flat" cmpd="sng">
                <a:solidFill>
                  <a:srgbClr val="006600"/>
                </a:solidFill>
                <a:prstDash val="solid"/>
                <a:headEnd type="none" w="med" len="med"/>
                <a:tailEnd type="none" w="med" len="med"/>
              </a:ln>
              <a:blipFill rotWithShape="0">
                <a:blip r:embed="rId1"/>
              </a:blipFill>
              <a:effectLst>
                <a:outerShdw dist="107763" dir="13499999" sx="125000" sy="125000" rotWithShape="0">
                  <a:srgbClr val="C7DFD3">
                    <a:alpha val="76999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3010" name="文本框 43009"/>
          <p:cNvSpPr txBox="1"/>
          <p:nvPr/>
        </p:nvSpPr>
        <p:spPr>
          <a:xfrm>
            <a:off x="0" y="1484313"/>
            <a:ext cx="9144000" cy="31692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Tx/>
            </a:pPr>
            <a:r>
              <a:rPr lang="zh-CN" altLang="en-US" sz="40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1、请找一下第一位死去的人？</a:t>
            </a:r>
            <a:endParaRPr lang="zh-CN" altLang="en-US" sz="40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  <a:buClrTx/>
            </a:pPr>
            <a:r>
              <a:rPr lang="zh-CN" altLang="en-US" sz="40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2、斯科特如何记录第二位伙伴的离开的？</a:t>
            </a:r>
            <a:endParaRPr lang="zh-CN" altLang="en-US" sz="40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  <a:buClrTx/>
            </a:pPr>
            <a:r>
              <a:rPr lang="zh-CN" altLang="en-US" sz="40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3、作者如何描写斯科特一行最后的悲壮覆没的？</a:t>
            </a:r>
            <a:endParaRPr lang="zh-CN" altLang="en-US" sz="40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3011" name="矩形 43010"/>
          <p:cNvSpPr/>
          <p:nvPr/>
        </p:nvSpPr>
        <p:spPr>
          <a:xfrm>
            <a:off x="438150" y="341313"/>
            <a:ext cx="2809875" cy="9620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  <a:scene3d>
              <a:camera prst="legacyPerspectiveTopLeft">
                <a:rot lat="0" lon="0" rev="0"/>
              </a:camera>
              <a:lightRig rig="legacyNormal3" dir="r"/>
            </a:scene3d>
            <a:sp3d extrusionH="201600" prstMaterial="legacyMetal">
              <a:extrusionClr>
                <a:srgbClr val="FFFFFF"/>
              </a:extrusionClr>
            </a:sp3d>
          </a:bodyPr>
          <a:p>
            <a:pPr algn="ctr"/>
            <a:r>
              <a:rPr lang="zh-CN" altLang="en-US" sz="3600">
                <a:gradFill rotWithShape="0">
                  <a:gsLst>
                    <a:gs pos="0">
                      <a:srgbClr val="CBCBCB">
                        <a:alpha val="100000"/>
                      </a:srgbClr>
                    </a:gs>
                    <a:gs pos="13000">
                      <a:srgbClr val="5F5F5F">
                        <a:alpha val="100000"/>
                      </a:srgbClr>
                    </a:gs>
                    <a:gs pos="21001">
                      <a:srgbClr val="5F5F5F">
                        <a:alpha val="100000"/>
                      </a:srgbClr>
                    </a:gs>
                    <a:gs pos="63000">
                      <a:srgbClr val="FFFFFF">
                        <a:alpha val="100000"/>
                      </a:srgbClr>
                    </a:gs>
                    <a:gs pos="67000">
                      <a:srgbClr val="B2B2B2">
                        <a:alpha val="100000"/>
                      </a:srgbClr>
                    </a:gs>
                    <a:gs pos="69000">
                      <a:srgbClr val="292929">
                        <a:alpha val="100000"/>
                      </a:srgbClr>
                    </a:gs>
                    <a:gs pos="82001">
                      <a:srgbClr val="777777">
                        <a:alpha val="100000"/>
                      </a:srgbClr>
                    </a:gs>
                    <a:gs pos="100000">
                      <a:srgbClr val="EAEAEA">
                        <a:alpha val="100000"/>
                      </a:srgbClr>
                    </a:gs>
                  </a:gsLst>
                  <a:lin ang="5400000" scaled="1"/>
                  <a:tileRect/>
                </a:gradFill>
                <a:latin typeface="宋体" panose="02010600030101010101" pitchFamily="2" charset="-122"/>
                <a:ea typeface="宋体" panose="02010600030101010101" pitchFamily="2" charset="-122"/>
              </a:rPr>
              <a:t>死亡之悲</a:t>
            </a:r>
            <a:endParaRPr lang="zh-CN" altLang="en-US" sz="3600">
              <a:gradFill rotWithShape="0">
                <a:gsLst>
                  <a:gs pos="0">
                    <a:srgbClr val="CBCBCB">
                      <a:alpha val="100000"/>
                    </a:srgbClr>
                  </a:gs>
                  <a:gs pos="13000">
                    <a:srgbClr val="5F5F5F">
                      <a:alpha val="100000"/>
                    </a:srgbClr>
                  </a:gs>
                  <a:gs pos="21001">
                    <a:srgbClr val="5F5F5F">
                      <a:alpha val="100000"/>
                    </a:srgbClr>
                  </a:gs>
                  <a:gs pos="63000">
                    <a:srgbClr val="FFFFFF">
                      <a:alpha val="100000"/>
                    </a:srgbClr>
                  </a:gs>
                  <a:gs pos="67000">
                    <a:srgbClr val="B2B2B2">
                      <a:alpha val="100000"/>
                    </a:srgbClr>
                  </a:gs>
                  <a:gs pos="69000">
                    <a:srgbClr val="292929">
                      <a:alpha val="100000"/>
                    </a:srgbClr>
                  </a:gs>
                  <a:gs pos="82001">
                    <a:srgbClr val="777777">
                      <a:alpha val="100000"/>
                    </a:srgbClr>
                  </a:gs>
                  <a:gs pos="100000">
                    <a:srgbClr val="EAEAEA">
                      <a:alpha val="100000"/>
                    </a:srgbClr>
                  </a:gs>
                </a:gsLst>
                <a:lin ang="5400000" scaled="1"/>
                <a:tileRect/>
              </a:gra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30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30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0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4" name="矩形 8193"/>
          <p:cNvSpPr/>
          <p:nvPr/>
        </p:nvSpPr>
        <p:spPr>
          <a:xfrm>
            <a:off x="454025" y="228600"/>
            <a:ext cx="2809875" cy="9620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  <a:scene3d>
              <a:camera prst="legacyPerspectiveTopLeft">
                <a:rot lat="0" lon="0" rev="0"/>
              </a:camera>
              <a:lightRig rig="legacyNormal3" dir="r"/>
            </a:scene3d>
            <a:sp3d extrusionH="201600" prstMaterial="legacyMetal">
              <a:extrusionClr>
                <a:srgbClr val="FFFFFF"/>
              </a:extrusionClr>
            </a:sp3d>
          </a:bodyPr>
          <a:p>
            <a:pPr algn="ctr"/>
            <a:r>
              <a:rPr lang="zh-CN" altLang="en-US" sz="3600">
                <a:gradFill rotWithShape="0">
                  <a:gsLst>
                    <a:gs pos="0">
                      <a:srgbClr val="000000">
                        <a:alpha val="100000"/>
                      </a:srgbClr>
                    </a:gs>
                    <a:gs pos="20000">
                      <a:srgbClr val="000040">
                        <a:alpha val="100000"/>
                      </a:srgbClr>
                    </a:gs>
                    <a:gs pos="50000">
                      <a:srgbClr val="400040">
                        <a:alpha val="100000"/>
                      </a:srgbClr>
                    </a:gs>
                    <a:gs pos="75000">
                      <a:srgbClr val="8F0040">
                        <a:alpha val="100000"/>
                      </a:srgbClr>
                    </a:gs>
                    <a:gs pos="89999">
                      <a:srgbClr val="F27300">
                        <a:alpha val="100000"/>
                      </a:srgbClr>
                    </a:gs>
                    <a:gs pos="100000">
                      <a:srgbClr val="FFBF00">
                        <a:alpha val="100000"/>
                      </a:srgbClr>
                    </a:gs>
                  </a:gsLst>
                  <a:lin ang="5400000" scaled="1"/>
                  <a:tileRect/>
                </a:gradFill>
                <a:latin typeface="宋体" panose="02010600030101010101" pitchFamily="2" charset="-122"/>
                <a:ea typeface="宋体" panose="02010600030101010101" pitchFamily="2" charset="-122"/>
              </a:rPr>
              <a:t>作证之悲</a:t>
            </a:r>
            <a:endParaRPr lang="zh-CN" altLang="en-US" sz="3600">
              <a:gradFill rotWithShape="0">
                <a:gsLst>
                  <a:gs pos="0">
                    <a:srgbClr val="000000">
                      <a:alpha val="100000"/>
                    </a:srgbClr>
                  </a:gs>
                  <a:gs pos="20000">
                    <a:srgbClr val="000040">
                      <a:alpha val="100000"/>
                    </a:srgbClr>
                  </a:gs>
                  <a:gs pos="50000">
                    <a:srgbClr val="400040">
                      <a:alpha val="100000"/>
                    </a:srgbClr>
                  </a:gs>
                  <a:gs pos="75000">
                    <a:srgbClr val="8F0040">
                      <a:alpha val="100000"/>
                    </a:srgbClr>
                  </a:gs>
                  <a:gs pos="89999">
                    <a:srgbClr val="F27300">
                      <a:alpha val="100000"/>
                    </a:srgbClr>
                  </a:gs>
                  <a:gs pos="100000">
                    <a:srgbClr val="FFBF00">
                      <a:alpha val="100000"/>
                    </a:srgbClr>
                  </a:gs>
                </a:gsLst>
                <a:lin ang="5400000" scaled="1"/>
                <a:tileRect/>
              </a:gra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195" name="文本框 8194"/>
          <p:cNvSpPr txBox="1"/>
          <p:nvPr/>
        </p:nvSpPr>
        <p:spPr>
          <a:xfrm>
            <a:off x="438150" y="1811338"/>
            <a:ext cx="8382000" cy="532320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>
            <a:spAutoFit/>
          </a:bodyPr>
          <a:p>
            <a:pPr>
              <a:spcBef>
                <a:spcPct val="50000"/>
              </a:spcBef>
              <a:buClrTx/>
            </a:pPr>
            <a:r>
              <a:rPr lang="zh-CN" altLang="en-US" sz="6000" b="1" dirty="0">
                <a:solidFill>
                  <a:srgbClr val="FF0066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2" charset="0"/>
                <a:ea typeface="宋体" panose="02010600030101010101" pitchFamily="2" charset="-122"/>
              </a:rPr>
              <a:t>   </a:t>
            </a:r>
            <a:r>
              <a:rPr lang="zh-CN" altLang="en-US" sz="4000" b="1" dirty="0">
                <a:solidFill>
                  <a:srgbClr val="FF0066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2" charset="0"/>
                <a:ea typeface="宋体" panose="02010600030101010101" pitchFamily="2" charset="-122"/>
              </a:rPr>
              <a:t> </a:t>
            </a:r>
            <a:r>
              <a:rPr lang="zh-CN" altLang="en-US" sz="4000" b="1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  “他要忠实地去履行这一最冷酷无情的职责：在世界面前为另一个人完成的业绩作证，而这一事业正是他自己所热烈追求的。”</a:t>
            </a:r>
            <a:endParaRPr lang="zh-CN" altLang="en-US" sz="4000" b="1" dirty="0">
              <a:solidFill>
                <a:srgbClr val="FF0000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  <a:buClrTx/>
            </a:pPr>
            <a:r>
              <a:rPr lang="zh-CN" altLang="en-US" sz="40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（斯科特为什么要接受这项为他人业绩作证的任务？他不接</a:t>
            </a:r>
            <a:r>
              <a:rPr lang="zh-CN" altLang="en-US" sz="40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受不行吗？</a:t>
            </a:r>
            <a:endParaRPr lang="zh-CN" altLang="en-US" sz="40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sym typeface="+mn-ea"/>
            </a:endParaRPr>
          </a:p>
          <a:p>
            <a:pPr>
              <a:spcBef>
                <a:spcPct val="50000"/>
              </a:spcBef>
              <a:buClrTx/>
            </a:pPr>
            <a:endParaRPr lang="zh-CN" altLang="en-US" sz="4000" b="1" dirty="0">
              <a:solidFill>
                <a:srgbClr val="FF0000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7043" name="文本占位符 87042"/>
          <p:cNvSpPr>
            <a:spLocks noGrp="1"/>
          </p:cNvSpPr>
          <p:nvPr>
            <p:ph type="body" idx="1"/>
          </p:nvPr>
        </p:nvSpPr>
        <p:spPr>
          <a:xfrm>
            <a:off x="179388" y="2276475"/>
            <a:ext cx="8486775" cy="3384550"/>
          </a:xfrm>
        </p:spPr>
        <p:txBody>
          <a:bodyPr/>
          <a:p>
            <a:pPr>
              <a:spcBef>
                <a:spcPct val="0"/>
              </a:spcBef>
              <a:buClrTx/>
              <a:buNone/>
            </a:pPr>
            <a:r>
              <a:rPr lang="zh-CN" altLang="en-US" sz="3600" b="1" dirty="0"/>
              <a:t>   斯科特受英国传统文化的影响，讲求绅士风度，</a:t>
            </a:r>
            <a:r>
              <a:rPr lang="zh-CN" altLang="en-US" sz="3600" b="1" dirty="0">
                <a:solidFill>
                  <a:srgbClr val="C00000"/>
                </a:solidFill>
              </a:rPr>
              <a:t>主张诚实守信</a:t>
            </a:r>
            <a:r>
              <a:rPr lang="zh-CN" altLang="en-US" sz="3600" b="1" dirty="0">
                <a:solidFill>
                  <a:srgbClr val="C00000"/>
                </a:solidFill>
                <a:sym typeface="+mn-ea"/>
              </a:rPr>
              <a:t>、</a:t>
            </a:r>
            <a:r>
              <a:rPr lang="zh-CN" altLang="en-US" sz="3600" b="1" dirty="0">
                <a:solidFill>
                  <a:srgbClr val="C00000"/>
                </a:solidFill>
              </a:rPr>
              <a:t>坦然面对成功和失败</a:t>
            </a:r>
            <a:r>
              <a:rPr lang="zh-CN" altLang="en-US" sz="3600" b="1" dirty="0"/>
              <a:t>，不能不接受这项为他人作证的任务。正因为他的这一行动，其人格才显得无比高尚，赢得人们的尊敬。</a:t>
            </a:r>
            <a:endParaRPr lang="zh-CN" altLang="en-US" sz="3600" b="1" dirty="0"/>
          </a:p>
          <a:p>
            <a:endParaRPr lang="zh-CN" altLang="en-US" sz="3600" dirty="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62" name="矩形 92161"/>
          <p:cNvSpPr/>
          <p:nvPr/>
        </p:nvSpPr>
        <p:spPr>
          <a:xfrm>
            <a:off x="3505200" y="5157788"/>
            <a:ext cx="5638800" cy="8239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4800" b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2" charset="0"/>
                <a:ea typeface="宋体" panose="02010600030101010101" pitchFamily="2" charset="-122"/>
              </a:rPr>
              <a:t>——</a:t>
            </a:r>
            <a:r>
              <a:rPr lang="zh-CN" altLang="en-US" sz="4800" b="1" dirty="0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2" charset="0"/>
                <a:ea typeface="宋体" panose="02010600030101010101" pitchFamily="2" charset="-122"/>
              </a:rPr>
              <a:t>世人之悲</a:t>
            </a:r>
            <a:endParaRPr lang="zh-CN" altLang="en-US" sz="4800" b="1" dirty="0"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grpSp>
        <p:nvGrpSpPr>
          <p:cNvPr id="92163" name="组合 92162"/>
          <p:cNvGrpSpPr/>
          <p:nvPr/>
        </p:nvGrpSpPr>
        <p:grpSpPr>
          <a:xfrm>
            <a:off x="0" y="1484313"/>
            <a:ext cx="9144000" cy="3292475"/>
            <a:chOff x="240" y="864"/>
            <a:chExt cx="5760" cy="2074"/>
          </a:xfrm>
        </p:grpSpPr>
        <p:sp>
          <p:nvSpPr>
            <p:cNvPr id="92164" name="矩形 92163"/>
            <p:cNvSpPr/>
            <p:nvPr/>
          </p:nvSpPr>
          <p:spPr>
            <a:xfrm>
              <a:off x="240" y="864"/>
              <a:ext cx="5760" cy="82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zh-CN" altLang="en-US" sz="4000" b="1" dirty="0">
                  <a:solidFill>
                    <a:srgbClr val="FF0000"/>
                  </a:solidFill>
                  <a:effectLst>
                    <a:outerShdw blurRad="38100" dist="38100" dir="2700000">
                      <a:srgbClr val="C0C0C0"/>
                    </a:outerShdw>
                  </a:effectLst>
                  <a:latin typeface="Times New Roman" panose="02020603050405020304" pitchFamily="2" charset="0"/>
                  <a:ea typeface="隶书" pitchFamily="49" charset="-122"/>
                </a:rPr>
                <a:t>在英国国家主教堂里，国王跪下来悼念这几位英雄。</a:t>
              </a:r>
              <a:endParaRPr lang="zh-CN" altLang="en-US" sz="4000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2" charset="0"/>
                <a:ea typeface="隶书" pitchFamily="49" charset="-122"/>
              </a:endParaRPr>
            </a:p>
          </p:txBody>
        </p:sp>
        <p:sp>
          <p:nvSpPr>
            <p:cNvPr id="92165" name="矩形 92164"/>
            <p:cNvSpPr/>
            <p:nvPr/>
          </p:nvSpPr>
          <p:spPr>
            <a:xfrm>
              <a:off x="288" y="2112"/>
              <a:ext cx="5616" cy="82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sz="4000" b="1">
                  <a:solidFill>
                    <a:srgbClr val="FF0000"/>
                  </a:solidFill>
                  <a:effectLst>
                    <a:outerShdw blurRad="38100" dist="38100" dir="2700000">
                      <a:srgbClr val="C0C0C0"/>
                    </a:outerShdw>
                  </a:effectLst>
                  <a:latin typeface="隶书" pitchFamily="49" charset="-122"/>
                  <a:ea typeface="隶书" pitchFamily="49" charset="-122"/>
                </a:rPr>
                <a:t>2002</a:t>
              </a:r>
              <a:r>
                <a:rPr lang="zh-CN" altLang="en-US" sz="4000" b="1" dirty="0">
                  <a:solidFill>
                    <a:srgbClr val="FF0000"/>
                  </a:solidFill>
                  <a:effectLst>
                    <a:outerShdw blurRad="38100" dist="38100" dir="2700000">
                      <a:srgbClr val="C0C0C0"/>
                    </a:outerShdw>
                  </a:effectLst>
                  <a:latin typeface="隶书" pitchFamily="49" charset="-122"/>
                  <a:ea typeface="隶书" pitchFamily="49" charset="-122"/>
                </a:rPr>
                <a:t>年，安妮公主登上南极，悼念斯科特他们南极探险</a:t>
              </a:r>
              <a:r>
                <a:rPr lang="en-US" altLang="zh-CN" sz="4000" b="1">
                  <a:solidFill>
                    <a:srgbClr val="FF0000"/>
                  </a:solidFill>
                  <a:effectLst>
                    <a:outerShdw blurRad="38100" dist="38100" dir="2700000">
                      <a:srgbClr val="C0C0C0"/>
                    </a:outerShdw>
                  </a:effectLst>
                  <a:latin typeface="隶书" pitchFamily="49" charset="-122"/>
                  <a:ea typeface="隶书" pitchFamily="49" charset="-122"/>
                </a:rPr>
                <a:t>90</a:t>
              </a:r>
              <a:r>
                <a:rPr lang="zh-CN" altLang="en-US" sz="4000" b="1" dirty="0">
                  <a:solidFill>
                    <a:srgbClr val="FF0000"/>
                  </a:solidFill>
                  <a:effectLst>
                    <a:outerShdw blurRad="38100" dist="38100" dir="2700000">
                      <a:srgbClr val="C0C0C0"/>
                    </a:outerShdw>
                  </a:effectLst>
                  <a:latin typeface="隶书" pitchFamily="49" charset="-122"/>
                  <a:ea typeface="隶书" pitchFamily="49" charset="-122"/>
                </a:rPr>
                <a:t>周年。</a:t>
              </a:r>
              <a:endParaRPr lang="zh-CN" altLang="en-US" sz="4000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隶书" pitchFamily="49" charset="-122"/>
                <a:ea typeface="隶书" pitchFamily="49" charset="-122"/>
              </a:endParaRPr>
            </a:p>
          </p:txBody>
        </p:sp>
      </p:grpSp>
    </p:spTree>
  </p:cSld>
  <p:clrMapOvr>
    <a:masterClrMapping/>
  </p:clrMapOvr>
  <p:transition spd="slow">
    <p:random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文本框 9217"/>
          <p:cNvSpPr txBox="1"/>
          <p:nvPr/>
        </p:nvSpPr>
        <p:spPr>
          <a:xfrm>
            <a:off x="227013" y="2170113"/>
            <a:ext cx="8893175" cy="768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ClrTx/>
            </a:pPr>
            <a:r>
              <a:rPr lang="zh-CN" altLang="en-US" sz="4000" b="1" dirty="0">
                <a:solidFill>
                  <a:srgbClr val="0033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斯科特一行的</a:t>
            </a:r>
            <a:r>
              <a:rPr lang="zh-CN" altLang="en-US" sz="4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“伟大”</a:t>
            </a:r>
            <a:r>
              <a:rPr lang="zh-CN" altLang="en-US" sz="4000" b="1" dirty="0">
                <a:solidFill>
                  <a:srgbClr val="0033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体现在哪里？</a:t>
            </a:r>
            <a:endParaRPr lang="zh-CN" altLang="en-US" sz="4000" b="1" dirty="0">
              <a:solidFill>
                <a:srgbClr val="0033CC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219" name="矩形 9218" descr="water"/>
          <p:cNvSpPr/>
          <p:nvPr/>
        </p:nvSpPr>
        <p:spPr>
          <a:xfrm>
            <a:off x="522288" y="482600"/>
            <a:ext cx="2306637" cy="100171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>
                <a:ln w="9525" cap="flat" cmpd="sng">
                  <a:solidFill>
                    <a:srgbClr val="006600"/>
                  </a:solidFill>
                  <a:prstDash val="solid"/>
                  <a:headEnd type="none" w="med" len="med"/>
                  <a:tailEnd type="none" w="med" len="med"/>
                </a:ln>
                <a:blipFill rotWithShape="0">
                  <a:blip r:embed="rId1"/>
                </a:blipFill>
                <a:effectLst>
                  <a:outerShdw dist="107763" dir="13499999" sx="125000" sy="125000" rotWithShape="0">
                    <a:srgbClr val="C7DFD3">
                      <a:alpha val="76999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研读探究</a:t>
            </a:r>
            <a:endParaRPr lang="zh-CN" altLang="en-US" sz="3600">
              <a:ln w="9525" cap="flat" cmpd="sng">
                <a:solidFill>
                  <a:srgbClr val="006600"/>
                </a:solidFill>
                <a:prstDash val="solid"/>
                <a:headEnd type="none" w="med" len="med"/>
                <a:tailEnd type="none" w="med" len="med"/>
              </a:ln>
              <a:blipFill rotWithShape="0">
                <a:blip r:embed="rId1"/>
              </a:blipFill>
              <a:effectLst>
                <a:outerShdw dist="107763" dir="13499999" sx="125000" sy="125000" rotWithShape="0">
                  <a:srgbClr val="C7DFD3">
                    <a:alpha val="76999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2" name="文本框 10241"/>
          <p:cNvSpPr txBox="1"/>
          <p:nvPr/>
        </p:nvSpPr>
        <p:spPr>
          <a:xfrm>
            <a:off x="323850" y="114300"/>
            <a:ext cx="8639175" cy="44005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15000"/>
              </a:lnSpc>
              <a:spcBef>
                <a:spcPct val="50000"/>
              </a:spcBef>
            </a:pPr>
            <a:r>
              <a:rPr lang="en-US" altLang="x-none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坚毅，勇敢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，执著，坦然面对死亡，有为事业献身的英雄气概。</a:t>
            </a:r>
            <a:endParaRPr lang="zh-CN" altLang="en-US" sz="3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15000"/>
              </a:lnSpc>
              <a:spcBef>
                <a:spcPct val="50000"/>
              </a:spcBef>
            </a:pP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他们自己所进行的探险是人类的不朽事业时，没有对探险的执著、超人的力量和勇气，是不可能从事这项事业的。而他们在归途中与死亡抗争，一个个牺牲时，都是响当当的汉子，活得明白，死得悲壮。</a:t>
            </a:r>
            <a:endParaRPr lang="zh-CN" altLang="en-US" sz="32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243" name="文本框 10242"/>
          <p:cNvSpPr txBox="1"/>
          <p:nvPr/>
        </p:nvSpPr>
        <p:spPr>
          <a:xfrm>
            <a:off x="323850" y="4514850"/>
            <a:ext cx="8507413" cy="2346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２、诚实守信，有</a:t>
            </a: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绅士风度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3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斯科特一行在与阿蒙森的竞争中失败了，但他们勇于承认失败，并愿意为阿蒙森的成功作证，而这正是他所热烈追求的事业。</a:t>
            </a:r>
            <a:endParaRPr lang="zh-CN" altLang="en-US" sz="32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244" name="文本框 10243"/>
          <p:cNvSpPr txBox="1"/>
          <p:nvPr/>
        </p:nvSpPr>
        <p:spPr>
          <a:xfrm>
            <a:off x="2133600" y="3810000"/>
            <a:ext cx="28194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245" name="文本框 10244"/>
          <p:cNvSpPr txBox="1"/>
          <p:nvPr/>
        </p:nvSpPr>
        <p:spPr>
          <a:xfrm>
            <a:off x="830263" y="338138"/>
            <a:ext cx="169862" cy="3667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>
                                            <p:txEl>
                                              <p:charRg st="31" end="12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42">
                                            <p:txEl>
                                              <p:charRg st="31" end="12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42">
                                            <p:txEl>
                                              <p:charRg st="31" end="12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>
                                            <p:txEl>
                                              <p:charRg st="0" end="3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242">
                                            <p:txEl>
                                              <p:charRg st="0" end="3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242">
                                            <p:txEl>
                                              <p:charRg st="0" end="3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charRg st="14" end="7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243">
                                            <p:txEl>
                                              <p:charRg st="14" end="7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243">
                                            <p:txEl>
                                              <p:charRg st="14" end="7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243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243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6" name="文本占位符 11265"/>
          <p:cNvSpPr txBox="1"/>
          <p:nvPr>
            <p:ph type="body" idx="1"/>
          </p:nvPr>
        </p:nvSpPr>
        <p:spPr>
          <a:xfrm>
            <a:off x="241300" y="179388"/>
            <a:ext cx="8890000" cy="6264275"/>
          </a:xfrm>
        </p:spPr>
        <p:txBody>
          <a:bodyPr/>
          <a:p>
            <a:pPr>
              <a:lnSpc>
                <a:spcPct val="90000"/>
              </a:lnSpc>
              <a:spcBef>
                <a:spcPct val="50000"/>
              </a:spcBef>
              <a:buFont typeface="Times New Roman" panose="02020603050405020304" pitchFamily="2" charset="0"/>
              <a:buNone/>
            </a:pPr>
            <a:r>
              <a:rPr lang="zh-CN" altLang="en-US" sz="3600" b="1" dirty="0">
                <a:latin typeface="宋体" panose="02010600030101010101" pitchFamily="2" charset="-122"/>
              </a:rPr>
              <a:t>３、有强烈的</a:t>
            </a: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</a:rPr>
              <a:t>团队精神</a:t>
            </a:r>
            <a:r>
              <a:rPr lang="zh-CN" altLang="en-US" sz="3600" b="1" dirty="0">
                <a:latin typeface="宋体" panose="02010600030101010101" pitchFamily="2" charset="-122"/>
              </a:rPr>
              <a:t>。</a:t>
            </a:r>
            <a:endParaRPr lang="zh-CN" altLang="en-US" sz="3600" b="1" dirty="0">
              <a:latin typeface="宋体" panose="02010600030101010101" pitchFamily="2" charset="-122"/>
            </a:endParaRPr>
          </a:p>
          <a:p>
            <a:pPr>
              <a:lnSpc>
                <a:spcPct val="90000"/>
              </a:lnSpc>
              <a:spcBef>
                <a:spcPct val="50000"/>
              </a:spcBef>
              <a:buFont typeface="Times New Roman" panose="02020603050405020304" pitchFamily="2" charset="0"/>
              <a:buNone/>
            </a:pPr>
            <a:r>
              <a:rPr lang="zh-CN" altLang="en-US" b="1" i="1" dirty="0">
                <a:solidFill>
                  <a:srgbClr val="00005C"/>
                </a:solidFill>
                <a:latin typeface="宋体" panose="02010600030101010101" pitchFamily="2" charset="-122"/>
              </a:rPr>
              <a:t>      </a:t>
            </a:r>
            <a:r>
              <a:rPr lang="zh-CN" altLang="en-US" b="1" dirty="0">
                <a:solidFill>
                  <a:srgbClr val="0033CC"/>
                </a:solidFill>
                <a:latin typeface="宋体" panose="02010600030101010101" pitchFamily="2" charset="-122"/>
              </a:rPr>
              <a:t>探险需要团结协作精神，在关键的时刻为了保护同伴，有时要勇于献出自己的生命。这一点斯科特和他的队员们都做到了。</a:t>
            </a:r>
            <a:endParaRPr lang="zh-CN" altLang="en-US" b="1" dirty="0">
              <a:solidFill>
                <a:srgbClr val="0033CC"/>
              </a:solidFill>
              <a:latin typeface="宋体" panose="02010600030101010101" pitchFamily="2" charset="-122"/>
            </a:endParaRPr>
          </a:p>
          <a:p>
            <a:pPr>
              <a:lnSpc>
                <a:spcPct val="90000"/>
              </a:lnSpc>
              <a:spcBef>
                <a:spcPct val="50000"/>
              </a:spcBef>
              <a:buFont typeface="Times New Roman" panose="02020603050405020304" pitchFamily="2" charset="0"/>
              <a:buNone/>
            </a:pPr>
            <a:endParaRPr lang="zh-CN" altLang="en-US" b="1" dirty="0">
              <a:solidFill>
                <a:srgbClr val="00005C"/>
              </a:solidFill>
              <a:latin typeface="宋体" panose="02010600030101010101" pitchFamily="2" charset="-122"/>
            </a:endParaRPr>
          </a:p>
          <a:p>
            <a:pPr>
              <a:lnSpc>
                <a:spcPct val="90000"/>
              </a:lnSpc>
              <a:spcBef>
                <a:spcPct val="50000"/>
              </a:spcBef>
              <a:buFont typeface="Times New Roman" panose="02020603050405020304" pitchFamily="2" charset="0"/>
              <a:buNone/>
            </a:pPr>
            <a:endParaRPr lang="zh-CN" altLang="en-US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1267" name="文本框 11266"/>
          <p:cNvSpPr txBox="1"/>
          <p:nvPr/>
        </p:nvSpPr>
        <p:spPr>
          <a:xfrm>
            <a:off x="241300" y="2574925"/>
            <a:ext cx="8732838" cy="40544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altLang="x-none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4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、对国家、对人民、对亲人爱的</a:t>
            </a: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真情流露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3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3200" b="1" i="1" dirty="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3200" b="1" dirty="0">
                <a:solidFill>
                  <a:srgbClr val="0033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斯科特在生命的最后一息，考虑的不是一己之利，心中惦记的始终是别人：朋友、同伴、妻小，还有他的祖国和人民。他最后的遗书不是为死后的沽名钓誉，而完全是爱的真情流露；信写得如此镇静，丝毫不像一个行将离世的人！斯科特是怀着一种热烈的爱而没有丝毫的恨离开了那个冰冷的世界。</a:t>
            </a:r>
            <a:endParaRPr lang="zh-CN" altLang="en-US" sz="3200" b="1" dirty="0">
              <a:solidFill>
                <a:srgbClr val="0033CC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>
                                            <p:txEl>
                                              <p:charRg st="12" end="7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1266">
                                            <p:txEl>
                                              <p:charRg st="12" end="7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266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266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8" name="标题 4097"/>
          <p:cNvSpPr>
            <a:spLocks noGrp="1"/>
          </p:cNvSpPr>
          <p:nvPr>
            <p:ph type="title"/>
          </p:nvPr>
        </p:nvSpPr>
        <p:spPr/>
        <p:txBody>
          <a:bodyPr anchor="ctr"/>
          <a:p>
            <a:r>
              <a:rPr lang="zh-CN" altLang="en-US" b="1">
                <a:solidFill>
                  <a:srgbClr val="FF0000"/>
                </a:solidFill>
              </a:rPr>
              <a:t>南极洲的气候特征和成因</a:t>
            </a:r>
            <a:endParaRPr lang="zh-CN" altLang="en-US" b="1">
              <a:solidFill>
                <a:srgbClr val="FF0000"/>
              </a:solidFill>
            </a:endParaRPr>
          </a:p>
        </p:txBody>
      </p:sp>
      <p:sp>
        <p:nvSpPr>
          <p:cNvPr id="4099" name="文本框 4098"/>
          <p:cNvSpPr txBox="1"/>
          <p:nvPr/>
        </p:nvSpPr>
        <p:spPr>
          <a:xfrm>
            <a:off x="2087166" y="1970485"/>
            <a:ext cx="1566863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酷寒</a:t>
            </a:r>
            <a:endParaRPr lang="zh-CN" altLang="en-US" sz="36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100" name="文本框 4099"/>
          <p:cNvSpPr txBox="1"/>
          <p:nvPr/>
        </p:nvSpPr>
        <p:spPr>
          <a:xfrm>
            <a:off x="5004197" y="2078831"/>
            <a:ext cx="1889522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高纬度</a:t>
            </a:r>
            <a:endParaRPr lang="zh-CN" altLang="en-US" sz="36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101" name="文本框 4100"/>
          <p:cNvSpPr txBox="1"/>
          <p:nvPr/>
        </p:nvSpPr>
        <p:spPr>
          <a:xfrm>
            <a:off x="2087166" y="2996803"/>
            <a:ext cx="1241821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狂风</a:t>
            </a:r>
            <a:endParaRPr lang="zh-CN" altLang="en-US" sz="36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102" name="文本框 4101"/>
          <p:cNvSpPr txBox="1"/>
          <p:nvPr/>
        </p:nvSpPr>
        <p:spPr>
          <a:xfrm>
            <a:off x="5004197" y="3050381"/>
            <a:ext cx="1565671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高海拔</a:t>
            </a:r>
            <a:endParaRPr lang="zh-CN" altLang="en-US" sz="36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103" name="文本框 4102"/>
          <p:cNvSpPr txBox="1"/>
          <p:nvPr/>
        </p:nvSpPr>
        <p:spPr>
          <a:xfrm>
            <a:off x="2087166" y="4185047"/>
            <a:ext cx="1458515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干燥</a:t>
            </a:r>
            <a:endParaRPr lang="zh-CN" altLang="en-US" sz="36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104" name="文本框 4103"/>
          <p:cNvSpPr txBox="1"/>
          <p:nvPr/>
        </p:nvSpPr>
        <p:spPr>
          <a:xfrm>
            <a:off x="5004197" y="4076700"/>
            <a:ext cx="1944290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强反射</a:t>
            </a:r>
            <a:endParaRPr lang="zh-CN" altLang="en-US" sz="36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8" dur="2000"/>
                                        <p:tgtEl>
                                          <p:spTgt spid="4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3" dur="2000"/>
                                        <p:tgtEl>
                                          <p:spTgt spid="4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9" grpId="0"/>
      <p:bldP spid="4100" grpId="0"/>
      <p:bldP spid="4101" grpId="0"/>
      <p:bldP spid="4102" grpId="0"/>
      <p:bldP spid="4103" grpId="0"/>
      <p:bldP spid="4104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12" name="文本框 17411"/>
          <p:cNvSpPr txBox="1"/>
          <p:nvPr/>
        </p:nvSpPr>
        <p:spPr>
          <a:xfrm>
            <a:off x="539750" y="1971675"/>
            <a:ext cx="7056438" cy="4707890"/>
          </a:xfrm>
          <a:prstGeom prst="rect">
            <a:avLst/>
          </a:prstGeom>
          <a:noFill/>
          <a:ln w="9525">
            <a:noFill/>
          </a:ln>
          <a:effectLst>
            <a:outerShdw dist="563972" dir="14049740" sx="125000" sy="125000" algn="tl" rotWithShape="0">
              <a:schemeClr val="bg2">
                <a:alpha val="80000"/>
              </a:schemeClr>
            </a:outerShdw>
          </a:effectLst>
        </p:spPr>
        <p:txBody>
          <a:bodyPr>
            <a:spAutoFit/>
          </a:bodyPr>
          <a:p>
            <a:r>
              <a:rPr lang="en-US" altLang="zh-CN" sz="4000" b="1">
                <a:solidFill>
                  <a:srgbClr val="66FF66"/>
                </a:solidFill>
                <a:latin typeface="Times New Roman" panose="02020603050405020304" pitchFamily="2" charset="0"/>
                <a:ea typeface="宋体" panose="02010600030101010101" pitchFamily="2" charset="-122"/>
                <a:hlinkClick r:id="rId1" action="ppaction://hlinksldjump"/>
              </a:rPr>
              <a:t>1</a:t>
            </a:r>
            <a:r>
              <a:rPr lang="zh-CN" altLang="en-US" sz="4000" b="1" dirty="0">
                <a:solidFill>
                  <a:srgbClr val="66FF66"/>
                </a:solidFill>
                <a:latin typeface="Times New Roman" panose="02020603050405020304" pitchFamily="2" charset="0"/>
                <a:ea typeface="宋体" panose="02010600030101010101" pitchFamily="2" charset="-122"/>
                <a:hlinkClick r:id="rId1" action="ppaction://hlinksldjump"/>
              </a:rPr>
              <a:t>、茨威格为何不给胜利者阿蒙森作传，却充满激情地为失败者斯科特写这悲壮的一幕？</a:t>
            </a:r>
            <a:endParaRPr lang="zh-CN" altLang="en-US" sz="4000" b="1" dirty="0">
              <a:solidFill>
                <a:srgbClr val="66FF66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endParaRPr lang="en-US" altLang="zh-CN" sz="4000" b="1">
              <a:solidFill>
                <a:srgbClr val="FF3300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r>
              <a:rPr lang="en-US" altLang="zh-CN" sz="4000" b="1">
                <a:solidFill>
                  <a:srgbClr val="FF3300"/>
                </a:solidFill>
                <a:latin typeface="Times New Roman" panose="02020603050405020304" pitchFamily="2" charset="0"/>
                <a:ea typeface="宋体" panose="02010600030101010101" pitchFamily="2" charset="-122"/>
                <a:hlinkClick r:id="rId2" action="ppaction://hlinksldjump"/>
              </a:rPr>
              <a:t>2</a:t>
            </a:r>
            <a:r>
              <a:rPr lang="zh-CN" altLang="en-US" sz="4000" b="1" dirty="0">
                <a:solidFill>
                  <a:srgbClr val="FF3300"/>
                </a:solidFill>
                <a:latin typeface="Times New Roman" panose="02020603050405020304" pitchFamily="2" charset="0"/>
                <a:ea typeface="宋体" panose="02010600030101010101" pitchFamily="2" charset="-122"/>
                <a:hlinkClick r:id="rId2" action="ppaction://hlinksldjump"/>
              </a:rPr>
              <a:t>、</a:t>
            </a:r>
            <a:r>
              <a:rPr lang="zh-CN" altLang="en-US" sz="4000" b="1" dirty="0">
                <a:solidFill>
                  <a:srgbClr val="66FF66"/>
                </a:solidFill>
                <a:latin typeface="Times New Roman" panose="02020603050405020304" pitchFamily="2" charset="0"/>
                <a:ea typeface="宋体" panose="02010600030101010101" pitchFamily="2" charset="-122"/>
                <a:hlinkClick r:id="rId2" action="ppaction://hlinksldjump"/>
              </a:rPr>
              <a:t>斯科特一行探险的意义何在？</a:t>
            </a:r>
            <a:endParaRPr lang="zh-CN" altLang="en-US" sz="4000" b="1">
              <a:solidFill>
                <a:srgbClr val="66FF66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endParaRPr lang="zh-CN" altLang="en-US" sz="4000" b="1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9219" name="矩形 9218" descr="water"/>
          <p:cNvSpPr/>
          <p:nvPr/>
        </p:nvSpPr>
        <p:spPr>
          <a:xfrm>
            <a:off x="522288" y="482600"/>
            <a:ext cx="2306637" cy="100171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>
                <a:ln w="9525" cap="flat" cmpd="sng">
                  <a:solidFill>
                    <a:srgbClr val="006600"/>
                  </a:solidFill>
                  <a:prstDash val="solid"/>
                  <a:headEnd type="none" w="med" len="med"/>
                  <a:tailEnd type="none" w="med" len="med"/>
                </a:ln>
                <a:blipFill rotWithShape="0">
                  <a:blip r:embed="rId3"/>
                </a:blipFill>
                <a:effectLst>
                  <a:outerShdw dist="107763" dir="13499999" sx="125000" sy="125000" rotWithShape="0">
                    <a:srgbClr val="C7DFD3">
                      <a:alpha val="76999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深入探究</a:t>
            </a:r>
            <a:endParaRPr lang="zh-CN" altLang="en-US" sz="3600">
              <a:ln w="9525" cap="flat" cmpd="sng">
                <a:solidFill>
                  <a:srgbClr val="006600"/>
                </a:solidFill>
                <a:prstDash val="solid"/>
                <a:headEnd type="none" w="med" len="med"/>
                <a:tailEnd type="none" w="med" len="med"/>
              </a:ln>
              <a:blipFill rotWithShape="0">
                <a:blip r:embed="rId3"/>
              </a:blipFill>
              <a:effectLst>
                <a:outerShdw dist="107763" dir="13499999" sx="125000" sy="125000" rotWithShape="0">
                  <a:srgbClr val="C7DFD3">
                    <a:alpha val="76999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random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5235" name="文本占位符 95234"/>
          <p:cNvSpPr>
            <a:spLocks noGrp="1"/>
          </p:cNvSpPr>
          <p:nvPr>
            <p:ph type="body" idx="1"/>
          </p:nvPr>
        </p:nvSpPr>
        <p:spPr>
          <a:xfrm>
            <a:off x="127000" y="353060"/>
            <a:ext cx="8647430" cy="6152515"/>
          </a:xfrm>
        </p:spPr>
        <p:txBody>
          <a:bodyPr>
            <a:noAutofit/>
          </a:bodyPr>
          <a:p>
            <a:pPr>
              <a:lnSpc>
                <a:spcPct val="90000"/>
              </a:lnSpc>
            </a:pPr>
            <a:r>
              <a:rPr lang="zh-CN" altLang="en-US" sz="36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同样是南极探险，阿蒙森成功了，斯科特失败了。可是茨</a:t>
            </a:r>
            <a:r>
              <a:rPr lang="zh-CN" altLang="en-US" sz="36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威格</a:t>
            </a:r>
            <a:r>
              <a:rPr lang="zh-CN" altLang="en-US" sz="36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这位著名的传记作家，为何不给胜利者阿蒙森作传，却充满激情地为失败的斯科特写这悲壮的一幕？在文中，你能找出体现作者对这一事件的态度的句子吗？试着品读分析。</a:t>
            </a:r>
            <a:endParaRPr lang="zh-CN" altLang="en-US" sz="3600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72160" y="3397250"/>
            <a:ext cx="7951470" cy="25533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4000" b="1" dirty="0">
                <a:solidFill>
                  <a:schemeClr val="accent4">
                    <a:lumMod val="75000"/>
                  </a:schemeClr>
                </a:solidFill>
                <a:ea typeface="隶书" pitchFamily="49" charset="-122"/>
                <a:sym typeface="+mn-ea"/>
              </a:rPr>
              <a:t>一个人虽然在同不可战胜的厄运的搏斗中毁灭了自己，但他的心灵却因此变得无比高尚。所有这些在一切时代都是最伟大的悲剧。</a:t>
            </a:r>
            <a:endParaRPr lang="zh-CN" altLang="en-US" sz="4000" b="1" dirty="0">
              <a:solidFill>
                <a:schemeClr val="accent4">
                  <a:lumMod val="75000"/>
                </a:schemeClr>
              </a:solidFill>
              <a:ea typeface="隶书" pitchFamily="49" charset="-122"/>
              <a:sym typeface="+mn-ea"/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6258" name="文本占位符 96257"/>
          <p:cNvSpPr>
            <a:spLocks noGrp="1"/>
          </p:cNvSpPr>
          <p:nvPr>
            <p:ph type="body" idx="1"/>
          </p:nvPr>
        </p:nvSpPr>
        <p:spPr>
          <a:xfrm>
            <a:off x="685800" y="914400"/>
            <a:ext cx="7848600" cy="5791200"/>
          </a:xfrm>
        </p:spPr>
        <p:txBody>
          <a:bodyPr/>
          <a:p>
            <a:pPr>
              <a:lnSpc>
                <a:spcPct val="90000"/>
              </a:lnSpc>
              <a:buNone/>
            </a:pPr>
            <a:r>
              <a:rPr lang="zh-CN" altLang="en-US" sz="4000" b="1" dirty="0">
                <a:ea typeface="华文楷体" pitchFamily="2" charset="-122"/>
              </a:rPr>
              <a:t>           </a:t>
            </a:r>
            <a:r>
              <a:rPr lang="zh-CN" altLang="en-US" sz="4000" b="1" dirty="0">
                <a:ea typeface="隶书" pitchFamily="49" charset="-122"/>
              </a:rPr>
              <a:t>作为一位伟大的作家，茨威格想到的绝不主要是事业的成功者，而是许多历史事件背后给人精神上的震撼和启迪。按照这个价值标准，茨威格当然认为给斯科特作传记会更有意义，会给人长久的思考。</a:t>
            </a:r>
            <a:endParaRPr lang="zh-CN" altLang="en-US" sz="4000" b="1" dirty="0">
              <a:ea typeface="隶书" pitchFamily="49" charset="-122"/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323850" y="488950"/>
            <a:ext cx="8400415" cy="13220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buNone/>
            </a:pPr>
            <a:r>
              <a:rPr lang="zh-CN" altLang="en-US" sz="4000" b="1" dirty="0">
                <a:sym typeface="+mn-ea"/>
              </a:rPr>
              <a:t>这两句话是什么意思？在全文中起什么作用？</a:t>
            </a:r>
            <a:endParaRPr lang="zh-CN" altLang="en-US" sz="4000" b="1" dirty="0">
              <a:sym typeface="+mn-ea"/>
            </a:endParaRPr>
          </a:p>
        </p:txBody>
      </p:sp>
      <p:sp>
        <p:nvSpPr>
          <p:cNvPr id="22534" name="矩形 22533"/>
          <p:cNvSpPr/>
          <p:nvPr/>
        </p:nvSpPr>
        <p:spPr>
          <a:xfrm>
            <a:off x="323850" y="2133600"/>
            <a:ext cx="8497888" cy="3749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ClrTx/>
            </a:pPr>
            <a:r>
              <a:rPr lang="zh-CN" altLang="en-US" sz="4000" b="1" dirty="0">
                <a:solidFill>
                  <a:srgbClr val="C00000"/>
                </a:solidFill>
                <a:latin typeface="Tahoma" panose="020B0604030504040204" pitchFamily="34" charset="0"/>
                <a:ea typeface="宋体" panose="02010600030101010101" pitchFamily="2" charset="-122"/>
              </a:rPr>
              <a:t>表达了作者对斯科特崇高的赞誉，意思是虽然他的肉体倒下了但是他的心灵经受了考验，变得无比的崇高。有价值的、美的毁灭当然是伟大的悲剧。这句话在全文中可作主旨句，起点题的作用。</a:t>
            </a:r>
            <a:endParaRPr lang="zh-CN" altLang="en-US" sz="4000" b="1" dirty="0">
              <a:solidFill>
                <a:srgbClr val="C00000"/>
              </a:solidFill>
              <a:latin typeface="Tahoma" panose="020B060403050404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25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5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25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4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4" name="文本框 13313"/>
          <p:cNvSpPr txBox="1"/>
          <p:nvPr/>
        </p:nvSpPr>
        <p:spPr>
          <a:xfrm>
            <a:off x="381000" y="528638"/>
            <a:ext cx="8510588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0033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斯科特一行人探险的真正意义是什么？</a:t>
            </a:r>
            <a:r>
              <a:rPr lang="zh-CN" altLang="en-US" sz="2800">
                <a:solidFill>
                  <a:srgbClr val="D90BF5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sz="2800">
              <a:solidFill>
                <a:srgbClr val="D90BF5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315" name="文本框 13314"/>
          <p:cNvSpPr txBox="1"/>
          <p:nvPr/>
        </p:nvSpPr>
        <p:spPr>
          <a:xfrm>
            <a:off x="382588" y="1657350"/>
            <a:ext cx="8509000" cy="21837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en-US" altLang="zh-CN" sz="4000" b="1"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迷你简启体" pitchFamily="1" charset="-122"/>
                <a:ea typeface="迷你简启体" pitchFamily="1" charset="-122"/>
              </a:rPr>
              <a:t>     </a:t>
            </a:r>
            <a:r>
              <a:rPr lang="zh-CN" altLang="en-US" sz="4400" b="1">
                <a:solidFill>
                  <a:srgbClr val="FF0000"/>
                </a:solidFill>
                <a:latin typeface="迷你简启体" pitchFamily="1" charset="-122"/>
                <a:ea typeface="宋体" panose="02010600030101010101" pitchFamily="2" charset="-122"/>
              </a:rPr>
              <a:t>认识自然，挑战人类自我，实现生命的价值，给后人以精神的鼓舞。</a:t>
            </a:r>
            <a:r>
              <a:rPr lang="zh-CN" altLang="en-US" sz="4800" b="1"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迷你简启体" pitchFamily="1" charset="-122"/>
                <a:ea typeface="迷你简启体" pitchFamily="1" charset="-122"/>
              </a:rPr>
              <a:t> </a:t>
            </a:r>
            <a:endParaRPr lang="zh-CN" altLang="en-US" sz="4800" b="1">
              <a:solidFill>
                <a:srgbClr val="FF3300"/>
              </a:solidFill>
              <a:effectLst>
                <a:outerShdw blurRad="38100" dist="38100" dir="2700000">
                  <a:srgbClr val="000000"/>
                </a:outerShdw>
              </a:effectLst>
              <a:latin typeface="迷你简启体" pitchFamily="1" charset="-122"/>
              <a:ea typeface="迷你简启体" pitchFamily="1" charset="-122"/>
            </a:endParaRPr>
          </a:p>
        </p:txBody>
      </p:sp>
    </p:spTree>
  </p:cSld>
  <p:clrMapOvr>
    <a:masterClrMapping/>
  </p:clrMapOvr>
  <p:transition spd="slow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5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6802" name="矩形 76801"/>
          <p:cNvSpPr/>
          <p:nvPr/>
        </p:nvSpPr>
        <p:spPr>
          <a:xfrm>
            <a:off x="250825" y="176213"/>
            <a:ext cx="8610600" cy="65544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6000" b="1" dirty="0">
                <a:latin typeface="Times New Roman" panose="02020603050405020304" pitchFamily="2" charset="0"/>
                <a:ea typeface="宋体" panose="02010600030101010101" pitchFamily="2" charset="-122"/>
              </a:rPr>
              <a:t>	</a:t>
            </a:r>
            <a:r>
              <a:rPr lang="zh-CN" altLang="en-US" sz="4000" b="1" dirty="0">
                <a:latin typeface="Times New Roman" panose="02020603050405020304" pitchFamily="2" charset="0"/>
                <a:ea typeface="黑体" panose="02010609060101010101" pitchFamily="2" charset="-122"/>
              </a:rPr>
              <a:t>作者描绘的五位探险者，没有因为第一个抵达南极而摘取殊荣，却因为保持了</a:t>
            </a:r>
            <a:r>
              <a:rPr lang="zh-CN" altLang="en-US" sz="4000" b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探险者的勇气，保持了科学求实的精神</a:t>
            </a:r>
            <a:r>
              <a:rPr lang="zh-CN" altLang="en-US" sz="4000" b="1" dirty="0">
                <a:latin typeface="Times New Roman" panose="02020603050405020304" pitchFamily="2" charset="0"/>
                <a:ea typeface="黑体" panose="02010609060101010101" pitchFamily="2" charset="-122"/>
              </a:rPr>
              <a:t>而赢得了世人的尊重。面对死亡，他们可以舍弃生命，却无法舍弃对信念的执著，对同伴、对亲人的爱恋，对民族荣誉的珍重。</a:t>
            </a:r>
            <a:r>
              <a:rPr lang="zh-CN" altLang="en-US" sz="4000" b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他们是</a:t>
            </a:r>
            <a:r>
              <a:rPr lang="zh-CN" altLang="en-US" sz="4000" b="1" dirty="0">
                <a:solidFill>
                  <a:srgbClr val="FF0000"/>
                </a:solidFill>
                <a:latin typeface="宋体" panose="02010600030101010101" pitchFamily="2" charset="-122"/>
                <a:ea typeface="黑体" panose="02010609060101010101" pitchFamily="2" charset="-122"/>
              </a:rPr>
              <a:t>勇于实现生命价值的勇士，是</a:t>
            </a:r>
            <a:r>
              <a:rPr lang="zh-CN" altLang="en-US" sz="4000" b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英国的英雄，也是全人类的英雄，值得所有人敬重。</a:t>
            </a:r>
            <a:endParaRPr lang="zh-CN" altLang="en-US" sz="4000" b="1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4754" name="文本框 74753"/>
          <p:cNvSpPr txBox="1"/>
          <p:nvPr/>
        </p:nvSpPr>
        <p:spPr>
          <a:xfrm>
            <a:off x="0" y="304800"/>
            <a:ext cx="9144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Tx/>
            </a:pPr>
            <a:endParaRPr lang="zh-CN" altLang="en-US" sz="2400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74755" name="文本框 74754"/>
          <p:cNvSpPr txBox="1"/>
          <p:nvPr/>
        </p:nvSpPr>
        <p:spPr>
          <a:xfrm>
            <a:off x="304800" y="914400"/>
            <a:ext cx="9144000" cy="31692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ClrTx/>
            </a:pPr>
            <a:r>
              <a:rPr lang="zh-CN" altLang="en-US" sz="8000" b="1" dirty="0">
                <a:solidFill>
                  <a:srgbClr val="66FF66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   </a:t>
            </a:r>
            <a:r>
              <a:rPr lang="zh-CN" altLang="en-US" sz="6000" b="1" dirty="0">
                <a:latin typeface="Times New Roman" panose="02020603050405020304" pitchFamily="2" charset="0"/>
                <a:ea typeface="宋体" panose="02010600030101010101" pitchFamily="2" charset="-122"/>
              </a:rPr>
              <a:t>根据以上认识，谈谈你如何理解课文题目</a:t>
            </a:r>
            <a:r>
              <a:rPr lang="en-US" altLang="zh-CN" sz="6000" b="1">
                <a:latin typeface="Times New Roman" panose="02020603050405020304" pitchFamily="2" charset="0"/>
                <a:ea typeface="宋体" panose="02010600030101010101" pitchFamily="2" charset="-122"/>
              </a:rPr>
              <a:t>《</a:t>
            </a:r>
            <a:r>
              <a:rPr lang="zh-CN" altLang="en-US" sz="6000" b="1" dirty="0">
                <a:latin typeface="Times New Roman" panose="02020603050405020304" pitchFamily="2" charset="0"/>
                <a:ea typeface="宋体" panose="02010600030101010101" pitchFamily="2" charset="-122"/>
              </a:rPr>
              <a:t>伟大的悲剧</a:t>
            </a:r>
            <a:r>
              <a:rPr lang="en-US" altLang="zh-CN" sz="6000" b="1">
                <a:latin typeface="Times New Roman" panose="02020603050405020304" pitchFamily="2" charset="0"/>
                <a:ea typeface="宋体" panose="02010600030101010101" pitchFamily="2" charset="-122"/>
              </a:rPr>
              <a:t>》</a:t>
            </a:r>
            <a:r>
              <a:rPr lang="zh-CN" altLang="en-US" sz="6000" b="1" dirty="0">
                <a:latin typeface="Times New Roman" panose="02020603050405020304" pitchFamily="2" charset="0"/>
                <a:ea typeface="宋体" panose="02010600030101010101" pitchFamily="2" charset="-122"/>
              </a:rPr>
              <a:t>？</a:t>
            </a:r>
            <a:endParaRPr lang="zh-CN" altLang="en-US" sz="6000" b="1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5778" name="文本框 75777"/>
          <p:cNvSpPr txBox="1"/>
          <p:nvPr/>
        </p:nvSpPr>
        <p:spPr>
          <a:xfrm>
            <a:off x="0" y="609600"/>
            <a:ext cx="8534400" cy="14452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Tx/>
            </a:pPr>
            <a:r>
              <a:rPr lang="zh-CN" altLang="en-US" sz="8800" dirty="0">
                <a:latin typeface="Times New Roman" panose="02020603050405020304" pitchFamily="2" charset="0"/>
                <a:ea typeface="宋体" panose="02010600030101010101" pitchFamily="2" charset="-122"/>
              </a:rPr>
              <a:t> </a:t>
            </a:r>
            <a:r>
              <a:rPr lang="en-US" altLang="zh-CN" sz="5400">
                <a:latin typeface="Times New Roman" panose="02020603050405020304" pitchFamily="2" charset="0"/>
                <a:ea typeface="宋体" panose="02010600030101010101" pitchFamily="2" charset="-122"/>
              </a:rPr>
              <a:t>1</a:t>
            </a:r>
            <a:r>
              <a:rPr lang="en-US" altLang="zh-CN" sz="8000">
                <a:latin typeface="Times New Roman" panose="02020603050405020304" pitchFamily="2" charset="0"/>
                <a:ea typeface="宋体" panose="02010600030101010101" pitchFamily="2" charset="-122"/>
              </a:rPr>
              <a:t>.</a:t>
            </a:r>
            <a:r>
              <a:rPr lang="zh-CN" altLang="en-US" sz="5400" dirty="0">
                <a:latin typeface="Times New Roman" panose="02020603050405020304" pitchFamily="2" charset="0"/>
                <a:ea typeface="宋体" panose="02010600030101010101" pitchFamily="2" charset="-122"/>
              </a:rPr>
              <a:t>失败之悲</a:t>
            </a:r>
            <a:r>
              <a:rPr lang="en-US" altLang="zh-CN" sz="5400">
                <a:latin typeface="Times New Roman" panose="02020603050405020304" pitchFamily="2" charset="0"/>
                <a:ea typeface="宋体" panose="02010600030101010101" pitchFamily="2" charset="-122"/>
              </a:rPr>
              <a:t>—</a:t>
            </a:r>
            <a:r>
              <a:rPr lang="zh-CN" altLang="en-US" sz="5400" dirty="0">
                <a:latin typeface="Times New Roman" panose="02020603050405020304" pitchFamily="2" charset="0"/>
                <a:ea typeface="宋体" panose="02010600030101010101" pitchFamily="2" charset="-122"/>
              </a:rPr>
              <a:t>冒险精神</a:t>
            </a:r>
            <a:endParaRPr lang="zh-CN" altLang="en-US" sz="5400" b="1">
              <a:solidFill>
                <a:srgbClr val="66FF66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75779" name="文本框 75778"/>
          <p:cNvSpPr txBox="1"/>
          <p:nvPr/>
        </p:nvSpPr>
        <p:spPr>
          <a:xfrm>
            <a:off x="7315200" y="4800600"/>
            <a:ext cx="13716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Tx/>
            </a:pPr>
            <a:endParaRPr lang="zh-CN" altLang="en-US" sz="2400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75780" name="文本框 75779"/>
          <p:cNvSpPr txBox="1"/>
          <p:nvPr/>
        </p:nvSpPr>
        <p:spPr>
          <a:xfrm>
            <a:off x="755650" y="0"/>
            <a:ext cx="7632700" cy="8299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Tx/>
            </a:pPr>
            <a:r>
              <a:rPr lang="zh-CN" altLang="en-US" sz="4800" b="1" dirty="0">
                <a:solidFill>
                  <a:srgbClr val="FF0066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     </a:t>
            </a:r>
            <a:r>
              <a:rPr lang="zh-CN" altLang="en-US" sz="4000" b="1" dirty="0">
                <a:solidFill>
                  <a:schemeClr val="tx2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悲剧                    伟大</a:t>
            </a:r>
            <a:endParaRPr lang="zh-CN" altLang="en-US" sz="4000" b="1">
              <a:solidFill>
                <a:schemeClr val="tx2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75781" name="文本框 75780"/>
          <p:cNvSpPr txBox="1"/>
          <p:nvPr/>
        </p:nvSpPr>
        <p:spPr>
          <a:xfrm>
            <a:off x="304800" y="2133600"/>
            <a:ext cx="8610600" cy="9220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Tx/>
            </a:pPr>
            <a:r>
              <a:rPr lang="en-US" altLang="zh-CN" sz="5400">
                <a:latin typeface="Times New Roman" panose="02020603050405020304" pitchFamily="2" charset="0"/>
                <a:ea typeface="宋体" panose="02010600030101010101" pitchFamily="2" charset="-122"/>
              </a:rPr>
              <a:t>2.</a:t>
            </a:r>
            <a:r>
              <a:rPr lang="zh-CN" altLang="en-US" sz="5400" dirty="0">
                <a:latin typeface="Times New Roman" panose="02020603050405020304" pitchFamily="2" charset="0"/>
                <a:ea typeface="宋体" panose="02010600030101010101" pitchFamily="2" charset="-122"/>
              </a:rPr>
              <a:t>作证之悲</a:t>
            </a:r>
            <a:r>
              <a:rPr lang="en-US" altLang="zh-CN" sz="5400">
                <a:latin typeface="Times New Roman" panose="02020603050405020304" pitchFamily="2" charset="0"/>
                <a:ea typeface="宋体" panose="02010600030101010101" pitchFamily="2" charset="-122"/>
              </a:rPr>
              <a:t>—</a:t>
            </a:r>
            <a:r>
              <a:rPr lang="zh-CN" altLang="en-US" sz="5400" dirty="0">
                <a:latin typeface="Times New Roman" panose="02020603050405020304" pitchFamily="2" charset="0"/>
                <a:ea typeface="宋体" panose="02010600030101010101" pitchFamily="2" charset="-122"/>
              </a:rPr>
              <a:t>诚信</a:t>
            </a:r>
            <a:endParaRPr lang="zh-CN" altLang="en-US" sz="540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75782" name="文本框 75781"/>
          <p:cNvSpPr txBox="1"/>
          <p:nvPr/>
        </p:nvSpPr>
        <p:spPr>
          <a:xfrm>
            <a:off x="304800" y="3200400"/>
            <a:ext cx="8153400" cy="9220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Tx/>
            </a:pPr>
            <a:r>
              <a:rPr lang="en-US" altLang="zh-CN" sz="5400">
                <a:latin typeface="Times New Roman" panose="02020603050405020304" pitchFamily="2" charset="0"/>
                <a:ea typeface="宋体" panose="02010600030101010101" pitchFamily="2" charset="-122"/>
              </a:rPr>
              <a:t>3.</a:t>
            </a:r>
            <a:r>
              <a:rPr lang="zh-CN" altLang="en-US" sz="5400" dirty="0">
                <a:latin typeface="Times New Roman" panose="02020603050405020304" pitchFamily="2" charset="0"/>
                <a:ea typeface="宋体" panose="02010600030101010101" pitchFamily="2" charset="-122"/>
              </a:rPr>
              <a:t>死亡之悲</a:t>
            </a:r>
            <a:r>
              <a:rPr lang="en-US" altLang="zh-CN" sz="5400">
                <a:latin typeface="Times New Roman" panose="02020603050405020304" pitchFamily="2" charset="0"/>
                <a:ea typeface="宋体" panose="02010600030101010101" pitchFamily="2" charset="-122"/>
              </a:rPr>
              <a:t>—</a:t>
            </a:r>
            <a:r>
              <a:rPr lang="zh-CN" altLang="en-US" sz="5400" dirty="0">
                <a:latin typeface="Times New Roman" panose="02020603050405020304" pitchFamily="2" charset="0"/>
                <a:ea typeface="宋体" panose="02010600030101010101" pitchFamily="2" charset="-122"/>
              </a:rPr>
              <a:t>团结   无私</a:t>
            </a:r>
            <a:endParaRPr lang="zh-CN" altLang="en-US" sz="540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75783" name="文本框 75782"/>
          <p:cNvSpPr txBox="1"/>
          <p:nvPr/>
        </p:nvSpPr>
        <p:spPr>
          <a:xfrm>
            <a:off x="250825" y="4162425"/>
            <a:ext cx="9144000" cy="32766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Tx/>
            </a:pPr>
            <a:r>
              <a:rPr lang="en-US" altLang="zh-CN" sz="5400">
                <a:latin typeface="Times New Roman" panose="02020603050405020304" pitchFamily="2" charset="0"/>
                <a:ea typeface="宋体" panose="02010600030101010101" pitchFamily="2" charset="-122"/>
              </a:rPr>
              <a:t>4.</a:t>
            </a:r>
            <a:r>
              <a:rPr lang="zh-CN" altLang="en-US" sz="5400" dirty="0">
                <a:latin typeface="Times New Roman" panose="02020603050405020304" pitchFamily="2" charset="0"/>
                <a:ea typeface="宋体" panose="02010600030101010101" pitchFamily="2" charset="-122"/>
              </a:rPr>
              <a:t>世人之悲</a:t>
            </a:r>
            <a:r>
              <a:rPr lang="en-US" altLang="zh-CN" sz="5400">
                <a:latin typeface="Times New Roman" panose="02020603050405020304" pitchFamily="2" charset="0"/>
                <a:ea typeface="宋体" panose="02010600030101010101" pitchFamily="2" charset="-122"/>
              </a:rPr>
              <a:t>—</a:t>
            </a:r>
            <a:r>
              <a:rPr lang="zh-CN" altLang="en-US" sz="5400" dirty="0">
                <a:latin typeface="Times New Roman" panose="02020603050405020304" pitchFamily="2" charset="0"/>
                <a:ea typeface="宋体" panose="02010600030101010101" pitchFamily="2" charset="-122"/>
              </a:rPr>
              <a:t>敬仰永远悼念，</a:t>
            </a:r>
            <a:endParaRPr lang="zh-CN" altLang="en-US" sz="5400" dirty="0"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  <a:buClrTx/>
            </a:pPr>
            <a:r>
              <a:rPr lang="zh-CN" altLang="en-US" sz="5400" dirty="0">
                <a:latin typeface="Times New Roman" panose="02020603050405020304" pitchFamily="2" charset="0"/>
                <a:ea typeface="宋体" panose="02010600030101010101" pitchFamily="2" charset="-122"/>
              </a:rPr>
              <a:t>                      </a:t>
            </a:r>
            <a:r>
              <a:rPr lang="zh-CN" altLang="en-US" sz="4800" dirty="0">
                <a:latin typeface="Times New Roman" panose="02020603050405020304" pitchFamily="2" charset="0"/>
                <a:ea typeface="宋体" panose="02010600030101010101" pitchFamily="2" charset="-122"/>
              </a:rPr>
              <a:t>从中获得精神鼓舞</a:t>
            </a:r>
            <a:endParaRPr lang="zh-CN" altLang="en-US" sz="4800" b="1" dirty="0">
              <a:solidFill>
                <a:srgbClr val="66FF66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  <a:buClrTx/>
            </a:pPr>
            <a:endParaRPr lang="zh-CN" altLang="en-US" sz="480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57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57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57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757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757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57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57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778" grpId="0"/>
      <p:bldP spid="75779" grpId="0"/>
      <p:bldP spid="75781" grpId="0"/>
      <p:bldP spid="75782" grpId="0"/>
      <p:bldP spid="75783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4210" name="文本框 94209"/>
          <p:cNvSpPr txBox="1"/>
          <p:nvPr/>
        </p:nvSpPr>
        <p:spPr>
          <a:xfrm>
            <a:off x="0" y="-114300"/>
            <a:ext cx="8534400" cy="14452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8800" dirty="0">
                <a:latin typeface="Times New Roman" panose="02020603050405020304" pitchFamily="2" charset="0"/>
                <a:ea typeface="华文新魏" pitchFamily="2" charset="-122"/>
              </a:rPr>
              <a:t> </a:t>
            </a:r>
            <a:r>
              <a:rPr lang="zh-CN" altLang="en-US" sz="4000" b="1" dirty="0">
                <a:solidFill>
                  <a:srgbClr val="990033"/>
                </a:solidFill>
                <a:latin typeface="华文新魏" pitchFamily="2" charset="-122"/>
                <a:ea typeface="华文新魏" pitchFamily="2" charset="-122"/>
              </a:rPr>
              <a:t>悲在</a:t>
            </a:r>
            <a:r>
              <a:rPr lang="zh-CN" altLang="en-US" sz="4000" b="1" dirty="0">
                <a:solidFill>
                  <a:srgbClr val="990033"/>
                </a:solidFill>
                <a:latin typeface="Times New Roman" panose="02020603050405020304" pitchFamily="2" charset="0"/>
                <a:ea typeface="华文新魏" pitchFamily="2" charset="-122"/>
              </a:rPr>
              <a:t>失败</a:t>
            </a:r>
            <a:r>
              <a:rPr lang="en-US" altLang="zh-CN" sz="4000" b="1">
                <a:solidFill>
                  <a:srgbClr val="990033"/>
                </a:solidFill>
                <a:latin typeface="Times New Roman" panose="02020603050405020304" pitchFamily="2" charset="0"/>
                <a:ea typeface="华文新魏" pitchFamily="2" charset="-122"/>
              </a:rPr>
              <a:t>,</a:t>
            </a:r>
            <a:r>
              <a:rPr lang="zh-CN" altLang="en-US" sz="4000" b="1" dirty="0">
                <a:solidFill>
                  <a:srgbClr val="990033"/>
                </a:solidFill>
                <a:latin typeface="Times New Roman" panose="02020603050405020304" pitchFamily="2" charset="0"/>
                <a:ea typeface="华文新魏" pitchFamily="2" charset="-122"/>
              </a:rPr>
              <a:t>而冒险精神</a:t>
            </a:r>
            <a:r>
              <a:rPr lang="zh-CN" altLang="en-US" sz="4000" b="1" dirty="0">
                <a:solidFill>
                  <a:srgbClr val="990033"/>
                </a:solidFill>
                <a:latin typeface="华文新魏" pitchFamily="2" charset="-122"/>
                <a:ea typeface="华文新魏" pitchFamily="2" charset="-122"/>
              </a:rPr>
              <a:t>伟大</a:t>
            </a:r>
            <a:endParaRPr lang="zh-CN" altLang="en-US" sz="4000" b="1">
              <a:solidFill>
                <a:srgbClr val="990033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94211" name="矩形 94210"/>
          <p:cNvSpPr/>
          <p:nvPr/>
        </p:nvSpPr>
        <p:spPr>
          <a:xfrm>
            <a:off x="228600" y="1801813"/>
            <a:ext cx="8915400" cy="13220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000" b="1" dirty="0">
                <a:solidFill>
                  <a:srgbClr val="990033"/>
                </a:solidFill>
                <a:latin typeface="华文新魏" pitchFamily="2" charset="-122"/>
                <a:ea typeface="华文新魏" pitchFamily="2" charset="-122"/>
              </a:rPr>
              <a:t>悲在为胜利者</a:t>
            </a:r>
            <a:r>
              <a:rPr lang="zh-CN" altLang="en-US" sz="4000" b="1" dirty="0">
                <a:solidFill>
                  <a:srgbClr val="990033"/>
                </a:solidFill>
                <a:latin typeface="Times New Roman" panose="02020603050405020304" pitchFamily="2" charset="0"/>
                <a:ea typeface="华文新魏" pitchFamily="2" charset="-122"/>
              </a:rPr>
              <a:t>作证</a:t>
            </a:r>
            <a:r>
              <a:rPr lang="en-US" altLang="zh-CN" sz="4000" b="1">
                <a:solidFill>
                  <a:srgbClr val="990033"/>
                </a:solidFill>
                <a:latin typeface="Times New Roman" panose="02020603050405020304" pitchFamily="2" charset="0"/>
                <a:ea typeface="华文新魏" pitchFamily="2" charset="-122"/>
              </a:rPr>
              <a:t>,</a:t>
            </a:r>
            <a:r>
              <a:rPr lang="zh-CN" altLang="en-US" sz="4000" b="1" dirty="0">
                <a:solidFill>
                  <a:srgbClr val="990033"/>
                </a:solidFill>
                <a:latin typeface="Times New Roman" panose="02020603050405020304" pitchFamily="2" charset="0"/>
                <a:ea typeface="华文新魏" pitchFamily="2" charset="-122"/>
              </a:rPr>
              <a:t>而诚信的绅士风度             伟大</a:t>
            </a:r>
            <a:endParaRPr lang="zh-CN" altLang="en-US" sz="4000" b="1" dirty="0">
              <a:solidFill>
                <a:srgbClr val="990033"/>
              </a:solidFill>
              <a:latin typeface="Times New Roman" panose="02020603050405020304" pitchFamily="2" charset="0"/>
              <a:ea typeface="华文新魏" pitchFamily="2" charset="-122"/>
            </a:endParaRPr>
          </a:p>
        </p:txBody>
      </p:sp>
      <p:sp>
        <p:nvSpPr>
          <p:cNvPr id="94212" name="矩形 94211"/>
          <p:cNvSpPr/>
          <p:nvPr/>
        </p:nvSpPr>
        <p:spPr>
          <a:xfrm>
            <a:off x="304800" y="3314700"/>
            <a:ext cx="8839200" cy="13220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rgbClr val="990033"/>
                </a:solidFill>
                <a:latin typeface="Times New Roman" panose="02020603050405020304" pitchFamily="2" charset="0"/>
                <a:ea typeface="华文新魏" pitchFamily="2" charset="-122"/>
              </a:rPr>
              <a:t>悲在生命的毁灭</a:t>
            </a:r>
            <a:r>
              <a:rPr lang="en-US" altLang="zh-CN" sz="4000" b="1">
                <a:solidFill>
                  <a:srgbClr val="990033"/>
                </a:solidFill>
                <a:latin typeface="Times New Roman" panose="02020603050405020304" pitchFamily="2" charset="0"/>
                <a:ea typeface="华文新魏" pitchFamily="2" charset="-122"/>
              </a:rPr>
              <a:t>,</a:t>
            </a:r>
            <a:r>
              <a:rPr lang="zh-CN" altLang="en-US" sz="4000" b="1" dirty="0">
                <a:solidFill>
                  <a:srgbClr val="990033"/>
                </a:solidFill>
                <a:latin typeface="Times New Roman" panose="02020603050405020304" pitchFamily="2" charset="0"/>
                <a:ea typeface="华文新魏" pitchFamily="2" charset="-122"/>
              </a:rPr>
              <a:t>而团结无私、献身科学的精神伟大</a:t>
            </a:r>
            <a:endParaRPr lang="zh-CN" altLang="en-US" sz="4000" b="1" dirty="0">
              <a:solidFill>
                <a:srgbClr val="990033"/>
              </a:solidFill>
              <a:latin typeface="Times New Roman" panose="02020603050405020304" pitchFamily="2" charset="0"/>
              <a:ea typeface="华文新魏" pitchFamily="2" charset="-122"/>
            </a:endParaRPr>
          </a:p>
        </p:txBody>
      </p:sp>
      <p:sp>
        <p:nvSpPr>
          <p:cNvPr id="94213" name="矩形 94212"/>
          <p:cNvSpPr/>
          <p:nvPr/>
        </p:nvSpPr>
        <p:spPr>
          <a:xfrm>
            <a:off x="304800" y="4991100"/>
            <a:ext cx="8610600" cy="13220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rgbClr val="990033"/>
                </a:solidFill>
                <a:latin typeface="华文新魏" pitchFamily="2" charset="-122"/>
                <a:ea typeface="华文新魏" pitchFamily="2" charset="-122"/>
              </a:rPr>
              <a:t>悲在</a:t>
            </a:r>
            <a:r>
              <a:rPr lang="zh-CN" altLang="en-US" sz="4000" b="1" dirty="0">
                <a:solidFill>
                  <a:srgbClr val="990033"/>
                </a:solidFill>
                <a:latin typeface="Times New Roman" panose="02020603050405020304" pitchFamily="2" charset="0"/>
                <a:ea typeface="华文新魏" pitchFamily="2" charset="-122"/>
              </a:rPr>
              <a:t>世人悼念，而人们从中获得精神鼓舞伟大</a:t>
            </a:r>
            <a:endParaRPr lang="zh-CN" altLang="en-US" sz="4000" b="1" dirty="0">
              <a:solidFill>
                <a:srgbClr val="990033"/>
              </a:solidFill>
              <a:latin typeface="Times New Roman" panose="02020603050405020304" pitchFamily="2" charset="0"/>
              <a:ea typeface="华文新魏" pitchFamily="2" charset="-122"/>
            </a:endParaRPr>
          </a:p>
        </p:txBody>
      </p:sp>
    </p:spTree>
  </p:cSld>
  <p:clrMapOvr>
    <a:masterClrMapping/>
  </p:clrMapOvr>
  <p:transition spd="slow">
    <p:random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9698" name="图片 29697" descr="13"/>
          <p:cNvPicPr>
            <a:picLocks noChangeAspect="1"/>
          </p:cNvPicPr>
          <p:nvPr/>
        </p:nvPicPr>
        <p:blipFill>
          <a:blip r:embed="rId1">
            <a:lum bright="12000" contrast="42000"/>
          </a:blip>
          <a:srcRect r="5833" b="40396"/>
          <a:stretch>
            <a:fillRect/>
          </a:stretch>
        </p:blipFill>
        <p:spPr>
          <a:xfrm>
            <a:off x="0" y="685800"/>
            <a:ext cx="9144000" cy="5486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9699" name="文本框 29698"/>
          <p:cNvSpPr txBox="1"/>
          <p:nvPr/>
        </p:nvSpPr>
        <p:spPr>
          <a:xfrm>
            <a:off x="3124200" y="3671888"/>
            <a:ext cx="3429000" cy="914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5400" b="1" dirty="0">
                <a:solidFill>
                  <a:srgbClr val="0000CC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悲          剧     </a:t>
            </a:r>
            <a:endParaRPr lang="zh-CN" altLang="en-US" sz="5400" b="1">
              <a:solidFill>
                <a:srgbClr val="0000CC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29700" name="文本框 29699"/>
          <p:cNvSpPr txBox="1"/>
          <p:nvPr/>
        </p:nvSpPr>
        <p:spPr>
          <a:xfrm>
            <a:off x="2514600" y="2438400"/>
            <a:ext cx="4419600" cy="10985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6600" b="1" dirty="0">
                <a:solidFill>
                  <a:srgbClr val="FF33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精            神    </a:t>
            </a:r>
            <a:endParaRPr lang="zh-CN" altLang="en-US" sz="6600" b="1">
              <a:solidFill>
                <a:srgbClr val="FF3300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29701" name="文本框 29700"/>
          <p:cNvSpPr txBox="1"/>
          <p:nvPr/>
        </p:nvSpPr>
        <p:spPr>
          <a:xfrm>
            <a:off x="5638800" y="4876800"/>
            <a:ext cx="1447800" cy="8239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800" b="1" dirty="0">
                <a:latin typeface="Times New Roman" panose="02020603050405020304" pitchFamily="2" charset="0"/>
                <a:ea typeface="华文行楷" pitchFamily="2" charset="-122"/>
              </a:rPr>
              <a:t>失败</a:t>
            </a:r>
            <a:endParaRPr lang="zh-CN" altLang="en-US" sz="4800" b="1">
              <a:latin typeface="Times New Roman" panose="02020603050405020304" pitchFamily="2" charset="0"/>
              <a:ea typeface="华文行楷" pitchFamily="2" charset="-122"/>
            </a:endParaRPr>
          </a:p>
        </p:txBody>
      </p:sp>
      <p:sp>
        <p:nvSpPr>
          <p:cNvPr id="29702" name="文本框 29701"/>
          <p:cNvSpPr txBox="1"/>
          <p:nvPr/>
        </p:nvSpPr>
        <p:spPr>
          <a:xfrm>
            <a:off x="2286000" y="4876800"/>
            <a:ext cx="1828800" cy="8239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800" b="1" dirty="0">
                <a:latin typeface="Times New Roman" panose="02020603050405020304" pitchFamily="2" charset="0"/>
                <a:ea typeface="华文行楷" pitchFamily="2" charset="-122"/>
              </a:rPr>
              <a:t>牺牲</a:t>
            </a:r>
            <a:endParaRPr lang="zh-CN" altLang="en-US" sz="4800" b="1">
              <a:latin typeface="Times New Roman" panose="02020603050405020304" pitchFamily="2" charset="0"/>
              <a:ea typeface="华文行楷" pitchFamily="2" charset="-122"/>
            </a:endParaRPr>
          </a:p>
        </p:txBody>
      </p:sp>
      <p:pic>
        <p:nvPicPr>
          <p:cNvPr id="29703" name="图片 29702" descr="cnimg_net_00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29438" y="3048000"/>
            <a:ext cx="614362" cy="2667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9704" name="文本框 29703"/>
          <p:cNvSpPr txBox="1"/>
          <p:nvPr/>
        </p:nvSpPr>
        <p:spPr>
          <a:xfrm>
            <a:off x="1676400" y="4572000"/>
            <a:ext cx="609600" cy="1311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8000" b="1">
                <a:solidFill>
                  <a:srgbClr val="FF0000"/>
                </a:solidFill>
                <a:latin typeface="华文行楷" pitchFamily="2" charset="-122"/>
                <a:ea typeface="华文行楷" pitchFamily="2" charset="-122"/>
              </a:rPr>
              <a:t>!</a:t>
            </a:r>
            <a:endParaRPr lang="en-US" altLang="zh-CN" sz="8000" b="1">
              <a:solidFill>
                <a:srgbClr val="FF0000"/>
              </a:solidFill>
              <a:latin typeface="华文行楷" pitchFamily="2" charset="-122"/>
              <a:ea typeface="华文行楷" pitchFamily="2" charset="-122"/>
            </a:endParaRPr>
          </a:p>
        </p:txBody>
      </p:sp>
      <p:grpSp>
        <p:nvGrpSpPr>
          <p:cNvPr id="29705" name="组合 29704"/>
          <p:cNvGrpSpPr/>
          <p:nvPr/>
        </p:nvGrpSpPr>
        <p:grpSpPr>
          <a:xfrm>
            <a:off x="3733800" y="1193800"/>
            <a:ext cx="1905000" cy="4978400"/>
            <a:chOff x="2352" y="752"/>
            <a:chExt cx="1200" cy="3136"/>
          </a:xfrm>
        </p:grpSpPr>
        <p:pic>
          <p:nvPicPr>
            <p:cNvPr id="29706" name="图片 29705" descr="123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352" y="1075"/>
              <a:ext cx="1200" cy="2813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9707" name="图片 29706" descr="sun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544" y="752"/>
              <a:ext cx="720" cy="64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9708" name="图片 29707" descr="xing1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2736" y="895"/>
              <a:ext cx="336" cy="305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29709" name="组合 29708"/>
          <p:cNvGrpSpPr/>
          <p:nvPr/>
        </p:nvGrpSpPr>
        <p:grpSpPr>
          <a:xfrm>
            <a:off x="838200" y="981075"/>
            <a:ext cx="8305800" cy="1981200"/>
            <a:chOff x="432" y="0"/>
            <a:chExt cx="5232" cy="1536"/>
          </a:xfrm>
        </p:grpSpPr>
        <p:grpSp>
          <p:nvGrpSpPr>
            <p:cNvPr id="29710" name="组合 29709"/>
            <p:cNvGrpSpPr/>
            <p:nvPr/>
          </p:nvGrpSpPr>
          <p:grpSpPr>
            <a:xfrm>
              <a:off x="1008" y="0"/>
              <a:ext cx="4656" cy="678"/>
              <a:chOff x="1008" y="0"/>
              <a:chExt cx="4656" cy="678"/>
            </a:xfrm>
          </p:grpSpPr>
          <p:pic>
            <p:nvPicPr>
              <p:cNvPr id="29711" name="图片 29710" descr="10"/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1008" y="48"/>
                <a:ext cx="2016" cy="630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29712" name="图片 29711" descr="10"/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3648" y="0"/>
                <a:ext cx="2016" cy="630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grpSp>
          <p:nvGrpSpPr>
            <p:cNvPr id="29713" name="组合 29712"/>
            <p:cNvGrpSpPr/>
            <p:nvPr/>
          </p:nvGrpSpPr>
          <p:grpSpPr>
            <a:xfrm>
              <a:off x="432" y="858"/>
              <a:ext cx="4656" cy="678"/>
              <a:chOff x="1008" y="0"/>
              <a:chExt cx="4656" cy="678"/>
            </a:xfrm>
          </p:grpSpPr>
          <p:pic>
            <p:nvPicPr>
              <p:cNvPr id="29714" name="图片 29713" descr="10"/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1008" y="48"/>
                <a:ext cx="2016" cy="630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29715" name="图片 29714" descr="10"/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3648" y="0"/>
                <a:ext cx="2016" cy="630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</p:grpSp>
      <p:sp>
        <p:nvSpPr>
          <p:cNvPr id="29716" name="矩形 29715"/>
          <p:cNvSpPr/>
          <p:nvPr/>
        </p:nvSpPr>
        <p:spPr>
          <a:xfrm>
            <a:off x="1403350" y="908050"/>
            <a:ext cx="6697663" cy="6237288"/>
          </a:xfrm>
          <a:prstGeom prst="rect">
            <a:avLst/>
          </a:prstGeom>
        </p:spPr>
        <p:txBody>
          <a:bodyPr wrap="none" fromWordArt="1">
            <a:prstTxWarp prst="textArchUp">
              <a:avLst>
                <a:gd name="adj" fmla="val 10800000"/>
              </a:avLst>
            </a:prstTxWarp>
            <a:normAutofit/>
          </a:bodyPr>
          <a:p>
            <a:pPr algn="ctr"/>
            <a:r>
              <a:rPr lang="zh-CN" altLang="en-US" sz="4000" b="1" normalizeH="1">
                <a:ln w="9525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0000"/>
                </a:solidFill>
                <a:latin typeface="隶书" charset="0"/>
                <a:ea typeface="隶书" charset="0"/>
              </a:rPr>
              <a:t>勇于探索   勇于牺牲   团结友爱   挑战自我</a:t>
            </a:r>
            <a:endParaRPr lang="zh-CN" altLang="en-US" sz="4000" b="1" normalizeH="1"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  <a:solidFill>
                <a:srgbClr val="FF0000"/>
              </a:solidFill>
              <a:latin typeface="隶书" charset="0"/>
              <a:ea typeface="隶书" charset="0"/>
            </a:endParaRPr>
          </a:p>
        </p:txBody>
      </p:sp>
      <p:sp>
        <p:nvSpPr>
          <p:cNvPr id="29718" name="矩形 29717"/>
          <p:cNvSpPr/>
          <p:nvPr/>
        </p:nvSpPr>
        <p:spPr>
          <a:xfrm>
            <a:off x="4038600" y="2590800"/>
            <a:ext cx="838200" cy="1920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6000" dirty="0">
                <a:solidFill>
                  <a:srgbClr val="FFFF66"/>
                </a:solidFill>
                <a:latin typeface="Times New Roman" panose="02020603050405020304" pitchFamily="2" charset="0"/>
                <a:ea typeface="华文行楷" pitchFamily="2" charset="-122"/>
              </a:rPr>
              <a:t>伟大</a:t>
            </a:r>
            <a:endParaRPr lang="zh-CN" altLang="en-US" sz="6000" dirty="0">
              <a:solidFill>
                <a:srgbClr val="FFFF66"/>
              </a:solidFill>
              <a:latin typeface="Times New Roman" panose="02020603050405020304" pitchFamily="2" charset="0"/>
              <a:ea typeface="华文行楷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96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6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3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97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97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97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97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97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97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97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97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97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97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297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3" presetClass="entr" presetSubtype="3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97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97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97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97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699" grpId="0"/>
      <p:bldP spid="29700" grpId="0"/>
      <p:bldP spid="2971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4450" name="标题 104449"/>
          <p:cNvSpPr>
            <a:spLocks noGrp="1"/>
          </p:cNvSpPr>
          <p:nvPr>
            <p:ph type="title"/>
          </p:nvPr>
        </p:nvSpPr>
        <p:spPr/>
        <p:txBody>
          <a:bodyPr anchor="ctr"/>
          <a:p>
            <a:endParaRPr dirty="0"/>
          </a:p>
        </p:txBody>
      </p:sp>
      <p:sp>
        <p:nvSpPr>
          <p:cNvPr id="104451" name="文本占位符 104450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dirty="0"/>
          </a:p>
        </p:txBody>
      </p:sp>
      <p:pic>
        <p:nvPicPr>
          <p:cNvPr id="104452" name="图片 104451" descr="2006561635922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405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6498" name="标题 106497"/>
          <p:cNvSpPr>
            <a:spLocks noGrp="1"/>
          </p:cNvSpPr>
          <p:nvPr>
            <p:ph type="title"/>
          </p:nvPr>
        </p:nvSpPr>
        <p:spPr/>
        <p:txBody>
          <a:bodyPr anchor="b"/>
          <a:p>
            <a:endParaRPr dirty="0"/>
          </a:p>
        </p:txBody>
      </p:sp>
      <p:pic>
        <p:nvPicPr>
          <p:cNvPr id="106499" name="内容占位符 106498" descr="c065"/>
          <p:cNvPicPr>
            <a:picLocks noGrp="1"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106500" name="矩形 106499"/>
          <p:cNvSpPr/>
          <p:nvPr/>
        </p:nvSpPr>
        <p:spPr>
          <a:xfrm>
            <a:off x="1524000" y="2454275"/>
            <a:ext cx="6096000" cy="1955800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normAutofit/>
            <a:scene3d>
              <a:camera prst="legacyPerspectiveFront">
                <a:rot lat="20520000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p>
            <a:pPr algn="ctr"/>
            <a:r>
              <a:rPr lang="zh-CN" altLang="en-US" sz="9600">
                <a:gradFill rotWithShape="0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  <a:tileRect/>
                </a:gradFill>
                <a:latin typeface="华文行楷" charset="0"/>
                <a:ea typeface="华文行楷" charset="0"/>
              </a:rPr>
              <a:t>成功的英雄</a:t>
            </a:r>
            <a:endParaRPr lang="zh-CN" altLang="en-US" sz="9600">
              <a:gradFill rotWithShape="0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5400000" scaled="1"/>
                <a:tileRect/>
              </a:gradFill>
              <a:latin typeface="华文行楷" charset="0"/>
              <a:ea typeface="华文行楷" charset="0"/>
            </a:endParaRPr>
          </a:p>
        </p:txBody>
      </p:sp>
      <p:pic>
        <p:nvPicPr>
          <p:cNvPr id="106501" name="图片 106500" descr="2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1913" y="4941888"/>
            <a:ext cx="6408737" cy="4762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zoom dir="in"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7522" name="标题 107521"/>
          <p:cNvSpPr>
            <a:spLocks noGrp="1"/>
          </p:cNvSpPr>
          <p:nvPr>
            <p:ph type="title"/>
          </p:nvPr>
        </p:nvSpPr>
        <p:spPr>
          <a:xfrm>
            <a:off x="539750" y="-1101725"/>
            <a:ext cx="8459788" cy="3351213"/>
          </a:xfrm>
        </p:spPr>
        <p:txBody>
          <a:bodyPr anchor="b"/>
          <a:p>
            <a:br>
              <a:rPr lang="en-US" altLang="zh-CN" sz="2800" b="1" dirty="0">
                <a:solidFill>
                  <a:srgbClr val="FF3300"/>
                </a:solidFill>
              </a:rPr>
            </a:br>
            <a:r>
              <a:rPr lang="zh-CN" altLang="en-US" sz="4800" b="1" i="1" dirty="0">
                <a:solidFill>
                  <a:srgbClr val="FF33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张骞</a:t>
            </a:r>
            <a:r>
              <a:rPr lang="zh-CN" altLang="en-US" sz="4800" b="1" dirty="0">
                <a:solidFill>
                  <a:srgbClr val="FF33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r>
              <a:rPr lang="zh-CN" altLang="en-US" sz="3200" b="1" dirty="0">
                <a:solidFill>
                  <a:srgbClr val="FF33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是第一位横穿阿富汗旅行的中国人</a:t>
            </a:r>
            <a:r>
              <a:rPr lang="zh-CN" altLang="en-US" sz="3200" b="1" dirty="0">
                <a:solidFill>
                  <a:srgbClr val="3333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，后来是中国商人带着丝绸和玉石，沿张骞所经过的路线，翻山越岭来到中国西北并穿过了戈壁沙漠。这条路线后来被称为</a:t>
            </a:r>
            <a:r>
              <a:rPr lang="zh-CN" altLang="en-US" sz="3200" b="1" dirty="0">
                <a:solidFill>
                  <a:srgbClr val="FF33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“丝绸之路”</a:t>
            </a:r>
            <a:endParaRPr lang="zh-CN" altLang="en-US" sz="3200" b="1" dirty="0">
              <a:solidFill>
                <a:srgbClr val="FF33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07523" name="文本占位符 107522"/>
          <p:cNvSpPr>
            <a:spLocks noGrp="1"/>
          </p:cNvSpPr>
          <p:nvPr>
            <p:ph type="body" idx="1"/>
          </p:nvPr>
        </p:nvSpPr>
        <p:spPr>
          <a:xfrm flipV="1">
            <a:off x="8639175" y="-66675"/>
            <a:ext cx="1008063" cy="138113"/>
          </a:xfrm>
        </p:spPr>
        <p:txBody>
          <a:bodyPr/>
          <a:p>
            <a:pPr>
              <a:lnSpc>
                <a:spcPct val="80000"/>
              </a:lnSpc>
            </a:pPr>
            <a:endParaRPr sz="800" dirty="0"/>
          </a:p>
        </p:txBody>
      </p:sp>
      <p:sp>
        <p:nvSpPr>
          <p:cNvPr id="107524" name="矩形 107523"/>
          <p:cNvSpPr/>
          <p:nvPr/>
        </p:nvSpPr>
        <p:spPr>
          <a:xfrm>
            <a:off x="468313" y="3573463"/>
            <a:ext cx="8675687" cy="24098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000" b="1" i="1" dirty="0">
                <a:solidFill>
                  <a:srgbClr val="FF33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玄奘</a:t>
            </a:r>
            <a:r>
              <a:rPr lang="zh-CN" altLang="en-US" sz="2800" b="1" dirty="0">
                <a:solidFill>
                  <a:srgbClr val="FF33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是一位前往佛教发源地印度取经的和尚。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他从中国出发，旅途历时</a:t>
            </a: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16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年，行程达</a:t>
            </a:r>
            <a:r>
              <a:rPr lang="en-US" altLang="zh-CN" sz="2800" b="1">
                <a:latin typeface="黑体" panose="02010609060101010101" pitchFamily="2" charset="-122"/>
                <a:ea typeface="黑体" panose="02010609060101010101" pitchFamily="2" charset="-122"/>
              </a:rPr>
              <a:t>6</a:t>
            </a:r>
            <a:r>
              <a:rPr lang="en-US" altLang="zh-CN" sz="2800" b="1">
                <a:latin typeface="Arial" panose="020B0604020202020204" pitchFamily="34" charset="0"/>
                <a:ea typeface="黑体" panose="02010609060101010101" pitchFamily="2" charset="-122"/>
              </a:rPr>
              <a:t>·</a:t>
            </a: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4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万千米，途经阿富汗、克什米尔和印度北方等地。他的旅行是秘密进行的，因为当时的皇帝尚不允许中国人跨出国门到外界去旅行。</a:t>
            </a:r>
            <a:endParaRPr lang="zh-CN" altLang="en-US" sz="28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107525" name="图片 107524" descr="top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6237288"/>
            <a:ext cx="9144000" cy="3524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7526" name="图片 107525" descr="top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2636838"/>
            <a:ext cx="9144000" cy="5048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7527" name="图片 107526" descr="图片1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67238" y="3424238"/>
            <a:ext cx="9525" cy="9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7528" name="图片 107527" descr="图片1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755650" cy="22764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newsflash/>
  </p:transition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8546" name="图片 108545" descr="马可波罗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42672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8547" name="文本框 108546"/>
          <p:cNvSpPr txBox="1"/>
          <p:nvPr/>
        </p:nvSpPr>
        <p:spPr>
          <a:xfrm>
            <a:off x="4067175" y="0"/>
            <a:ext cx="5076825" cy="8807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400" b="1" dirty="0">
                <a:solidFill>
                  <a:srgbClr val="FF33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马可</a:t>
            </a:r>
            <a:r>
              <a:rPr lang="en-US" altLang="zh-CN" sz="4400" b="1">
                <a:solidFill>
                  <a:srgbClr val="FF33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·</a:t>
            </a:r>
            <a:r>
              <a:rPr lang="zh-CN" altLang="en-US" sz="4400" b="1" dirty="0">
                <a:solidFill>
                  <a:srgbClr val="FF33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波罗</a:t>
            </a:r>
            <a:r>
              <a:rPr lang="zh-CN" altLang="en-US" sz="4400" b="1" dirty="0">
                <a:latin typeface="Times New Roman" panose="02020603050405020304" pitchFamily="2" charset="0"/>
                <a:ea typeface="宋体" panose="02010600030101010101" pitchFamily="2" charset="-122"/>
              </a:rPr>
              <a:t>出身于旅行世家。他的父亲尼科洛和叔叔马泰奥都是威尼斯商人。他俩于</a:t>
            </a:r>
            <a:r>
              <a:rPr lang="en-US" altLang="zh-CN" sz="4400" b="1" dirty="0">
                <a:latin typeface="Times New Roman" panose="02020603050405020304" pitchFamily="2" charset="0"/>
                <a:ea typeface="宋体" panose="02010600030101010101" pitchFamily="2" charset="-122"/>
              </a:rPr>
              <a:t>13</a:t>
            </a:r>
            <a:r>
              <a:rPr lang="zh-CN" altLang="en-US" sz="4400" b="1" dirty="0">
                <a:latin typeface="Times New Roman" panose="02020603050405020304" pitchFamily="2" charset="0"/>
                <a:ea typeface="宋体" panose="02010600030101010101" pitchFamily="2" charset="-122"/>
              </a:rPr>
              <a:t>世纪</a:t>
            </a:r>
            <a:r>
              <a:rPr lang="en-US" altLang="zh-CN" sz="4400" b="1" dirty="0">
                <a:latin typeface="Times New Roman" panose="02020603050405020304" pitchFamily="2" charset="0"/>
                <a:ea typeface="宋体" panose="02010600030101010101" pitchFamily="2" charset="-122"/>
              </a:rPr>
              <a:t>60</a:t>
            </a:r>
            <a:r>
              <a:rPr lang="zh-CN" altLang="en-US" sz="4400" b="1" dirty="0">
                <a:latin typeface="Times New Roman" panose="02020603050405020304" pitchFamily="2" charset="0"/>
                <a:ea typeface="宋体" panose="02010600030101010101" pitchFamily="2" charset="-122"/>
              </a:rPr>
              <a:t>年代因经商到了中国。</a:t>
            </a:r>
            <a:r>
              <a:rPr lang="en-US" altLang="zh-CN" sz="4400" b="1" dirty="0">
                <a:latin typeface="Times New Roman" panose="02020603050405020304" pitchFamily="2" charset="0"/>
                <a:ea typeface="宋体" panose="02010600030101010101" pitchFamily="2" charset="-122"/>
              </a:rPr>
              <a:t>1271</a:t>
            </a:r>
            <a:r>
              <a:rPr lang="zh-CN" altLang="en-US" sz="4400" b="1" dirty="0">
                <a:latin typeface="Times New Roman" panose="02020603050405020304" pitchFamily="2" charset="0"/>
                <a:ea typeface="宋体" panose="02010600030101010101" pitchFamily="2" charset="-122"/>
              </a:rPr>
              <a:t>年，两再度出访，并带年轻的马可一起前往。</a:t>
            </a:r>
            <a:endParaRPr lang="zh-CN" altLang="en-US" sz="4400" b="1" dirty="0"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800" dirty="0">
                <a:latin typeface="Times New Roman" panose="02020603050405020304" pitchFamily="2" charset="0"/>
                <a:ea typeface="宋体" panose="02010600030101010101" pitchFamily="2" charset="-122"/>
              </a:rPr>
              <a:t>　　</a:t>
            </a:r>
            <a:endParaRPr lang="zh-CN" altLang="en-US" sz="2800" dirty="0"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endParaRPr lang="zh-CN" altLang="en-US" sz="2800" dirty="0"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1600" dirty="0">
                <a:latin typeface="Times New Roman" panose="02020603050405020304" pitchFamily="2" charset="0"/>
                <a:ea typeface="宋体" panose="02010600030101010101" pitchFamily="2" charset="-122"/>
              </a:rPr>
              <a:t>　　</a:t>
            </a:r>
            <a:endParaRPr lang="zh-CN" altLang="en-US" sz="1600" dirty="0"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endParaRPr lang="zh-CN" altLang="en-US" sz="1600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wedge/>
  </p:transition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9570" name="图片 109569" descr="哥伦布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5715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9571" name="文本框 109570"/>
          <p:cNvSpPr txBox="1"/>
          <p:nvPr/>
        </p:nvSpPr>
        <p:spPr>
          <a:xfrm>
            <a:off x="5791200" y="0"/>
            <a:ext cx="3352800" cy="6683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600" b="1" dirty="0">
                <a:latin typeface="Times New Roman" panose="02020603050405020304" pitchFamily="2" charset="0"/>
                <a:ea typeface="宋体" panose="02010600030101010101" pitchFamily="2" charset="-122"/>
              </a:rPr>
              <a:t>        </a:t>
            </a:r>
            <a:r>
              <a:rPr lang="zh-CN" altLang="en-US" sz="3600" b="1" dirty="0">
                <a:latin typeface="Times New Roman" panose="02020603050405020304" pitchFamily="2" charset="0"/>
                <a:ea typeface="宋体" panose="02010600030101010101" pitchFamily="2" charset="-122"/>
              </a:rPr>
              <a:t>克里斯托 弗</a:t>
            </a:r>
            <a:r>
              <a:rPr lang="en-US" altLang="zh-CN" sz="3600" b="1">
                <a:latin typeface="Times New Roman" panose="02020603050405020304" pitchFamily="2" charset="0"/>
                <a:ea typeface="宋体" panose="02010600030101010101" pitchFamily="2" charset="-122"/>
              </a:rPr>
              <a:t>·</a:t>
            </a:r>
            <a:r>
              <a:rPr lang="zh-CN" altLang="en-US" sz="3600" b="1" dirty="0">
                <a:latin typeface="Times New Roman" panose="02020603050405020304" pitchFamily="2" charset="0"/>
                <a:ea typeface="宋体" panose="02010600030101010101" pitchFamily="2" charset="-122"/>
              </a:rPr>
              <a:t>哥伦布于</a:t>
            </a:r>
            <a:r>
              <a:rPr lang="en-US" altLang="zh-CN" sz="3600" b="1" dirty="0">
                <a:latin typeface="Times New Roman" panose="02020603050405020304" pitchFamily="2" charset="0"/>
                <a:ea typeface="宋体" panose="02010600030101010101" pitchFamily="2" charset="-122"/>
              </a:rPr>
              <a:t>1451</a:t>
            </a:r>
            <a:r>
              <a:rPr lang="zh-CN" altLang="en-US" sz="3600" b="1" dirty="0">
                <a:latin typeface="Times New Roman" panose="02020603050405020304" pitchFamily="2" charset="0"/>
                <a:ea typeface="宋体" panose="02010600030101010101" pitchFamily="2" charset="-122"/>
              </a:rPr>
              <a:t>年出生在意大利的热那亚港，</a:t>
            </a:r>
            <a:r>
              <a:rPr lang="en-US" altLang="zh-CN" sz="3600" b="1" dirty="0">
                <a:latin typeface="Times New Roman" panose="02020603050405020304" pitchFamily="2" charset="0"/>
                <a:ea typeface="宋体" panose="02010600030101010101" pitchFamily="2" charset="-122"/>
              </a:rPr>
              <a:t>14</a:t>
            </a:r>
            <a:r>
              <a:rPr lang="zh-CN" altLang="en-US" sz="3600" b="1" dirty="0">
                <a:latin typeface="Times New Roman" panose="02020603050405020304" pitchFamily="2" charset="0"/>
                <a:ea typeface="宋体" panose="02010600030101010101" pitchFamily="2" charset="-122"/>
              </a:rPr>
              <a:t>岁时就到海上生活。他通过对地图和书本的学习和研究后确信，向西横越大西洋航行能到达亚洲。</a:t>
            </a:r>
            <a:endParaRPr lang="zh-CN" altLang="en-US" sz="3600" b="1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fade/>
  </p:transition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0594" name="文本框 110593"/>
          <p:cNvSpPr txBox="1"/>
          <p:nvPr/>
        </p:nvSpPr>
        <p:spPr>
          <a:xfrm>
            <a:off x="5791200" y="304800"/>
            <a:ext cx="3352800" cy="74945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5400" b="1" dirty="0">
                <a:solidFill>
                  <a:schemeClr val="bg2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 </a:t>
            </a:r>
            <a:r>
              <a:rPr lang="zh-CN" altLang="en-US" sz="5400" b="1" dirty="0">
                <a:latin typeface="Times New Roman" panose="02020603050405020304" pitchFamily="2" charset="0"/>
                <a:ea typeface="宋体" panose="02010600030101010101" pitchFamily="2" charset="-122"/>
              </a:rPr>
              <a:t>哥伦布的</a:t>
            </a:r>
            <a:r>
              <a:rPr lang="en-US" altLang="zh-CN" sz="5400" b="1" dirty="0">
                <a:latin typeface="Times New Roman" panose="02020603050405020304" pitchFamily="2" charset="0"/>
                <a:ea typeface="宋体" panose="02010600030101010101" pitchFamily="2" charset="-122"/>
              </a:rPr>
              <a:t>3</a:t>
            </a:r>
            <a:r>
              <a:rPr lang="zh-CN" altLang="en-US" sz="5400" b="1" dirty="0">
                <a:latin typeface="Times New Roman" panose="02020603050405020304" pitchFamily="2" charset="0"/>
                <a:ea typeface="宋体" panose="02010600030101010101" pitchFamily="2" charset="-122"/>
              </a:rPr>
              <a:t>艘船</a:t>
            </a:r>
            <a:r>
              <a:rPr lang="en-US" altLang="zh-CN" sz="5400" b="1" dirty="0">
                <a:latin typeface="Times New Roman" panose="02020603050405020304" pitchFamily="2" charset="0"/>
                <a:ea typeface="宋体" panose="02010600030101010101" pitchFamily="2" charset="-122"/>
              </a:rPr>
              <a:t>----“</a:t>
            </a:r>
            <a:r>
              <a:rPr lang="zh-CN" altLang="en-US" sz="5400" b="1" dirty="0">
                <a:latin typeface="Times New Roman" panose="02020603050405020304" pitchFamily="2" charset="0"/>
                <a:ea typeface="宋体" panose="02010600030101010101" pitchFamily="2" charset="-122"/>
              </a:rPr>
              <a:t>尼纳号”、“平塔号”和“圣马利亚号”正</a:t>
            </a:r>
            <a:r>
              <a:rPr lang="zh-CN" altLang="en-US" sz="5400" b="1" dirty="0">
                <a:solidFill>
                  <a:srgbClr val="FF33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横越大西洋。</a:t>
            </a:r>
            <a:endParaRPr lang="zh-CN" altLang="en-US" sz="5400" b="1" dirty="0">
              <a:solidFill>
                <a:srgbClr val="FF3300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600" b="1" dirty="0">
                <a:latin typeface="Times New Roman" panose="02020603050405020304" pitchFamily="2" charset="0"/>
                <a:ea typeface="宋体" panose="02010600030101010101" pitchFamily="2" charset="-122"/>
              </a:rPr>
              <a:t>　　</a:t>
            </a:r>
            <a:endParaRPr lang="zh-CN" altLang="en-US" sz="3600" b="1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pic>
        <p:nvPicPr>
          <p:cNvPr id="110595" name="图片 110594" descr="哥伦布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5715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comb/>
    <p:sndAc>
      <p:stSnd>
        <p:snd r:embed="rId2" name="06.wav"/>
      </p:stSnd>
    </p:sndAc>
  </p:transition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11618" name="图片 111617" descr="阿蒙森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6096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1619" name="文本框 111618"/>
          <p:cNvSpPr txBox="1"/>
          <p:nvPr/>
        </p:nvSpPr>
        <p:spPr>
          <a:xfrm>
            <a:off x="6521450" y="304800"/>
            <a:ext cx="2622550" cy="6553200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p>
            <a:pPr>
              <a:spcBef>
                <a:spcPct val="50000"/>
              </a:spcBef>
            </a:pPr>
            <a:r>
              <a:rPr lang="zh-CN" altLang="en-US" sz="4000" b="1" dirty="0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2" charset="0"/>
                <a:ea typeface="黑体" panose="02010609060101010101" pitchFamily="2" charset="-122"/>
              </a:rPr>
              <a:t>阿蒙森</a:t>
            </a:r>
            <a:r>
              <a:rPr lang="zh-CN" altLang="en-US" sz="4000" b="1" dirty="0">
                <a:solidFill>
                  <a:srgbClr val="FF66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2" charset="0"/>
                <a:ea typeface="黑体" panose="02010609060101010101" pitchFamily="2" charset="-122"/>
              </a:rPr>
              <a:t>和他所率领的人员在南极洲的掩蔽所内过冬。他们就在这里修理设备、休息调整，准备向南极冲击。</a:t>
            </a:r>
            <a:endParaRPr lang="zh-CN" altLang="en-US" sz="4000" b="1" dirty="0">
              <a:solidFill>
                <a:srgbClr val="FF6600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42" name="文本框 112641"/>
          <p:cNvSpPr txBox="1"/>
          <p:nvPr/>
        </p:nvSpPr>
        <p:spPr>
          <a:xfrm>
            <a:off x="0" y="333375"/>
            <a:ext cx="9144000" cy="6154738"/>
          </a:xfrm>
          <a:prstGeom prst="rect">
            <a:avLst/>
          </a:prstGeom>
          <a:solidFill>
            <a:schemeClr val="tx1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400" dirty="0">
                <a:latin typeface="Times New Roman" panose="02020603050405020304" pitchFamily="2" charset="0"/>
                <a:ea typeface="宋体" panose="02010600030101010101" pitchFamily="2" charset="-122"/>
              </a:rPr>
              <a:t>                 </a:t>
            </a:r>
            <a:r>
              <a:rPr lang="zh-CN" altLang="en-US" sz="4400" b="1" dirty="0">
                <a:solidFill>
                  <a:srgbClr val="FF33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阿蒙森在探险史上获得了两个“第一”：第一个航行于西北航道；第一个到达南极。</a:t>
            </a:r>
            <a:endParaRPr lang="zh-CN" altLang="en-US" sz="4400" b="1" dirty="0">
              <a:solidFill>
                <a:srgbClr val="FF33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4400" b="1" dirty="0">
                <a:solidFill>
                  <a:schemeClr val="bg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</a:t>
            </a:r>
            <a:r>
              <a:rPr lang="en-US" altLang="zh-CN" sz="4000" b="1" dirty="0">
                <a:solidFill>
                  <a:schemeClr val="bg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1910</a:t>
            </a:r>
            <a:r>
              <a:rPr lang="zh-CN" altLang="en-US" sz="4000" b="1" dirty="0">
                <a:solidFill>
                  <a:schemeClr val="bg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年</a:t>
            </a:r>
            <a:r>
              <a:rPr lang="en-US" altLang="zh-CN" sz="4000" b="1" dirty="0">
                <a:solidFill>
                  <a:schemeClr val="bg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11</a:t>
            </a:r>
            <a:r>
              <a:rPr lang="zh-CN" altLang="en-US" sz="4000" b="1" dirty="0">
                <a:solidFill>
                  <a:schemeClr val="bg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月，阿蒙森乘坐另一位探险家弗里乔夫</a:t>
            </a:r>
            <a:r>
              <a:rPr lang="en-US" altLang="zh-CN" sz="4000" b="1">
                <a:solidFill>
                  <a:schemeClr val="bg2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·</a:t>
            </a:r>
            <a:r>
              <a:rPr lang="zh-CN" altLang="en-US" sz="4000" b="1" dirty="0">
                <a:solidFill>
                  <a:schemeClr val="bg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南森的“弗拉姆号”船离开挪威，前往南极。</a:t>
            </a:r>
            <a:r>
              <a:rPr lang="en-US" altLang="zh-CN" sz="4000" b="1" dirty="0">
                <a:solidFill>
                  <a:schemeClr val="bg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1911</a:t>
            </a:r>
            <a:r>
              <a:rPr lang="zh-CN" altLang="en-US" sz="4000" b="1" dirty="0">
                <a:solidFill>
                  <a:schemeClr val="bg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年</a:t>
            </a:r>
            <a:r>
              <a:rPr lang="en-US" altLang="zh-CN" sz="4000" b="1" dirty="0">
                <a:solidFill>
                  <a:schemeClr val="bg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10</a:t>
            </a:r>
            <a:r>
              <a:rPr lang="zh-CN" altLang="en-US" sz="4000" b="1" dirty="0">
                <a:solidFill>
                  <a:schemeClr val="bg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月</a:t>
            </a:r>
            <a:r>
              <a:rPr lang="en-US" altLang="zh-CN" sz="4000" b="1" dirty="0">
                <a:solidFill>
                  <a:schemeClr val="bg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20 </a:t>
            </a:r>
            <a:r>
              <a:rPr lang="zh-CN" altLang="en-US" sz="4000" b="1" dirty="0">
                <a:solidFill>
                  <a:schemeClr val="bg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日，他赶在他的英国竞争对手斯科特船长前，从罗斯冰架东端的基地出发，于</a:t>
            </a:r>
            <a:r>
              <a:rPr lang="en-US" altLang="zh-CN" sz="4000" b="1" dirty="0">
                <a:solidFill>
                  <a:schemeClr val="bg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1911</a:t>
            </a:r>
            <a:r>
              <a:rPr lang="zh-CN" altLang="en-US" sz="4000" b="1" dirty="0">
                <a:solidFill>
                  <a:schemeClr val="bg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年</a:t>
            </a:r>
            <a:r>
              <a:rPr lang="en-US" altLang="zh-CN" sz="4000" b="1" dirty="0">
                <a:solidFill>
                  <a:schemeClr val="bg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12</a:t>
            </a:r>
            <a:r>
              <a:rPr lang="zh-CN" altLang="en-US" sz="4000" b="1" dirty="0">
                <a:solidFill>
                  <a:schemeClr val="bg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月</a:t>
            </a:r>
            <a:r>
              <a:rPr lang="en-US" altLang="zh-CN" sz="4000" b="1" dirty="0">
                <a:solidFill>
                  <a:schemeClr val="bg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14</a:t>
            </a:r>
            <a:r>
              <a:rPr lang="zh-CN" altLang="en-US" sz="4000" b="1" dirty="0">
                <a:solidFill>
                  <a:schemeClr val="bg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抵达南极。</a:t>
            </a:r>
            <a:endParaRPr lang="zh-CN" altLang="en-US" sz="4000" b="1" dirty="0">
              <a:solidFill>
                <a:schemeClr val="bg2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newsflash/>
  </p:transition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3666" name="标题 113665"/>
          <p:cNvSpPr>
            <a:spLocks noGrp="1"/>
          </p:cNvSpPr>
          <p:nvPr>
            <p:ph type="title"/>
          </p:nvPr>
        </p:nvSpPr>
        <p:spPr/>
        <p:txBody>
          <a:bodyPr anchor="b"/>
          <a:p>
            <a:endParaRPr dirty="0"/>
          </a:p>
        </p:txBody>
      </p:sp>
      <p:pic>
        <p:nvPicPr>
          <p:cNvPr id="113667" name="内容占位符 113666" descr="c075"/>
          <p:cNvPicPr>
            <a:picLocks noGrp="1"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0" y="0"/>
            <a:ext cx="9144000" cy="7173913"/>
          </a:xfrm>
        </p:spPr>
      </p:pic>
      <p:sp>
        <p:nvSpPr>
          <p:cNvPr id="113668" name="矩形 113667"/>
          <p:cNvSpPr/>
          <p:nvPr/>
        </p:nvSpPr>
        <p:spPr>
          <a:xfrm>
            <a:off x="1258888" y="2924175"/>
            <a:ext cx="6096000" cy="1868488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normAutofit/>
            <a:scene3d>
              <a:camera prst="legacyPerspectiveFront">
                <a:rot lat="20520000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p>
            <a:pPr algn="ctr"/>
            <a:r>
              <a:rPr lang="zh-CN" altLang="en-US" sz="9600">
                <a:gradFill rotWithShape="0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  <a:tileRect/>
                </a:gradFill>
                <a:latin typeface="楷体_GB2312" charset="0"/>
                <a:ea typeface="楷体_GB2312" charset="0"/>
              </a:rPr>
              <a:t>失败的英雄</a:t>
            </a:r>
            <a:endParaRPr lang="zh-CN" altLang="en-US" sz="9600">
              <a:gradFill rotWithShape="0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5400000" scaled="1"/>
                <a:tileRect/>
              </a:gradFill>
              <a:latin typeface="楷体_GB2312" charset="0"/>
              <a:ea typeface="楷体_GB2312" charset="0"/>
            </a:endParaRPr>
          </a:p>
        </p:txBody>
      </p:sp>
      <p:pic>
        <p:nvPicPr>
          <p:cNvPr id="113669" name="图片 113668" descr="130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43438" y="4521200"/>
            <a:ext cx="865187" cy="86518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14690" name="图片 114689" descr="图片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4691" name="图片 114690" descr="xin_190501181534734158291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0113" y="1412875"/>
            <a:ext cx="2525712" cy="38163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4692" name="文本框 114691"/>
          <p:cNvSpPr txBox="1"/>
          <p:nvPr/>
        </p:nvSpPr>
        <p:spPr>
          <a:xfrm>
            <a:off x="5148263" y="620713"/>
            <a:ext cx="503237" cy="8239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endParaRPr sz="4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4693" name="文本框 114692"/>
          <p:cNvSpPr txBox="1"/>
          <p:nvPr/>
        </p:nvSpPr>
        <p:spPr>
          <a:xfrm>
            <a:off x="4427538" y="620713"/>
            <a:ext cx="3841750" cy="6524625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p>
            <a:r>
              <a:rPr lang="zh-CN" altLang="en-US" sz="6000" b="1" dirty="0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风萧萧兮易水寒，壮士一去兮不复返刺杀秦皇失败</a:t>
            </a:r>
            <a:r>
              <a:rPr lang="zh-CN" altLang="en-US" sz="6000" dirty="0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的</a:t>
            </a:r>
            <a:endParaRPr lang="zh-CN" altLang="en-US" sz="6000" dirty="0">
              <a:solidFill>
                <a:srgbClr val="0000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6000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荆轲</a:t>
            </a:r>
            <a:endParaRPr lang="zh-CN" altLang="en-US" sz="6000" dirty="0">
              <a:solidFill>
                <a:srgbClr val="FF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blinds dir="vert"/>
    <p:sndAc>
      <p:stSnd>
        <p:snd r:embed="rId3" name="suction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100" fill="hold"/>
                                        <p:tgtEl>
                                          <p:spTgt spid="114693">
                                            <p:txEl>
                                              <p:charRg st="24" end="27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7" dur="100" fill="hold"/>
                                        <p:tgtEl>
                                          <p:spTgt spid="114693">
                                            <p:txEl>
                                              <p:charRg st="24" end="27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" dur="100" fill="hold"/>
                                        <p:tgtEl>
                                          <p:spTgt spid="114693">
                                            <p:txEl>
                                              <p:charRg st="24" end="27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100" fill="hold"/>
                                        <p:tgtEl>
                                          <p:spTgt spid="114693">
                                            <p:txEl>
                                              <p:charRg st="24" end="27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93">
                                            <p:txEl>
                                              <p:charRg st="24" end="27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39640">
                                      <p:cBhvr>
                                        <p:cTn id="1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14693">
                                            <p:txEl>
                                              <p:charRg st="24" end="27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4693">
                                            <p:txEl>
                                              <p:charRg st="24" end="27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39640">
                                      <p:cBhvr>
                                        <p:cTn id="1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4693">
                                            <p:txEl>
                                              <p:charRg st="24" end="27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4693">
                                            <p:txEl>
                                              <p:charRg st="24" end="27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15714" name="图片 115713" descr="ie0403091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850" y="2133600"/>
            <a:ext cx="3333750" cy="44640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5715" name="文本框 115714"/>
          <p:cNvSpPr txBox="1"/>
          <p:nvPr/>
        </p:nvSpPr>
        <p:spPr>
          <a:xfrm>
            <a:off x="395288" y="2708275"/>
            <a:ext cx="2735262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400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长江漂流</a:t>
            </a:r>
            <a:endParaRPr lang="zh-CN" altLang="en-US" sz="2400" dirty="0">
              <a:solidFill>
                <a:srgbClr val="FF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5716" name="文本框 115715"/>
          <p:cNvSpPr txBox="1"/>
          <p:nvPr/>
        </p:nvSpPr>
        <p:spPr>
          <a:xfrm>
            <a:off x="0" y="188913"/>
            <a:ext cx="9396413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FF3300"/>
                </a:solidFill>
                <a:latin typeface="Arial" panose="020B0604020202020204" pitchFamily="34" charset="0"/>
                <a:ea typeface="楷体_GB2312" pitchFamily="49" charset="-122"/>
              </a:rPr>
              <a:t>一腔热情乘氢气球横渡海峡葬身大海的罗泽尔</a:t>
            </a:r>
            <a:endParaRPr lang="zh-CN" altLang="en-US" sz="3600" b="1" dirty="0">
              <a:solidFill>
                <a:srgbClr val="FF33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115717" name="文本框 115716"/>
          <p:cNvSpPr txBox="1"/>
          <p:nvPr/>
        </p:nvSpPr>
        <p:spPr>
          <a:xfrm>
            <a:off x="-177800" y="1341438"/>
            <a:ext cx="964565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zh-CN" altLang="en-US" sz="4000" b="1" dirty="0">
                <a:solidFill>
                  <a:srgbClr val="FF3300"/>
                </a:solidFill>
                <a:latin typeface="Arial" panose="020B0604020202020204" pitchFamily="34" charset="0"/>
                <a:ea typeface="楷体_GB2312" pitchFamily="49" charset="-122"/>
              </a:rPr>
              <a:t>一叶轻舟，漂流长江而翻船身亡的尧茂书</a:t>
            </a:r>
            <a:endParaRPr lang="zh-CN" altLang="en-US" sz="4000" b="1" dirty="0">
              <a:solidFill>
                <a:srgbClr val="FF33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pic>
        <p:nvPicPr>
          <p:cNvPr id="115718" name="图片 115717" descr="图片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19700" y="2420938"/>
            <a:ext cx="2970213" cy="38306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6" name="矩形 6145"/>
          <p:cNvSpPr/>
          <p:nvPr/>
        </p:nvSpPr>
        <p:spPr>
          <a:xfrm>
            <a:off x="1357313" y="2244329"/>
            <a:ext cx="5562600" cy="140374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46384"/>
              </a:avLst>
            </a:prstTxWarp>
            <a:normAutofit/>
          </a:bodyPr>
          <a:p>
            <a:pPr algn="ctr"/>
            <a:r>
              <a:rPr lang="zh-CN" altLang="en-US" sz="4500" b="1">
                <a:ln w="9525" cap="flat" cmpd="sng">
                  <a:solidFill>
                    <a:schemeClr val="bg1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6600"/>
                </a:solidFill>
                <a:effectLst>
                  <a:outerShdw dist="563972" dir="14049740" sx="125000" sy="125000" algn="tl" rotWithShape="0">
                    <a:srgbClr val="C7DFD3">
                      <a:alpha val="80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伟大的悲剧</a:t>
            </a:r>
            <a:endParaRPr lang="zh-CN" altLang="en-US" sz="4500" b="1">
              <a:ln w="9525" cap="flat" cmpd="sng">
                <a:solidFill>
                  <a:schemeClr val="bg1"/>
                </a:solidFill>
                <a:prstDash val="solid"/>
                <a:headEnd type="none" w="med" len="med"/>
                <a:tailEnd type="none" w="med" len="med"/>
              </a:ln>
              <a:solidFill>
                <a:srgbClr val="FF6600"/>
              </a:solidFill>
              <a:effectLst>
                <a:outerShdw dist="563972" dir="14049740" sx="125000" sy="125000" algn="tl" rotWithShape="0">
                  <a:srgbClr val="C7DFD3">
                    <a:alpha val="80000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147" name="文本框 6146"/>
          <p:cNvSpPr txBox="1"/>
          <p:nvPr/>
        </p:nvSpPr>
        <p:spPr>
          <a:xfrm>
            <a:off x="5300663" y="3971925"/>
            <a:ext cx="2457450" cy="783590"/>
          </a:xfrm>
          <a:prstGeom prst="rect">
            <a:avLst/>
          </a:prstGeom>
          <a:noFill/>
          <a:ln w="9525">
            <a:noFill/>
          </a:ln>
          <a:effectLst>
            <a:outerShdw dist="563972" dir="14049740" sx="125000" sy="125000" algn="tl" rotWithShape="0">
              <a:srgbClr val="C7DFD3">
                <a:alpha val="80000"/>
              </a:srgbClr>
            </a:outerShdw>
          </a:effectLst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4500" b="1" dirty="0">
                <a:solidFill>
                  <a:srgbClr val="0000FF"/>
                </a:solidFill>
                <a:latin typeface="Arial" panose="020B0604020202020204" pitchFamily="34" charset="0"/>
                <a:ea typeface="方正舒体" pitchFamily="2" charset="-122"/>
              </a:rPr>
              <a:t>茨威格</a:t>
            </a:r>
            <a:endParaRPr lang="zh-CN" altLang="en-US" sz="4500" b="1">
              <a:solidFill>
                <a:srgbClr val="0000FF"/>
              </a:solidFill>
              <a:latin typeface="Arial" panose="020B0604020202020204" pitchFamily="34" charset="0"/>
              <a:ea typeface="方正舒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7" grpId="0" bldLvl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6738" name="标题 116737"/>
          <p:cNvSpPr>
            <a:spLocks noGrp="1"/>
          </p:cNvSpPr>
          <p:nvPr>
            <p:ph type="title"/>
          </p:nvPr>
        </p:nvSpPr>
        <p:spPr/>
        <p:txBody>
          <a:bodyPr anchor="b"/>
          <a:p>
            <a:endParaRPr dirty="0"/>
          </a:p>
        </p:txBody>
      </p:sp>
      <p:pic>
        <p:nvPicPr>
          <p:cNvPr id="116739" name="内容占位符 116738" descr="13"/>
          <p:cNvPicPr>
            <a:picLocks noGrp="1"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</p:spPr>
      </p:pic>
      <p:pic>
        <p:nvPicPr>
          <p:cNvPr id="116740" name="图片 116739" descr="md_bkbk40716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8" y="1628775"/>
            <a:ext cx="2305050" cy="43926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6741" name="文本框 116740"/>
          <p:cNvSpPr txBox="1"/>
          <p:nvPr/>
        </p:nvSpPr>
        <p:spPr>
          <a:xfrm>
            <a:off x="3276600" y="1484313"/>
            <a:ext cx="5616575" cy="3749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6000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美国作家海明威</a:t>
            </a:r>
            <a:r>
              <a:rPr lang="en-US" altLang="zh-CN" sz="6000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《</a:t>
            </a:r>
            <a:r>
              <a:rPr lang="zh-CN" altLang="en-US" sz="6000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老人与海</a:t>
            </a:r>
            <a:r>
              <a:rPr lang="en-US" altLang="zh-CN" sz="6000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》</a:t>
            </a:r>
            <a:r>
              <a:rPr lang="zh-CN" altLang="en-US" sz="6000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中与鲨鱼搏斗的老人</a:t>
            </a:r>
            <a:endParaRPr lang="zh-CN" altLang="en-US" sz="6000" b="1" dirty="0">
              <a:solidFill>
                <a:srgbClr val="FF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blinds dir="vert"/>
    <p:sndAc>
      <p:stSnd>
        <p:snd r:embed="rId3" name="hammer.wav"/>
      </p:stSnd>
    </p:sndAc>
  </p:transition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17762" name="图片 117761" descr="图片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7763" name="矩形 117762"/>
          <p:cNvSpPr/>
          <p:nvPr/>
        </p:nvSpPr>
        <p:spPr>
          <a:xfrm>
            <a:off x="2195513" y="2636838"/>
            <a:ext cx="5040312" cy="20875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  <a:scene3d>
              <a:camera prst="legacyPerspectiveBottomRight">
                <a:rot lat="0" lon="21240000" rev="0"/>
              </a:camera>
              <a:lightRig rig="legacyHarsh3" dir="l"/>
            </a:scene3d>
            <a:sp3d extrusionH="430200" prstMaterial="legacyMatte">
              <a:extrusionClr>
                <a:srgbClr val="C0C0C0"/>
              </a:extrusionClr>
            </a:sp3d>
          </a:bodyPr>
          <a:p>
            <a:pPr algn="ctr"/>
            <a:r>
              <a:rPr lang="zh-CN" altLang="en-US" sz="8000">
                <a:gradFill rotWithShape="0">
                  <a:gsLst>
                    <a:gs pos="0">
                      <a:srgbClr val="DCEBF5">
                        <a:alpha val="100000"/>
                      </a:srgbClr>
                    </a:gs>
                    <a:gs pos="8000">
                      <a:srgbClr val="83A7C3">
                        <a:alpha val="100000"/>
                      </a:srgbClr>
                    </a:gs>
                    <a:gs pos="13000">
                      <a:srgbClr val="768FB9">
                        <a:alpha val="100000"/>
                      </a:srgbClr>
                    </a:gs>
                    <a:gs pos="21001">
                      <a:srgbClr val="83A7C3">
                        <a:alpha val="100000"/>
                      </a:srgbClr>
                    </a:gs>
                    <a:gs pos="52000">
                      <a:srgbClr val="FFFFFF">
                        <a:alpha val="100000"/>
                      </a:srgbClr>
                    </a:gs>
                    <a:gs pos="56000">
                      <a:srgbClr val="9C6563">
                        <a:alpha val="100000"/>
                      </a:srgbClr>
                    </a:gs>
                    <a:gs pos="58000">
                      <a:srgbClr val="80302D">
                        <a:alpha val="100000"/>
                      </a:srgbClr>
                    </a:gs>
                    <a:gs pos="71001">
                      <a:srgbClr val="C0524E">
                        <a:alpha val="100000"/>
                      </a:srgbClr>
                    </a:gs>
                    <a:gs pos="94000">
                      <a:srgbClr val="EBDAD4">
                        <a:alpha val="100000"/>
                      </a:srgbClr>
                    </a:gs>
                    <a:gs pos="100000">
                      <a:srgbClr val="55261C">
                        <a:alpha val="100000"/>
                      </a:srgbClr>
                    </a:gs>
                  </a:gsLst>
                  <a:lin ang="5400000" scaled="1"/>
                  <a:tileRect/>
                </a:gradFill>
                <a:latin typeface="楷体_GB2312" charset="0"/>
                <a:ea typeface="楷体_GB2312" charset="0"/>
              </a:rPr>
              <a:t>伟大的悲剧</a:t>
            </a:r>
            <a:endParaRPr lang="zh-CN" altLang="en-US" sz="8000">
              <a:gradFill rotWithShape="0">
                <a:gsLst>
                  <a:gs pos="0">
                    <a:srgbClr val="DCEBF5">
                      <a:alpha val="100000"/>
                    </a:srgbClr>
                  </a:gs>
                  <a:gs pos="8000">
                    <a:srgbClr val="83A7C3">
                      <a:alpha val="100000"/>
                    </a:srgbClr>
                  </a:gs>
                  <a:gs pos="13000">
                    <a:srgbClr val="768FB9">
                      <a:alpha val="100000"/>
                    </a:srgbClr>
                  </a:gs>
                  <a:gs pos="21001">
                    <a:srgbClr val="83A7C3">
                      <a:alpha val="100000"/>
                    </a:srgbClr>
                  </a:gs>
                  <a:gs pos="52000">
                    <a:srgbClr val="FFFFFF">
                      <a:alpha val="100000"/>
                    </a:srgbClr>
                  </a:gs>
                  <a:gs pos="56000">
                    <a:srgbClr val="9C6563">
                      <a:alpha val="100000"/>
                    </a:srgbClr>
                  </a:gs>
                  <a:gs pos="58000">
                    <a:srgbClr val="80302D">
                      <a:alpha val="100000"/>
                    </a:srgbClr>
                  </a:gs>
                  <a:gs pos="71001">
                    <a:srgbClr val="C0524E">
                      <a:alpha val="100000"/>
                    </a:srgbClr>
                  </a:gs>
                  <a:gs pos="94000">
                    <a:srgbClr val="EBDAD4">
                      <a:alpha val="100000"/>
                    </a:srgbClr>
                  </a:gs>
                  <a:gs pos="100000">
                    <a:srgbClr val="55261C">
                      <a:alpha val="100000"/>
                    </a:srgbClr>
                  </a:gs>
                </a:gsLst>
                <a:lin ang="5400000" scaled="1"/>
                <a:tileRect/>
              </a:gradFill>
              <a:latin typeface="楷体_GB2312" charset="0"/>
              <a:ea typeface="楷体_GB2312" charset="0"/>
            </a:endParaRPr>
          </a:p>
        </p:txBody>
      </p:sp>
    </p:spTree>
  </p:cSld>
  <p:clrMapOvr>
    <a:masterClrMapping/>
  </p:clrMapOvr>
  <p:transition>
    <p:circle/>
    <p:sndAc>
      <p:stSnd>
        <p:snd r:embed="rId2" name="chimes.wav"/>
      </p:stSnd>
    </p:sndAc>
  </p:transition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8786" name="标题 118785"/>
          <p:cNvSpPr>
            <a:spLocks noGrp="1"/>
          </p:cNvSpPr>
          <p:nvPr>
            <p:ph type="title"/>
          </p:nvPr>
        </p:nvSpPr>
        <p:spPr>
          <a:xfrm flipV="1">
            <a:off x="442913" y="0"/>
            <a:ext cx="96837" cy="103188"/>
          </a:xfrm>
        </p:spPr>
        <p:txBody>
          <a:bodyPr anchor="b"/>
          <a:p>
            <a:endParaRPr sz="4000" dirty="0"/>
          </a:p>
        </p:txBody>
      </p:sp>
      <p:pic>
        <p:nvPicPr>
          <p:cNvPr id="118787" name="内容占位符 118786" descr="68"/>
          <p:cNvPicPr>
            <a:picLocks noGrp="1"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179388" y="0"/>
            <a:ext cx="2786062" cy="3068638"/>
          </a:xfrm>
        </p:spPr>
      </p:pic>
      <p:sp>
        <p:nvSpPr>
          <p:cNvPr id="118788" name="文本框 118787"/>
          <p:cNvSpPr txBox="1"/>
          <p:nvPr/>
        </p:nvSpPr>
        <p:spPr>
          <a:xfrm>
            <a:off x="3132138" y="620713"/>
            <a:ext cx="6011862" cy="22875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800" b="1" dirty="0">
                <a:solidFill>
                  <a:srgbClr val="0000FF"/>
                </a:solidFill>
                <a:latin typeface="Verdana" panose="020B0604030504040204" pitchFamily="34" charset="0"/>
                <a:ea typeface="华文隶书" pitchFamily="2" charset="-122"/>
              </a:rPr>
              <a:t>伽利略被受教会打击，科学沉冤三百年。</a:t>
            </a:r>
            <a:endParaRPr lang="zh-CN" altLang="en-US" sz="4800" b="1" dirty="0">
              <a:solidFill>
                <a:srgbClr val="0000FF"/>
              </a:solidFill>
              <a:latin typeface="Verdana" panose="020B0604030504040204" pitchFamily="34" charset="0"/>
              <a:ea typeface="华文隶书" pitchFamily="2" charset="-122"/>
            </a:endParaRPr>
          </a:p>
        </p:txBody>
      </p:sp>
      <p:sp>
        <p:nvSpPr>
          <p:cNvPr id="118789" name="文本框 118788"/>
          <p:cNvSpPr txBox="1"/>
          <p:nvPr/>
        </p:nvSpPr>
        <p:spPr>
          <a:xfrm>
            <a:off x="2735263" y="3933825"/>
            <a:ext cx="6408737" cy="17668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400" b="1" dirty="0">
                <a:solidFill>
                  <a:srgbClr val="0000FF"/>
                </a:solidFill>
                <a:latin typeface="Verdana" panose="020B0604030504040204" pitchFamily="34" charset="0"/>
                <a:ea typeface="隶书" pitchFamily="49" charset="-122"/>
              </a:rPr>
              <a:t>维萨里</a:t>
            </a:r>
            <a:r>
              <a:rPr lang="en-US" altLang="zh-CN" sz="4400" b="1" dirty="0">
                <a:solidFill>
                  <a:srgbClr val="0000FF"/>
                </a:solidFill>
                <a:latin typeface="Verdana" panose="020B0604030504040204" pitchFamily="34" charset="0"/>
                <a:ea typeface="隶书" pitchFamily="49" charset="-122"/>
              </a:rPr>
              <a:t>《</a:t>
            </a:r>
            <a:r>
              <a:rPr lang="zh-CN" altLang="en-US" sz="4400" b="1" dirty="0">
                <a:solidFill>
                  <a:srgbClr val="0000FF"/>
                </a:solidFill>
                <a:latin typeface="Verdana" panose="020B0604030504040204" pitchFamily="34" charset="0"/>
                <a:ea typeface="隶书" pitchFamily="49" charset="-122"/>
              </a:rPr>
              <a:t>人体构造</a:t>
            </a:r>
            <a:r>
              <a:rPr lang="en-US" altLang="zh-CN" sz="4400" b="1" dirty="0">
                <a:solidFill>
                  <a:srgbClr val="0000FF"/>
                </a:solidFill>
                <a:latin typeface="Verdana" panose="020B0604030504040204" pitchFamily="34" charset="0"/>
                <a:ea typeface="隶书" pitchFamily="49" charset="-122"/>
              </a:rPr>
              <a:t>》</a:t>
            </a:r>
            <a:r>
              <a:rPr lang="zh-CN" altLang="en-US" sz="4400" b="1" dirty="0">
                <a:solidFill>
                  <a:srgbClr val="0000FF"/>
                </a:solidFill>
                <a:latin typeface="Verdana" panose="020B0604030504040204" pitchFamily="34" charset="0"/>
                <a:ea typeface="隶书" pitchFamily="49" charset="-122"/>
              </a:rPr>
              <a:t>引来</a:t>
            </a:r>
            <a:endParaRPr lang="zh-CN" altLang="en-US" sz="4400" b="1" dirty="0">
              <a:solidFill>
                <a:srgbClr val="0000FF"/>
              </a:solidFill>
              <a:latin typeface="Verdana" panose="020B0604030504040204" pitchFamily="34" charset="0"/>
              <a:ea typeface="隶书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4400" b="1" dirty="0">
                <a:solidFill>
                  <a:srgbClr val="0000FF"/>
                </a:solidFill>
                <a:latin typeface="Verdana" panose="020B0604030504040204" pitchFamily="34" charset="0"/>
                <a:ea typeface="隶书" pitchFamily="49" charset="-122"/>
              </a:rPr>
              <a:t>横祸，赎罪惨死海岛。</a:t>
            </a:r>
            <a:endParaRPr lang="zh-CN" altLang="en-US" sz="4400" b="1" dirty="0">
              <a:solidFill>
                <a:srgbClr val="0000FF"/>
              </a:solidFill>
              <a:latin typeface="Verdana" panose="020B0604030504040204" pitchFamily="34" charset="0"/>
              <a:ea typeface="隶书" pitchFamily="49" charset="-122"/>
            </a:endParaRPr>
          </a:p>
        </p:txBody>
      </p:sp>
      <p:pic>
        <p:nvPicPr>
          <p:cNvPr id="118790" name="图片 118789" descr="wsl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2588" y="3500438"/>
            <a:ext cx="2317750" cy="27368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8791" name="图片 118790" descr="Q_0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43888" y="0"/>
            <a:ext cx="685800" cy="10525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8792" name="图片 118791" descr="Q_00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85113" y="5876925"/>
            <a:ext cx="1258887" cy="9810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8793" name="图片 118792" descr="lp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0"/>
            <a:ext cx="1366838" cy="13176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8794" name="图片 118793" descr="11z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5572125"/>
            <a:ext cx="1008063" cy="12858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blinds/>
    <p:sndAc>
      <p:stSnd>
        <p:snd r:embed="rId7" name="explode.wav"/>
      </p:stSnd>
    </p:sndAc>
  </p:transition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19810" name="图片 119809" descr="麦哲伦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65532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9811" name="文本框 119810"/>
          <p:cNvSpPr txBox="1"/>
          <p:nvPr/>
        </p:nvSpPr>
        <p:spPr>
          <a:xfrm>
            <a:off x="7283450" y="304800"/>
            <a:ext cx="1403350" cy="6248400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p>
            <a:pPr>
              <a:spcBef>
                <a:spcPct val="50000"/>
              </a:spcBef>
            </a:pPr>
            <a:r>
              <a:rPr lang="zh-CN" altLang="en-US" sz="8000" b="1" dirty="0">
                <a:solidFill>
                  <a:srgbClr val="FF66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2" charset="0"/>
                <a:ea typeface="华文行楷" pitchFamily="2" charset="-122"/>
              </a:rPr>
              <a:t>麦哲伦</a:t>
            </a:r>
            <a:endParaRPr lang="zh-CN" altLang="en-US" sz="8000" b="1" dirty="0">
              <a:solidFill>
                <a:srgbClr val="FF6600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2" charset="0"/>
              <a:ea typeface="华文行楷" pitchFamily="2" charset="-122"/>
            </a:endParaRPr>
          </a:p>
        </p:txBody>
      </p:sp>
    </p:spTree>
  </p:cSld>
  <p:clrMapOvr>
    <a:masterClrMapping/>
  </p:clrMapOvr>
  <p:transition spd="slow">
    <p:checker/>
  </p:transition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0834" name="文本框 120833"/>
          <p:cNvSpPr txBox="1"/>
          <p:nvPr/>
        </p:nvSpPr>
        <p:spPr>
          <a:xfrm>
            <a:off x="0" y="0"/>
            <a:ext cx="9467850" cy="88677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0" hangingPunct="0"/>
            <a:r>
              <a:rPr lang="zh-CN" altLang="en-US" sz="3200" b="1" dirty="0">
                <a:latin typeface="Times New Roman" panose="02020603050405020304" pitchFamily="2" charset="0"/>
                <a:ea typeface="宋体" panose="02010600030101010101" pitchFamily="2" charset="-122"/>
              </a:rPr>
              <a:t>麦哲伦</a:t>
            </a:r>
            <a:endParaRPr lang="zh-CN" altLang="en-US" sz="3200" b="1" dirty="0"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pPr eaLnBrk="0" hangingPunct="0"/>
            <a:r>
              <a:rPr lang="zh-CN" altLang="en-US" sz="3200" b="1" dirty="0">
                <a:latin typeface="Times New Roman" panose="02020603050405020304" pitchFamily="2" charset="0"/>
                <a:ea typeface="宋体" panose="02010600030101010101" pitchFamily="2" charset="-122"/>
              </a:rPr>
              <a:t>        </a:t>
            </a:r>
            <a:r>
              <a:rPr lang="zh-CN" altLang="en-US" sz="3200" b="1" dirty="0">
                <a:solidFill>
                  <a:srgbClr val="FF33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死亡剥夺了麦哲伦成为世界上第一位完成环球航行探险家的荣誉。</a:t>
            </a:r>
            <a:r>
              <a:rPr lang="en-US" altLang="zh-CN" sz="3200" b="1" dirty="0">
                <a:latin typeface="Times New Roman" panose="02020603050405020304" pitchFamily="2" charset="0"/>
                <a:ea typeface="宋体" panose="02010600030101010101" pitchFamily="2" charset="-122"/>
              </a:rPr>
              <a:t>1519</a:t>
            </a:r>
            <a:r>
              <a:rPr lang="zh-CN" altLang="en-US" sz="3200" b="1" dirty="0">
                <a:latin typeface="Times New Roman" panose="02020603050405020304" pitchFamily="2" charset="0"/>
                <a:ea typeface="宋体" panose="02010600030101010101" pitchFamily="2" charset="-122"/>
              </a:rPr>
              <a:t>年奉西班牙国王之命，率领探险队寻找到通往东印度群岛的香料群岛这一西行路线，　　</a:t>
            </a:r>
            <a:endParaRPr lang="zh-CN" altLang="en-US" sz="3200" b="1" dirty="0"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pPr eaLnBrk="0" hangingPunct="0"/>
            <a:r>
              <a:rPr lang="zh-CN" altLang="en-US" sz="3200" b="1" dirty="0">
                <a:latin typeface="Times New Roman" panose="02020603050405020304" pitchFamily="2" charset="0"/>
                <a:ea typeface="宋体" panose="02010600030101010101" pitchFamily="2" charset="-122"/>
              </a:rPr>
              <a:t>        西行横渡大西洋至巴西的一路上风平浪静，但后来情形开始恶化。船队中有一艘船遇风暴失事。接着几名船长密谋 反对他。有一艘船调头返航。麦哲伦将谋 反者中的一名处死，将两名弃留在荒凉的海滩上后，又扬帆启航。</a:t>
            </a:r>
            <a:endParaRPr lang="zh-CN" altLang="en-US" sz="3200" b="1" dirty="0"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Times New Roman" panose="02020603050405020304" pitchFamily="2" charset="0"/>
                <a:ea typeface="宋体" panose="02010600030101010101" pitchFamily="2" charset="-122"/>
              </a:rPr>
              <a:t>       当船队抵达马里亚纳群岛时，当地居民向他们发起了攻击。在一次与菲律宾麦克坦岛上部落的交战中，麦哲伦阵亡。 </a:t>
            </a:r>
            <a:endParaRPr lang="zh-CN" altLang="en-US" sz="3200" b="1" dirty="0"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Times New Roman" panose="02020603050405020304" pitchFamily="2" charset="0"/>
                <a:ea typeface="宋体" panose="02010600030101010101" pitchFamily="2" charset="-122"/>
              </a:rPr>
              <a:t> </a:t>
            </a:r>
            <a:endParaRPr lang="zh-CN" altLang="en-US" sz="3200" b="1" dirty="0"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endParaRPr lang="zh-CN" altLang="en-US" sz="3200" b="1" dirty="0"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endParaRPr lang="zh-CN" altLang="en-US" sz="3200" b="1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21858" name="图片 121857" descr="1_1-1-21-150_2003020211494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71628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1859" name="文本框 121858"/>
          <p:cNvSpPr txBox="1"/>
          <p:nvPr/>
        </p:nvSpPr>
        <p:spPr>
          <a:xfrm>
            <a:off x="7391400" y="914400"/>
            <a:ext cx="1524000" cy="5273675"/>
          </a:xfrm>
          <a:prstGeom prst="rect">
            <a:avLst/>
          </a:prstGeom>
          <a:noFill/>
          <a:ln w="9525">
            <a:noFill/>
          </a:ln>
          <a:effectLst>
            <a:outerShdw dist="563972" dir="14049740" sx="125000" sy="125000" algn="tl" rotWithShape="0">
              <a:schemeClr val="bg2">
                <a:alpha val="79999"/>
              </a:schemeClr>
            </a:outerShdw>
          </a:effectLst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4000" b="1" dirty="0">
                <a:latin typeface="Times New Roman" panose="02020603050405020304" pitchFamily="2" charset="0"/>
                <a:ea typeface="宋体" panose="02010600030101010101" pitchFamily="2" charset="-122"/>
              </a:rPr>
              <a:t>1986.1.28</a:t>
            </a:r>
            <a:r>
              <a:rPr lang="zh-CN" altLang="en-US" sz="4000" b="1" dirty="0">
                <a:latin typeface="Times New Roman" panose="02020603050405020304" pitchFamily="2" charset="0"/>
                <a:ea typeface="宋体" panose="02010600030101010101" pitchFamily="2" charset="-122"/>
              </a:rPr>
              <a:t>美“挑战者”号升空后爆炸</a:t>
            </a:r>
            <a:r>
              <a:rPr lang="en-US" altLang="zh-CN" sz="4000" b="1">
                <a:latin typeface="Times New Roman" panose="02020603050405020304" pitchFamily="2" charset="0"/>
                <a:ea typeface="宋体" panose="02010600030101010101" pitchFamily="2" charset="-122"/>
              </a:rPr>
              <a:t>.</a:t>
            </a:r>
            <a:endParaRPr lang="en-US" altLang="zh-CN" sz="4000" b="1"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endParaRPr lang="en-US" altLang="zh-CN" sz="4000" b="1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pic>
        <p:nvPicPr>
          <p:cNvPr id="121860" name="真心英雄.mp3">
            <a:hlinkClick r:id="" action="ppaction://media"/>
          </p:cNvPr>
          <p:cNvPicPr>
            <a:picLocks noRot="1"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382000" y="6324600"/>
            <a:ext cx="533400" cy="5334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 advTm="15000">
    <p:comb/>
    <p:sndAc>
      <p:stSnd>
        <p:snd r:embed="rId5" name="explode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2186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6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1860"/>
                </p:tgtEl>
              </p:cMediaNode>
            </p:audio>
          </p:childTnLst>
        </p:cTn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22882" name="图片 122881" descr="Img16480837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5334000" cy="45989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2883" name="图片 122882" descr="Img16480836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10200" y="0"/>
            <a:ext cx="3733800" cy="4648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2884" name="文本框 122883"/>
          <p:cNvSpPr txBox="1"/>
          <p:nvPr/>
        </p:nvSpPr>
        <p:spPr>
          <a:xfrm>
            <a:off x="304800" y="4800600"/>
            <a:ext cx="8153400" cy="1311275"/>
          </a:xfrm>
          <a:prstGeom prst="rect">
            <a:avLst/>
          </a:prstGeom>
          <a:noFill/>
          <a:ln w="9525">
            <a:noFill/>
          </a:ln>
          <a:effectLst>
            <a:outerShdw dist="563972" dir="14049740" sx="125000" sy="125000" algn="tl" rotWithShape="0">
              <a:schemeClr val="bg2">
                <a:alpha val="79999"/>
              </a:schemeClr>
            </a:outerShdw>
          </a:effectLst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4000" b="1" dirty="0">
                <a:latin typeface="Times New Roman" panose="02020603050405020304" pitchFamily="2" charset="0"/>
                <a:ea typeface="宋体" panose="02010600030101010101" pitchFamily="2" charset="-122"/>
              </a:rPr>
              <a:t>2002</a:t>
            </a:r>
            <a:r>
              <a:rPr lang="zh-CN" altLang="en-US" sz="4000" b="1" dirty="0">
                <a:latin typeface="Times New Roman" panose="02020603050405020304" pitchFamily="2" charset="0"/>
                <a:ea typeface="宋体" panose="02010600030101010101" pitchFamily="2" charset="-122"/>
              </a:rPr>
              <a:t>年北大“山鹰”登山 队在希夏邦马峰遭到雪崩</a:t>
            </a:r>
            <a:r>
              <a:rPr lang="en-US" altLang="zh-CN" sz="4000" b="1" dirty="0">
                <a:latin typeface="Times New Roman" panose="02020603050405020304" pitchFamily="2" charset="0"/>
                <a:ea typeface="宋体" panose="02010600030101010101" pitchFamily="2" charset="-122"/>
              </a:rPr>
              <a:t>,5</a:t>
            </a:r>
            <a:r>
              <a:rPr lang="zh-CN" altLang="en-US" sz="4000" b="1" dirty="0">
                <a:latin typeface="Times New Roman" panose="02020603050405020304" pitchFamily="2" charset="0"/>
                <a:ea typeface="宋体" panose="02010600030101010101" pitchFamily="2" charset="-122"/>
              </a:rPr>
              <a:t>名队员遇难</a:t>
            </a:r>
            <a:endParaRPr lang="zh-CN" altLang="en-US" sz="4000" b="1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 advTm="10000">
    <p:strips dir="ru"/>
    <p:sndAc>
      <p:stSnd>
        <p:snd r:embed="rId3" name="coin.wav"/>
      </p:stSnd>
    </p:sndAc>
  </p:transition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23906" name="图片 123905" descr="1_1-74-1646-21_2003020385215_small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4800600" cy="3886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3907" name="图片 123906" descr="1_1-74-1636-21_2003020385214_small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00600" y="0"/>
            <a:ext cx="4343400" cy="3886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3908" name="文本框 123907"/>
          <p:cNvSpPr txBox="1"/>
          <p:nvPr/>
        </p:nvSpPr>
        <p:spPr>
          <a:xfrm>
            <a:off x="533400" y="4419600"/>
            <a:ext cx="7239000" cy="1920875"/>
          </a:xfrm>
          <a:prstGeom prst="rect">
            <a:avLst/>
          </a:prstGeom>
          <a:noFill/>
          <a:ln w="9525">
            <a:noFill/>
          </a:ln>
          <a:effectLst>
            <a:outerShdw dist="563972" dir="14049740" sx="125000" sy="125000" algn="tl" rotWithShape="0">
              <a:schemeClr val="bg2">
                <a:alpha val="79999"/>
              </a:schemeClr>
            </a:outerShdw>
          </a:effectLst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4000" b="1" dirty="0">
                <a:latin typeface="Times New Roman" panose="02020603050405020304" pitchFamily="2" charset="0"/>
                <a:ea typeface="宋体" panose="02010600030101010101" pitchFamily="2" charset="-122"/>
              </a:rPr>
              <a:t>2003</a:t>
            </a:r>
            <a:r>
              <a:rPr lang="zh-CN" altLang="en-US" sz="4000" b="1" dirty="0">
                <a:latin typeface="Times New Roman" panose="02020603050405020304" pitchFamily="2" charset="0"/>
                <a:ea typeface="宋体" panose="02010600030101010101" pitchFamily="2" charset="-122"/>
              </a:rPr>
              <a:t>年</a:t>
            </a:r>
            <a:r>
              <a:rPr lang="en-US" altLang="zh-CN" sz="4000" b="1" dirty="0">
                <a:latin typeface="Times New Roman" panose="02020603050405020304" pitchFamily="2" charset="0"/>
                <a:ea typeface="宋体" panose="02010600030101010101" pitchFamily="2" charset="-122"/>
              </a:rPr>
              <a:t>2</a:t>
            </a:r>
            <a:r>
              <a:rPr lang="zh-CN" altLang="en-US" sz="4000" b="1" dirty="0">
                <a:latin typeface="Times New Roman" panose="02020603050405020304" pitchFamily="2" charset="0"/>
                <a:ea typeface="宋体" panose="02010600030101010101" pitchFamily="2" charset="-122"/>
              </a:rPr>
              <a:t>月</a:t>
            </a:r>
            <a:r>
              <a:rPr lang="en-US" altLang="zh-CN" sz="4000" b="1" dirty="0">
                <a:latin typeface="Times New Roman" panose="02020603050405020304" pitchFamily="2" charset="0"/>
                <a:ea typeface="宋体" panose="02010600030101010101" pitchFamily="2" charset="-122"/>
              </a:rPr>
              <a:t>1</a:t>
            </a:r>
            <a:r>
              <a:rPr lang="zh-CN" altLang="en-US" sz="4000" b="1" dirty="0">
                <a:latin typeface="Times New Roman" panose="02020603050405020304" pitchFamily="2" charset="0"/>
                <a:ea typeface="宋体" panose="02010600030101010101" pitchFamily="2" charset="-122"/>
              </a:rPr>
              <a:t>日</a:t>
            </a:r>
            <a:r>
              <a:rPr lang="en-US" altLang="zh-CN" sz="4000" b="1" dirty="0">
                <a:latin typeface="Times New Roman" panose="02020603050405020304" pitchFamily="2" charset="0"/>
                <a:ea typeface="宋体" panose="02010600030101010101" pitchFamily="2" charset="-122"/>
              </a:rPr>
              <a:t>,</a:t>
            </a:r>
            <a:r>
              <a:rPr lang="zh-CN" altLang="en-US" sz="4000" b="1" dirty="0">
                <a:latin typeface="Times New Roman" panose="02020603050405020304" pitchFamily="2" charset="0"/>
                <a:ea typeface="宋体" panose="02010600030101010101" pitchFamily="2" charset="-122"/>
              </a:rPr>
              <a:t>美“哥伦比亚”在返回地面时失事</a:t>
            </a:r>
            <a:r>
              <a:rPr lang="en-US" altLang="zh-CN" sz="4000" b="1" dirty="0">
                <a:latin typeface="Times New Roman" panose="02020603050405020304" pitchFamily="2" charset="0"/>
                <a:ea typeface="宋体" panose="02010600030101010101" pitchFamily="2" charset="-122"/>
              </a:rPr>
              <a:t>,7</a:t>
            </a:r>
            <a:r>
              <a:rPr lang="zh-CN" altLang="en-US" sz="4000" b="1" dirty="0">
                <a:latin typeface="Times New Roman" panose="02020603050405020304" pitchFamily="2" charset="0"/>
                <a:ea typeface="宋体" panose="02010600030101010101" pitchFamily="2" charset="-122"/>
              </a:rPr>
              <a:t>名宇航员全部遇难</a:t>
            </a:r>
            <a:endParaRPr lang="zh-CN" altLang="en-US" sz="4000" b="1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wipe/>
  </p:transition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24930" name="图片 124929" descr="c07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4931" name="矩形 124930"/>
          <p:cNvSpPr/>
          <p:nvPr/>
        </p:nvSpPr>
        <p:spPr>
          <a:xfrm>
            <a:off x="1524000" y="1844675"/>
            <a:ext cx="6934200" cy="1930400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normAutofit/>
            <a:scene3d>
              <a:camera prst="legacyPerspectiveFront">
                <a:rot lat="20520000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p>
            <a:pPr algn="ctr"/>
            <a:r>
              <a:rPr lang="zh-CN" altLang="en-US" sz="3600">
                <a:gradFill rotWithShape="0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  <a:tileRect/>
                </a:gradFill>
                <a:latin typeface="宋体" panose="02010600030101010101" pitchFamily="2" charset="-122"/>
                <a:ea typeface="宋体" panose="02010600030101010101" pitchFamily="2" charset="-122"/>
              </a:rPr>
              <a:t>真正的英雄</a:t>
            </a:r>
            <a:endParaRPr lang="zh-CN" altLang="en-US" sz="3600">
              <a:gradFill rotWithShape="0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5400000" scaled="1"/>
                <a:tileRect/>
              </a:gra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24932" name="图片 124931" descr="01-03-001-0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72500" y="0"/>
            <a:ext cx="571500" cy="4762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4933" name="图片 124932" descr="01-03-001-0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571500" cy="4762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4934" name="图片 124933" descr="01-03-001-0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0113" y="4437063"/>
            <a:ext cx="609600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4935" name="图片 124934" descr="01-03-001-1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5650" y="3933825"/>
            <a:ext cx="695325" cy="6953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4936" name="图片 124935" descr="实标志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39750" y="4292600"/>
            <a:ext cx="266700" cy="266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4937" name="图片 124936" descr="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55650" y="4508500"/>
            <a:ext cx="266700" cy="2190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4938" name="图片 124937" descr="01-03-001-0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381750"/>
            <a:ext cx="571500" cy="4762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4939" name="图片 124938" descr="01-03-001-0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72500" y="6381750"/>
            <a:ext cx="571500" cy="4762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4940" name="图片 124939" descr="top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0" y="5157788"/>
            <a:ext cx="9144000" cy="571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plus/>
    <p:sndAc>
      <p:stSnd>
        <p:snd r:embed="rId8" name="coin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249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49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49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249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8002" name="标题 128001"/>
          <p:cNvSpPr>
            <a:spLocks noGrp="1"/>
          </p:cNvSpPr>
          <p:nvPr>
            <p:ph type="title"/>
          </p:nvPr>
        </p:nvSpPr>
        <p:spPr/>
        <p:txBody>
          <a:bodyPr anchor="b"/>
          <a:p>
            <a:endParaRPr dirty="0"/>
          </a:p>
        </p:txBody>
      </p:sp>
      <p:pic>
        <p:nvPicPr>
          <p:cNvPr id="128003" name="内容占位符 128002" descr="c165"/>
          <p:cNvPicPr>
            <a:picLocks noGrp="1"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0" y="0"/>
            <a:ext cx="9144000" cy="7100888"/>
          </a:xfrm>
        </p:spPr>
      </p:pic>
      <p:sp>
        <p:nvSpPr>
          <p:cNvPr id="128004" name="矩形 128003"/>
          <p:cNvSpPr/>
          <p:nvPr/>
        </p:nvSpPr>
        <p:spPr>
          <a:xfrm>
            <a:off x="395288" y="1633538"/>
            <a:ext cx="8528050" cy="5056187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r>
              <a:rPr lang="en-US" altLang="zh-CN" dirty="0">
                <a:latin typeface="楷体_GB2312" pitchFamily="49" charset="-122"/>
                <a:ea typeface="楷体_GB2312" pitchFamily="49" charset="-122"/>
              </a:rPr>
              <a:t> </a:t>
            </a:r>
            <a:br>
              <a:rPr lang="en-US" altLang="zh-CN" dirty="0">
                <a:latin typeface="楷体_GB2312" pitchFamily="49" charset="-122"/>
                <a:ea typeface="楷体_GB2312" pitchFamily="49" charset="-122"/>
              </a:rPr>
            </a:br>
            <a:r>
              <a:rPr lang="en-US" altLang="zh-CN" sz="4400" b="1" dirty="0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•</a:t>
            </a:r>
            <a:r>
              <a:rPr lang="zh-CN" altLang="en-US" sz="4400" b="1" dirty="0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自己打败自己是最可悲的失败， </a:t>
            </a:r>
            <a:br>
              <a:rPr lang="zh-CN" altLang="en-US" sz="4400" b="1" dirty="0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</a:br>
            <a:r>
              <a:rPr lang="zh-CN" altLang="en-US" sz="4400" b="1" dirty="0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 自己战胜自己是最可贵的胜利。 </a:t>
            </a:r>
            <a:br>
              <a:rPr lang="zh-CN" altLang="en-US" sz="4400" b="1" dirty="0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</a:br>
            <a:endParaRPr lang="zh-CN" altLang="en-US" sz="4400" b="1" dirty="0">
              <a:solidFill>
                <a:srgbClr val="FF3300"/>
              </a:solidFill>
              <a:latin typeface="楷体_GB2312" pitchFamily="49" charset="-122"/>
              <a:ea typeface="楷体_GB2312" pitchFamily="49" charset="-122"/>
            </a:endParaRPr>
          </a:p>
          <a:p>
            <a:endParaRPr lang="zh-CN" altLang="en-US" sz="4400" b="1" dirty="0">
              <a:solidFill>
                <a:srgbClr val="FF3300"/>
              </a:solidFill>
              <a:latin typeface="楷体_GB2312" pitchFamily="49" charset="-122"/>
              <a:ea typeface="楷体_GB2312" pitchFamily="49" charset="-122"/>
            </a:endParaRPr>
          </a:p>
          <a:p>
            <a:r>
              <a:rPr lang="en-US" altLang="zh-CN" sz="4400" b="1" dirty="0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•</a:t>
            </a:r>
            <a:r>
              <a:rPr lang="zh-CN" altLang="en-US" sz="4400" b="1" dirty="0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人可以失败，但不可以被打倒。 </a:t>
            </a:r>
            <a:br>
              <a:rPr lang="zh-CN" altLang="en-US" sz="4400" b="1" dirty="0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</a:br>
            <a:br>
              <a:rPr lang="zh-CN" altLang="en-US" sz="4400" b="1" dirty="0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</a:br>
            <a:endParaRPr lang="zh-CN" altLang="en-US" sz="4400" b="1" dirty="0">
              <a:solidFill>
                <a:srgbClr val="FF33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128005" name="图片 128004" descr="YU3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0825" y="5734050"/>
            <a:ext cx="8713788" cy="11239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8006" name="图片 128005" descr="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91500" y="5013325"/>
            <a:ext cx="952500" cy="381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8007" name="图片 128006" descr="4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5650" y="2636838"/>
            <a:ext cx="7704138" cy="1524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plus/>
    <p:sndAc>
      <p:stSnd>
        <p:snd r:embed="rId5" name="cashreg.wav"/>
      </p:stSnd>
    </p:sndAc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40290" name="图片 140289" descr="WWCIWE"/>
          <p:cNvPicPr>
            <a:picLocks noChangeAspect="1"/>
          </p:cNvPicPr>
          <p:nvPr/>
        </p:nvPicPr>
        <p:blipFill>
          <a:blip r:embed="rId1"/>
          <a:srcRect l="-3989" t="-1978" b="9322"/>
          <a:stretch>
            <a:fillRect/>
          </a:stretch>
        </p:blipFill>
        <p:spPr>
          <a:xfrm>
            <a:off x="122873" y="350996"/>
            <a:ext cx="2057400" cy="25717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0291" name="文本框 140290"/>
          <p:cNvSpPr txBox="1"/>
          <p:nvPr/>
        </p:nvSpPr>
        <p:spPr>
          <a:xfrm>
            <a:off x="2180590" y="337820"/>
            <a:ext cx="6971030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en-US" altLang="zh-CN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斯蒂芬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·</a:t>
            </a:r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茨威格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1881—1942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年）</a:t>
            </a:r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奥地利作家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。一战前从事外国文学的翻译工作，战争爆发后，发表了反战剧本</a:t>
            </a:r>
            <a:r>
              <a:rPr lang="en-US" altLang="zh-CN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耶雷米亚</a:t>
            </a:r>
            <a:r>
              <a:rPr lang="en-US" altLang="zh-CN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，成为著名的和平主义者。</a:t>
            </a:r>
            <a:endParaRPr lang="zh-CN" altLang="en-US" sz="3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23190" y="3272155"/>
            <a:ext cx="8962390" cy="30460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他的文学活动从诗歌创作开始，但</a:t>
            </a:r>
            <a:r>
              <a:rPr lang="zh-CN" altLang="en-US" sz="3200" b="1" dirty="0">
                <a:solidFill>
                  <a:srgbClr val="CC33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主要成就在传记文学和小说创作方面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，他的传记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不拘泥于史实，着重表现人物性格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。代表作有中短篇小说集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《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最初的经历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》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、等，传记作品有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《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人类命运攸关的时刻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》</a:t>
            </a:r>
            <a:r>
              <a:rPr lang="en-US" altLang="zh-CN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《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人类的群星闪耀时</a:t>
            </a:r>
            <a:r>
              <a:rPr lang="en-US" altLang="zh-CN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》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《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三位大师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》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等，还有戏剧作品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《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耶雷米亚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》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等。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6194" name="文本框 136193"/>
          <p:cNvSpPr txBox="1"/>
          <p:nvPr/>
        </p:nvSpPr>
        <p:spPr>
          <a:xfrm>
            <a:off x="0" y="0"/>
            <a:ext cx="5060950" cy="8223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4800" b="1" dirty="0">
                <a:latin typeface="Arial" panose="020B0604020202020204" pitchFamily="34" charset="0"/>
                <a:ea typeface="宋体" panose="02010600030101010101" pitchFamily="2" charset="-122"/>
              </a:rPr>
              <a:t>给同学们的寄语：</a:t>
            </a:r>
            <a:endParaRPr lang="zh-CN" altLang="en-US" sz="4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6195" name="文本框 136194"/>
          <p:cNvSpPr txBox="1"/>
          <p:nvPr/>
        </p:nvSpPr>
        <p:spPr>
          <a:xfrm>
            <a:off x="541338" y="1412875"/>
            <a:ext cx="7920037" cy="39322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     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亲爱的同学们，人类历史上有许多这样虽在未成功的事业中悲壮地毁灭了生命，但他们在奋斗中对事业的追求，对自我的挑战的精神去激励着后人。同样，未来的道路并不平坦，整个人类前进的历史是与一切艰难险阻斗争的历史。我们也应肩负时代的使命，秉承英雄们的优秀品质和伟大精神，去探索人类的未知领域，去打开</a:t>
            </a:r>
            <a:r>
              <a:rPr lang="en-US" altLang="zh-CN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"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宇宙</a:t>
            </a:r>
            <a:r>
              <a:rPr lang="en-US" altLang="zh-CN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"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的一扇扇神秘之门，去实现我们生命的意义！人生的价值！</a:t>
            </a: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7938" name="标题 167937"/>
          <p:cNvSpPr>
            <a:spLocks noGrp="1"/>
          </p:cNvSpPr>
          <p:nvPr/>
        </p:nvSpPr>
        <p:spPr>
          <a:xfrm>
            <a:off x="457200" y="-220662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3800" b="0" i="0" u="none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b="1" dirty="0"/>
              <a:t>背景介绍：</a:t>
            </a:r>
            <a:endParaRPr lang="zh-CN" altLang="en-US" b="1" dirty="0"/>
          </a:p>
        </p:txBody>
      </p:sp>
      <p:pic>
        <p:nvPicPr>
          <p:cNvPr id="167940" name="图片 167939" descr="2009052704572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439025" y="-127000"/>
            <a:ext cx="1984375" cy="2667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占位符 3"/>
          <p:cNvSpPr>
            <a:spLocks noGrp="1"/>
          </p:cNvSpPr>
          <p:nvPr>
            <p:ph type="body" idx="1"/>
          </p:nvPr>
        </p:nvSpPr>
        <p:spPr>
          <a:xfrm>
            <a:off x="-25400" y="770255"/>
            <a:ext cx="9067800" cy="5904865"/>
          </a:xfrm>
        </p:spPr>
        <p:txBody>
          <a:bodyPr>
            <a:noAutofit/>
          </a:bodyPr>
          <a:p>
            <a:pPr marL="0" indent="0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3200" b="1" dirty="0"/>
              <a:t>    </a:t>
            </a:r>
            <a:r>
              <a:rPr lang="zh-CN" altLang="en-US" sz="3200" b="1" dirty="0"/>
              <a:t>斯科特被英国人称为</a:t>
            </a:r>
            <a:r>
              <a:rPr lang="en-US" altLang="zh-CN" sz="3200" b="1" dirty="0"/>
              <a:t>20</a:t>
            </a:r>
            <a:r>
              <a:rPr lang="zh-CN" altLang="en-US" sz="3200" b="1" dirty="0"/>
              <a:t>世纪初探险时代</a:t>
            </a:r>
            <a:endParaRPr lang="zh-CN" altLang="en-US" sz="3200" b="1" dirty="0"/>
          </a:p>
          <a:p>
            <a:pPr marL="0" indent="0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3200" b="1" dirty="0"/>
              <a:t>的伟大英雄。</a:t>
            </a:r>
            <a:r>
              <a:rPr lang="en-US" altLang="zh-CN" sz="3200" b="1" dirty="0"/>
              <a:t>1910</a:t>
            </a:r>
            <a:r>
              <a:rPr lang="zh-CN" altLang="en-US" sz="3200" b="1" dirty="0"/>
              <a:t>年</a:t>
            </a:r>
            <a:r>
              <a:rPr lang="en-US" altLang="zh-CN" sz="3200" b="1" dirty="0"/>
              <a:t>6</a:t>
            </a:r>
            <a:r>
              <a:rPr lang="zh-CN" altLang="en-US" sz="3200" b="1" dirty="0"/>
              <a:t>月</a:t>
            </a:r>
            <a:r>
              <a:rPr lang="en-US" altLang="zh-CN" sz="3200" b="1" dirty="0"/>
              <a:t>1</a:t>
            </a:r>
            <a:r>
              <a:rPr lang="zh-CN" altLang="en-US" sz="3200" b="1" dirty="0"/>
              <a:t>日，他带领探险</a:t>
            </a:r>
            <a:endParaRPr lang="zh-CN" altLang="en-US" sz="3200" b="1" dirty="0"/>
          </a:p>
          <a:p>
            <a:pPr marL="0" indent="0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3200" b="1" dirty="0"/>
              <a:t>队离开英国，向南极点发起冲刺。当时，</a:t>
            </a:r>
            <a:endParaRPr lang="zh-CN" altLang="en-US" sz="3200" b="1" dirty="0"/>
          </a:p>
          <a:p>
            <a:pPr marL="0" indent="0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3200" b="1" dirty="0"/>
              <a:t>挪威人阿蒙森也率领着另外一支探险队向</a:t>
            </a:r>
            <a:endParaRPr lang="zh-CN" altLang="en-US" sz="3200" b="1" dirty="0"/>
          </a:p>
          <a:p>
            <a:pPr marL="0" indent="0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3200" b="1" dirty="0"/>
              <a:t>南极点进发。两支队伍展开了激烈角逐，</a:t>
            </a:r>
            <a:endParaRPr lang="zh-CN" altLang="en-US" sz="3200" b="1" dirty="0"/>
          </a:p>
          <a:p>
            <a:pPr marL="0" indent="0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3200" b="1" dirty="0"/>
              <a:t>都想争取“国家荣誉”，第一个在南极点插上自己国家的国旗。结果阿蒙森队于</a:t>
            </a:r>
            <a:r>
              <a:rPr lang="en-US" altLang="zh-CN" sz="3200" b="1" dirty="0"/>
              <a:t>1911</a:t>
            </a:r>
            <a:r>
              <a:rPr lang="zh-CN" altLang="en-US" sz="3200" b="1" dirty="0"/>
              <a:t>年</a:t>
            </a:r>
            <a:r>
              <a:rPr lang="en-US" altLang="zh-CN" sz="3200" b="1" dirty="0"/>
              <a:t>12</a:t>
            </a:r>
            <a:r>
              <a:rPr lang="zh-CN" altLang="en-US" sz="3200" b="1" dirty="0"/>
              <a:t>月</a:t>
            </a:r>
            <a:r>
              <a:rPr lang="en-US" altLang="zh-CN" sz="3200" b="1" dirty="0"/>
              <a:t>14</a:t>
            </a:r>
            <a:r>
              <a:rPr lang="zh-CN" altLang="en-US" sz="3200" b="1" dirty="0"/>
              <a:t>日捷足先登，而斯科特队则于</a:t>
            </a:r>
            <a:r>
              <a:rPr lang="en-US" altLang="zh-CN" sz="3200" b="1" dirty="0"/>
              <a:t>1912</a:t>
            </a:r>
            <a:r>
              <a:rPr lang="zh-CN" altLang="en-US" sz="3200" b="1" dirty="0"/>
              <a:t>年</a:t>
            </a:r>
            <a:r>
              <a:rPr lang="en-US" altLang="zh-CN" sz="3200" b="1" dirty="0"/>
              <a:t>1</a:t>
            </a:r>
            <a:r>
              <a:rPr lang="zh-CN" altLang="en-US" sz="3200" b="1" dirty="0"/>
              <a:t>月</a:t>
            </a:r>
            <a:r>
              <a:rPr lang="en-US" altLang="zh-CN" sz="3200" b="1" dirty="0"/>
              <a:t>16</a:t>
            </a:r>
            <a:r>
              <a:rPr lang="zh-CN" altLang="en-US" sz="3200" b="1" dirty="0"/>
              <a:t>日才抵达，比阿蒙森队晚了一个多月。不幸的是，在返程途中，南极寒冷天气提前到来，斯科特队供给不足，饥寒交迫。他们在严寒中苦苦拼搏了两个多月，终因体力不支而长眠于皑皑冰雪中。</a:t>
            </a:r>
            <a:r>
              <a:rPr lang="zh-CN" altLang="en-US" sz="3200" b="1" dirty="0">
                <a:solidFill>
                  <a:srgbClr val="6600CC"/>
                </a:solidFill>
                <a:latin typeface="宋体" panose="02010600030101010101" pitchFamily="2" charset="-122"/>
                <a:sym typeface="+mn-ea"/>
              </a:rPr>
              <a:t>虽然斯科特到达南极点的时间比阿蒙森晚，但却是世界公认的最伟大的南极探险家。</a:t>
            </a:r>
            <a:br>
              <a:rPr lang="zh-CN" altLang="en-US" sz="3200" b="1" dirty="0"/>
            </a:br>
            <a:endParaRPr lang="zh-CN" altLang="en-US" sz="3200" b="1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5842" name="文本框 35841"/>
          <p:cNvSpPr txBox="1"/>
          <p:nvPr/>
        </p:nvSpPr>
        <p:spPr>
          <a:xfrm>
            <a:off x="0" y="0"/>
            <a:ext cx="9144000" cy="67357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endParaRPr lang="en-US" altLang="zh-CN" sz="3600" b="1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36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看拼音写汉字</a:t>
            </a:r>
            <a:endParaRPr lang="zh-CN" altLang="en-US" sz="3600" b="1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en-US" altLang="zh-CN" sz="28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r>
              <a:rPr lang="zh-CN" altLang="en-US" sz="28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、到中午，这五个</a:t>
            </a:r>
            <a:r>
              <a:rPr lang="en-US" altLang="zh-CN" sz="28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jiān chí bù xiè </a:t>
            </a:r>
            <a:r>
              <a:rPr lang="zh-CN" altLang="en-US" sz="28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           ） 的人已走了</a:t>
            </a:r>
            <a:r>
              <a:rPr lang="en-US" altLang="zh-CN" sz="28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14</a:t>
            </a:r>
            <a:r>
              <a:rPr lang="zh-CN" altLang="en-US" sz="28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公里。他们热情高涨地行走在荒无人迹的白色雪原上， </a:t>
            </a:r>
            <a:r>
              <a:rPr lang="en-US" altLang="zh-CN" sz="28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------</a:t>
            </a:r>
            <a:r>
              <a:rPr lang="zh-CN" altLang="en-US" sz="28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他的眼睛紧紧盯着</a:t>
            </a:r>
            <a:r>
              <a:rPr lang="en-US" altLang="zh-CN" sz="28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wú yín </a:t>
            </a:r>
            <a:r>
              <a:rPr lang="zh-CN" altLang="en-US" sz="28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     ）         雪地上的一个小小的黑点。 </a:t>
            </a:r>
            <a:endParaRPr lang="zh-CN" altLang="en-US" sz="2800" b="1">
              <a:solidFill>
                <a:srgbClr val="00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r>
              <a:rPr lang="en-US" altLang="zh-CN" sz="28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r>
              <a:rPr lang="zh-CN" altLang="en-US" sz="28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、几星期、几个月、几年的希望简直可以说是</a:t>
            </a:r>
            <a:r>
              <a:rPr lang="en-US" altLang="zh-CN" sz="28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diān kuáng </a:t>
            </a:r>
            <a:r>
              <a:rPr lang="zh-CN" altLang="en-US" sz="28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        ）   。</a:t>
            </a:r>
            <a:endParaRPr lang="zh-CN" altLang="en-US" sz="2800" b="1">
              <a:solidFill>
                <a:srgbClr val="00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r>
              <a:rPr lang="en-US" altLang="zh-CN" sz="28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r>
              <a:rPr lang="zh-CN" altLang="en-US" sz="28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、尽管</a:t>
            </a:r>
            <a:r>
              <a:rPr lang="en-US" altLang="zh-CN" sz="28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jīng pí lì jié </a:t>
            </a:r>
            <a:r>
              <a:rPr lang="zh-CN" altLang="en-US" sz="28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           ），这天晚上他们还是夜不成眠。 </a:t>
            </a:r>
            <a:endParaRPr lang="zh-CN" altLang="en-US" sz="2800" b="1">
              <a:solidFill>
                <a:srgbClr val="00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r>
              <a:rPr lang="en-US" altLang="zh-CN" sz="28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r>
              <a:rPr lang="zh-CN" altLang="en-US" sz="28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、这里看不到任何东西，和前几天令人</a:t>
            </a:r>
            <a:r>
              <a:rPr lang="en-US" altLang="zh-CN" sz="28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máo gǔ sǒng rán                                                                                      </a:t>
            </a:r>
            <a:r>
              <a:rPr lang="zh-CN" altLang="en-US" sz="28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          ）的单调没有任何区别 </a:t>
            </a:r>
            <a:endParaRPr lang="zh-CN" altLang="en-US" sz="2800" b="1">
              <a:solidFill>
                <a:srgbClr val="00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r>
              <a:rPr lang="en-US" altLang="zh-CN" sz="28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4</a:t>
            </a:r>
            <a:r>
              <a:rPr lang="zh-CN" altLang="en-US" sz="28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、他们怏怏不乐地在阿蒙森的胜利旗帜旁边插上英国国旗一面</a:t>
            </a:r>
            <a:r>
              <a:rPr lang="en-US" altLang="zh-CN" sz="28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shān shān lái chí </a:t>
            </a:r>
            <a:r>
              <a:rPr lang="zh-CN" altLang="en-US" sz="28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         ） 来迟的“联合王国的国旗”。</a:t>
            </a:r>
            <a:endParaRPr lang="zh-CN" altLang="en-US" sz="4800" b="1">
              <a:solidFill>
                <a:srgbClr val="00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5843" name="矩形 35842"/>
          <p:cNvSpPr/>
          <p:nvPr/>
        </p:nvSpPr>
        <p:spPr>
          <a:xfrm>
            <a:off x="6372225" y="1052513"/>
            <a:ext cx="1981200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>
                <a:solidFill>
                  <a:srgbClr val="CC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坚持不懈</a:t>
            </a:r>
            <a:endParaRPr lang="zh-CN" altLang="en-US" sz="2800" b="1">
              <a:solidFill>
                <a:srgbClr val="CC0000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35844" name="矩形 35843"/>
          <p:cNvSpPr/>
          <p:nvPr/>
        </p:nvSpPr>
        <p:spPr>
          <a:xfrm>
            <a:off x="7596188" y="1989138"/>
            <a:ext cx="1103312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>
                <a:solidFill>
                  <a:srgbClr val="CC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无垠</a:t>
            </a:r>
            <a:endParaRPr lang="zh-CN" altLang="en-US" sz="2800" b="1">
              <a:solidFill>
                <a:srgbClr val="CC0000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35845" name="矩形 35844"/>
          <p:cNvSpPr/>
          <p:nvPr/>
        </p:nvSpPr>
        <p:spPr>
          <a:xfrm>
            <a:off x="1763713" y="3284538"/>
            <a:ext cx="1103312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>
                <a:solidFill>
                  <a:srgbClr val="CC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癫狂</a:t>
            </a:r>
            <a:endParaRPr lang="zh-CN" altLang="en-US" sz="2800" b="1">
              <a:solidFill>
                <a:srgbClr val="CC0000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35846" name="矩形 35845"/>
          <p:cNvSpPr/>
          <p:nvPr/>
        </p:nvSpPr>
        <p:spPr>
          <a:xfrm>
            <a:off x="4462463" y="3573463"/>
            <a:ext cx="1981200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>
                <a:solidFill>
                  <a:srgbClr val="CC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精疲力竭</a:t>
            </a:r>
            <a:endParaRPr lang="zh-CN" altLang="en-US" sz="2800" b="1">
              <a:solidFill>
                <a:srgbClr val="CC0000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35847" name="矩形 35846"/>
          <p:cNvSpPr/>
          <p:nvPr/>
        </p:nvSpPr>
        <p:spPr>
          <a:xfrm>
            <a:off x="611188" y="4941888"/>
            <a:ext cx="1981200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>
                <a:solidFill>
                  <a:srgbClr val="CC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毛骨悚然</a:t>
            </a:r>
            <a:endParaRPr lang="zh-CN" altLang="en-US" sz="2800" b="1">
              <a:solidFill>
                <a:srgbClr val="CC0000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35848" name="矩形 35847"/>
          <p:cNvSpPr/>
          <p:nvPr/>
        </p:nvSpPr>
        <p:spPr>
          <a:xfrm>
            <a:off x="5076825" y="5876925"/>
            <a:ext cx="1103313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>
                <a:solidFill>
                  <a:srgbClr val="CC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姗姗</a:t>
            </a:r>
            <a:endParaRPr lang="zh-CN" altLang="en-US" sz="2800" b="1">
              <a:solidFill>
                <a:srgbClr val="CC0000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58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58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58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58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58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58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58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58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58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58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58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58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3" grpId="0"/>
      <p:bldP spid="35844" grpId="0"/>
      <p:bldP spid="35845" grpId="0"/>
      <p:bldP spid="35846" grpId="0"/>
      <p:bldP spid="35847" grpId="0"/>
      <p:bldP spid="3584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6866" name="矩形 36865"/>
          <p:cNvSpPr/>
          <p:nvPr/>
        </p:nvSpPr>
        <p:spPr>
          <a:xfrm>
            <a:off x="0" y="404813"/>
            <a:ext cx="9144000" cy="607060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r>
              <a:rPr lang="en-US" altLang="zh-CN" sz="28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5</a:t>
            </a:r>
            <a:r>
              <a:rPr lang="zh-CN" altLang="en-US" sz="28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、在他们身后刮来</a:t>
            </a:r>
            <a:r>
              <a:rPr lang="en-US" altLang="zh-CN" sz="28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lǐn liè</a:t>
            </a:r>
            <a:r>
              <a:rPr lang="zh-CN" altLang="en-US" sz="28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       ） 的寒风。</a:t>
            </a:r>
            <a:endParaRPr lang="zh-CN" altLang="en-US" sz="2800" b="1">
              <a:solidFill>
                <a:srgbClr val="00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r>
              <a:rPr lang="en-US" altLang="zh-CN" sz="28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6</a:t>
            </a:r>
            <a:r>
              <a:rPr lang="zh-CN" altLang="en-US" sz="28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、但是漫天大雪封住了他们的眼睛，使他们每走一步都</a:t>
            </a:r>
            <a:r>
              <a:rPr lang="en-US" altLang="zh-CN" sz="28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yōu xīn chōng chōng</a:t>
            </a:r>
            <a:r>
              <a:rPr lang="zh-CN" altLang="en-US" sz="28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           ） 。</a:t>
            </a:r>
            <a:endParaRPr lang="zh-CN" altLang="en-US" sz="2800" b="1">
              <a:solidFill>
                <a:srgbClr val="00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r>
              <a:rPr lang="en-US" altLang="zh-CN" sz="28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7</a:t>
            </a:r>
            <a:r>
              <a:rPr lang="zh-CN" altLang="en-US" sz="28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、每走一步都要粘住鞋，刺骨的寒冷</a:t>
            </a:r>
            <a:r>
              <a:rPr lang="en-US" altLang="zh-CN" sz="28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tūn shì </a:t>
            </a:r>
            <a:r>
              <a:rPr lang="zh-CN" altLang="en-US" sz="28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      ）     着他们已经</a:t>
            </a:r>
            <a:r>
              <a:rPr lang="en-US" altLang="zh-CN" sz="28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pí bèi bù kān</a:t>
            </a:r>
            <a:r>
              <a:rPr lang="zh-CN" altLang="en-US" sz="28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          ） 的躯体。他们往往一连几天</a:t>
            </a:r>
            <a:r>
              <a:rPr lang="en-US" altLang="zh-CN" sz="28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wèi suō bù qián </a:t>
            </a:r>
            <a:r>
              <a:rPr lang="zh-CN" altLang="en-US" sz="28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          ）。</a:t>
            </a:r>
            <a:endParaRPr lang="zh-CN" altLang="en-US" sz="2800" b="1">
              <a:solidFill>
                <a:srgbClr val="00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r>
              <a:rPr lang="en-US" altLang="zh-CN" sz="28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8</a:t>
            </a:r>
            <a:r>
              <a:rPr lang="zh-CN" altLang="en-US" sz="28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、然而，人的勇气终于渐渐地被大自然的巨大威力所</a:t>
            </a:r>
            <a:r>
              <a:rPr lang="en-US" altLang="zh-CN" sz="28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xiāo shí </a:t>
            </a:r>
            <a:r>
              <a:rPr lang="zh-CN" altLang="en-US" sz="28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          ） 。 </a:t>
            </a:r>
            <a:endParaRPr lang="zh-CN" altLang="en-US" sz="2800" b="1">
              <a:solidFill>
                <a:srgbClr val="00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r>
              <a:rPr lang="en-US" altLang="zh-CN" sz="28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9</a:t>
            </a:r>
            <a:r>
              <a:rPr lang="zh-CN" altLang="en-US" sz="28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、从他</a:t>
            </a:r>
            <a:r>
              <a:rPr lang="en-US" altLang="zh-CN" sz="28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yǔ wú lún cì </a:t>
            </a:r>
            <a:r>
              <a:rPr lang="zh-CN" altLang="en-US" sz="28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           ）的话里，他们终于明白， 这样下去，他会给朋友们带来</a:t>
            </a:r>
            <a:r>
              <a:rPr lang="en-US" altLang="zh-CN" sz="28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è yùn</a:t>
            </a:r>
            <a:r>
              <a:rPr lang="zh-CN" altLang="en-US" sz="28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     ）</a:t>
            </a:r>
            <a:endParaRPr lang="zh-CN" altLang="en-US" sz="2800" b="1">
              <a:solidFill>
                <a:srgbClr val="00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r>
              <a:rPr lang="en-US" altLang="zh-CN" sz="28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10</a:t>
            </a:r>
            <a:r>
              <a:rPr lang="zh-CN" altLang="en-US" sz="28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、于是病人只好用冻伤了的双腿</a:t>
            </a:r>
            <a:r>
              <a:rPr lang="en-US" altLang="zh-CN" sz="28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li</a:t>
            </a:r>
            <a:r>
              <a:rPr lang="en-US" altLang="zh-CN" sz="2800" b="1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à</a:t>
            </a:r>
            <a:r>
              <a:rPr lang="en-US" altLang="zh-CN" sz="28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ng li</a:t>
            </a:r>
            <a:r>
              <a:rPr lang="en-US" altLang="zh-CN" sz="2800" b="1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à</a:t>
            </a:r>
            <a:r>
              <a:rPr lang="en-US" altLang="zh-CN" sz="28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ng qi</a:t>
            </a:r>
            <a:r>
              <a:rPr lang="en-US" altLang="zh-CN" sz="2800" b="1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à</a:t>
            </a:r>
            <a:r>
              <a:rPr lang="en-US" altLang="zh-CN" sz="28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ng qi</a:t>
            </a:r>
            <a:r>
              <a:rPr lang="en-US" altLang="zh-CN" sz="2800" b="1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à</a:t>
            </a:r>
            <a:r>
              <a:rPr lang="en-US" altLang="zh-CN" sz="28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ng</a:t>
            </a:r>
            <a:r>
              <a:rPr lang="zh-CN" altLang="en-US" sz="28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             ） 地又走了若干公里 。</a:t>
            </a:r>
            <a:endParaRPr lang="zh-CN" altLang="en-US" sz="2800" b="1">
              <a:solidFill>
                <a:srgbClr val="00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r>
              <a:rPr lang="en-US" altLang="zh-CN" sz="28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11</a:t>
            </a:r>
            <a:r>
              <a:rPr lang="zh-CN" altLang="en-US" sz="28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、现在只有三个疲惫、</a:t>
            </a:r>
            <a:r>
              <a:rPr lang="en-US" altLang="zh-CN" sz="28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léi ruò </a:t>
            </a:r>
            <a:r>
              <a:rPr lang="zh-CN" altLang="en-US" sz="28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      ）的人吃力地拖着自己的脚步 </a:t>
            </a:r>
            <a:endParaRPr lang="zh-CN" altLang="en-US" sz="2800" b="1">
              <a:solidFill>
                <a:srgbClr val="00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6867" name="矩形 36866"/>
          <p:cNvSpPr/>
          <p:nvPr/>
        </p:nvSpPr>
        <p:spPr>
          <a:xfrm>
            <a:off x="4859338" y="476250"/>
            <a:ext cx="12192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>
                <a:solidFill>
                  <a:srgbClr val="CC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凛冽</a:t>
            </a:r>
            <a:endParaRPr lang="zh-CN" altLang="en-US" sz="2800" b="1">
              <a:solidFill>
                <a:srgbClr val="CC0000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36868" name="矩形 36867"/>
          <p:cNvSpPr/>
          <p:nvPr/>
        </p:nvSpPr>
        <p:spPr>
          <a:xfrm>
            <a:off x="3924300" y="1268413"/>
            <a:ext cx="2189163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>
                <a:solidFill>
                  <a:srgbClr val="CC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忧心忡忡</a:t>
            </a:r>
            <a:endParaRPr lang="zh-CN" altLang="en-US" sz="2800" b="1">
              <a:solidFill>
                <a:srgbClr val="CC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6869" name="矩形 36868"/>
          <p:cNvSpPr/>
          <p:nvPr/>
        </p:nvSpPr>
        <p:spPr>
          <a:xfrm>
            <a:off x="7667625" y="1700213"/>
            <a:ext cx="1219200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>
                <a:solidFill>
                  <a:srgbClr val="CC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吞噬</a:t>
            </a:r>
            <a:endParaRPr lang="zh-CN" altLang="en-US" sz="2800" b="1">
              <a:solidFill>
                <a:srgbClr val="CC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6870" name="矩形 36869"/>
          <p:cNvSpPr/>
          <p:nvPr/>
        </p:nvSpPr>
        <p:spPr>
          <a:xfrm>
            <a:off x="4500563" y="2060575"/>
            <a:ext cx="2189162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>
                <a:solidFill>
                  <a:srgbClr val="CC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疲惫不堪</a:t>
            </a:r>
            <a:endParaRPr lang="zh-CN" altLang="en-US" sz="2800" b="1">
              <a:solidFill>
                <a:srgbClr val="CC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6871" name="矩形 36870"/>
          <p:cNvSpPr/>
          <p:nvPr/>
        </p:nvSpPr>
        <p:spPr>
          <a:xfrm>
            <a:off x="5508625" y="2565400"/>
            <a:ext cx="2189163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>
                <a:solidFill>
                  <a:srgbClr val="CC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畏缩不前</a:t>
            </a:r>
            <a:endParaRPr lang="zh-CN" altLang="en-US" sz="2800" b="1">
              <a:solidFill>
                <a:srgbClr val="CC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6872" name="矩形 36871"/>
          <p:cNvSpPr/>
          <p:nvPr/>
        </p:nvSpPr>
        <p:spPr>
          <a:xfrm>
            <a:off x="2124075" y="3429000"/>
            <a:ext cx="12192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>
                <a:solidFill>
                  <a:srgbClr val="CC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销蚀</a:t>
            </a:r>
            <a:endParaRPr lang="zh-CN" altLang="en-US" sz="2800" b="1">
              <a:solidFill>
                <a:srgbClr val="CC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6873" name="矩形 36872"/>
          <p:cNvSpPr/>
          <p:nvPr/>
        </p:nvSpPr>
        <p:spPr>
          <a:xfrm>
            <a:off x="3995738" y="3789363"/>
            <a:ext cx="2189162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>
                <a:solidFill>
                  <a:srgbClr val="CC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语无伦次</a:t>
            </a:r>
            <a:endParaRPr lang="zh-CN" altLang="en-US" sz="2800" b="1">
              <a:solidFill>
                <a:srgbClr val="CC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6874" name="矩形 36873"/>
          <p:cNvSpPr/>
          <p:nvPr/>
        </p:nvSpPr>
        <p:spPr>
          <a:xfrm>
            <a:off x="7600950" y="4221163"/>
            <a:ext cx="1219200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>
                <a:solidFill>
                  <a:srgbClr val="CC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厄运</a:t>
            </a:r>
            <a:endParaRPr lang="zh-CN" altLang="en-US" sz="2800" b="1">
              <a:solidFill>
                <a:srgbClr val="CC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6875" name="矩形 36874"/>
          <p:cNvSpPr/>
          <p:nvPr/>
        </p:nvSpPr>
        <p:spPr>
          <a:xfrm>
            <a:off x="1446213" y="5051425"/>
            <a:ext cx="2189162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>
                <a:solidFill>
                  <a:srgbClr val="CC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踉踉跄跄</a:t>
            </a:r>
            <a:endParaRPr lang="zh-CN" altLang="en-US" sz="2800" b="1">
              <a:solidFill>
                <a:srgbClr val="CC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6876" name="矩形 36875"/>
          <p:cNvSpPr/>
          <p:nvPr/>
        </p:nvSpPr>
        <p:spPr>
          <a:xfrm>
            <a:off x="5873750" y="5516563"/>
            <a:ext cx="1219200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>
                <a:solidFill>
                  <a:srgbClr val="CC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羸弱</a:t>
            </a:r>
            <a:endParaRPr lang="zh-CN" altLang="en-US" sz="2800" b="1">
              <a:solidFill>
                <a:srgbClr val="CC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68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68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68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68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68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68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68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68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68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68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68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68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68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68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68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68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68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68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68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68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7" grpId="0"/>
      <p:bldP spid="36868" grpId="0"/>
      <p:bldP spid="36869" grpId="0"/>
      <p:bldP spid="36870" grpId="0"/>
      <p:bldP spid="36871" grpId="0"/>
      <p:bldP spid="36872" grpId="0"/>
      <p:bldP spid="36873" grpId="0"/>
      <p:bldP spid="36874" grpId="0"/>
      <p:bldP spid="36875" grpId="0"/>
      <p:bldP spid="36876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5923</Words>
  <Application>WPS 演示</Application>
  <PresentationFormat>宽屏</PresentationFormat>
  <Paragraphs>401</Paragraphs>
  <Slides>60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60</vt:i4>
      </vt:variant>
    </vt:vector>
  </HeadingPairs>
  <TitlesOfParts>
    <vt:vector size="84" baseType="lpstr">
      <vt:lpstr>Arial</vt:lpstr>
      <vt:lpstr>宋体</vt:lpstr>
      <vt:lpstr>Wingdings</vt:lpstr>
      <vt:lpstr>Times New Roman</vt:lpstr>
      <vt:lpstr>方正姚体</vt:lpstr>
      <vt:lpstr>方正舒体</vt:lpstr>
      <vt:lpstr>黑体</vt:lpstr>
      <vt:lpstr>微软雅黑</vt:lpstr>
      <vt:lpstr>Calibri Light</vt:lpstr>
      <vt:lpstr>Calibri</vt:lpstr>
      <vt:lpstr>楷体_GB2312</vt:lpstr>
      <vt:lpstr>Tahoma</vt:lpstr>
      <vt:lpstr>隶书</vt:lpstr>
      <vt:lpstr>华文楷体</vt:lpstr>
      <vt:lpstr>迷你简启体</vt:lpstr>
      <vt:lpstr>华文新魏</vt:lpstr>
      <vt:lpstr>华文行楷</vt:lpstr>
      <vt:lpstr>隶书</vt:lpstr>
      <vt:lpstr>新宋体</vt:lpstr>
      <vt:lpstr>华文行楷</vt:lpstr>
      <vt:lpstr>楷体_GB2312</vt:lpstr>
      <vt:lpstr>Verdana</vt:lpstr>
      <vt:lpstr>华文隶书</vt:lpstr>
      <vt:lpstr>Office 主题</vt:lpstr>
      <vt:lpstr>PowerPoint 演示文稿</vt:lpstr>
      <vt:lpstr>PowerPoint 演示文稿</vt:lpstr>
      <vt:lpstr>南极洲的气候特征和成因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   抢答：</vt:lpstr>
      <vt:lpstr>PowerPoint 演示文稿</vt:lpstr>
      <vt:lpstr>5、本文共写了五个人物， 他们的姓名和身份分别是：</vt:lpstr>
      <vt:lpstr>　　6,“现在只有三个疲惫、羸弱的人吃力地拖着自己的脚步，穿过那茫茫无际、像铁一般坚硬的冰雪荒原。” 　　这三个人是：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 张骞 是第一位横穿阿富汗旅行的中国人，后来是中国商人带着丝绸和玉石，沿张骞所经过的路线，翻山越岭来到中国西北并穿过了戈壁沙漠。这条路线后来被称为“丝绸之路”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语文备课大师【全免费】</dc:title>
  <dc:subject>语文备课大师【全免费】</dc:subject>
  <dc:creator>语文备课大师【全免费】</dc:creator>
  <dc:description>语文备课大师【全免费】</dc:description>
  <cp:lastModifiedBy>admin</cp:lastModifiedBy>
  <cp:revision>语文备课大师【全免费】</cp:revision>
  <dcterms:created xsi:type="dcterms:W3CDTF">2017-05-25T23:40:00Z</dcterms:created>
  <dcterms:modified xsi:type="dcterms:W3CDTF">2017-05-26T01:15:48Z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2052-10.1.0.6490</vt:lpwstr>
  </property>
</Properties>
</file>