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5" r:id="rId3"/>
    <p:sldId id="320" r:id="rId4"/>
    <p:sldId id="321" r:id="rId5"/>
    <p:sldId id="324" r:id="rId6"/>
    <p:sldId id="323" r:id="rId7"/>
    <p:sldId id="313" r:id="rId8"/>
    <p:sldId id="325" r:id="rId9"/>
    <p:sldId id="328" r:id="rId10"/>
    <p:sldId id="327" r:id="rId11"/>
    <p:sldId id="326" r:id="rId12"/>
    <p:sldId id="329" r:id="rId13"/>
    <p:sldId id="309" r:id="rId14"/>
    <p:sldId id="319" r:id="rId15"/>
    <p:sldId id="306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4641" autoAdjust="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4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-324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DFDCBBFC-4FC4-4F72-A2BD-146476B9911C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AF46253-02FB-457B-A215-4A9967B19C3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</a:defRPr>
            </a:lvl1pPr>
          </a:lstStyle>
          <a:p>
            <a:pPr>
              <a:defRPr/>
            </a:pPr>
            <a:fld id="{416B3185-152A-4D21-A480-52B16A24AC9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/>
            </a:lvl1pPr>
          </a:lstStyle>
          <a:p>
            <a:pPr lvl="0" eaLnBrk="1" hangingPunct="1"/>
            <a:fld id="{BB962C8B-B14F-4D97-AF65-F5344CB8AC3E}" type="datetime1">
              <a:rPr lang="zh-CN" altLang="en-US" dirty="0"/>
            </a:fld>
            <a:endParaRPr lang="zh-CN" altLang="en-US" dirty="0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/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Administrator\Desktop\QQ截图20161206084842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79712" y="2780928"/>
            <a:ext cx="5538936" cy="2757686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635896" y="1268760"/>
            <a:ext cx="230425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晚     春</a:t>
            </a:r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en-US" altLang="zh-CN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             韩愈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27584" y="26064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七年级语文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·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下  新课标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[</a:t>
            </a:r>
            <a:r>
              <a:rPr lang="zh-CN" altLang="en-US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en-US" altLang="zh-CN" sz="180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]</a:t>
            </a:r>
            <a:endParaRPr lang="zh-CN" altLang="en-US" sz="1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感悟诗志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67544" y="908720"/>
            <a:ext cx="813690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043608" y="1124744"/>
            <a:ext cx="7200800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有姿色的花草树木争芳斗艳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没有姿色的杨花榆荚又怎样了呢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退避三舍不敢出来了吗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诗人借“杨花榆荚”表达了什么样的愿望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“杨花榆荚”虽然没有任何姿色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无法像其他花草那样呈现娇艳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吐露芳香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但是它们也不自卑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不藏匿自己的短处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而是加入了“百般红紫”的“斗芳菲”行列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将没有姿色的杨花榆荚化作了漫天雪花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翩翩起舞纷飞。“无才思”和“惟解”又一次运用了拟人的修辞手法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赋予了“杨花榆荚”以鲜活的生命力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积极向上的思想激情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进而更好地表达了诗人珍惜春天、珍惜时光的美好愿望。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感悟诗志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84784"/>
            <a:ext cx="6480720" cy="4320480"/>
          </a:xfrm>
          <a:prstGeom prst="rect">
            <a:avLst/>
          </a:prstGeom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187624" y="1988840"/>
            <a:ext cx="5796136" cy="224676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结合写作背景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后两句诗从另一角度思考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似乎是在启示我们什么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0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“杨花榆荚无才思”尚且能“惟解漫天作雪飞”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我们又有什么理由不能抛弃那点小小的自卑心理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放弃那点微不足道的自尊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抓住时机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利用大好时光投身到为自己、为他人创造美好未来的大环境中呢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29698" name="Picture 2" descr="C:\Users\Administrator\课件图12\古代人物\u=1488222159,1169632485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5024" y="3140968"/>
            <a:ext cx="1688976" cy="30606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96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拓展延伸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55576" y="1052736"/>
            <a:ext cx="763284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学了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老师想到了韩愈的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早春呈水部张十八员外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哪位同学能背诵一下这首诗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课件出示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早春呈水部张十八员外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你还能想到哪些描写春天的古诗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春晓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江南春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游园不值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村居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谁还能想到描写其他季节的古诗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夏天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小池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饮湖上初晴后雨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晓出净慈寺送林子方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秋天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山行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暮江吟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夜书所见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题菊花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冬天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江雪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梅花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等。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继续搜集有关描写春天的古诗词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做一张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《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春天诗词荟萃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》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的手抄报。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95536" y="1124744"/>
            <a:ext cx="8208912" cy="504056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1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71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1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16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布置作业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7" name="Picture 1" descr="C:\Users\Administrator\课件图12\QQ截图20160911165446_副本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1556792"/>
            <a:ext cx="6984776" cy="3528392"/>
          </a:xfrm>
          <a:prstGeom prst="rect">
            <a:avLst/>
          </a:prstGeom>
          <a:noFill/>
        </p:spPr>
      </p:pic>
      <p:sp>
        <p:nvSpPr>
          <p:cNvPr id="9" name="矩形 8"/>
          <p:cNvSpPr/>
          <p:nvPr/>
        </p:nvSpPr>
        <p:spPr>
          <a:xfrm>
            <a:off x="2627784" y="270892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背诵这首古诗。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板书设计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49" name="Picture 1" descr="C:\Users\Administrator\AppData\Roaming\Tencent\Users\1037696216\QQ\WinTemp\RichOle\_`}1@2$K{]6C3[O1_1@S1L0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691680" y="2780928"/>
            <a:ext cx="5567355" cy="936104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激趣导入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755576" y="1412776"/>
            <a:ext cx="7920880" cy="4128459"/>
          </a:xfrm>
          <a:prstGeom prst="roundRect">
            <a:avLst>
              <a:gd name="adj" fmla="val 10006"/>
            </a:avLst>
          </a:prstGeom>
          <a:solidFill>
            <a:schemeClr val="accent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>
            <a:outerShdw dist="38100" algn="l" rotWithShape="0">
              <a:prstClr val="black">
                <a:alpha val="49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043608" y="1556792"/>
            <a:ext cx="7416824" cy="3648405"/>
          </a:xfrm>
          <a:prstGeom prst="roundRect">
            <a:avLst>
              <a:gd name="adj" fmla="val 10006"/>
            </a:avLst>
          </a:prstGeom>
          <a:solidFill>
            <a:sysClr val="window" lastClr="FFFFFF"/>
          </a:solidFill>
          <a:ln w="25400" cap="flat" cmpd="sng" algn="ctr">
            <a:noFill/>
            <a:prstDash val="solid"/>
          </a:ln>
          <a:effectLst>
            <a:innerShdw blurRad="63500" dist="25400" dir="13500000">
              <a:prstClr val="black">
                <a:alpha val="61000"/>
              </a:prstClr>
            </a:inn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03648" y="1916832"/>
            <a:ext cx="35283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春天是万紫千红的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春天是千姿百态的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古往今来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无数诗人用饱含深情的诗句描写、赞美春天。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 descr="C:\Users\Administrator\Desktop\t01d3aa2c83654cbdfa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04048" y="2204864"/>
            <a:ext cx="2952328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412776"/>
            <a:ext cx="7704856" cy="45365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411760" y="1412776"/>
            <a:ext cx="3600400" cy="397031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韩愈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(768-824),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字退之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唐代文学家、哲学家、思想家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河阳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今河南孟州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世称韩昌黎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晚年任吏部侍郎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又称韩吏部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谥号“文”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又称韩文公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唐宋八大家”之一。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14338" name="Picture 2" descr="C:\Users\Administrator\Desktop\t018484b4d847743b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1844824"/>
            <a:ext cx="2088232" cy="33843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259632" y="1484784"/>
            <a:ext cx="543739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于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作</a:t>
            </a:r>
            <a:endParaRPr lang="en-US" altLang="zh-CN" sz="28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者</a:t>
            </a:r>
            <a:endParaRPr lang="zh-CN" altLang="en-US" sz="28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资料助读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115616" y="1275606"/>
            <a:ext cx="7272808" cy="4601666"/>
            <a:chOff x="971600" y="2348880"/>
            <a:chExt cx="6408712" cy="2520280"/>
          </a:xfrm>
          <a:solidFill>
            <a:schemeClr val="accent2">
              <a:lumMod val="40000"/>
              <a:lumOff val="60000"/>
            </a:schemeClr>
          </a:solidFill>
        </p:grpSpPr>
        <p:sp>
          <p:nvSpPr>
            <p:cNvPr id="10" name="矩形 9"/>
            <p:cNvSpPr/>
            <p:nvPr/>
          </p:nvSpPr>
          <p:spPr>
            <a:xfrm>
              <a:off x="971600" y="2348880"/>
              <a:ext cx="6408712" cy="2520280"/>
            </a:xfrm>
            <a:prstGeom prst="rect">
              <a:avLst/>
            </a:prstGeom>
            <a:grpFill/>
            <a:ln w="25400" cap="flat" cmpd="sng" algn="ctr">
              <a:solidFill>
                <a:srgbClr val="ABE14B"/>
              </a:solidFill>
              <a:prstDash val="solid"/>
            </a:ln>
            <a:effectLst>
              <a:outerShdw blurRad="342900" dist="76200" dir="5400000" algn="t" rotWithShape="0">
                <a:prstClr val="black">
                  <a:alpha val="37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971600" y="2348880"/>
              <a:ext cx="6408712" cy="1260140"/>
            </a:xfrm>
            <a:prstGeom prst="rect">
              <a:avLst/>
            </a:pr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403648" y="1412776"/>
            <a:ext cx="62646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此诗是《游城南十六首》组诗的第三首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作于元和十一年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此时作者已年近半百。此诗估计是作者在晚春时候游城南时所见后感悟而作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同时又是作者年龄已进入“晚春”时期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正好又是在官场上不得志的时候。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313" name="Picture 1" descr="C:\Users\Administrator\Desktop\t0189d6bb990d4beaf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932040" y="4365104"/>
            <a:ext cx="3310111" cy="1663452"/>
          </a:xfrm>
          <a:prstGeom prst="rect">
            <a:avLst/>
          </a:prstGeom>
          <a:noFill/>
        </p:spPr>
      </p:pic>
      <p:sp>
        <p:nvSpPr>
          <p:cNvPr id="13" name="矩形 12"/>
          <p:cNvSpPr/>
          <p:nvPr/>
        </p:nvSpPr>
        <p:spPr>
          <a:xfrm>
            <a:off x="4139952" y="692696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关于背景</a:t>
            </a:r>
            <a:endParaRPr lang="zh-CN" altLang="en-US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朗读诗歌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395536" y="953541"/>
            <a:ext cx="9144000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提出朗读要求。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读准字音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芳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菲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fēi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榆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+mj-ea"/>
                <a:ea typeface="+mj-ea"/>
                <a:cs typeface="Times New Roman" pitchFamily="18" charset="0"/>
              </a:rPr>
              <a:t>á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en-US" altLang="zh-CN" sz="2000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jiě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注意停顿。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按音节停顿或按意义停顿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)</a:t>
            </a:r>
            <a:endParaRPr kumimoji="0" lang="en-US" altLang="zh-CN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方法指导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前提是读懂句子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理解句意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以“意义”划分停顿为主。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草树知春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不久归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百般红紫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斗芳菲。杨花榆荚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无才思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惟解漫天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/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作雪飞。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朗读诗歌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生自由读。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(2)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指名读。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(3)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点评。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(4)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范读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明确节奏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读出正确的节奏。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(5)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齐读。齐背。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5536" y="980728"/>
            <a:ext cx="8496944" cy="51125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0" name="Picture 2" descr="C:\Users\Administrator\Desktop\QQ截图20161206054357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940152" y="3933056"/>
            <a:ext cx="2790825" cy="1905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22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22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2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22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2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22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22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22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2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2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疏通诗意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971600" y="881533"/>
            <a:ext cx="6912768" cy="51706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方法引领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结合诗后的主题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写作技巧的诠释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以小组为单位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合作探究翻译全诗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画出疑难语句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师生共同解决。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2.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记住重点词语。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草树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久不归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杨花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榆荚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才思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惟解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漫天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691680" y="2249685"/>
            <a:ext cx="6984776" cy="378565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指草本和木本的各类花木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即花草树木。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意为春天很快将要过去了。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竞争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比赛。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指柳絮。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指榆钱。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才气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才华。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只知道。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遍布天空。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755576" y="908720"/>
            <a:ext cx="7416824" cy="5112568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267" name="Picture 3" descr="C:\Users\Administrator\Desktop\课件图12\花边21\u=870648911,4000665117&amp;fm=21&amp;gp=0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4168" y="3212976"/>
            <a:ext cx="2425055" cy="27363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12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12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12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12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12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2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12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1126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126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12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5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8" dur="2000"/>
                                        <p:tgtEl>
                                          <p:spTgt spid="1126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1126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20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0" dur="2000"/>
                                        <p:tgtEl>
                                          <p:spTgt spid="1126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疏通诗意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971600" y="1236123"/>
            <a:ext cx="410445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3.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合作交流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理解诗人描绘的内容。哪位同学愿意用自己的话说一说这首诗所描绘的内容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诗中描写了哪些景物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6146" name="Picture 2" descr="C:\Users\Administrator\Desktop\课件图12\古代人物\u=899250239,3593690489&amp;fm=21&amp;gp=0_副本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4048" y="2348880"/>
            <a:ext cx="3810000" cy="5076825"/>
          </a:xfrm>
          <a:prstGeom prst="rect">
            <a:avLst/>
          </a:prstGeom>
          <a:noFill/>
        </p:spPr>
      </p:pic>
      <p:sp>
        <p:nvSpPr>
          <p:cNvPr id="9" name="云形标注 8"/>
          <p:cNvSpPr/>
          <p:nvPr/>
        </p:nvSpPr>
        <p:spPr>
          <a:xfrm>
            <a:off x="5364088" y="620688"/>
            <a:ext cx="3240360" cy="1512168"/>
          </a:xfrm>
          <a:prstGeom prst="cloudCallout">
            <a:avLst>
              <a:gd name="adj1" fmla="val -13503"/>
              <a:gd name="adj2" fmla="val 78992"/>
            </a:avLst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7" name="Picture 3" descr="C:\Users\Administrator\Desktop\课件图12\u=156729238,1141500628&amp;fm=21&amp;gp=0_副本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908720"/>
            <a:ext cx="3810000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1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感悟诗志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8"/>
          <p:cNvGrpSpPr/>
          <p:nvPr/>
        </p:nvGrpSpPr>
        <p:grpSpPr>
          <a:xfrm>
            <a:off x="683568" y="1052736"/>
            <a:ext cx="8064896" cy="5033714"/>
            <a:chOff x="683568" y="1196752"/>
            <a:chExt cx="2880320" cy="3024335"/>
          </a:xfrm>
        </p:grpSpPr>
        <p:sp>
          <p:nvSpPr>
            <p:cNvPr id="10" name="圆角矩形 9"/>
            <p:cNvSpPr/>
            <p:nvPr/>
          </p:nvSpPr>
          <p:spPr>
            <a:xfrm>
              <a:off x="683568" y="1196752"/>
              <a:ext cx="2880320" cy="3024335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31000">
                  <a:srgbClr val="8B8B8B"/>
                </a:gs>
                <a:gs pos="57000">
                  <a:sysClr val="window" lastClr="FFFFFF">
                    <a:lumMod val="85000"/>
                    <a:shade val="30000"/>
                    <a:satMod val="115000"/>
                  </a:sysClr>
                </a:gs>
                <a:gs pos="10000">
                  <a:sysClr val="window" lastClr="FFFFFF">
                    <a:lumMod val="85000"/>
                  </a:sysClr>
                </a:gs>
                <a:gs pos="100000">
                  <a:sysClr val="window" lastClr="FFFFFF">
                    <a:lumMod val="85000"/>
                    <a:shade val="100000"/>
                    <a:satMod val="115000"/>
                  </a:sysClr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330200" dist="2794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713064" y="1246617"/>
              <a:ext cx="2793564" cy="2934000"/>
            </a:xfrm>
            <a:prstGeom prst="roundRect">
              <a:avLst>
                <a:gd name="adj" fmla="val 8986"/>
              </a:avLst>
            </a:prstGeom>
            <a:gradFill flip="none" rotWithShape="1">
              <a:gsLst>
                <a:gs pos="0">
                  <a:srgbClr val="7D7D7D"/>
                </a:gs>
                <a:gs pos="1000">
                  <a:srgbClr val="B2B2B2"/>
                </a:gs>
                <a:gs pos="100000">
                  <a:sysClr val="window" lastClr="FFFFFF"/>
                </a:gs>
                <a:gs pos="90000">
                  <a:sysClr val="window" lastClr="FFFFFF">
                    <a:lumMod val="95000"/>
                  </a:sysClr>
                </a:gs>
                <a:gs pos="81000">
                  <a:srgbClr val="C9C9C9"/>
                </a:gs>
              </a:gsLst>
              <a:lin ang="162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2" name="圆角矩形 5"/>
            <p:cNvSpPr/>
            <p:nvPr/>
          </p:nvSpPr>
          <p:spPr>
            <a:xfrm>
              <a:off x="713064" y="1196752"/>
              <a:ext cx="2658803" cy="3024335"/>
            </a:xfrm>
            <a:custGeom>
              <a:avLst/>
              <a:gdLst/>
              <a:ahLst/>
              <a:cxnLst/>
              <a:rect l="l" t="t" r="r" b="b"/>
              <a:pathLst>
                <a:path w="2202752" h="3024335">
                  <a:moveTo>
                    <a:pt x="239621" y="0"/>
                  </a:moveTo>
                  <a:lnTo>
                    <a:pt x="2202752" y="0"/>
                  </a:lnTo>
                  <a:lnTo>
                    <a:pt x="2202752" y="3024335"/>
                  </a:lnTo>
                  <a:lnTo>
                    <a:pt x="239621" y="3024335"/>
                  </a:lnTo>
                  <a:cubicBezTo>
                    <a:pt x="107282" y="3024335"/>
                    <a:pt x="0" y="2917053"/>
                    <a:pt x="0" y="2784714"/>
                  </a:cubicBezTo>
                  <a:lnTo>
                    <a:pt x="0" y="239621"/>
                  </a:lnTo>
                  <a:cubicBezTo>
                    <a:pt x="0" y="107282"/>
                    <a:pt x="107282" y="0"/>
                    <a:pt x="239621" y="0"/>
                  </a:cubicBez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 w="254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371867" y="1196752"/>
              <a:ext cx="100800" cy="298800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25400" cap="flat" cmpd="sng" algn="ctr">
              <a:noFill/>
              <a:prstDash val="solid"/>
            </a:ln>
            <a:effectLst>
              <a:glow rad="139700">
                <a:srgbClr val="9BBB59">
                  <a:satMod val="175000"/>
                  <a:alpha val="40000"/>
                </a:srgbClr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14" name="圆角矩形 2"/>
            <p:cNvSpPr/>
            <p:nvPr/>
          </p:nvSpPr>
          <p:spPr>
            <a:xfrm>
              <a:off x="713064" y="1196752"/>
              <a:ext cx="2850824" cy="1684804"/>
            </a:xfrm>
            <a:custGeom>
              <a:avLst/>
              <a:gdLst>
                <a:gd name="connsiteX0" fmla="*/ 252033 w 2850824"/>
                <a:gd name="connsiteY0" fmla="*/ 0 h 1684804"/>
                <a:gd name="connsiteX1" fmla="*/ 2598791 w 2850824"/>
                <a:gd name="connsiteY1" fmla="*/ 0 h 1684804"/>
                <a:gd name="connsiteX2" fmla="*/ 2850824 w 2850824"/>
                <a:gd name="connsiteY2" fmla="*/ 252033 h 1684804"/>
                <a:gd name="connsiteX3" fmla="*/ 2850824 w 2850824"/>
                <a:gd name="connsiteY3" fmla="*/ 1080120 h 1684804"/>
                <a:gd name="connsiteX4" fmla="*/ 14749 w 2850824"/>
                <a:gd name="connsiteY4" fmla="*/ 1684804 h 1684804"/>
                <a:gd name="connsiteX5" fmla="*/ 0 w 2850824"/>
                <a:gd name="connsiteY5" fmla="*/ 252033 h 1684804"/>
                <a:gd name="connsiteX6" fmla="*/ 252033 w 2850824"/>
                <a:gd name="connsiteY6" fmla="*/ 0 h 16848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50824" h="1684804">
                  <a:moveTo>
                    <a:pt x="252033" y="0"/>
                  </a:moveTo>
                  <a:lnTo>
                    <a:pt x="2598791" y="0"/>
                  </a:lnTo>
                  <a:cubicBezTo>
                    <a:pt x="2737985" y="0"/>
                    <a:pt x="2850824" y="112839"/>
                    <a:pt x="2850824" y="252033"/>
                  </a:cubicBezTo>
                  <a:lnTo>
                    <a:pt x="2850824" y="1080120"/>
                  </a:lnTo>
                  <a:lnTo>
                    <a:pt x="14749" y="1684804"/>
                  </a:lnTo>
                  <a:cubicBezTo>
                    <a:pt x="14749" y="1408775"/>
                    <a:pt x="0" y="528062"/>
                    <a:pt x="0" y="252033"/>
                  </a:cubicBezTo>
                  <a:cubicBezTo>
                    <a:pt x="0" y="112839"/>
                    <a:pt x="112839" y="0"/>
                    <a:pt x="252033" y="0"/>
                  </a:cubicBezTo>
                  <a:close/>
                </a:path>
              </a:pathLst>
            </a:custGeom>
            <a:solidFill>
              <a:srgbClr val="FFFFFF">
                <a:alpha val="1098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259632" y="908720"/>
            <a:ext cx="6804248" cy="525066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请同学们再次大声读一读这首诗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借助文后“赏析”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大胆展开想象的翅膀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你看到了什么画面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又想到了什么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A.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看到百花盛开、争奇斗艳的美丽景色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柳絮纷飞、榆荚飘落的画面。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B.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想到一个人“无才思”并不可怕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要紧的是珍惜光阴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不失时机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春光”是不负“杨花榆荚”这样的人的。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C.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想到珍惜时间的名言警句。如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:“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一年之计在于春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一日之计在于晨。”“一寸光阴一寸金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寸金难买寸光阴。”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6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直接连接符 4"/>
          <p:cNvCxnSpPr/>
          <p:nvPr/>
        </p:nvCxnSpPr>
        <p:spPr>
          <a:xfrm flipH="1">
            <a:off x="1115616" y="0"/>
            <a:ext cx="398" cy="90872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899592" y="836712"/>
            <a:ext cx="1612900" cy="3175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任意多边形 6"/>
          <p:cNvSpPr/>
          <p:nvPr/>
        </p:nvSpPr>
        <p:spPr>
          <a:xfrm rot="10800000" flipH="1">
            <a:off x="1187624" y="188640"/>
            <a:ext cx="2202052" cy="585745"/>
          </a:xfrm>
          <a:custGeom>
            <a:avLst/>
            <a:gdLst>
              <a:gd name="connsiteX0" fmla="*/ 3616084 w 3970185"/>
              <a:gd name="connsiteY0" fmla="*/ 0 h 708025"/>
              <a:gd name="connsiteX1" fmla="*/ 2838983 w 3970185"/>
              <a:gd name="connsiteY1" fmla="*/ 0 h 708025"/>
              <a:gd name="connsiteX2" fmla="*/ 2695422 w 3970185"/>
              <a:gd name="connsiteY2" fmla="*/ 0 h 708025"/>
              <a:gd name="connsiteX3" fmla="*/ 0 w 3970185"/>
              <a:gd name="connsiteY3" fmla="*/ 0 h 708025"/>
              <a:gd name="connsiteX4" fmla="*/ 0 w 3970185"/>
              <a:gd name="connsiteY4" fmla="*/ 708025 h 708025"/>
              <a:gd name="connsiteX5" fmla="*/ 2695422 w 3970185"/>
              <a:gd name="connsiteY5" fmla="*/ 708025 h 708025"/>
              <a:gd name="connsiteX6" fmla="*/ 2838983 w 3970185"/>
              <a:gd name="connsiteY6" fmla="*/ 708025 h 708025"/>
              <a:gd name="connsiteX7" fmla="*/ 3616084 w 3970185"/>
              <a:gd name="connsiteY7" fmla="*/ 708025 h 708025"/>
              <a:gd name="connsiteX8" fmla="*/ 3970185 w 3970185"/>
              <a:gd name="connsiteY8" fmla="*/ 354013 h 708025"/>
              <a:gd name="connsiteX9" fmla="*/ 3616084 w 3970185"/>
              <a:gd name="connsiteY9" fmla="*/ 0 h 708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970185" h="708025">
                <a:moveTo>
                  <a:pt x="3616084" y="0"/>
                </a:moveTo>
                <a:lnTo>
                  <a:pt x="2838983" y="0"/>
                </a:lnTo>
                <a:lnTo>
                  <a:pt x="2695422" y="0"/>
                </a:lnTo>
                <a:lnTo>
                  <a:pt x="0" y="0"/>
                </a:lnTo>
                <a:lnTo>
                  <a:pt x="0" y="708025"/>
                </a:lnTo>
                <a:lnTo>
                  <a:pt x="2695422" y="708025"/>
                </a:lnTo>
                <a:lnTo>
                  <a:pt x="2838983" y="708025"/>
                </a:lnTo>
                <a:lnTo>
                  <a:pt x="3616084" y="708025"/>
                </a:lnTo>
                <a:cubicBezTo>
                  <a:pt x="3811649" y="708025"/>
                  <a:pt x="3970185" y="549528"/>
                  <a:pt x="3970185" y="354013"/>
                </a:cubicBezTo>
                <a:cubicBezTo>
                  <a:pt x="3970185" y="158497"/>
                  <a:pt x="3811649" y="0"/>
                  <a:pt x="3616084" y="0"/>
                </a:cubicBezTo>
                <a:close/>
              </a:path>
            </a:pathLst>
          </a:custGeom>
          <a:solidFill>
            <a:srgbClr val="00B050"/>
          </a:solidFill>
          <a:ln w="25400" cap="flat" cmpd="sng" algn="ctr">
            <a:solidFill>
              <a:srgbClr val="00B050"/>
            </a:solidFill>
            <a:prstDash val="solid"/>
          </a:ln>
          <a:effectLst>
            <a:outerShdw blurRad="76200" dist="25400" dir="2700000" algn="tl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lIns="51435" tIns="25718" rIns="51435" bIns="25718" anchor="ctr"/>
          <a:lstStyle/>
          <a:p>
            <a:pPr algn="ctr">
              <a:defRPr/>
            </a:pPr>
            <a:endParaRPr lang="en-US" sz="2800" b="1" kern="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3648" y="18864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感悟诗志</a:t>
            </a:r>
            <a:endParaRPr lang="zh-CN" altLang="en-US" sz="28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51920" y="548680"/>
            <a:ext cx="1980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400" dirty="0" smtClean="0">
                <a:latin typeface="微软雅黑" pitchFamily="34" charset="-122"/>
                <a:ea typeface="微软雅黑" pitchFamily="34" charset="-122"/>
              </a:rPr>
              <a:t>赏析内容。</a:t>
            </a:r>
            <a:endParaRPr lang="zh-CN" altLang="en-US" sz="2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55576" y="1124744"/>
            <a:ext cx="7992888" cy="470898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sz="9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(1)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诗的前两句运用了怎样的手法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表达了诗人怎样的情感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哪些字用得好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?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请赏析。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　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这首诗每两句构成一个完整的意思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开头两句“草树知春久不归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百般红紫斗芳菲”是写花草树木探得消息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得知春天用不了多久就要离去了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为了将春天多留些时日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各自都使出了最大的本事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争芳吐艳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各显美丽姿色。霎时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万紫千红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春色满园。“草树”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指各种花草树木。“久不归”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不久就要归去。一个“知”字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一个“斗”字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将花草树木赋予了人的思维、人的情感和人的动作行为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使那些花草树木有了留春惜时的生命特征。这一拟人手法的运用</a:t>
            </a: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,</a:t>
            </a:r>
            <a:r>
              <a:rPr kumimoji="0" lang="zh-CN" altLang="en-US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极有效地表达了诗人珍惜春天和时光的美好情怀。</a:t>
            </a: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539552" y="1124744"/>
            <a:ext cx="8352928" cy="468052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EF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1848</Words>
  <Application>Kingsoft Office WPP</Application>
  <PresentationFormat>全屏显示(4:3)</PresentationFormat>
  <Paragraphs>104</Paragraphs>
  <Slides>14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creator>语文备课大师【全免费】</dc:creator>
  <dc:description>语文备课大师【全免费】</dc:description>
  <cp:lastModifiedBy>Administrator</cp:lastModifiedBy>
  <cp:revision>语文备课大师【全免费】</cp:revision>
  <dcterms:created xsi:type="dcterms:W3CDTF">2015-11-21T07:20:00Z</dcterms:created>
  <dcterms:modified xsi:type="dcterms:W3CDTF">2017-02-07T02:42:05Z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