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5" r:id="rId3"/>
    <p:sldId id="320" r:id="rId4"/>
    <p:sldId id="321" r:id="rId5"/>
    <p:sldId id="325" r:id="rId6"/>
    <p:sldId id="324" r:id="rId7"/>
    <p:sldId id="329" r:id="rId8"/>
    <p:sldId id="328" r:id="rId9"/>
    <p:sldId id="327" r:id="rId10"/>
    <p:sldId id="332" r:id="rId11"/>
    <p:sldId id="331" r:id="rId12"/>
    <p:sldId id="319" r:id="rId13"/>
    <p:sldId id="306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 descr="C:\Users\Administrator\Desktop\t01cd4328be57b39b68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19672" y="1844824"/>
            <a:ext cx="6192688" cy="3960440"/>
          </a:xfrm>
          <a:prstGeom prst="rect">
            <a:avLst/>
          </a:prstGeom>
          <a:noFill/>
        </p:spPr>
      </p:pic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059832" y="476672"/>
            <a:ext cx="3050835" cy="14773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逢入京使　　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岑参</a:t>
            </a:r>
            <a:endParaRPr kumimoji="0" lang="zh-CN" sz="2800" b="1" i="0" u="none" strike="noStrike" cap="none" normalizeH="0" baseline="0" dirty="0" smtClean="0">
              <a:ln>
                <a:noFill/>
              </a:ln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7584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讨论主题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113184"/>
            <a:ext cx="300082" cy="2308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32770" name="Picture 2" descr="C:\Users\Administrator\Desktop\课件图12\图片2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9552" y="1556792"/>
            <a:ext cx="8229600" cy="3230612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1475656" y="2060848"/>
            <a:ext cx="65527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lang="zh-CN" altLang="en-US" sz="2400" dirty="0" smtClean="0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全诗表达了诗人怎样的思想感情</a:t>
            </a:r>
            <a:r>
              <a:rPr lang="en-US" altLang="zh-CN" sz="2400" dirty="0" smtClean="0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他一方面有对故园眷恋的柔情与思念亲人之情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一方面也表现了诗人开阔豪迈的胸襟。</a:t>
            </a:r>
            <a:endParaRPr lang="zh-CN" altLang="en-US" sz="2400" dirty="0" smtClean="0"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布置作业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121" name="Picture 1" descr="C:\Users\Administrator\Desktop\课件图12\花边21\u=422226250,1696571662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99592" y="1412776"/>
            <a:ext cx="7128792" cy="4320480"/>
          </a:xfrm>
          <a:prstGeom prst="rect">
            <a:avLst/>
          </a:prstGeom>
          <a:noFill/>
        </p:spPr>
      </p:pic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3995936" y="2996952"/>
            <a:ext cx="2762295" cy="11350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搜集相关边塞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摘抄并背诵。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板书设计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2987824" y="1196752"/>
            <a:ext cx="1906291" cy="11350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逢入京使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岑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参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043608" y="1052736"/>
            <a:ext cx="6264696" cy="4248472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 descr="C:\Users\Administrator\AppData\Roaming\Tencent\Users\1037696216\QQ\WinTemp\RichOle\D3G%@}UOR@[G1_FV6_7}C3K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259632" y="2564904"/>
            <a:ext cx="5665535" cy="1440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激趣导入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755576" y="1412776"/>
            <a:ext cx="7920880" cy="4128459"/>
          </a:xfrm>
          <a:prstGeom prst="roundRect">
            <a:avLst>
              <a:gd name="adj" fmla="val 10006"/>
            </a:avLst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outerShdw dist="38100" algn="l" rotWithShape="0">
              <a:prstClr val="black">
                <a:alpha val="49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043608" y="1628800"/>
            <a:ext cx="7416824" cy="3648405"/>
          </a:xfrm>
          <a:prstGeom prst="roundRect">
            <a:avLst>
              <a:gd name="adj" fmla="val 10006"/>
            </a:avLst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87624" y="1700808"/>
            <a:ext cx="525658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盛唐时代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是边塞诗空前繁荣的时代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出现了以高适、岑参为代表的边塞诗派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他们的创作为百花齐放的盛唐诗坛增添了一朵奇葩。今天要给大家介绍的就是岑参。让我们一起走进他的诗歌《逢入京使》。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 descr="C:\Users\Administrator\Desktop\QQ截图20161206051131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444208" y="1916832"/>
            <a:ext cx="1828750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资料助读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539552" y="1340768"/>
            <a:ext cx="6516216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岑参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(715-770),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唐代诗人。南阳人。出身于官僚家庭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但父亲早逝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家道衰落。他自幼从兄受书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遍读经史。三十岁举进士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授兵曹参军。后两度出塞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安史之乱后回朝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由杜甫等推荐任右补阙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后官至嘉州刺史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世称“岑嘉州”。罢官后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客死成都旅舍。岑参与高适并称“高岑”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同为盛唐边塞诗派的代表。其诗题材广泛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除一般感叹身世、赠答朋友的诗外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出塞以前曾写了不少山水诗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诗风颇似谢朓、何逊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但有意境新奇的特色。有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岑嘉州集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5362" name="Picture 2" descr="C:\Users\Administrator\Desktop\res04_attpic_brief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 flipH="1">
            <a:off x="7092280" y="1412776"/>
            <a:ext cx="1800200" cy="3667522"/>
          </a:xfrm>
          <a:prstGeom prst="rect">
            <a:avLst/>
          </a:prstGeom>
          <a:noFill/>
        </p:spPr>
      </p:pic>
      <p:sp>
        <p:nvSpPr>
          <p:cNvPr id="10" name="圆角矩形 9"/>
          <p:cNvSpPr/>
          <p:nvPr/>
        </p:nvSpPr>
        <p:spPr>
          <a:xfrm>
            <a:off x="395536" y="1052736"/>
            <a:ext cx="8568952" cy="4392488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11960" y="260648"/>
            <a:ext cx="17443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关于作者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资料助读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1" descr="C:\Users\Administrator\Desktop\课件图片\6542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1196752"/>
            <a:ext cx="8280920" cy="3672408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4283968" y="260648"/>
            <a:ext cx="16722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关于背景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47664" y="1556792"/>
            <a:ext cx="66247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此诗作于公元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749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天宝八载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诗人赴安西途中。这是岑参第一次远赴西域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充安西节度使幕府书记。此时诗人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34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岁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前半生功名不如意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无奈之下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出塞任职。他告别了在长安的亲人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跃马踏上漫漫征途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西出阳关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奔赴安西。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朗读诗歌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15616" y="1275606"/>
            <a:ext cx="7272808" cy="4025602"/>
            <a:chOff x="971600" y="2348880"/>
            <a:chExt cx="6408712" cy="2520280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10" name="矩形 9"/>
            <p:cNvSpPr/>
            <p:nvPr/>
          </p:nvSpPr>
          <p:spPr>
            <a:xfrm>
              <a:off x="971600" y="2348880"/>
              <a:ext cx="6408712" cy="2520280"/>
            </a:xfrm>
            <a:prstGeom prst="rect">
              <a:avLst/>
            </a:prstGeom>
            <a:grpFill/>
            <a:ln w="25400" cap="flat" cmpd="sng" algn="ctr">
              <a:solidFill>
                <a:srgbClr val="ABE14B"/>
              </a:solidFill>
              <a:prstDash val="solid"/>
            </a:ln>
            <a:effectLst>
              <a:outerShdw blurRad="342900" dist="76200" dir="5400000" algn="t" rotWithShape="0">
                <a:prstClr val="black">
                  <a:alpha val="37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971600" y="2348880"/>
              <a:ext cx="6408712" cy="126014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1259632" y="1412776"/>
            <a:ext cx="6768752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提示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七言律诗可以二二三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也可以四三停顿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学生划分朗读停顿。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教师范读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学生倾听。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教师范读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学生跟读。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指名领读。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齐读。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4338" name="Picture 2" descr="C:\Users\Administrator\Desktop\课件图12\思考人物\u=3388460580,2357432994&amp;fm=21&amp;gp=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2160" y="2780928"/>
            <a:ext cx="2160240" cy="23835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43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43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43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赏析诗歌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7650" name="Picture 2" descr="C:\Users\Administrator\Desktop\课件图12\56231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1560" y="1124744"/>
            <a:ext cx="7920880" cy="4752528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971600" y="1741728"/>
            <a:ext cx="72008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诗的第一句“故园东望路漫漫”是写眼前的实景。“故园”指的是在长安自己的家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“东望”点明家的位置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也说明自己在走马西行。“路漫漫”三字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说明离家之远。诗人辞家远征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回首望故乡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自觉长路漫漫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平沙莽莽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离家已越来越远。“漫漫”二字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给人以茫茫然的感觉。下句诗“双袖龙钟泪不干”写思乡的情状。思乡之泪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龙钟交横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涕泗滂沱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这多少有点夸张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但仍不失真实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我们仍然可以说上句写的是实景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下句写的是实情。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赏析诗歌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8674" name="Picture 2" descr="C:\Users\Administrator\Desktop\课件图12\图片1487321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7544" y="1196752"/>
            <a:ext cx="8280920" cy="4608512"/>
          </a:xfrm>
          <a:prstGeom prst="rect">
            <a:avLst/>
          </a:prstGeom>
          <a:noFill/>
        </p:spPr>
      </p:pic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1331640" y="1772816"/>
            <a:ext cx="6444208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马上相逢无纸笔”句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逢”字点出了题目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在赴安西的途中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遇到作为入京使者的故人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彼此都鞍马倥偬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交臂而过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一个继续西行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一个东归长安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而自己的亲人也正在长安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正好托故人带封平安家信回去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可偏偏又无纸笔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彼此行色匆匆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只好托故人带个口信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凭君传语报平安”吧。这最后一句诗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处理得简单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收束得很干净利落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但简净之中寄寓着诗人的一片深情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寄至味于淡薄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颇有韵味。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赏析诗歌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699" name="Picture 3" descr="C:\Users\Administrator\Desktop\课件图12\图2159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5536" y="980728"/>
            <a:ext cx="8496944" cy="5040560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1187624" y="1916832"/>
            <a:ext cx="698477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如果将这四句诗比高下的话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我以为后两句诗更有味道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这两句诗好就好在诗人提炼出特定环境下的典型情节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既自然、合情合理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又别出心裁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诗人摄取的生活镜头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有浓厚的边塞生活气息。“马上相逢”的情节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很有军旅生活的特色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描绘出彼此行色匆匆的情景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因无纸笔而用口信代家书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既合情合理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又给人以新鲜之感。</a:t>
            </a:r>
            <a:endParaRPr lang="zh-CN" altLang="en-US" sz="2000" dirty="0" smtClean="0"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此诗语言自然质朴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不假雕琢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好似信手拈来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随口而出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既有生活味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又有人情味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清新隽永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耐人寻味。</a:t>
            </a:r>
            <a:endParaRPr lang="zh-CN" altLang="en-US" sz="2000" dirty="0" smtClean="0"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讨论主题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755576" y="1124744"/>
            <a:ext cx="7884368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诗中表现了诗人远涉边疆的思乡怀亲之情的句子是什么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马上相逢无纸笔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凭君传语报平安。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诗中表现诗人强烈感情的句子是什么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试着分析该诗句。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故园东望路漫漫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双袖龙钟泪不干。“故园东望路漫漫”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写的是眼前的实际感受。诗人已经离开“故园”多日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正行进在去往西域的途中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回望东边的家乡长安城当然是漫漫长路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思念之情不免袭上心头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乡愁难收。“双袖龙钟泪不干”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这句运用了夸张的修辞手法表现思念亲人之情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也为下文写捎书回家“报平安”做了铺垫。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611560" y="2348880"/>
            <a:ext cx="7992888" cy="72008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圆角矩形标注 10"/>
          <p:cNvSpPr/>
          <p:nvPr/>
        </p:nvSpPr>
        <p:spPr>
          <a:xfrm>
            <a:off x="899592" y="1700808"/>
            <a:ext cx="4608512" cy="504056"/>
          </a:xfrm>
          <a:prstGeom prst="wedgeRoundRectCallout">
            <a:avLst>
              <a:gd name="adj1" fmla="val -6918"/>
              <a:gd name="adj2" fmla="val -69434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标注 11"/>
          <p:cNvSpPr/>
          <p:nvPr/>
        </p:nvSpPr>
        <p:spPr>
          <a:xfrm>
            <a:off x="683568" y="3068960"/>
            <a:ext cx="7992888" cy="2448272"/>
          </a:xfrm>
          <a:prstGeom prst="wedgeRoundRectCallout">
            <a:avLst>
              <a:gd name="adj1" fmla="val -8204"/>
              <a:gd name="adj2" fmla="val -53427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746" name="Picture 2" descr="C:\Users\Administrator\Desktop\t014b32211b679e9bcd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444208" y="4869160"/>
            <a:ext cx="2335808" cy="12241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17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1512</Words>
  <Application>Kingsoft Office WPP</Application>
  <PresentationFormat>全屏显示(4:3)</PresentationFormat>
  <Paragraphs>67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2015-11-21T07:20:00Z</dcterms:created>
  <dcterms:modified xsi:type="dcterms:W3CDTF">2017-02-07T02:42:08Z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