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15"/>
  </p:notesMasterIdLst>
  <p:sldIdLst>
    <p:sldId id="256" r:id="rId2"/>
    <p:sldId id="257" r:id="rId3"/>
    <p:sldId id="265" r:id="rId4"/>
    <p:sldId id="260" r:id="rId5"/>
    <p:sldId id="279" r:id="rId6"/>
    <p:sldId id="263" r:id="rId7"/>
    <p:sldId id="280" r:id="rId8"/>
    <p:sldId id="264" r:id="rId9"/>
    <p:sldId id="267" r:id="rId10"/>
    <p:sldId id="268" r:id="rId11"/>
    <p:sldId id="276" r:id="rId12"/>
    <p:sldId id="269" r:id="rId13"/>
    <p:sldId id="277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284" autoAdjust="0"/>
    <p:restoredTop sz="94637" autoAdjust="0"/>
  </p:normalViewPr>
  <p:slideViewPr>
    <p:cSldViewPr>
      <p:cViewPr varScale="1">
        <p:scale>
          <a:sx n="84" d="100"/>
          <a:sy n="84" d="100"/>
        </p:scale>
        <p:origin x="-53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6334E7-0E0D-4BEC-9AB0-EA201F3D428D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5CC00E-A4CC-41EC-A683-40C8DABC44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DA2-5D64-48EB-8DB1-FE09B47EE437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94B79-4C0A-42D2-A880-250B615992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DA2-5D64-48EB-8DB1-FE09B47EE437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94B79-4C0A-42D2-A880-250B6159922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DA2-5D64-48EB-8DB1-FE09B47EE437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94B79-4C0A-42D2-A880-250B615992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DB2BFDA2-5D64-48EB-8DB1-FE09B47EE437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94B79-4C0A-42D2-A880-250B615992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DA2-5D64-48EB-8DB1-FE09B47EE437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94B79-4C0A-42D2-A880-250B615992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DA2-5D64-48EB-8DB1-FE09B47EE437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94B79-4C0A-42D2-A880-250B615992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DA2-5D64-48EB-8DB1-FE09B47EE437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94B79-4C0A-42D2-A880-250B615992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DA2-5D64-48EB-8DB1-FE09B47EE437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94B79-4C0A-42D2-A880-250B615992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DA2-5D64-48EB-8DB1-FE09B47EE437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94B79-4C0A-42D2-A880-250B615992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DA2-5D64-48EB-8DB1-FE09B47EE437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94B79-4C0A-42D2-A880-250B615992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DB2BFDA2-5D64-48EB-8DB1-FE09B47EE437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34994B79-4C0A-42D2-A880-250B6159922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85918" y="2786058"/>
            <a:ext cx="5572164" cy="928694"/>
          </a:xfrm>
          <a:noFill/>
        </p:spPr>
        <p:txBody>
          <a:bodyPr>
            <a:normAutofit fontScale="90000"/>
          </a:bodyPr>
          <a:lstStyle/>
          <a:p>
            <a:r>
              <a:rPr lang="en-US" altLang="zh-CN" sz="6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14.</a:t>
            </a:r>
            <a:r>
              <a:rPr lang="zh-CN" altLang="en-US" sz="6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驿路梨花</a:t>
            </a:r>
            <a:endParaRPr lang="zh-CN" altLang="en-US" sz="60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143504" y="5286388"/>
            <a:ext cx="4000496" cy="571504"/>
          </a:xfrm>
          <a:noFill/>
        </p:spPr>
        <p:txBody>
          <a:bodyPr>
            <a:norm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杨集镇镇直中小学 张亚麒</a:t>
            </a:r>
            <a:endParaRPr lang="zh-CN" altLang="en-US" sz="2000" dirty="0">
              <a:solidFill>
                <a:schemeClr val="accent6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43636" y="407194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作者：彭荆风</a:t>
            </a:r>
            <a:endParaRPr lang="zh-CN" altLang="en-US" sz="24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6" name="图片 9" descr="C:\Users\Administrator\Desktop\99018afb4e1d37d1da16ffe486ef001c.png99018afb4e1d37d1da16ffe486ef001c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0"/>
            <a:ext cx="2643174" cy="2643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0dfda343a930426996423715b08280d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1677" y="1"/>
            <a:ext cx="3042323" cy="1000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642910" y="1214422"/>
            <a:ext cx="792961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n-ea"/>
                <a:cs typeface="Times New Roman" pitchFamily="18" charset="0"/>
              </a:rPr>
              <a:t>“梨花”指的是什么？</a:t>
            </a:r>
            <a:endParaRPr kumimoji="0" lang="en-US" altLang="zh-CN" sz="40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n-ea"/>
                <a:cs typeface="Times New Roman" pitchFamily="18" charset="0"/>
              </a:rPr>
              <a:t>1.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n-ea"/>
                <a:cs typeface="Times New Roman" pitchFamily="18" charset="0"/>
              </a:rPr>
              <a:t>自然界中的梨花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n-ea"/>
                <a:cs typeface="Times New Roman" pitchFamily="18" charset="0"/>
              </a:rPr>
              <a:t>2.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n-ea"/>
                <a:cs typeface="Times New Roman" pitchFamily="18" charset="0"/>
              </a:rPr>
              <a:t>梨花姑娘</a:t>
            </a: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n-ea"/>
                <a:cs typeface="Times New Roman" pitchFamily="18" charset="0"/>
              </a:rPr>
              <a:t>3.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n-ea"/>
                <a:cs typeface="Times New Roman" pitchFamily="18" charset="0"/>
              </a:rPr>
              <a:t>梨花般纯洁美好的雷锋精神。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n-ea"/>
                <a:cs typeface="宋体" pitchFamily="2" charset="-122"/>
              </a:rPr>
              <a:t> </a:t>
            </a: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26" y="428604"/>
            <a:ext cx="23606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12"/>
          <p:cNvSpPr txBox="1"/>
          <p:nvPr/>
        </p:nvSpPr>
        <p:spPr>
          <a:xfrm>
            <a:off x="6715140" y="500042"/>
            <a:ext cx="2097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内容赏析</a:t>
            </a:r>
          </a:p>
        </p:txBody>
      </p:sp>
      <p:pic>
        <p:nvPicPr>
          <p:cNvPr id="6" name="图片 5" descr="d72974384480138c487b1fa66c700c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2468245"/>
            <a:ext cx="6019800" cy="4389755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timgsa.baidu.com/timg?image&amp;quality=80&amp;size=b9999_10000&amp;sec=1552282007787&amp;di=b7435bda4b01d547225bda1dddc74f34&amp;imgtype=0&amp;src=http%3A%2F%2Fimg1.cache.netease.com%2Fcatchpic%2FE%2FEA%2FEAFE5802BDF7E96C289160434B4D28F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8284126" cy="6020700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26" y="428604"/>
            <a:ext cx="23606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714612" y="2143116"/>
            <a:ext cx="5286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驿路梨花处处开，</a:t>
            </a:r>
            <a:endParaRPr lang="en-US" altLang="zh-CN" sz="4400" dirty="0" smtClean="0">
              <a:solidFill>
                <a:srgbClr val="C00000"/>
              </a:solidFill>
              <a:latin typeface="华文行楷" pitchFamily="2" charset="-122"/>
              <a:ea typeface="华文行楷" pitchFamily="2" charset="-122"/>
              <a:cs typeface="Times New Roman" pitchFamily="18" charset="0"/>
            </a:endParaRPr>
          </a:p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4400" dirty="0" smtClean="0">
              <a:solidFill>
                <a:srgbClr val="C00000"/>
              </a:solidFill>
              <a:latin typeface="华文行楷" pitchFamily="2" charset="-122"/>
              <a:ea typeface="华文行楷" pitchFamily="2" charset="-122"/>
              <a:cs typeface="Times New Roman" pitchFamily="18" charset="0"/>
            </a:endParaRPr>
          </a:p>
          <a:p>
            <a:pPr lvl="0" indent="2698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雷锋精神代代传。</a:t>
            </a:r>
            <a:r>
              <a:rPr lang="zh-CN" altLang="en-US" sz="4400" dirty="0" smtClean="0">
                <a:solidFill>
                  <a:srgbClr val="C00000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  <p:sp>
        <p:nvSpPr>
          <p:cNvPr id="3" name="文本框 12"/>
          <p:cNvSpPr txBox="1"/>
          <p:nvPr/>
        </p:nvSpPr>
        <p:spPr>
          <a:xfrm>
            <a:off x="6643702" y="428604"/>
            <a:ext cx="2097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内容赏析</a:t>
            </a:r>
          </a:p>
        </p:txBody>
      </p:sp>
      <p:pic>
        <p:nvPicPr>
          <p:cNvPr id="6" name="图片 5" descr="cf59b0d1ac8e70c9f1c26039e4e0d14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97826" y="4214818"/>
            <a:ext cx="2246174" cy="2643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357290" y="1500174"/>
            <a:ext cx="635798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文章以梨花为线索，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借物喻人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，在寻找小茅屋主人的曲折情节中，再现了我国西南边疆少数民族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热情好客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，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乐于助人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的淳朴民风，赞美了以梨花为代表的青年一代的优秀品质。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华文行楷" pitchFamily="2" charset="-122"/>
              <a:ea typeface="华文行楷" pitchFamily="2" charset="-122"/>
              <a:cs typeface="Times New Roman" pitchFamily="18" charset="0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500042"/>
            <a:ext cx="23606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12"/>
          <p:cNvSpPr txBox="1"/>
          <p:nvPr/>
        </p:nvSpPr>
        <p:spPr>
          <a:xfrm>
            <a:off x="571472" y="571480"/>
            <a:ext cx="2097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课堂小结</a:t>
            </a:r>
            <a:endParaRPr lang="zh-CN" altLang="en-US" sz="3200" dirty="0">
              <a:solidFill>
                <a:schemeClr val="bg1"/>
              </a:solidFill>
              <a:latin typeface="方正隶变简体" panose="03000509000000000000" pitchFamily="65" charset="-122"/>
              <a:ea typeface="方正隶变简体" panose="03000509000000000000" pitchFamily="65" charset="-122"/>
            </a:endParaRPr>
          </a:p>
        </p:txBody>
      </p:sp>
      <p:pic>
        <p:nvPicPr>
          <p:cNvPr id="5" name="图片 3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7751"/>
          <a:stretch>
            <a:fillRect/>
          </a:stretch>
        </p:blipFill>
        <p:spPr bwMode="auto">
          <a:xfrm>
            <a:off x="1" y="4947148"/>
            <a:ext cx="9144000" cy="193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3240" y="2714620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谢谢！</a:t>
            </a:r>
            <a:endParaRPr lang="zh-CN" altLang="en-US" sz="9600" dirty="0">
              <a:solidFill>
                <a:schemeClr val="accent6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3" name="图片 9" descr="C:\Users\Administrator\Desktop\99018afb4e1d37d1da16ffe486ef001c.png99018afb4e1d37d1da16ffe486ef001c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45" y="-35560"/>
            <a:ext cx="2995919" cy="2996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0dfda343a930426996423715b08280d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4175" y="214290"/>
            <a:ext cx="3679825" cy="120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/>
          <p:nvPr/>
        </p:nvSpPr>
        <p:spPr>
          <a:xfrm>
            <a:off x="457200" y="1928802"/>
            <a:ext cx="86868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400" b="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</a:t>
            </a:r>
            <a:r>
              <a:rPr lang="zh-CN" altLang="en-US" sz="32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彭荆风，当代作家。他的小说、散文和电影剧本，多以边防军民的生活和斗争为题材。作品有</a:t>
            </a:r>
            <a:r>
              <a:rPr lang="en-US" altLang="zh-CN" sz="32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《</a:t>
            </a:r>
            <a:r>
              <a:rPr lang="zh-CN" altLang="en-US" sz="32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边塞烽火</a:t>
            </a:r>
            <a:r>
              <a:rPr lang="en-US" altLang="zh-CN" sz="32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》《</a:t>
            </a:r>
            <a:r>
              <a:rPr lang="zh-CN" altLang="en-US" sz="32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芦笙恋歌</a:t>
            </a:r>
            <a:r>
              <a:rPr lang="en-US" altLang="zh-CN" sz="32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》《</a:t>
            </a:r>
            <a:r>
              <a:rPr lang="zh-CN" altLang="en-US" sz="32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鹿衔草</a:t>
            </a:r>
            <a:r>
              <a:rPr lang="en-US" altLang="zh-CN" sz="32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》</a:t>
            </a:r>
            <a:r>
              <a:rPr lang="zh-CN" altLang="en-US" sz="3200" dirty="0"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等。</a:t>
            </a:r>
          </a:p>
        </p:txBody>
      </p:sp>
      <p:sp>
        <p:nvSpPr>
          <p:cNvPr id="7" name="Text Box 5"/>
          <p:cNvSpPr txBox="1"/>
          <p:nvPr/>
        </p:nvSpPr>
        <p:spPr>
          <a:xfrm>
            <a:off x="357158" y="3429000"/>
            <a:ext cx="6978015" cy="116955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    </a:t>
            </a:r>
            <a:endParaRPr lang="zh-CN" altLang="en-US" sz="2800" dirty="0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驿路，课文指过往行人所走的道路。</a:t>
            </a:r>
          </a:p>
        </p:txBody>
      </p:sp>
      <p:pic>
        <p:nvPicPr>
          <p:cNvPr id="8" name="图片 7" descr="9d156445ffb08db58b99efff8abed6c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000760" y="3714760"/>
            <a:ext cx="3143240" cy="31432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571480"/>
            <a:ext cx="23606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11"/>
          <p:cNvSpPr txBox="1"/>
          <p:nvPr/>
        </p:nvSpPr>
        <p:spPr>
          <a:xfrm>
            <a:off x="6572264" y="642918"/>
            <a:ext cx="2068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作者简介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57760"/>
            <a:ext cx="3703821" cy="371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85786" y="1000108"/>
            <a:ext cx="792961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</a:rPr>
              <a:t>文中共有几处描写梨花的段落？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</a:rPr>
              <a:t>哪些是实写，哪些是虚写？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zh-CN" altLang="en-US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</a:rPr>
              <a:t>1.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</a:rPr>
              <a:t>第</a:t>
            </a:r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</a:rPr>
              <a:t>4</a:t>
            </a:r>
            <a:r>
              <a:rPr lang="en-US" altLang="zh-CN" sz="3200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</a:rPr>
              <a:t>6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</a:rPr>
              <a:t>自然段（文章的开头）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altLang="zh-CN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altLang="zh-CN" sz="3200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2.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第</a:t>
            </a:r>
            <a:r>
              <a:rPr lang="en-US" altLang="zh-CN" sz="3200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27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自然段（文章的中间）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altLang="zh-CN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altLang="zh-CN" sz="3200" dirty="0" smtClean="0">
                <a:solidFill>
                  <a:schemeClr val="accent6">
                    <a:lumMod val="50000"/>
                  </a:schemeClr>
                </a:solidFill>
              </a:rPr>
              <a:t>3.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第</a:t>
            </a:r>
            <a:r>
              <a:rPr lang="en-US" altLang="zh-CN" sz="3200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37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自然段（文章的结尾）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357166"/>
            <a:ext cx="23606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12"/>
          <p:cNvSpPr txBox="1"/>
          <p:nvPr/>
        </p:nvSpPr>
        <p:spPr>
          <a:xfrm>
            <a:off x="6572264" y="428604"/>
            <a:ext cx="2097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内容赏析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43702" y="250030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实写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43702" y="3429000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虚写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72264" y="442913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虚实结合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4" y="357166"/>
            <a:ext cx="23606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12"/>
          <p:cNvSpPr txBox="1"/>
          <p:nvPr/>
        </p:nvSpPr>
        <p:spPr>
          <a:xfrm>
            <a:off x="6786578" y="428604"/>
            <a:ext cx="2097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内容赏析</a:t>
            </a:r>
          </a:p>
        </p:txBody>
      </p:sp>
      <p:pic>
        <p:nvPicPr>
          <p:cNvPr id="7" name="图片 6" descr="1a5d3e55bc24cf55a87fc4052615985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0235" y="3786190"/>
            <a:ext cx="2173765" cy="30718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28662" y="107154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一写梨花</a:t>
            </a:r>
            <a:endParaRPr lang="zh-CN" altLang="en-US" sz="2400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42860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5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细读课文</a:t>
            </a:r>
            <a:endParaRPr lang="zh-CN" altLang="en-US" sz="2000" dirty="0">
              <a:solidFill>
                <a:schemeClr val="accent5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8926" y="1500174"/>
            <a:ext cx="2646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</a:rPr>
              <a:t>“我”和老余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00232" y="4500570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</a:rPr>
              <a:t>发现小茅屋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5918" y="5357826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谁是小茅屋的主人？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28728" y="2214554"/>
            <a:ext cx="67866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</a:rPr>
              <a:t>这片梨树林带给我们怎样的心情？</a:t>
            </a:r>
            <a:endParaRPr lang="en-US" altLang="zh-CN" sz="28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altLang="zh-CN" sz="28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</a:rPr>
              <a:t>这里的描写有什么好处？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57752" y="5072074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</a:rPr>
              <a:t>瑶族老人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72330" y="221455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</a:rPr>
              <a:t>欣喜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72330" y="26431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</a:rPr>
              <a:t>希望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00694" y="307181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030A0"/>
                </a:solidFill>
              </a:rPr>
              <a:t>铺垫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/>
      <p:bldP spid="12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4" y="357166"/>
            <a:ext cx="23606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12"/>
          <p:cNvSpPr txBox="1"/>
          <p:nvPr/>
        </p:nvSpPr>
        <p:spPr>
          <a:xfrm>
            <a:off x="6786578" y="428604"/>
            <a:ext cx="2097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内容赏析</a:t>
            </a:r>
          </a:p>
        </p:txBody>
      </p:sp>
      <p:pic>
        <p:nvPicPr>
          <p:cNvPr id="7" name="图片 6" descr="1a5d3e55bc24cf55a87fc4052615985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0235" y="3786190"/>
            <a:ext cx="2173765" cy="30718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00100" y="107154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二写梨花</a:t>
            </a:r>
            <a:endParaRPr lang="zh-CN" altLang="en-US" sz="2400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50004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5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细读课文</a:t>
            </a:r>
            <a:endParaRPr lang="zh-CN" altLang="en-US" dirty="0">
              <a:solidFill>
                <a:schemeClr val="accent5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2143116"/>
            <a:ext cx="67866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把梨花姑娘放在梨花林里写有什么好处？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8794" y="485776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谁是小茅屋的主人？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8662" y="428625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</a:rPr>
              <a:t>梨花姑娘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43174" y="4286256"/>
            <a:ext cx="16430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</a:rPr>
              <a:t>哈尼小姑娘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428625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</a:rPr>
              <a:t>解放军战士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71670" y="292893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</a:rPr>
              <a:t>纯洁美好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43372" y="292893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030A0"/>
                </a:solidFill>
              </a:rPr>
              <a:t>象征</a:t>
            </a:r>
            <a:endParaRPr lang="zh-CN" altLang="en-US" sz="2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26" y="357166"/>
            <a:ext cx="23606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12"/>
          <p:cNvSpPr txBox="1"/>
          <p:nvPr/>
        </p:nvSpPr>
        <p:spPr>
          <a:xfrm>
            <a:off x="6643702" y="428604"/>
            <a:ext cx="2097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内容赏析</a:t>
            </a:r>
          </a:p>
        </p:txBody>
      </p:sp>
      <p:pic>
        <p:nvPicPr>
          <p:cNvPr id="5" name="图片 4" descr="55ac70352be272f297d712b1618dbf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25399"/>
            <a:ext cx="5026036" cy="50260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85852" y="1857364"/>
            <a:ext cx="65008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</a:rPr>
              <a:t>小茅屋的建造者是谁？他们为什么要建造这座小茅屋？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altLang="zh-CN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</a:rPr>
              <a:t>解放军战士  为了方便过路人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altLang="zh-CN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</a:rPr>
              <a:t>发扬</a:t>
            </a:r>
            <a:r>
              <a:rPr lang="zh-CN" altLang="en-US" sz="3200" dirty="0" smtClean="0">
                <a:solidFill>
                  <a:srgbClr val="7030A0"/>
                </a:solidFill>
              </a:rPr>
              <a:t>雷锋精神</a:t>
            </a:r>
            <a:endParaRPr lang="zh-CN" altLang="en-US" sz="3200" dirty="0">
              <a:solidFill>
                <a:srgbClr val="7030A0"/>
              </a:solidFill>
            </a:endParaRPr>
          </a:p>
        </p:txBody>
      </p:sp>
      <p:pic>
        <p:nvPicPr>
          <p:cNvPr id="8" name="图片 7" descr="d72974384480138c487b1fa66c700c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224" y="4357670"/>
            <a:ext cx="3428776" cy="2500330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500174"/>
            <a:ext cx="6680034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/>
              <a:t>“我”和老余      </a:t>
            </a:r>
            <a:r>
              <a:rPr lang="zh-CN" altLang="en-US" sz="3200" dirty="0" smtClean="0"/>
              <a:t>  </a:t>
            </a:r>
            <a:r>
              <a:rPr lang="zh-CN" altLang="en-US" sz="3200" dirty="0" smtClean="0"/>
              <a:t>（        ）小茅屋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瑶族老人               （        ）小茅屋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梨花姑娘               （        ）小茅屋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哈尼小姑娘          </a:t>
            </a:r>
            <a:r>
              <a:rPr lang="zh-CN" altLang="en-US" sz="3200" dirty="0" smtClean="0"/>
              <a:t>  </a:t>
            </a:r>
            <a:r>
              <a:rPr lang="zh-CN" altLang="en-US" sz="3200" dirty="0" smtClean="0"/>
              <a:t>（        ）小茅屋</a:t>
            </a:r>
            <a:endParaRPr lang="en-US" altLang="zh-CN" sz="3200" dirty="0" smtClean="0"/>
          </a:p>
          <a:p>
            <a:pPr>
              <a:lnSpc>
                <a:spcPct val="150000"/>
              </a:lnSpc>
            </a:pPr>
            <a:r>
              <a:rPr lang="zh-CN" altLang="en-US" sz="3200" dirty="0" smtClean="0"/>
              <a:t>解放军战士       </a:t>
            </a:r>
            <a:r>
              <a:rPr lang="zh-CN" altLang="en-US" sz="3200" dirty="0" smtClean="0"/>
              <a:t>     </a:t>
            </a:r>
            <a:r>
              <a:rPr lang="zh-CN" altLang="en-US" sz="3200" dirty="0" smtClean="0"/>
              <a:t>（        ）小茅屋</a:t>
            </a:r>
            <a:endParaRPr lang="zh-CN" alt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1000100" y="57148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+mj-ea"/>
                <a:ea typeface="+mj-ea"/>
              </a:rPr>
              <a:t>情节梳理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86380" y="457200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建造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4942" y="164305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修葺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6380" y="385762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照料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4942" y="307181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照管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4942" y="2357430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照料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26" y="357166"/>
            <a:ext cx="23606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2"/>
          <p:cNvSpPr txBox="1"/>
          <p:nvPr/>
        </p:nvSpPr>
        <p:spPr>
          <a:xfrm>
            <a:off x="6643702" y="428604"/>
            <a:ext cx="2097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内容赏析</a:t>
            </a:r>
          </a:p>
        </p:txBody>
      </p:sp>
      <p:pic>
        <p:nvPicPr>
          <p:cNvPr id="12" name="图片 11" descr="d72974384480138c487b1fa66c700c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224" y="4357670"/>
            <a:ext cx="3428776" cy="2500330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7" descr="C:\Users\Administrator\Desktop\1a77c116136a389280c20cf53e484c1f.png1a77c116136a389280c20cf53e484c1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5850" y="3500438"/>
            <a:ext cx="3500462" cy="350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14348" y="1643050"/>
            <a:ext cx="771530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n-ea"/>
                <a:cs typeface="Times New Roman" pitchFamily="18" charset="0"/>
              </a:rPr>
              <a:t>那么，谁才是小茅屋的主人呢？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n-ea"/>
              <a:cs typeface="Times New Roman" pitchFamily="18" charset="0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26" y="357166"/>
            <a:ext cx="23606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12"/>
          <p:cNvSpPr txBox="1"/>
          <p:nvPr/>
        </p:nvSpPr>
        <p:spPr>
          <a:xfrm>
            <a:off x="6643702" y="428604"/>
            <a:ext cx="2097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内容赏析</a:t>
            </a:r>
          </a:p>
        </p:txBody>
      </p:sp>
      <p:sp>
        <p:nvSpPr>
          <p:cNvPr id="6" name="矩形 5"/>
          <p:cNvSpPr/>
          <p:nvPr/>
        </p:nvSpPr>
        <p:spPr>
          <a:xfrm>
            <a:off x="2571736" y="2643182"/>
            <a:ext cx="60007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+mn-ea"/>
                <a:cs typeface="Times New Roman" pitchFamily="18" charset="0"/>
              </a:rPr>
              <a:t>小茅屋本就是为过路人能在这崇山峻岭中暂时歇脚而建造的，不论是最初建造它的解放军，还是照料和修葺过小茅屋的人，他们都传递着助人为乐的雷锋精神。</a:t>
            </a:r>
            <a:endParaRPr lang="en-US" altLang="zh-CN" sz="3200" dirty="0" smtClean="0">
              <a:solidFill>
                <a:schemeClr val="accent6">
                  <a:lumMod val="50000"/>
                </a:schemeClr>
              </a:solidFill>
              <a:latin typeface="+mn-ea"/>
              <a:cs typeface="Times New Roman" pitchFamily="18" charset="0"/>
            </a:endParaRPr>
          </a:p>
          <a:p>
            <a:pPr lvl="0" indent="2698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+mn-ea"/>
                <a:cs typeface="Times New Roman" pitchFamily="18" charset="0"/>
              </a:rPr>
              <a:t>所以</a:t>
            </a:r>
            <a:r>
              <a:rPr lang="zh-CN" altLang="en-US" sz="3200" dirty="0" smtClean="0">
                <a:solidFill>
                  <a:srgbClr val="7030A0"/>
                </a:solidFill>
                <a:latin typeface="+mn-ea"/>
                <a:cs typeface="Times New Roman" pitchFamily="18" charset="0"/>
              </a:rPr>
              <a:t>他们都是小茅屋的主人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+mn-ea"/>
                <a:cs typeface="Times New Roman" pitchFamily="18" charset="0"/>
              </a:rPr>
              <a:t>。</a:t>
            </a:r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  <a:latin typeface="+mn-ea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9d156445ffb08db58b99efff8abed6c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6710366" y="4572008"/>
            <a:ext cx="2285992" cy="2285992"/>
          </a:xfrm>
          <a:prstGeom prst="rect">
            <a:avLst/>
          </a:prstGeom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85786" y="3429000"/>
            <a:ext cx="77867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/>
                <a:ea typeface="黑体" pitchFamily="49" charset="-122"/>
                <a:cs typeface="Times New Roman" pitchFamily="18" charset="0"/>
              </a:rPr>
              <a:t>“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处处开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/>
                <a:ea typeface="黑体" pitchFamily="49" charset="-122"/>
                <a:cs typeface="Times New Roman" pitchFamily="18" charset="0"/>
              </a:rPr>
              <a:t>”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的，只有这漫山遍野的梨花吗？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26" y="357166"/>
            <a:ext cx="23606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12"/>
          <p:cNvSpPr txBox="1"/>
          <p:nvPr/>
        </p:nvSpPr>
        <p:spPr>
          <a:xfrm>
            <a:off x="6643702" y="428604"/>
            <a:ext cx="2097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方正隶变简体" panose="03000509000000000000" pitchFamily="65" charset="-122"/>
                <a:ea typeface="方正隶变简体" panose="03000509000000000000" pitchFamily="65" charset="-122"/>
              </a:rPr>
              <a:t>内容赏析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86050" y="92867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三写梨花</a:t>
            </a:r>
            <a:endParaRPr lang="zh-CN" altLang="en-US" sz="2400" dirty="0">
              <a:solidFill>
                <a:schemeClr val="accent6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2357430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50000"/>
                  </a:schemeClr>
                </a:solidFill>
              </a:rPr>
              <a:t>“驿路梨花处处开”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图片 9" descr="C:\Users\Administrator\Desktop\99018afb4e1d37d1da16ffe486ef001c.png99018afb4e1d37d1da16ffe486ef001c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964044" cy="196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812</TotalTime>
  <Words>442</Words>
  <PresentationFormat>全屏显示(4:3)</PresentationFormat>
  <Paragraphs>81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暗香扑面</vt:lpstr>
      <vt:lpstr>14.驿路梨花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77</cp:revision>
  <dcterms:created xsi:type="dcterms:W3CDTF">2019-03-03T17:47:15Z</dcterms:created>
  <dcterms:modified xsi:type="dcterms:W3CDTF">2019-03-27T00:30:24Z</dcterms:modified>
</cp:coreProperties>
</file>