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4" r:id="rId3"/>
    <p:sldId id="337" r:id="rId4"/>
    <p:sldId id="600" r:id="rId5"/>
    <p:sldId id="378" r:id="rId6"/>
    <p:sldId id="449" r:id="rId7"/>
    <p:sldId id="603" r:id="rId8"/>
    <p:sldId id="333" r:id="rId9"/>
    <p:sldId id="652" r:id="rId10"/>
    <p:sldId id="408" r:id="rId11"/>
    <p:sldId id="653" r:id="rId12"/>
    <p:sldId id="445" r:id="rId13"/>
    <p:sldId id="444" r:id="rId14"/>
    <p:sldId id="452" r:id="rId15"/>
    <p:sldId id="416" r:id="rId16"/>
    <p:sldId id="417" r:id="rId17"/>
    <p:sldId id="435" r:id="rId18"/>
    <p:sldId id="655" r:id="rId19"/>
    <p:sldId id="654" r:id="rId20"/>
    <p:sldId id="677" r:id="rId21"/>
    <p:sldId id="425" r:id="rId22"/>
    <p:sldId id="427" r:id="rId23"/>
    <p:sldId id="428" r:id="rId24"/>
    <p:sldId id="432" r:id="rId25"/>
    <p:sldId id="462" r:id="rId26"/>
    <p:sldId id="472" r:id="rId27"/>
    <p:sldId id="473" r:id="rId28"/>
    <p:sldId id="470" r:id="rId29"/>
    <p:sldId id="471" r:id="rId30"/>
    <p:sldId id="678" r:id="rId31"/>
    <p:sldId id="434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3C3"/>
    <a:srgbClr val="FFFF00"/>
    <a:srgbClr val="FFCC66"/>
    <a:srgbClr val="FF6600"/>
    <a:srgbClr val="FF0066"/>
    <a:srgbClr val="CC66FF"/>
    <a:srgbClr val="00FF99"/>
    <a:srgbClr val="66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3"/>
    <p:restoredTop sz="94659"/>
  </p:normalViewPr>
  <p:slideViewPr>
    <p:cSldViewPr showGuides="1">
      <p:cViewPr varScale="1">
        <p:scale>
          <a:sx n="71" d="100"/>
          <a:sy n="71" d="100"/>
        </p:scale>
        <p:origin x="-894" y="-108"/>
      </p:cViewPr>
      <p:guideLst>
        <p:guide orient="horz" pos="2181"/>
        <p:guide pos="2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33793"/>
          <p:cNvSpPr>
            <a:spLocks noGrp="1"/>
          </p:cNvSpPr>
          <p:nvPr>
            <p:ph idx="1"/>
          </p:nvPr>
        </p:nvSpPr>
        <p:spPr>
          <a:xfrm>
            <a:off x="325120" y="1447800"/>
            <a:ext cx="8791575" cy="4521835"/>
          </a:xfrm>
        </p:spPr>
        <p:txBody>
          <a:bodyPr wrap="square" anchor="t">
            <a:sp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800" b="1" dirty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4800" b="1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个车夫能跟作家成为朋友吗？一个幸运的人会怎样对待不幸的人呢？今天，就让我们跟着杨绛，一起走近</a:t>
            </a:r>
            <a:r>
              <a:rPr lang="en-US" altLang="zh-CN" sz="4800" b="1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4800" b="1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老王</a:t>
            </a:r>
            <a:r>
              <a:rPr lang="en-US" altLang="zh-CN" sz="4800" b="1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4800" b="1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，解开心中的谜团。</a:t>
            </a:r>
            <a:endParaRPr lang="zh-CN" altLang="en-US" sz="4800" b="1">
              <a:solidFill>
                <a:schemeClr val="accent2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796" name="图片 33795" descr="ni_png_00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5232400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7" name="组合 33796"/>
          <p:cNvGrpSpPr/>
          <p:nvPr/>
        </p:nvGrpSpPr>
        <p:grpSpPr>
          <a:xfrm>
            <a:off x="2895600" y="457200"/>
            <a:ext cx="3200400" cy="990600"/>
            <a:chOff x="0" y="0"/>
            <a:chExt cx="2016" cy="624"/>
          </a:xfrm>
        </p:grpSpPr>
        <p:sp>
          <p:nvSpPr>
            <p:cNvPr id="2053" name="圆角矩形 33797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4" name="文本框 33798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导入新课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2"/>
          <p:cNvSpPr/>
          <p:nvPr/>
        </p:nvSpPr>
        <p:spPr>
          <a:xfrm>
            <a:off x="6300788" y="3141663"/>
            <a:ext cx="2592387" cy="3716337"/>
          </a:xfrm>
          <a:prstGeom prst="wedgeRoundRectCallout">
            <a:avLst>
              <a:gd name="adj1" fmla="val 8361"/>
              <a:gd name="adj2" fmla="val -62944"/>
              <a:gd name="adj3" fmla="val 16667"/>
            </a:avLst>
          </a:prstGeom>
          <a:solidFill>
            <a:schemeClr val="accent1">
              <a:alpha val="39999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1476375" y="400050"/>
            <a:ext cx="20351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职业</a:t>
            </a:r>
            <a:r>
              <a:rPr lang="zh-CN" altLang="zh-CN" sz="3600" b="1" dirty="0">
                <a:latin typeface="Arial" panose="020B0604020202020204" pitchFamily="34" charset="0"/>
              </a:rPr>
              <a:t>——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476375" y="1695450"/>
            <a:ext cx="21424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家庭</a:t>
            </a:r>
            <a:r>
              <a:rPr lang="zh-CN" altLang="zh-CN" sz="3600" b="1" dirty="0">
                <a:latin typeface="Arial" panose="020B0604020202020204" pitchFamily="34" charset="0"/>
              </a:rPr>
              <a:t>—— 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1404938" y="3403600"/>
            <a:ext cx="2016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身体</a:t>
            </a:r>
            <a:r>
              <a:rPr lang="zh-CN" altLang="zh-CN" sz="3600" b="1" dirty="0">
                <a:latin typeface="Arial" panose="020B0604020202020204" pitchFamily="34" charset="0"/>
              </a:rPr>
              <a:t>——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1476375" y="5059363"/>
            <a:ext cx="2159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居住</a:t>
            </a:r>
            <a:r>
              <a:rPr lang="zh-CN" altLang="zh-CN" sz="3600" b="1" dirty="0">
                <a:latin typeface="Arial" panose="020B0604020202020204" pitchFamily="34" charset="0"/>
              </a:rPr>
              <a:t>——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249238" y="1412875"/>
            <a:ext cx="79375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  <a:ea typeface="华文彩云" pitchFamily="2" charset="-122"/>
              </a:rPr>
              <a:t>凄凉艰难的老王</a:t>
            </a:r>
            <a:endParaRPr lang="zh-CN" altLang="zh-CN" sz="4000" b="1" dirty="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3320" name="AutoShape 8"/>
          <p:cNvSpPr/>
          <p:nvPr/>
        </p:nvSpPr>
        <p:spPr>
          <a:xfrm>
            <a:off x="1042988" y="765175"/>
            <a:ext cx="215900" cy="4968875"/>
          </a:xfrm>
          <a:prstGeom prst="leftBrace">
            <a:avLst>
              <a:gd name="adj1" fmla="val 19178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6443663" y="3114675"/>
            <a:ext cx="2376487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2400" b="1" dirty="0">
                <a:solidFill>
                  <a:srgbClr val="990099"/>
                </a:solidFill>
                <a:latin typeface="Arial" panose="020B0604020202020204" pitchFamily="34" charset="0"/>
              </a:rPr>
              <a:t>老王仅靠一辆破旧的三轮车单干勉强谋生，生理的缺陷对他偷蹬三轮车谋生无疑是雪上加霜，困难重重，老王收入低，居住条件差，老王的生活“苦”。</a:t>
            </a:r>
            <a:endParaRPr lang="zh-CN" altLang="zh-CN" sz="2400" b="1" dirty="0">
              <a:solidFill>
                <a:srgbClr val="990099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WordArt 10"/>
          <p:cNvSpPr>
            <a:spLocks noChangeArrowheads="1" noChangeShapeType="1"/>
          </p:cNvSpPr>
          <p:nvPr/>
        </p:nvSpPr>
        <p:spPr bwMode="auto">
          <a:xfrm>
            <a:off x="6659563" y="836613"/>
            <a:ext cx="1800225" cy="1944687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93977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0" noProof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华文行楷"/>
                <a:cs typeface="+mn-cs"/>
              </a:rPr>
              <a:t>苦</a:t>
            </a:r>
            <a:endParaRPr kumimoji="0" lang="zh-CN" altLang="en-US" sz="8000" b="0" i="0" u="none" strike="noStrike" kern="1200" cap="none" spc="0" normalizeH="0" baseline="0" noProof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华文行楷"/>
              <a:cs typeface="+mn-cs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3563938" y="333375"/>
            <a:ext cx="421481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600" b="1" dirty="0">
                <a:latin typeface="Arial" panose="020B0604020202020204" pitchFamily="34" charset="0"/>
              </a:rPr>
              <a:t>靠一辆破旧三轮维持生活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3636963" y="1701800"/>
            <a:ext cx="324008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600" b="1" dirty="0">
                <a:latin typeface="Arial" panose="020B0604020202020204" pitchFamily="34" charset="0"/>
              </a:rPr>
              <a:t>打了一辈子光棍，孤苦伶仃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3349625" y="2997200"/>
            <a:ext cx="28082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600" b="1" dirty="0">
                <a:latin typeface="Arial" panose="020B0604020202020204" pitchFamily="34" charset="0"/>
              </a:rPr>
              <a:t>眼睛残疾,生意受影响。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3348355" y="4869180"/>
            <a:ext cx="2525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zh-CN" sz="3600" b="1" dirty="0">
                <a:latin typeface="Arial" panose="020B0604020202020204" pitchFamily="34" charset="0"/>
              </a:rPr>
              <a:t>荒僻的小胡同，塌败的小屋</a:t>
            </a:r>
            <a:endParaRPr lang="zh-CN" altLang="zh-CN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 bldLvl="0" animBg="1"/>
      <p:bldP spid="13323" grpId="0" bldLvl="0"/>
      <p:bldP spid="13324" grpId="0" bldLvl="0"/>
      <p:bldP spid="13325" grpId="0" bldLvl="0"/>
      <p:bldP spid="13322" grpId="0"/>
      <p:bldP spid="13314" grpId="0" animBg="1"/>
      <p:bldP spid="13321" grpId="0"/>
      <p:bldP spid="133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3460" name="Rectangle 4"/>
          <p:cNvSpPr>
            <a:spLocks noGrp="1"/>
          </p:cNvSpPr>
          <p:nvPr>
            <p:ph idx="1"/>
          </p:nvPr>
        </p:nvSpPr>
        <p:spPr>
          <a:xfrm>
            <a:off x="539750" y="1773238"/>
            <a:ext cx="8229600" cy="4525962"/>
          </a:xfrm>
        </p:spPr>
        <p:txBody>
          <a:bodyPr wrap="square" lIns="91440" tIns="45720" rIns="91440" bIns="45720" anchor="t"/>
          <a:p>
            <a:pPr algn="ctr" eaLnBrk="1" hangingPunct="1">
              <a:buNone/>
            </a:pPr>
            <a:r>
              <a:rPr lang="zh-CN" altLang="en-US" sz="4000" b="1" dirty="0"/>
              <a:t>身体之苦：弯腰曲背，瞎眼残年。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生活之苦：塌败小屋，三轮为生。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精神之苦：孤独无亲，备受轻视。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6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2"/>
          <p:cNvSpPr txBox="1"/>
          <p:nvPr/>
        </p:nvSpPr>
        <p:spPr>
          <a:xfrm>
            <a:off x="377190" y="550545"/>
            <a:ext cx="532765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990099"/>
                </a:solidFill>
                <a:sym typeface="+mn-ea"/>
              </a:rPr>
              <a:t>小组合作、研讨探究</a:t>
            </a:r>
            <a:endParaRPr lang="zh-CN" altLang="en-US" sz="44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44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387" name="Text Box 3"/>
          <p:cNvSpPr txBox="1"/>
          <p:nvPr/>
        </p:nvSpPr>
        <p:spPr>
          <a:xfrm>
            <a:off x="198120" y="1879600"/>
            <a:ext cx="8364855" cy="46158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algn="just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作者记叙了与老王交往中的哪几件事？这几件事说明老王品质如何？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algn="just">
              <a:spcBef>
                <a:spcPct val="50000"/>
              </a:spcBef>
            </a:pPr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95375" y="260350"/>
            <a:ext cx="657225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3708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alt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alt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18435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188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4" name="Text Box 22"/>
          <p:cNvSpPr txBox="1"/>
          <p:nvPr/>
        </p:nvSpPr>
        <p:spPr>
          <a:xfrm>
            <a:off x="684213" y="3078163"/>
            <a:ext cx="3781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送冰块，车费减半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8456" name="Text Box 24"/>
          <p:cNvSpPr txBox="1"/>
          <p:nvPr/>
        </p:nvSpPr>
        <p:spPr>
          <a:xfrm>
            <a:off x="5417185" y="3074035"/>
            <a:ext cx="2542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zh-CN" sz="3200" b="1" dirty="0">
                <a:latin typeface="Arial" panose="020B0604020202020204" pitchFamily="34" charset="0"/>
              </a:rPr>
              <a:t>老实厚道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8457" name="Text Box 25"/>
          <p:cNvSpPr txBox="1"/>
          <p:nvPr/>
        </p:nvSpPr>
        <p:spPr>
          <a:xfrm>
            <a:off x="468313" y="4005263"/>
            <a:ext cx="4103687" cy="1341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送钱先生看病，不要钱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58" name="Text Box 26"/>
          <p:cNvSpPr txBox="1"/>
          <p:nvPr/>
        </p:nvSpPr>
        <p:spPr>
          <a:xfrm>
            <a:off x="4916488" y="4117975"/>
            <a:ext cx="36163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latin typeface="Arial" panose="020B0604020202020204" pitchFamily="34" charset="0"/>
              </a:rPr>
              <a:t>重感情，讲仁义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8459" name="Text Box 27"/>
          <p:cNvSpPr txBox="1"/>
          <p:nvPr/>
        </p:nvSpPr>
        <p:spPr>
          <a:xfrm>
            <a:off x="468313" y="5084763"/>
            <a:ext cx="4032250" cy="1341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临死前送来香油、鸡蛋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60" name="Text Box 28"/>
          <p:cNvSpPr txBox="1"/>
          <p:nvPr/>
        </p:nvSpPr>
        <p:spPr>
          <a:xfrm>
            <a:off x="5417185" y="5153025"/>
            <a:ext cx="2524760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zh-CN" sz="3200" b="1" dirty="0">
                <a:latin typeface="Arial" panose="020B0604020202020204" pitchFamily="34" charset="0"/>
              </a:rPr>
              <a:t>知恩必报</a:t>
            </a:r>
            <a:endParaRPr lang="zh-CN" altLang="zh-CN" sz="3200" b="1" dirty="0">
              <a:latin typeface="Arial" panose="020B0604020202020204" pitchFamily="34" charset="0"/>
            </a:endParaRPr>
          </a:p>
          <a:p>
            <a:pPr eaLnBrk="1" hangingPunct="1"/>
            <a:endParaRPr lang="zh-CN" altLang="zh-CN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18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1846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4" grpId="0" bldLvl="0"/>
      <p:bldP spid="18456" grpId="0" bldLvl="0"/>
      <p:bldP spid="18457" grpId="0" bldLvl="0"/>
      <p:bldP spid="18458" grpId="0" bldLvl="0"/>
      <p:bldP spid="1845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1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7640" y="23876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0692" name="Rectangle 4"/>
          <p:cNvSpPr/>
          <p:nvPr/>
        </p:nvSpPr>
        <p:spPr>
          <a:xfrm>
            <a:off x="1119188" y="721043"/>
            <a:ext cx="42735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送冰块，车费减半 </a:t>
            </a:r>
            <a:r>
              <a:rPr lang="zh-CN" altLang="zh-CN" sz="2800" b="1" dirty="0">
                <a:sym typeface="+mn-ea"/>
              </a:rPr>
              <a:t>——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0693" name="Rectangle 5"/>
          <p:cNvSpPr/>
          <p:nvPr/>
        </p:nvSpPr>
        <p:spPr>
          <a:xfrm>
            <a:off x="926148" y="2728278"/>
            <a:ext cx="4568190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送钱先生看病，不要钱 </a:t>
            </a:r>
            <a:r>
              <a:rPr lang="zh-CN" altLang="zh-CN" sz="2800" b="1" dirty="0">
                <a:sym typeface="+mn-ea"/>
              </a:rPr>
              <a:t>——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0694" name="Rectangle 6"/>
          <p:cNvSpPr/>
          <p:nvPr/>
        </p:nvSpPr>
        <p:spPr>
          <a:xfrm>
            <a:off x="953770" y="4344035"/>
            <a:ext cx="37598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受人好处，总也不忘，临死前送来香油、鸡蛋感谢我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0695" name="Text Box 7"/>
          <p:cNvSpPr txBox="1"/>
          <p:nvPr/>
        </p:nvSpPr>
        <p:spPr>
          <a:xfrm>
            <a:off x="-48577" y="1304608"/>
            <a:ext cx="854075" cy="42481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善良淳朴的老王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70696" name="AutoShape 8"/>
          <p:cNvSpPr/>
          <p:nvPr/>
        </p:nvSpPr>
        <p:spPr>
          <a:xfrm>
            <a:off x="680720" y="872490"/>
            <a:ext cx="121285" cy="4873625"/>
          </a:xfrm>
          <a:prstGeom prst="leftBrace">
            <a:avLst>
              <a:gd name="adj1" fmla="val 14950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WordArt 9"/>
          <p:cNvSpPr>
            <a:spLocks noTextEdit="1"/>
          </p:cNvSpPr>
          <p:nvPr/>
        </p:nvSpPr>
        <p:spPr>
          <a:xfrm>
            <a:off x="7113588" y="1951990"/>
            <a:ext cx="18002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善</a:t>
            </a:r>
            <a:endParaRPr lang="zh-CN" altLang="en-US" sz="8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2920" y="721360"/>
            <a:ext cx="2141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老实厚道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920" y="2559050"/>
            <a:ext cx="15957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重感情讲仁义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0420" y="4705350"/>
            <a:ext cx="95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 dirty="0">
                <a:sym typeface="+mn-ea"/>
              </a:rPr>
              <a:t>——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5467350" y="4748530"/>
            <a:ext cx="2041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知恩图报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2" grpId="0"/>
      <p:bldP spid="370693" grpId="0"/>
      <p:bldP spid="370694" grpId="0"/>
      <p:bldP spid="370695" grpId="0"/>
      <p:bldP spid="370696" grpId="0" bldLvl="0" animBg="1"/>
      <p:bldP spid="2" grpId="0"/>
      <p:bldP spid="3" grpId="0"/>
      <p:bldP spid="6" grpId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22" name="Text Box 2"/>
          <p:cNvSpPr txBox="1"/>
          <p:nvPr/>
        </p:nvSpPr>
        <p:spPr>
          <a:xfrm>
            <a:off x="468313" y="188913"/>
            <a:ext cx="80645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思考：作者对老王的友好表现在哪里？体现出作者怎样的品质？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8" name="Text Box 3"/>
          <p:cNvSpPr txBox="1"/>
          <p:nvPr/>
        </p:nvSpPr>
        <p:spPr>
          <a:xfrm>
            <a:off x="323850" y="1341438"/>
            <a:ext cx="8675688" cy="350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、照顾老王的生意，坐他车。（第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、老王再客气，也付给他应得的报酬。（第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、老王送来香油鸡蛋，不能让他白送，也给了钱。（第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、关心老王的生计：三轮车改装后，生意不好做，关切询问他是否能维持生活。（第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、她的女儿也如她一样善良，送老王大瓶鱼肝油，治好他的夜盲症。（第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4" name="AutoShape 4"/>
          <p:cNvSpPr/>
          <p:nvPr/>
        </p:nvSpPr>
        <p:spPr>
          <a:xfrm>
            <a:off x="6781800" y="4652963"/>
            <a:ext cx="1752600" cy="2089150"/>
          </a:xfrm>
          <a:prstGeom prst="irregularSeal1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善</a:t>
            </a:r>
            <a:endParaRPr lang="zh-CN" altLang="en-US" sz="6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126" name="Rectangle 6"/>
          <p:cNvSpPr/>
          <p:nvPr/>
        </p:nvSpPr>
        <p:spPr>
          <a:xfrm>
            <a:off x="3492500" y="5445125"/>
            <a:ext cx="3455988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>
              <a:lnSpc>
                <a:spcPct val="90000"/>
              </a:lnSpc>
            </a:pP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  爱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（人道主义精神）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7" name="AutoShape 7"/>
          <p:cNvSpPr/>
          <p:nvPr/>
        </p:nvSpPr>
        <p:spPr>
          <a:xfrm>
            <a:off x="900113" y="5086350"/>
            <a:ext cx="2773362" cy="16557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2080021" y="0"/>
              </a:cxn>
              <a:cxn ang="11796480">
                <a:pos x="0" y="827882"/>
              </a:cxn>
              <a:cxn ang="5898240">
                <a:pos x="2080021" y="1655763"/>
              </a:cxn>
              <a:cxn ang="0">
                <a:pos x="2773362" y="827882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极富爱心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2" grpId="0"/>
      <p:bldP spid="21508" grpId="0"/>
      <p:bldP spid="389124" grpId="0" animBg="1"/>
      <p:bldP spid="389126" grpId="0"/>
      <p:bldP spid="3891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矩形 20483"/>
          <p:cNvSpPr/>
          <p:nvPr/>
        </p:nvSpPr>
        <p:spPr>
          <a:xfrm>
            <a:off x="2872740" y="-24130"/>
            <a:ext cx="2994660" cy="862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怀 念 老 王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504825" y="3704590"/>
            <a:ext cx="76492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明确：一个社会总有幸运者和不幸者，幸运者有责任关爱不幸者，关注他们的命运，帮助改善他们的处境。作者觉得自己是一个幸运的人，老王是一个不幸的人。而自己对老王的关爱不够，所以感到 “</a:t>
            </a:r>
            <a:r>
              <a:rPr lang="zh-CN" altLang="en-US" sz="2800">
                <a:solidFill>
                  <a:srgbClr val="99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愧怍</a:t>
            </a:r>
            <a:r>
              <a:rPr lang="zh-CN" altLang="en-US" sz="28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”。</a:t>
            </a:r>
            <a:endParaRPr lang="zh-CN" altLang="en-US" sz="280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825" y="1066800"/>
            <a:ext cx="79406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结合全文，说说课文结尾的最后一句话</a:t>
            </a:r>
            <a:r>
              <a:rPr lang="en-US" altLang="zh-CN" sz="32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那是一个幸运的人对一个不幸者的</a:t>
            </a:r>
            <a:r>
              <a:rPr lang="zh-CN" altLang="en-US" sz="3200" b="1">
                <a:solidFill>
                  <a:srgbClr val="993300"/>
                </a:solidFill>
                <a:ea typeface="黑体" panose="02010609060101010101" pitchFamily="2" charset="-122"/>
                <a:sym typeface="+mn-ea"/>
              </a:rPr>
              <a:t>愧怍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作者为什么会感到</a:t>
            </a:r>
            <a:r>
              <a:rPr lang="zh-CN" altLang="en-US" sz="3200">
                <a:solidFill>
                  <a:srgbClr val="99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愧怍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呢？</a:t>
            </a:r>
            <a:endParaRPr lang="zh-CN" altLang="en-US" sz="3200" b="1" strike="noStrike" noProof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838200" y="1914049"/>
            <a:ext cx="7543800" cy="44602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200" b="1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首先，要有平等观念。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人与人之间的关系应该是平等的，即使由于境遇不同，有幸运与不幸的差别，也要互相尊重。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其次，有人道主义精神。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对不幸者应该怀有一颗具有人道主义精神的爱心。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876300" y="711835"/>
            <a:ext cx="73914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作者一家对老王非常关心、爱护，你觉得除了性格善良之外，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  <a:sym typeface="+mn-ea"/>
              </a:rPr>
              <a:t>还要怎样对待像老王那样的不幸者？ 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8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Rectangle 2"/>
          <p:cNvSpPr>
            <a:spLocks noGrp="1"/>
          </p:cNvSpPr>
          <p:nvPr>
            <p:ph type="body"/>
          </p:nvPr>
        </p:nvSpPr>
        <p:spPr>
          <a:xfrm>
            <a:off x="971550" y="1743075"/>
            <a:ext cx="7921625" cy="2693988"/>
          </a:xfrm>
        </p:spPr>
        <p:txBody>
          <a:bodyPr wrap="square" lIns="91440" tIns="45720" rIns="91440" bIns="45720" anchor="t"/>
          <a:p>
            <a:pPr marL="457200" lvl="0" indent="-457200" eaLnBrk="1" hangingPunct="1"/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爱是一种情感，更是一种美德，其实生活中我们每天都会看到象老王那样的人。我们周围的</a:t>
            </a:r>
            <a:r>
              <a:rPr lang="en-US" altLang="zh-CN" sz="3600" b="1" dirty="0">
                <a:solidFill>
                  <a:schemeClr val="tx2"/>
                </a:solidFill>
                <a:ea typeface="华文隶书" pitchFamily="2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老王</a:t>
            </a:r>
            <a:r>
              <a:rPr lang="en-US" altLang="zh-CN" sz="3600" b="1" dirty="0">
                <a:solidFill>
                  <a:schemeClr val="tx2"/>
                </a:solidFill>
                <a:ea typeface="华文隶书" pitchFamily="2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，你看到了吗？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marL="457200" lvl="0" indent="-457200" eaLnBrk="1" hangingPunct="1"/>
            <a:endParaRPr lang="zh-CN" altLang="en-US" sz="3600" dirty="0">
              <a:solidFill>
                <a:schemeClr val="tx2"/>
              </a:solidFill>
              <a:ea typeface="华文隶书" pitchFamily="2" charset="-122"/>
            </a:endParaRPr>
          </a:p>
          <a:p>
            <a:pPr marL="457200" lvl="0" indent="-457200" eaLnBrk="1" hangingPunct="1">
              <a:buNone/>
            </a:pPr>
            <a:endParaRPr lang="en-US" altLang="zh-CN" sz="3600">
              <a:solidFill>
                <a:schemeClr val="tx2"/>
              </a:solidFill>
              <a:ea typeface="华文隶书" pitchFamily="2" charset="-122"/>
            </a:endParaRPr>
          </a:p>
        </p:txBody>
      </p:sp>
      <p:sp>
        <p:nvSpPr>
          <p:cNvPr id="38916" name="Text Box 7"/>
          <p:cNvSpPr txBox="1"/>
          <p:nvPr/>
        </p:nvSpPr>
        <p:spPr>
          <a:xfrm>
            <a:off x="1042988" y="260350"/>
            <a:ext cx="4176712" cy="1006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  <a:ea typeface="华文新魏" pitchFamily="2" charset="-122"/>
              </a:rPr>
              <a:t>智情迁移</a:t>
            </a:r>
            <a:endParaRPr lang="zh-CN" altLang="en-US" sz="60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2994" name="Text Box 2"/>
          <p:cNvSpPr txBox="1"/>
          <p:nvPr/>
        </p:nvSpPr>
        <p:spPr>
          <a:xfrm>
            <a:off x="8027988" y="1628775"/>
            <a:ext cx="792162" cy="1746250"/>
          </a:xfrm>
          <a:prstGeom prst="rect">
            <a:avLst/>
          </a:prstGeom>
          <a:solidFill>
            <a:srgbClr val="C0C0C0">
              <a:alpha val="54117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杨绛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 rot="5400000">
            <a:off x="5973763" y="1019175"/>
            <a:ext cx="2303462" cy="931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老王</a:t>
            </a:r>
            <a:endParaRPr lang="zh-CN" altLang="en-US" sz="9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25" y="5246370"/>
            <a:ext cx="55664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执教者：叶邑镇初级中学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                    牛俊卿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>
            <a:spLocks noGrp="1"/>
          </p:cNvSpPr>
          <p:nvPr>
            <p:ph idx="1"/>
          </p:nvPr>
        </p:nvSpPr>
        <p:spPr>
          <a:xfrm>
            <a:off x="698500" y="1665288"/>
            <a:ext cx="8750300" cy="5192712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>
                <a:solidFill>
                  <a:srgbClr val="004AAE"/>
                </a:solidFill>
                <a:ea typeface=",arial"/>
              </a:rPr>
              <a:t> </a:t>
            </a:r>
            <a:endParaRPr lang="en-US" altLang="zh-CN">
              <a:solidFill>
                <a:srgbClr val="004AAE"/>
              </a:solidFill>
              <a:ea typeface=",arial"/>
            </a:endParaRPr>
          </a:p>
        </p:txBody>
      </p:sp>
      <p:pic>
        <p:nvPicPr>
          <p:cNvPr id="44034" name="Picture 3" descr="3"/>
          <p:cNvPicPr>
            <a:picLocks noChangeAspect="1"/>
          </p:cNvPicPr>
          <p:nvPr/>
        </p:nvPicPr>
        <p:blipFill>
          <a:blip r:embed="rId1"/>
          <a:srcRect b="143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84" name="Text Box 4"/>
          <p:cNvSpPr txBox="1"/>
          <p:nvPr/>
        </p:nvSpPr>
        <p:spPr>
          <a:xfrm>
            <a:off x="5302250" y="6034088"/>
            <a:ext cx="38417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角落里的哭泣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" descr="照片 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0931" name="Text Box 3"/>
          <p:cNvSpPr txBox="1"/>
          <p:nvPr/>
        </p:nvSpPr>
        <p:spPr>
          <a:xfrm>
            <a:off x="4083050" y="6034088"/>
            <a:ext cx="50609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向往？茫然？</a:t>
            </a:r>
            <a:r>
              <a:rPr lang="en-US" altLang="zh-CN" sz="48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48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0932" name="Rectangle 4"/>
          <p:cNvSpPr/>
          <p:nvPr/>
        </p:nvSpPr>
        <p:spPr>
          <a:xfrm>
            <a:off x="539750" y="3716338"/>
            <a:ext cx="82804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王致中，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17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岁，在贵州以背煤为生。一筐煤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40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公斤，从煤坑向上爬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米，然后再走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米山路，挣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元人民币。</a:t>
            </a:r>
            <a:endParaRPr lang="zh-CN" altLang="en-US" sz="36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animBg="1"/>
      <p:bldP spid="3809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a1071043525_31924"/>
          <p:cNvPicPr>
            <a:picLocks noChangeAspect="1"/>
          </p:cNvPicPr>
          <p:nvPr/>
        </p:nvPicPr>
        <p:blipFill>
          <a:blip r:embed="rId1"/>
          <a:srcRect b="80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1955" name="Text Box 3"/>
          <p:cNvSpPr txBox="1">
            <a:spLocks noChangeArrowheads="1"/>
          </p:cNvSpPr>
          <p:nvPr/>
        </p:nvSpPr>
        <p:spPr bwMode="auto">
          <a:xfrm>
            <a:off x="4356100" y="6096000"/>
            <a:ext cx="4787900" cy="76200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生活的旋律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  <a:endParaRPr kumimoji="1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179388" y="549275"/>
            <a:ext cx="8748713" cy="2289175"/>
          </a:xfrm>
          <a:prstGeom prst="rect">
            <a:avLst/>
          </a:prstGeom>
          <a:solidFill>
            <a:srgbClr val="9900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我们的生活被太多假象所蒙骗，以至于缺少了真爱与关怀，在大多数人的眼里，街边的乞讨，都是有组织的集团操纵，为此人们忽略了真正需要帮助的人群。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1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animBg="1"/>
      <p:bldP spid="3819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 descr="照片 0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1" name="Text Box 3"/>
          <p:cNvSpPr txBox="1"/>
          <p:nvPr/>
        </p:nvSpPr>
        <p:spPr>
          <a:xfrm>
            <a:off x="6521450" y="6034088"/>
            <a:ext cx="26225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午餐时刻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WordArt 4"/>
          <p:cNvSpPr/>
          <p:nvPr/>
        </p:nvSpPr>
        <p:spPr>
          <a:xfrm>
            <a:off x="642938" y="642938"/>
            <a:ext cx="187166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说自己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49154" name="Rectangle 3"/>
          <p:cNvSpPr/>
          <p:nvPr/>
        </p:nvSpPr>
        <p:spPr>
          <a:xfrm>
            <a:off x="3643313" y="571500"/>
            <a:ext cx="4895850" cy="1106488"/>
          </a:xfrm>
          <a:prstGeom prst="rect">
            <a:avLst/>
          </a:prstGeom>
          <a:solidFill>
            <a:srgbClr val="0000FF">
              <a:alpha val="32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关注身边的 “老王”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55" name="Rectangle 2"/>
          <p:cNvSpPr txBox="1"/>
          <p:nvPr/>
        </p:nvSpPr>
        <p:spPr>
          <a:xfrm>
            <a:off x="611188" y="1844675"/>
            <a:ext cx="8075612" cy="43910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90170" tIns="46990" rIns="90170" bIns="46990" anchor="t"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总有一种声音让我们泪流满面。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总有一张照片让我们隐隐作痛。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在我们享受着幸福的时候，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不要忘记——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有一群本应该和我们一样的人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正在——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苦苦挣扎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！</a:t>
            </a: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内容占位符 52225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373380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①假如我是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一团火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温暖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一朵花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芬芳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一颗星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光明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</a:t>
            </a:r>
            <a:r>
              <a:rPr lang="zh-CN" altLang="en-US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请大家以上面的形式，把你的心愿表达出来。</a:t>
            </a:r>
            <a:r>
              <a:rPr lang="zh-CN" altLang="en-US" sz="3600" b="1">
                <a:latin typeface="Times New Roman" panose="02020603050405020304" pitchFamily="18" charset="0"/>
                <a:ea typeface="仿宋_GB2312" panose="02010609030101010101" pitchFamily="49" charset="-122"/>
              </a:rPr>
              <a:t>    </a:t>
            </a:r>
            <a:endParaRPr lang="zh-CN" altLang="en-US" sz="3600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52227" name="矩形 52226"/>
          <p:cNvSpPr/>
          <p:nvPr/>
        </p:nvSpPr>
        <p:spPr>
          <a:xfrm>
            <a:off x="1042988" y="5084763"/>
            <a:ext cx="75438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范例：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假如我是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一泓泉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，就要给别人送去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清凉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假如我是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一片云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，就要给别人送去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甘霖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1295400" y="762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、仿句练习。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22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2226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2226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6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2226">
                                            <p:txEl>
                                              <p:charRg st="67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19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2226">
                                            <p:txEl>
                                              <p:charRg st="119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  <p:bldP spid="52227" grpId="0"/>
      <p:bldP spid="522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762000" y="3886200"/>
            <a:ext cx="7772400" cy="1630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范例：爱心是一片冬日的阳光，使饥寒交迫的人感到人间的温暖；爱心是沙漠中的一泓清泉，使身处绝境的人重新看到生活的希望。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609600" y="914400"/>
            <a:ext cx="7912100" cy="3013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②爱心是一片洒落在旱地上的甘霖，使心灵枯萎的人尝到情感的甜美；爱心是一首飘荡在夜间的歌谣，使孤苦无依的人获得心灵的慰藉；爱心是</a:t>
            </a:r>
            <a:r>
              <a:rPr lang="zh-CN" altLang="en-US" sz="3200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；爱心是</a:t>
            </a:r>
            <a:r>
              <a:rPr lang="zh-CN" altLang="en-US" sz="3200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 。</a:t>
            </a:r>
            <a:endParaRPr lang="zh-CN" altLang="en-US" sz="3200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4" name="Oval 2"/>
          <p:cNvSpPr>
            <a:spLocks noChangeArrowheads="1"/>
          </p:cNvSpPr>
          <p:nvPr/>
        </p:nvSpPr>
        <p:spPr bwMode="auto">
          <a:xfrm>
            <a:off x="611188" y="333375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赠  言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  <p:sp>
        <p:nvSpPr>
          <p:cNvPr id="50180" name="WordArt 3"/>
          <p:cNvSpPr>
            <a:spLocks noTextEdit="1"/>
          </p:cNvSpPr>
          <p:nvPr/>
        </p:nvSpPr>
        <p:spPr>
          <a:xfrm>
            <a:off x="395288" y="53006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心存善良仁厚之意；胸怀平等博爱之念。</a:t>
            </a:r>
            <a:endParaRPr lang="zh-CN" altLang="en-US" sz="36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1" name="WordArt 4"/>
          <p:cNvSpPr>
            <a:spLocks noTextEdit="1"/>
          </p:cNvSpPr>
          <p:nvPr/>
        </p:nvSpPr>
        <p:spPr>
          <a:xfrm>
            <a:off x="539750" y="40052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爱人者，人恒爱之；敬人者，人恒敬之。</a:t>
            </a:r>
            <a:endParaRPr lang="zh-CN" altLang="en-US" sz="36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6677" name="Text Box 5"/>
          <p:cNvSpPr txBox="1"/>
          <p:nvPr/>
        </p:nvSpPr>
        <p:spPr>
          <a:xfrm>
            <a:off x="430213" y="1341438"/>
            <a:ext cx="8713787" cy="2105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82502"/>
                </a:solidFill>
                <a:latin typeface="楷体_GB2312" pitchFamily="49" charset="-122"/>
                <a:ea typeface="楷体_GB2312" pitchFamily="49" charset="-122"/>
              </a:rPr>
              <a:t>平等    尊重   博爱</a:t>
            </a:r>
            <a:endParaRPr lang="zh-CN" altLang="en-US" sz="6000" b="1" dirty="0">
              <a:solidFill>
                <a:srgbClr val="F8250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140200"/>
                </a:solidFill>
                <a:latin typeface="华文中宋" pitchFamily="2" charset="-122"/>
                <a:ea typeface="华文中宋" pitchFamily="2" charset="-122"/>
              </a:rPr>
              <a:t>善待我们身边的每一位</a:t>
            </a:r>
            <a:r>
              <a:rPr lang="zh-CN" altLang="en-US" sz="4400" b="1" dirty="0">
                <a:solidFill>
                  <a:srgbClr val="1F10E2"/>
                </a:solidFill>
                <a:latin typeface="华文中宋" pitchFamily="2" charset="-122"/>
                <a:ea typeface="华文中宋" pitchFamily="2" charset="-122"/>
              </a:rPr>
              <a:t>“老王”</a:t>
            </a:r>
            <a:r>
              <a:rPr lang="zh-CN" altLang="en-US" sz="4800" dirty="0">
                <a:solidFill>
                  <a:srgbClr val="1402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4800" dirty="0">
              <a:solidFill>
                <a:srgbClr val="1402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2" descr="4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702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71438" y="1484313"/>
            <a:ext cx="8964612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  <a:r>
              <a:rPr lang="zh-CN" altLang="en-US" sz="8000" b="1" dirty="0">
                <a:solidFill>
                  <a:srgbClr val="003AF4"/>
                </a:solidFill>
                <a:latin typeface="Tahoma" panose="020B0604030504040204" pitchFamily="34" charset="0"/>
                <a:ea typeface="华文新魏" pitchFamily="2" charset="-122"/>
              </a:rPr>
              <a:t>请 记 住</a:t>
            </a:r>
            <a:endParaRPr lang="zh-CN" altLang="en-US" sz="8000" b="1" dirty="0">
              <a:solidFill>
                <a:srgbClr val="003AF4"/>
              </a:solidFill>
              <a:latin typeface="Tahoma" panose="020B0604030504040204" pitchFamily="34" charset="0"/>
              <a:ea typeface="华文新魏" pitchFamily="2" charset="-122"/>
            </a:endParaRPr>
          </a:p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送人玫瑰  手留余香</a:t>
            </a:r>
            <a:r>
              <a:rPr lang="zh-CN" altLang="en-US" sz="8000" b="1" dirty="0">
                <a:solidFill>
                  <a:srgbClr val="FFFF99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  <a:endParaRPr lang="zh-CN" altLang="en-US" sz="8000" b="1" dirty="0">
              <a:solidFill>
                <a:srgbClr val="FFFF99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内容主旨</a:t>
            </a:r>
            <a:endParaRPr lang="zh-CN" altLang="en-US" b="1" dirty="0"/>
          </a:p>
        </p:txBody>
      </p:sp>
      <p:sp>
        <p:nvSpPr>
          <p:cNvPr id="26626" name="文本占位符 64514"/>
          <p:cNvSpPr>
            <a:spLocks noGrp="1"/>
          </p:cNvSpPr>
          <p:nvPr>
            <p:ph idx="1"/>
          </p:nvPr>
        </p:nvSpPr>
        <p:spPr>
          <a:xfrm>
            <a:off x="-98425" y="1600200"/>
            <a:ext cx="9229725" cy="4526280"/>
          </a:xfrm>
        </p:spPr>
        <p:txBody>
          <a:bodyPr anchor="t"/>
          <a:p>
            <a:r>
              <a:rPr lang="zh-CN" altLang="en-US" sz="4400" dirty="0">
                <a:solidFill>
                  <a:srgbClr val="FF0066"/>
                </a:solidFill>
              </a:rPr>
              <a:t>这篇散文以“我”与老王的交往为线索，回忆了老王的几个生活片段，刻画了一个穷苦卑微但又心地善良、老实厚道的人物形象，表达了作者一家对老王那样的不幸者给予的关心、同情和尊重，同时也含蓄地提出了“关怀不幸者”这一社会问题。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内容占位符 34817"/>
          <p:cNvSpPr>
            <a:spLocks noGrp="1"/>
          </p:cNvSpPr>
          <p:nvPr>
            <p:ph idx="1"/>
          </p:nvPr>
        </p:nvSpPr>
        <p:spPr>
          <a:xfrm>
            <a:off x="304800" y="1295400"/>
            <a:ext cx="8305800" cy="4114800"/>
          </a:xfrm>
        </p:spPr>
        <p:txBody>
          <a:bodyPr anchor="t"/>
          <a:p>
            <a:pPr marL="0" indent="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b="1">
              <a:solidFill>
                <a:srgbClr val="0000CC"/>
              </a:solidFill>
              <a:latin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1. 积累字词，了解作者及写作背景。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2. 熟读课文，把握老王人物形象的刻画。（重点）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3. 体会作者写人时的情感态度，学会善待他人，关注生活中的弱势群体。（难点）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4819" name="组合 34818"/>
          <p:cNvGrpSpPr/>
          <p:nvPr/>
        </p:nvGrpSpPr>
        <p:grpSpPr>
          <a:xfrm>
            <a:off x="2743200" y="304800"/>
            <a:ext cx="3200400" cy="990600"/>
            <a:chOff x="0" y="0"/>
            <a:chExt cx="2016" cy="624"/>
          </a:xfrm>
        </p:grpSpPr>
        <p:sp>
          <p:nvSpPr>
            <p:cNvPr id="5123" name="圆角矩形 34819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文本框 34820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学习目标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pic>
        <p:nvPicPr>
          <p:cNvPr id="34822" name="图片 34821" descr="illusticon204672s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152400"/>
            <a:ext cx="150495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18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8099" name="Text Box 3"/>
          <p:cNvSpPr txBox="1"/>
          <p:nvPr/>
        </p:nvSpPr>
        <p:spPr>
          <a:xfrm>
            <a:off x="395288" y="2060575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你认为应如何对待自己周围的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老王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8100" name="Rectangle 4"/>
          <p:cNvSpPr/>
          <p:nvPr/>
        </p:nvSpPr>
        <p:spPr>
          <a:xfrm>
            <a:off x="468313" y="3644900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从许多人对不幸者弱者的冷漠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你认为现代人缺失的是什么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6" name="WordArt 7"/>
          <p:cNvSpPr>
            <a:spLocks noTextEdit="1"/>
          </p:cNvSpPr>
          <p:nvPr/>
        </p:nvSpPr>
        <p:spPr>
          <a:xfrm>
            <a:off x="611188" y="0"/>
            <a:ext cx="2232025" cy="1885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endParaRPr lang="zh-CN" altLang="en-US" sz="6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515" name="Text Box 3"/>
          <p:cNvSpPr txBox="1"/>
          <p:nvPr/>
        </p:nvSpPr>
        <p:spPr>
          <a:xfrm>
            <a:off x="2951163" y="0"/>
            <a:ext cx="6192837" cy="3753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杨绛：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原名杨季康,生于1911年，江苏无锡人。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作家、文学翻译家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。1932年毕业于苏州东吴大学。1935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1938年留学英法，回国后曾在上海震旦女子文理学院、清华大学任教。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主要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译著有《堂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吉诃德》，散文集《干校六记》、《我们仨》、《将饮茶》等，长篇小说《洗澡》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20518" name="Picture 6" descr="杨绛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1880" y="3957955"/>
            <a:ext cx="4154170" cy="3048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杨绛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5275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t012efa3f39bedd7cb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57955"/>
            <a:ext cx="488188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8578" name="Text Box 2"/>
          <p:cNvSpPr txBox="1"/>
          <p:nvPr/>
        </p:nvSpPr>
        <p:spPr>
          <a:xfrm>
            <a:off x="250825" y="2060575"/>
            <a:ext cx="86106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文章作于</a:t>
            </a:r>
            <a:r>
              <a:rPr lang="en-US" altLang="zh-CN" sz="3600" b="1">
                <a:solidFill>
                  <a:srgbClr val="FF0000"/>
                </a:solidFill>
                <a:latin typeface="_x000B__x000C_"/>
                <a:ea typeface="宋体" panose="02010600030101010101" pitchFamily="2" charset="-122"/>
              </a:rPr>
              <a:t>1984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年。这是一篇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回忆性的散文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，作者记叙了自己从前同老王交往中的几个片段，当时正是“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文化大革命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”时期，作者夫妇被认为是“反动学术权威”，但是，任何歪风邪气对老王都没有丝毫影响，他照样尊重作者夫妇。由此与老王的交往深深的印刻在了作者的脑海之中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WordArt 4"/>
          <p:cNvSpPr>
            <a:spLocks noTextEdit="1"/>
          </p:cNvSpPr>
          <p:nvPr/>
        </p:nvSpPr>
        <p:spPr>
          <a:xfrm>
            <a:off x="2555875" y="404813"/>
            <a:ext cx="33528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ln w="12700" cap="flat" cmpd="sng">
                  <a:solidFill>
                    <a:srgbClr val="3333CC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4560" y="455295"/>
            <a:ext cx="5029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fontAlgn="base" hangingPunct="1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itchFamily="2" charset="-122"/>
                <a:ea typeface="华文彩云" pitchFamily="2" charset="-122"/>
                <a:sym typeface="+mn-ea"/>
              </a:rPr>
              <a:t>这些字词你会读吗？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彩云" pitchFamily="2" charset="-122"/>
              <a:ea typeface="华文彩云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560" y="1760855"/>
            <a:ext cx="8424545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8320"/>
              </a:lnSpc>
            </a:pPr>
            <a:r>
              <a:rPr lang="en-US" altLang="zh-CN" sz="3600" dirty="0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    </a:t>
            </a:r>
            <a:r>
              <a:rPr lang="zh-CN" altLang="en-US" sz="4000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cs typeface="+mn-ea"/>
                <a:sym typeface="+mn-ea"/>
              </a:rPr>
              <a:t>伛</a:t>
            </a:r>
            <a:r>
              <a:rPr lang="zh-CN" altLang="en-US" sz="4000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     </a:t>
            </a:r>
            <a:r>
              <a:rPr lang="zh-CN" altLang="en-US" sz="4000" u="sng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攥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着      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惶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恐       取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缔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           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ea"/>
            </a:endParaRPr>
          </a:p>
          <a:p>
            <a:pPr>
              <a:lnSpc>
                <a:spcPts val="8320"/>
              </a:lnSpc>
            </a:pP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ea"/>
            </a:endParaRPr>
          </a:p>
          <a:p>
            <a:pPr>
              <a:lnSpc>
                <a:spcPts val="8320"/>
              </a:lnSpc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 眼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翳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  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骷髅  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   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 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滞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笨       愧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ea"/>
              </a:rPr>
              <a:t>怍</a:t>
            </a:r>
            <a:endParaRPr lang="zh-CN" altLang="en-US" sz="4000" u="sng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  <a:p>
            <a:endParaRPr lang="zh-CN" altLang="en-US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1024255" y="1658620"/>
            <a:ext cx="791210" cy="5791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lvl="0" fontAlgn="base">
              <a:buNone/>
            </a:pPr>
            <a:r>
              <a:rPr lang="en-US" altLang="x-none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yǔ</a:t>
            </a:r>
            <a:endParaRPr lang="en-US" altLang="x-none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6685" y="1658620"/>
            <a:ext cx="12395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fontAlgn="base">
              <a:buNone/>
            </a:pPr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zuàn</a:t>
            </a:r>
            <a:endParaRPr lang="en-US" altLang="x-none" sz="32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3260" y="1658620"/>
            <a:ext cx="15690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fontAlgn="base">
              <a:buNone/>
            </a:pPr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huáng</a:t>
            </a:r>
            <a:endParaRPr lang="en-US" altLang="x-none" sz="32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2200" y="1658620"/>
            <a:ext cx="6921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dì</a:t>
            </a:r>
            <a:endParaRPr lang="en-US" altLang="x-none" sz="32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6840" y="3664585"/>
            <a:ext cx="8909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fontAlgn="base">
              <a:buNone/>
            </a:pPr>
            <a:r>
              <a:rPr lang="en-US" altLang="x-none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yì</a:t>
            </a:r>
            <a:endParaRPr lang="en-US" altLang="x-none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65755" y="3664585"/>
            <a:ext cx="16275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kū</a:t>
            </a:r>
            <a:r>
              <a:rPr lang="en-US" altLang="x-none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  </a:t>
            </a:r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lóu</a:t>
            </a:r>
            <a:endParaRPr lang="en-US" altLang="x-none" sz="32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25695" y="3664585"/>
            <a:ext cx="9461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zhì</a:t>
            </a:r>
            <a:r>
              <a:rPr lang="en-US" altLang="x-none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 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312025" y="3664585"/>
            <a:ext cx="9525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x-none" sz="32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  <a:sym typeface="+mn-ea"/>
              </a:rPr>
              <a:t>zuò</a:t>
            </a:r>
            <a:endParaRPr lang="en-US" altLang="x-none" sz="32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1" name="Picture 1026" descr="车夫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Text Box 1027"/>
          <p:cNvSpPr txBox="1"/>
          <p:nvPr/>
        </p:nvSpPr>
        <p:spPr>
          <a:xfrm>
            <a:off x="4427538" y="404813"/>
            <a:ext cx="4968875" cy="3381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5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5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请你带着问题，阅读课文，走进老王的心灵。</a:t>
            </a:r>
            <a:endParaRPr lang="zh-CN" altLang="en-US" sz="5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3" name="Picture 1028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6100" cy="494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3" name="Oval 1029"/>
          <p:cNvSpPr/>
          <p:nvPr/>
        </p:nvSpPr>
        <p:spPr>
          <a:xfrm>
            <a:off x="539750" y="5013325"/>
            <a:ext cx="3240088" cy="1676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5400" dirty="0">
                <a:latin typeface="Arial" panose="020B0604020202020204" pitchFamily="34" charset="0"/>
                <a:ea typeface="方正舒体" pitchFamily="2" charset="-122"/>
              </a:rPr>
              <a:t>走近老王</a:t>
            </a:r>
            <a:endParaRPr lang="zh-CN" altLang="en-US" sz="5400" dirty="0"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  <p:bldP spid="2017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zh-CN" b="1" dirty="0"/>
              <a:t>速读课文  思考问题</a:t>
            </a:r>
            <a:endParaRPr lang="zh-CN" altLang="zh-CN" b="1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543560" y="1698625"/>
            <a:ext cx="8229600" cy="283273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b="1" dirty="0"/>
              <a:t>1、老王是一个怎样的人？（两个方面）</a:t>
            </a:r>
            <a:endParaRPr lang="zh-CN" altLang="zh-CN" b="1" dirty="0"/>
          </a:p>
          <a:p>
            <a:pPr eaLnBrk="1" hangingPunct="1">
              <a:buNone/>
            </a:pPr>
            <a:r>
              <a:rPr lang="zh-CN" altLang="zh-CN" b="1" dirty="0"/>
              <a:t>   （1-4段）说明老王是一个</a:t>
            </a:r>
            <a:r>
              <a:rPr lang="zh-CN" altLang="zh-CN" b="1" u="sng" dirty="0"/>
              <a:t>              的</a:t>
            </a:r>
            <a:r>
              <a:rPr lang="zh-CN" altLang="zh-CN" b="1" dirty="0"/>
              <a:t>人；</a:t>
            </a:r>
            <a:endParaRPr lang="zh-CN" altLang="zh-CN" b="1" dirty="0"/>
          </a:p>
          <a:p>
            <a:pPr eaLnBrk="1" hangingPunct="1">
              <a:buNone/>
            </a:pPr>
            <a:r>
              <a:rPr lang="zh-CN" altLang="zh-CN" b="1" dirty="0"/>
              <a:t>   （5-22段）说明老王是一个</a:t>
            </a:r>
            <a:r>
              <a:rPr lang="zh-CN" altLang="zh-CN" b="1" u="sng" dirty="0"/>
              <a:t>           </a:t>
            </a:r>
            <a:r>
              <a:rPr lang="zh-CN" altLang="zh-CN" b="1" dirty="0"/>
              <a:t>的人。</a:t>
            </a:r>
            <a:endParaRPr lang="zh-CN" altLang="zh-CN" b="1" dirty="0"/>
          </a:p>
          <a:p>
            <a:pPr eaLnBrk="1" hangingPunct="1">
              <a:buNone/>
            </a:pPr>
            <a:r>
              <a:rPr lang="zh-CN" altLang="zh-CN" b="1" dirty="0"/>
              <a:t>2、</a:t>
            </a:r>
            <a:r>
              <a:rPr lang="zh-CN" altLang="en-US" b="1" dirty="0">
                <a:solidFill>
                  <a:schemeClr val="tx1"/>
                </a:solidFill>
                <a:sym typeface="+mn-ea"/>
              </a:rPr>
              <a:t>课文第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sym typeface="+mn-ea"/>
              </a:rPr>
              <a:t>自然段写老王的生理残疾，</a:t>
            </a:r>
            <a:r>
              <a:rPr lang="zh-CN" altLang="zh-CN" b="1" dirty="0"/>
              <a:t>别人是怎样对待老王的？</a:t>
            </a:r>
            <a:endParaRPr lang="zh-CN" altLang="zh-CN" b="1" dirty="0"/>
          </a:p>
          <a:p>
            <a:pPr eaLnBrk="1" hangingPunct="1">
              <a:buNone/>
            </a:pPr>
            <a:endParaRPr lang="zh-CN" altLang="zh-CN" b="1" dirty="0"/>
          </a:p>
        </p:txBody>
      </p:sp>
      <p:sp>
        <p:nvSpPr>
          <p:cNvPr id="11268" name="Text Box 4"/>
          <p:cNvSpPr txBox="1"/>
          <p:nvPr/>
        </p:nvSpPr>
        <p:spPr>
          <a:xfrm>
            <a:off x="5795645" y="2162493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4000" b="1" dirty="0">
                <a:solidFill>
                  <a:srgbClr val="990099"/>
                </a:solidFill>
                <a:latin typeface="Arial" panose="020B0604020202020204" pitchFamily="34" charset="0"/>
                <a:ea typeface="楷体_GB2312" pitchFamily="49" charset="-122"/>
              </a:rPr>
              <a:t>很苦</a:t>
            </a:r>
            <a:endParaRPr lang="zh-CN" altLang="zh-CN" sz="4000" b="1" dirty="0">
              <a:solidFill>
                <a:srgbClr val="99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5875655" y="2794318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990099"/>
                </a:solidFill>
                <a:latin typeface="Arial" panose="020B0604020202020204" pitchFamily="34" charset="0"/>
                <a:ea typeface="楷体_GB2312" pitchFamily="49" charset="-122"/>
              </a:rPr>
              <a:t>善良</a:t>
            </a:r>
            <a:endParaRPr lang="zh-CN" altLang="zh-CN" sz="3600" b="1" dirty="0">
              <a:solidFill>
                <a:srgbClr val="99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9363" name="Rectangle 3"/>
          <p:cNvSpPr>
            <a:spLocks noGrp="1"/>
          </p:cNvSpPr>
          <p:nvPr/>
        </p:nvSpPr>
        <p:spPr>
          <a:xfrm>
            <a:off x="456883" y="4617720"/>
            <a:ext cx="8218488" cy="2087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fontAlgn="base" hangingPunct="1"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不愿坐他的车；</a:t>
            </a:r>
            <a:endParaRPr lang="zh-CN" altLang="en-US" sz="3600" b="1" strike="noStrike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叫他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“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老光棍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”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600" b="1" strike="noStrike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恶意的揣测他眼睛瞎掉的原因。</a:t>
            </a:r>
            <a:endParaRPr lang="zh-CN" altLang="en-US" sz="3600" b="1" strike="noStrike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fontAlgn="base" hangingPunct="1">
              <a:buNone/>
            </a:pPr>
            <a:endParaRPr lang="zh-CN" altLang="en-US" sz="3600" b="1" strike="noStrike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charRg st="1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3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charRg st="53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>
                                            <p:txEl>
                                              <p:charRg st="53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charRg st="8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/>
          <p:nvPr/>
        </p:nvSpPr>
        <p:spPr>
          <a:xfrm>
            <a:off x="78105" y="0"/>
            <a:ext cx="5647055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精读课文</a:t>
            </a:r>
            <a:endParaRPr lang="zh-CN" altLang="en-US" sz="40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小组合作、研讨探究</a:t>
            </a:r>
            <a:endParaRPr lang="zh-CN" altLang="en-US" sz="44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1475" name="Text Box 3"/>
          <p:cNvSpPr txBox="1"/>
          <p:nvPr/>
        </p:nvSpPr>
        <p:spPr>
          <a:xfrm>
            <a:off x="248920" y="2128520"/>
            <a:ext cx="8866505" cy="3046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苦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4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pPr lvl="0" indent="0" algn="just">
              <a:spcBef>
                <a:spcPct val="50000"/>
              </a:spcBef>
            </a:pPr>
            <a:endParaRPr lang="zh-CN" altLang="en-US" sz="4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pPr lvl="0" indent="0" algn="just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课文是从哪些方面来写老王的苦的？</a:t>
            </a:r>
            <a:endParaRPr lang="zh-CN" altLang="en-US" sz="4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2660</Words>
  <Application>WPS 演示</Application>
  <PresentationFormat/>
  <Paragraphs>261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9" baseType="lpstr">
      <vt:lpstr>Arial</vt:lpstr>
      <vt:lpstr>宋体</vt:lpstr>
      <vt:lpstr>Wingdings</vt:lpstr>
      <vt:lpstr>华文楷体</vt:lpstr>
      <vt:lpstr>Times New Roman</vt:lpstr>
      <vt:lpstr>方正姚体</vt:lpstr>
      <vt:lpstr>黑体</vt:lpstr>
      <vt:lpstr>华文行楷</vt:lpstr>
      <vt:lpstr>楷体_GB2312</vt:lpstr>
      <vt:lpstr>_x000B__x000C_</vt:lpstr>
      <vt:lpstr>微软雅黑</vt:lpstr>
      <vt:lpstr>华文彩云</vt:lpstr>
      <vt:lpstr>方正舒体</vt:lpstr>
      <vt:lpstr>华文行楷</vt:lpstr>
      <vt:lpstr>Arial Unicode MS</vt:lpstr>
      <vt:lpstr>Calibri</vt:lpstr>
      <vt:lpstr>华文行楷</vt:lpstr>
      <vt:lpstr>隶书</vt:lpstr>
      <vt:lpstr>仿宋_GB2312</vt:lpstr>
      <vt:lpstr>华文隶书</vt:lpstr>
      <vt:lpstr>华文新魏</vt:lpstr>
      <vt:lpstr>,arial</vt:lpstr>
      <vt:lpstr>迷你简启体</vt:lpstr>
      <vt:lpstr>华文中宋</vt:lpstr>
      <vt:lpstr>Tahoma</vt:lpstr>
      <vt:lpstr>新宋体</vt:lpstr>
      <vt:lpstr>Segoe Print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速读课文  思考问题</vt:lpstr>
      <vt:lpstr>PowerPoint 演示文稿</vt:lpstr>
      <vt:lpstr>PowerPoint 演示文稿</vt:lpstr>
      <vt:lpstr>PowerPoint 演示文稿</vt:lpstr>
      <vt:lpstr>PowerPoint 演示文稿</vt:lpstr>
      <vt:lpstr>精读课文，填写下表</vt:lpstr>
      <vt:lpstr>精读课文，填写下表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内容主旨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niujunqing</cp:lastModifiedBy>
  <cp:revision>251</cp:revision>
  <dcterms:created xsi:type="dcterms:W3CDTF">2003-10-06T05:01:00Z</dcterms:created>
  <dcterms:modified xsi:type="dcterms:W3CDTF">2018-04-16T09:11:32Z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