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8" r:id="rId2"/>
    <p:sldMasterId id="2147483704" r:id="rId3"/>
  </p:sldMasterIdLst>
  <p:notesMasterIdLst>
    <p:notesMasterId r:id="rId37"/>
  </p:notesMasterIdLst>
  <p:sldIdLst>
    <p:sldId id="269" r:id="rId4"/>
    <p:sldId id="295" r:id="rId5"/>
    <p:sldId id="296" r:id="rId6"/>
    <p:sldId id="297" r:id="rId7"/>
    <p:sldId id="298" r:id="rId8"/>
    <p:sldId id="309" r:id="rId9"/>
    <p:sldId id="301" r:id="rId10"/>
    <p:sldId id="302" r:id="rId11"/>
    <p:sldId id="303" r:id="rId12"/>
    <p:sldId id="304" r:id="rId13"/>
    <p:sldId id="311" r:id="rId14"/>
    <p:sldId id="312" r:id="rId15"/>
    <p:sldId id="313" r:id="rId16"/>
    <p:sldId id="315" r:id="rId17"/>
    <p:sldId id="316" r:id="rId18"/>
    <p:sldId id="317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0000FF"/>
    <a:srgbClr val="3333CC"/>
    <a:srgbClr val="000000"/>
    <a:srgbClr val="FF00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8" autoAdjust="0"/>
    <p:restoredTop sz="94600"/>
  </p:normalViewPr>
  <p:slideViewPr>
    <p:cSldViewPr>
      <p:cViewPr varScale="1">
        <p:scale>
          <a:sx n="70" d="100"/>
          <a:sy n="70" d="100"/>
        </p:scale>
        <p:origin x="135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83E9E2-A334-4032-94A7-CF6CD34C9E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6125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7E03F57-9F68-441C-AE7C-1348E5E19777}" type="slidenum">
              <a:rPr lang="en-US" altLang="zh-CN" smtClean="0">
                <a:solidFill>
                  <a:srgbClr val="000000"/>
                </a:solidFill>
              </a:rPr>
              <a:pPr/>
              <a:t>14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2576845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2A09F86-8206-4E84-8A43-778155242747}" type="slidenum">
              <a:rPr lang="en-US" altLang="zh-CN" smtClean="0">
                <a:solidFill>
                  <a:srgbClr val="000000"/>
                </a:solidFill>
              </a:rPr>
              <a:pPr/>
              <a:t>15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2771544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3FB0BC8-9764-4A03-AF5C-FE93BEF2E384}" type="slidenum">
              <a:rPr lang="en-US" altLang="zh-CN" smtClean="0">
                <a:solidFill>
                  <a:srgbClr val="000000"/>
                </a:solidFill>
              </a:rPr>
              <a:pPr/>
              <a:t>16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12081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8A309D-B2E7-445C-96CB-4FF25AD5E013}" type="slidenum">
              <a:rPr lang="en-US" altLang="zh-CN" smtClean="0">
                <a:solidFill>
                  <a:srgbClr val="000000"/>
                </a:solidFill>
              </a:rPr>
              <a:pPr/>
              <a:t>19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1710991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F3F4053-38C4-4BC0-919A-7CBC3502C7B9}" type="slidenum">
              <a:rPr lang="en-US" altLang="zh-CN" smtClean="0">
                <a:solidFill>
                  <a:srgbClr val="000000"/>
                </a:solidFill>
              </a:rPr>
              <a:pPr/>
              <a:t>25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1351288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2406A31-ED92-4DFC-A0D8-580C8308E327}" type="slidenum">
              <a:rPr lang="en-US" altLang="zh-CN" smtClean="0">
                <a:solidFill>
                  <a:srgbClr val="000000"/>
                </a:solidFill>
              </a:rPr>
              <a:pPr/>
              <a:t>29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3981117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A055703-08E6-4769-A3E3-BA2AD71263D4}" type="slidenum">
              <a:rPr lang="en-US" altLang="zh-CN" smtClean="0">
                <a:solidFill>
                  <a:srgbClr val="000000"/>
                </a:solidFill>
              </a:rPr>
              <a:pPr/>
              <a:t>30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  <p:extLst>
      <p:ext uri="{BB962C8B-B14F-4D97-AF65-F5344CB8AC3E}">
        <p14:creationId xmlns:p14="http://schemas.microsoft.com/office/powerpoint/2010/main" val="3033364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FD094-3190-4FD3-AC38-F3D4290C695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AD675-A271-4C15-A9BC-8FD16B090FE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CB873-6FF2-4FB4-B57B-174783661C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7651ABC-ED75-4034-A645-01412353231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F4A5FF-0C8E-45BC-A897-914F23FFAB0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2FCC0A-7206-4951-AFE2-D094666CB5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77F5A54-AB8A-4557-B12F-0C20DDF12F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1BB87-F6D1-45B5-83F2-097E2E0B0AD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228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4317B-938C-4C86-A377-2C2C8845950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44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16CE1-2285-4B0B-8A43-922349E590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061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8D7F9-F7F8-405A-A90F-183E2C1E84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18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655FA-6B32-41DD-8E07-77744375418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A6FBD-3D56-4533-AF77-0C0FC1BBAD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73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5EAEB-A9BA-4C27-BDCA-6EE6FBFE417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94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8F272-6131-46DD-AC84-EF1FF35E0A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452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D23E4-EFE4-4FC1-8EFB-A022353A92B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9229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D3DA5-B58F-459F-83D8-8CEC531DB1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765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AD51D-577B-4804-8F26-3BC6C356D9A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58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D7CFF-A8AB-469C-8A58-4CD96AC342E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8170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49928-9C5D-434B-AF40-F49B17C998E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748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0B758-7B31-4959-8FE8-37DD1554C1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510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24C0A-C306-491F-8192-C13FDD6F43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010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225CB-2794-41FC-A32D-DCB4F068CCB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5D7B3-B788-4D66-8366-E0DD580C3D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506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1BB87-F6D1-45B5-83F2-097E2E0B0AD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740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4317B-938C-4C86-A377-2C2C8845950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3872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16CE1-2285-4B0B-8A43-922349E5903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8530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8D7F9-F7F8-405A-A90F-183E2C1E84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9743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A6FBD-3D56-4533-AF77-0C0FC1BBAD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316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5EAEB-A9BA-4C27-BDCA-6EE6FBFE417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858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8F272-6131-46DD-AC84-EF1FF35E0A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509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D23E4-EFE4-4FC1-8EFB-A022353A92B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617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D3DA5-B58F-459F-83D8-8CEC531DB1F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2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2D9C0-8319-4680-AF48-7FF872F01F4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AD51D-577B-4804-8F26-3BC6C356D9A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2661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D7CFF-A8AB-469C-8A58-4CD96AC342E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53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49928-9C5D-434B-AF40-F49B17C998E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4876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0B758-7B31-4959-8FE8-37DD1554C10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497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24C0A-C306-491F-8192-C13FDD6F43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13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5D7B3-B788-4D66-8366-E0DD580C3D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64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549B10-1B13-4B1D-A3B4-7F4092486BE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EE7E5-D870-485A-9172-06D4C37FB5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0178-B408-450F-A497-D0BF5080E92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F36F5-EF00-44BA-A108-98848FA3BD7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D4A9D-73AD-42BD-B6F0-21EA4086DB3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latin typeface="+mn-lt"/>
              </a:defRPr>
            </a:lvl1pPr>
          </a:lstStyle>
          <a:p>
            <a:fld id="{BC23D6E9-2BB8-4A72-8EED-8F5017CDEFB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84" r:id="rId12"/>
    <p:sldLayoutId id="2147483685" r:id="rId13"/>
    <p:sldLayoutId id="2147483686" r:id="rId14"/>
    <p:sldLayoutId id="2147483687" r:id="rId15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E22661A-55F7-480C-8607-388CF65F57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1E22661A-55F7-480C-8607-388CF65F57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10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7.xml"/><Relationship Id="rId1" Type="http://schemas.openxmlformats.org/officeDocument/2006/relationships/audio" Target="file:///L:\&#24352;&#25991;&#20029;\zhuibei.wav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file:///J:\7&#19979;&#35838;&#20214;\&#19977;&#21333;&#20803;&#35838;&#20214;\&#23828;&#20140;&#28009;%20-%20&#29238;&#20146;%20(&#37325;&#21046;&#29256;).mp3" TargetMode="External"/><Relationship Id="rId1" Type="http://schemas.microsoft.com/office/2007/relationships/media" Target="file:///J:\7&#19979;&#35838;&#20214;\&#19977;&#21333;&#20803;&#35838;&#20214;\&#23828;&#20140;&#28009;%20-%20&#29238;&#20146;%20(&#37325;&#21046;&#29256;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file:///C:\Users\yb\AppData\Local\Temp\WINDOWS\Temporary%20Internet%20Files\Lenovo\Local%20Settings\Temp\Rar$DI00.766\&#25026;&#20320;.swf" TargetMode="External"/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572000" y="2492375"/>
            <a:ext cx="3887788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/>
          <a:lstStyle/>
          <a:p>
            <a:pPr eaLnBrk="0" hangingPunct="0">
              <a:lnSpc>
                <a:spcPct val="90000"/>
              </a:lnSpc>
            </a:pPr>
            <a:r>
              <a:rPr kumimoji="1"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 </a:t>
            </a: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人生是一节一节台阶</a:t>
            </a:r>
          </a:p>
          <a:p>
            <a:pPr eaLnBrk="0" hangingPunct="0">
              <a:lnSpc>
                <a:spcPct val="90000"/>
              </a:lnSpc>
            </a:pPr>
            <a:endParaRPr kumimoji="1" lang="zh-CN" altLang="en-US" sz="2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许多人渴望在台阶上</a:t>
            </a:r>
          </a:p>
          <a:p>
            <a:pPr eaLnBrk="0" hangingPunct="0">
              <a:lnSpc>
                <a:spcPct val="90000"/>
              </a:lnSpc>
            </a:pPr>
            <a:endParaRPr kumimoji="1" lang="zh-CN" altLang="en-US" sz="2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找到自己的高度</a:t>
            </a:r>
          </a:p>
          <a:p>
            <a:pPr eaLnBrk="0" hangingPunct="0">
              <a:lnSpc>
                <a:spcPct val="90000"/>
              </a:lnSpc>
            </a:pPr>
            <a:endParaRPr kumimoji="1" lang="zh-CN" altLang="en-US" sz="2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父亲正是如此</a:t>
            </a:r>
          </a:p>
          <a:p>
            <a:pPr eaLnBrk="0" hangingPunct="0">
              <a:lnSpc>
                <a:spcPct val="90000"/>
              </a:lnSpc>
            </a:pPr>
            <a:endParaRPr kumimoji="1" lang="zh-CN" altLang="en-US" sz="24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新魏" pitchFamily="2" charset="-122"/>
            </a:endParaRPr>
          </a:p>
          <a:p>
            <a:pPr eaLnBrk="0" hangingPunct="0">
              <a:lnSpc>
                <a:spcPct val="90000"/>
              </a:lnSpc>
            </a:pP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可是</a:t>
            </a:r>
          </a:p>
          <a:p>
            <a:pPr eaLnBrk="0" hangingPunct="0">
              <a:lnSpc>
                <a:spcPct val="90000"/>
              </a:lnSpc>
            </a:pP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         </a:t>
            </a:r>
            <a:r>
              <a:rPr kumimoji="1" lang="en-US" altLang="zh-CN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——</a:t>
            </a:r>
            <a:r>
              <a:rPr kumimoji="1" lang="zh-CN" altLang="en-US" sz="2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新魏" pitchFamily="2" charset="-122"/>
              </a:rPr>
              <a:t>果真吗？</a:t>
            </a:r>
          </a:p>
        </p:txBody>
      </p:sp>
      <p:pic>
        <p:nvPicPr>
          <p:cNvPr id="38915" name="Picture 3" descr="石径幽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5800" cy="6858000"/>
          </a:xfrm>
          <a:prstGeom prst="rect">
            <a:avLst/>
          </a:prstGeom>
          <a:noFill/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7524750" y="333375"/>
            <a:ext cx="8667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kumimoji="1" lang="zh-CN" altLang="en-US" sz="3200" b="1">
                <a:latin typeface="Times New Roman" pitchFamily="18" charset="0"/>
                <a:ea typeface="华文中宋" pitchFamily="2" charset="-122"/>
              </a:rPr>
              <a:t>李  森  祥</a:t>
            </a:r>
          </a:p>
        </p:txBody>
      </p:sp>
      <p:sp>
        <p:nvSpPr>
          <p:cNvPr id="38917" name="WordArt 5"/>
          <p:cNvSpPr>
            <a:spLocks noChangeArrowheads="1" noChangeShapeType="1" noTextEdit="1"/>
          </p:cNvSpPr>
          <p:nvPr/>
        </p:nvSpPr>
        <p:spPr bwMode="auto">
          <a:xfrm>
            <a:off x="4572000" y="549275"/>
            <a:ext cx="2736850" cy="20161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台阶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父亲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765175"/>
            <a:ext cx="5040312" cy="5543550"/>
          </a:xfrm>
          <a:prstGeom prst="rect">
            <a:avLst/>
          </a:prstGeom>
          <a:noFill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1187450" y="515938"/>
            <a:ext cx="1647825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    </a:t>
            </a:r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都说养儿为防老</a:t>
            </a:r>
          </a:p>
          <a:p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可你再苦再累不张口</a:t>
            </a:r>
          </a:p>
        </p:txBody>
      </p:sp>
      <p:pic>
        <p:nvPicPr>
          <p:cNvPr id="79876" name="Picture 4" descr="143448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7988" y="5980113"/>
            <a:ext cx="1116012" cy="877887"/>
          </a:xfrm>
          <a:prstGeom prst="rect">
            <a:avLst/>
          </a:prstGeom>
          <a:noFill/>
        </p:spPr>
      </p:pic>
    </p:spTree>
  </p:cSld>
  <p:clrMapOvr>
    <a:masterClrMapping/>
  </p:clrMapOvr>
  <p:transition advTm="20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父亲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</p:spPr>
      </p:pic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187450" y="5229225"/>
            <a:ext cx="5975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父亲是儿那登天的梯</a:t>
            </a:r>
          </a:p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	父亲是那拉车的牛</a:t>
            </a:r>
          </a:p>
        </p:txBody>
      </p:sp>
    </p:spTree>
  </p:cSld>
  <p:clrMapOvr>
    <a:masterClrMapping/>
  </p:clrMapOvr>
  <p:transition advClick="0" advTm="21000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628775"/>
            <a:ext cx="8891588" cy="4498975"/>
          </a:xfrm>
        </p:spPr>
        <p:txBody>
          <a:bodyPr/>
          <a:lstStyle/>
          <a:p>
            <a:pPr eaLnBrk="1" hangingPunct="1"/>
            <a:r>
              <a:rPr lang="en-US" altLang="zh-CN" sz="4400" b="1" smtClean="0"/>
              <a:t>1.</a:t>
            </a:r>
            <a:r>
              <a:rPr lang="zh-CN" altLang="en-US" sz="4400" smtClean="0"/>
              <a:t>整体感知课文内容，了解故事情节。</a:t>
            </a:r>
            <a:endParaRPr lang="zh-CN" altLang="en-US" sz="4400" b="1" smtClean="0"/>
          </a:p>
          <a:p>
            <a:pPr eaLnBrk="1" hangingPunct="1"/>
            <a:r>
              <a:rPr lang="en-US" altLang="zh-CN" sz="4400" smtClean="0"/>
              <a:t>2.</a:t>
            </a:r>
            <a:r>
              <a:rPr lang="zh-CN" altLang="en-US" sz="4400" smtClean="0"/>
              <a:t>赏析人物形象，感受父亲性格中艰苦创业的精神和坚忍不拔的毅力。</a:t>
            </a:r>
            <a:endParaRPr lang="zh-CN" altLang="en-US" sz="4400" b="1" smtClean="0"/>
          </a:p>
          <a:p>
            <a:pPr eaLnBrk="1" hangingPunct="1"/>
            <a:r>
              <a:rPr lang="en-US" altLang="zh-CN" sz="4400" smtClean="0"/>
              <a:t>3.学会去关心父</a:t>
            </a:r>
            <a:r>
              <a:rPr lang="zh-CN" altLang="en-US" sz="4400" smtClean="0"/>
              <a:t>亲，热爱父亲，尊重父亲，仔细聆听他内心的声音。</a:t>
            </a:r>
          </a:p>
        </p:txBody>
      </p:sp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685800" y="117475"/>
            <a:ext cx="3309938" cy="16351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 eaLnBrk="0" hangingPunct="0"/>
            <a:r>
              <a:rPr lang="zh-CN" altLang="en-US" sz="44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课堂学习目标：</a:t>
            </a:r>
          </a:p>
        </p:txBody>
      </p:sp>
      <p:pic>
        <p:nvPicPr>
          <p:cNvPr id="15364" name="Picture 3" descr="ni_png_01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33400"/>
            <a:ext cx="12192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22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-20638"/>
            <a:ext cx="1295400" cy="1290638"/>
          </a:xfrm>
          <a:noFill/>
        </p:spPr>
      </p:pic>
      <p:pic>
        <p:nvPicPr>
          <p:cNvPr id="16387" name="Picture 3"/>
          <p:cNvPicPr>
            <a:picLocks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268413"/>
            <a:ext cx="8785225" cy="103187"/>
          </a:xfrm>
          <a:noFill/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55650" y="1557338"/>
            <a:ext cx="770096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凹凼</a:t>
            </a:r>
            <a:r>
              <a:rPr lang="zh-CN" altLang="en-US" sz="3600" b="1" smtClean="0">
                <a:solidFill>
                  <a:srgbClr val="000000"/>
                </a:solidFill>
              </a:rPr>
              <a:t>（             ）    </a:t>
            </a:r>
            <a:r>
              <a:rPr lang="zh-CN" altLang="en-US" sz="3600" b="1" smtClean="0">
                <a:solidFill>
                  <a:srgbClr val="FF0000"/>
                </a:solidFill>
              </a:rPr>
              <a:t>尴尬</a:t>
            </a:r>
            <a:r>
              <a:rPr lang="zh-CN" altLang="en-US" sz="3600" b="1" smtClean="0">
                <a:solidFill>
                  <a:srgbClr val="000000"/>
                </a:solidFill>
              </a:rPr>
              <a:t>（           ）  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3600" b="1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涎</a:t>
            </a:r>
            <a:r>
              <a:rPr lang="zh-CN" altLang="en-US" sz="3600" b="1" smtClean="0">
                <a:solidFill>
                  <a:srgbClr val="000000"/>
                </a:solidFill>
              </a:rPr>
              <a:t>水 （      ）         </a:t>
            </a:r>
            <a:r>
              <a:rPr lang="zh-CN" altLang="en-US" sz="3600" b="1" smtClean="0">
                <a:solidFill>
                  <a:srgbClr val="FF0000"/>
                </a:solidFill>
              </a:rPr>
              <a:t>嵌</a:t>
            </a:r>
            <a:r>
              <a:rPr lang="zh-CN" altLang="en-US" sz="3600" b="1" smtClean="0">
                <a:solidFill>
                  <a:srgbClr val="000000"/>
                </a:solidFill>
              </a:rPr>
              <a:t>着</a:t>
            </a:r>
            <a:r>
              <a:rPr lang="en-US" altLang="zh-CN" sz="3600" b="1" smtClean="0">
                <a:solidFill>
                  <a:srgbClr val="000000"/>
                </a:solidFill>
              </a:rPr>
              <a:t>(          )       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zh-CN" sz="3600" b="1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粘</a:t>
            </a:r>
            <a:r>
              <a:rPr lang="zh-CN" altLang="en-US" sz="3600" b="1" smtClean="0">
                <a:solidFill>
                  <a:srgbClr val="000000"/>
                </a:solidFill>
              </a:rPr>
              <a:t>性（       ）         </a:t>
            </a:r>
            <a:r>
              <a:rPr lang="zh-CN" altLang="en-US" sz="3600" b="1" smtClean="0">
                <a:solidFill>
                  <a:srgbClr val="FF0000"/>
                </a:solidFill>
              </a:rPr>
              <a:t>胯</a:t>
            </a:r>
            <a:r>
              <a:rPr lang="zh-CN" altLang="en-US" sz="3600" b="1" smtClean="0">
                <a:solidFill>
                  <a:srgbClr val="000000"/>
                </a:solidFill>
              </a:rPr>
              <a:t>骨（     ）    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3600" b="1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撬</a:t>
            </a:r>
            <a:r>
              <a:rPr lang="zh-CN" altLang="en-US" sz="3600" b="1" smtClean="0">
                <a:solidFill>
                  <a:srgbClr val="000000"/>
                </a:solidFill>
              </a:rPr>
              <a:t>开（       ）          </a:t>
            </a:r>
            <a:r>
              <a:rPr lang="zh-CN" altLang="en-US" sz="3600" b="1" smtClean="0">
                <a:solidFill>
                  <a:srgbClr val="FF0000"/>
                </a:solidFill>
              </a:rPr>
              <a:t>磕</a:t>
            </a:r>
            <a:r>
              <a:rPr lang="zh-CN" altLang="en-US" sz="3600" b="1" smtClean="0">
                <a:solidFill>
                  <a:srgbClr val="000000"/>
                </a:solidFill>
              </a:rPr>
              <a:t>（     ）烟灰  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3600" b="1" smtClean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00"/>
                </a:solidFill>
              </a:rPr>
              <a:t>门</a:t>
            </a:r>
            <a:r>
              <a:rPr lang="zh-CN" altLang="en-US" sz="3600" b="1" smtClean="0">
                <a:solidFill>
                  <a:srgbClr val="FF0000"/>
                </a:solidFill>
              </a:rPr>
              <a:t>槛</a:t>
            </a:r>
            <a:r>
              <a:rPr lang="zh-CN" altLang="en-US" sz="3600" b="1" smtClean="0">
                <a:solidFill>
                  <a:srgbClr val="000000"/>
                </a:solidFill>
              </a:rPr>
              <a:t>（      ）            </a:t>
            </a:r>
            <a:r>
              <a:rPr lang="zh-CN" altLang="en-US" sz="3600" b="1" smtClean="0">
                <a:solidFill>
                  <a:srgbClr val="FF0000"/>
                </a:solidFill>
              </a:rPr>
              <a:t>硌</a:t>
            </a:r>
            <a:r>
              <a:rPr lang="zh-CN" altLang="en-US" sz="3600" b="1" smtClean="0">
                <a:solidFill>
                  <a:srgbClr val="000000"/>
                </a:solidFill>
              </a:rPr>
              <a:t>（     ）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2195513" y="1557338"/>
            <a:ext cx="19002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āo dàng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6011863" y="1557338"/>
            <a:ext cx="193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gān gà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2195513" y="2708275"/>
            <a:ext cx="1049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xián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6011863" y="2708275"/>
            <a:ext cx="10890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qiàn</a:t>
            </a: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2195513" y="3789363"/>
            <a:ext cx="1063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nián</a:t>
            </a: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6083300" y="3717925"/>
            <a:ext cx="1089025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kuà</a:t>
            </a: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2124075" y="4797425"/>
            <a:ext cx="1035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qiào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5724525" y="4868863"/>
            <a:ext cx="7826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kē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2195513" y="5949950"/>
            <a:ext cx="963612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kǎn</a:t>
            </a:r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5867400" y="5949950"/>
            <a:ext cx="79851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gè</a:t>
            </a:r>
          </a:p>
        </p:txBody>
      </p:sp>
      <p:sp>
        <p:nvSpPr>
          <p:cNvPr id="81935" name="WordArt 15"/>
          <p:cNvSpPr>
            <a:spLocks noChangeArrowheads="1" noChangeShapeType="1"/>
          </p:cNvSpPr>
          <p:nvPr/>
        </p:nvSpPr>
        <p:spPr bwMode="auto">
          <a:xfrm>
            <a:off x="1619250" y="117475"/>
            <a:ext cx="3027363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hangingPunct="0"/>
            <a:r>
              <a:rPr lang="zh-CN" altLang="en-US" sz="3600" b="1" kern="1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</a:rPr>
              <a:t>字词积累</a:t>
            </a:r>
          </a:p>
        </p:txBody>
      </p:sp>
    </p:spTree>
    <p:extLst>
      <p:ext uri="{BB962C8B-B14F-4D97-AF65-F5344CB8AC3E}">
        <p14:creationId xmlns:p14="http://schemas.microsoft.com/office/powerpoint/2010/main" val="424129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8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bldLvl="0" autoUpdateAnimBg="0"/>
      <p:bldP spid="81925" grpId="0" bldLvl="0" autoUpdateAnimBg="0"/>
      <p:bldP spid="81926" grpId="0" bldLvl="0" autoUpdateAnimBg="0"/>
      <p:bldP spid="81927" grpId="0" bldLvl="0" autoUpdateAnimBg="0"/>
      <p:bldP spid="81928" grpId="0" bldLvl="0" autoUpdateAnimBg="0"/>
      <p:bldP spid="81929" grpId="0" bldLvl="0" autoUpdateAnimBg="0"/>
      <p:bldP spid="81930" grpId="0" bldLvl="0" autoUpdateAnimBg="0"/>
      <p:bldP spid="81931" grpId="0" bldLvl="0" autoUpdateAnimBg="0"/>
      <p:bldP spid="81932" grpId="0" bldLvl="0" autoUpdateAnimBg="0"/>
      <p:bldP spid="81933" grpId="0" bldLvl="0" autoUpdateAnimBg="0"/>
      <p:bldP spid="81934" grpId="0" bldLvl="0" autoUpdateAnimBg="0"/>
      <p:bldP spid="819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</a:t>
            </a:r>
            <a:r>
              <a:rPr lang="zh-CN" altLang="en-US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踏上台阶</a:t>
            </a:r>
            <a:r>
              <a:rPr lang="en-US" altLang="zh-CN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br>
              <a:rPr lang="en-US" altLang="zh-CN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zh-CN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</a:t>
            </a:r>
            <a:r>
              <a:rPr lang="zh-CN" altLang="en-US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认识 父亲</a:t>
            </a:r>
          </a:p>
        </p:txBody>
      </p:sp>
      <p:pic>
        <p:nvPicPr>
          <p:cNvPr id="17411" name="Picture 3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11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4"/>
          <p:cNvSpPr txBox="1">
            <a:spLocks noGrp="1" noChangeArrowheads="1"/>
          </p:cNvSpPr>
          <p:nvPr>
            <p:ph type="body" idx="1"/>
          </p:nvPr>
        </p:nvSpPr>
        <p:spPr>
          <a:xfrm>
            <a:off x="4086225" y="2001838"/>
            <a:ext cx="4579938" cy="170815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b="1" smtClean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zh-CN" altLang="en-US" sz="4000" b="1" smtClean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请用一句话概括文章的主要内容。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4356100" y="3933825"/>
            <a:ext cx="428466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</a:rPr>
              <a:t>本文主要讲了父亲用一辈子的时间来造一栋有高台阶的新屋的故事。</a:t>
            </a:r>
          </a:p>
        </p:txBody>
      </p:sp>
    </p:spTree>
    <p:extLst>
      <p:ext uri="{BB962C8B-B14F-4D97-AF65-F5344CB8AC3E}">
        <p14:creationId xmlns:p14="http://schemas.microsoft.com/office/powerpoint/2010/main" val="41863546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8496300" cy="83661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踏上台阶</a:t>
            </a:r>
            <a:r>
              <a:rPr lang="en-US" altLang="zh-CN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zh-CN" altLang="en-US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认识 父亲（</a:t>
            </a:r>
            <a:r>
              <a:rPr lang="zh-CN" altLang="en-US" sz="2400" b="1" smtClean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把握故事情节</a:t>
            </a:r>
            <a:r>
              <a:rPr lang="zh-CN" altLang="en-US" sz="48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</a:p>
        </p:txBody>
      </p:sp>
      <p:sp>
        <p:nvSpPr>
          <p:cNvPr id="11268" name="Text Box 4"/>
          <p:cNvSpPr txBox="1">
            <a:spLocks noGrp="1" noChangeArrowheads="1"/>
          </p:cNvSpPr>
          <p:nvPr>
            <p:ph type="body" idx="1"/>
          </p:nvPr>
        </p:nvSpPr>
        <p:spPr>
          <a:xfrm>
            <a:off x="0" y="836613"/>
            <a:ext cx="8964613" cy="10080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b="1" smtClean="0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endParaRPr lang="en-US" altLang="zh-CN" sz="4000" b="1" smtClean="0">
              <a:solidFill>
                <a:srgbClr val="99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1484313"/>
            <a:ext cx="9432925" cy="501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4000" smtClean="0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父亲为什么要建一栋有高台阶的新屋？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endParaRPr kumimoji="1" lang="zh-CN" altLang="en-US" sz="4000" smtClean="0">
              <a:solidFill>
                <a:srgbClr val="00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4000" smtClean="0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父亲为造起一栋有高台阶的新屋？作了哪些准备？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endParaRPr kumimoji="1" lang="zh-CN" altLang="en-US" sz="4000" smtClean="0">
              <a:solidFill>
                <a:srgbClr val="00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kumimoji="1" lang="zh-CN" altLang="en-US" sz="4000" smtClean="0">
                <a:solidFill>
                  <a:srgbClr val="00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新屋造好了，父亲怎么样了？</a:t>
            </a:r>
          </a:p>
        </p:txBody>
      </p:sp>
    </p:spTree>
    <p:extLst>
      <p:ext uri="{BB962C8B-B14F-4D97-AF65-F5344CB8AC3E}">
        <p14:creationId xmlns:p14="http://schemas.microsoft.com/office/powerpoint/2010/main" val="467092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五、六十年代的宣传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0"/>
            <a:ext cx="4038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404813"/>
            <a:ext cx="4572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en-US" altLang="zh-CN" sz="36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zh-CN" altLang="en-US" sz="3600" b="1" smtClean="0">
                <a:solidFill>
                  <a:srgbClr val="CC6600"/>
                </a:solidFill>
                <a:latin typeface="Times New Roman" panose="02020603050405020304" pitchFamily="18" charset="0"/>
              </a:rPr>
              <a:t>父亲为什么要造一栋有高台阶的新屋？</a:t>
            </a:r>
            <a:r>
              <a:rPr kumimoji="1" lang="zh-CN" altLang="en-US" sz="36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50825" y="2492375"/>
            <a:ext cx="4572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en-US" altLang="zh-CN" b="1" smtClean="0">
                <a:solidFill>
                  <a:srgbClr val="666633"/>
                </a:solidFill>
                <a:latin typeface="Times New Roman" panose="02020603050405020304" pitchFamily="18" charset="0"/>
              </a:rPr>
              <a:t>         </a:t>
            </a:r>
            <a:endParaRPr kumimoji="1" lang="zh-CN" altLang="en-US" b="1" smtClean="0">
              <a:solidFill>
                <a:srgbClr val="00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395288" y="2276475"/>
            <a:ext cx="44640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99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</a:rPr>
              <a:t>台阶高</a:t>
            </a:r>
            <a:r>
              <a:rPr kumimoji="1" lang="en-US" altLang="zh-CN" sz="3600" b="1" dirty="0">
                <a:solidFill>
                  <a:srgbClr val="99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</a:rPr>
              <a:t>,</a:t>
            </a:r>
            <a:r>
              <a:rPr kumimoji="1" lang="zh-CN" altLang="en-US" sz="3600" b="1" dirty="0">
                <a:solidFill>
                  <a:srgbClr val="99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anose="02010800040101010101" pitchFamily="2" charset="-122"/>
              </a:rPr>
              <a:t>屋主人的地位就相应高。</a:t>
            </a:r>
          </a:p>
        </p:txBody>
      </p:sp>
    </p:spTree>
    <p:extLst>
      <p:ext uri="{BB962C8B-B14F-4D97-AF65-F5344CB8AC3E}">
        <p14:creationId xmlns:p14="http://schemas.microsoft.com/office/powerpoint/2010/main" val="123009658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1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2" dur="3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9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utoUpdateAnimBg="0"/>
      <p:bldP spid="40964" grpId="1"/>
      <p:bldP spid="4096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771525" y="43989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kumimoji="1" lang="zh-CN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4579" name="AutoShape 3"/>
          <p:cNvCxnSpPr>
            <a:cxnSpLocks noChangeShapeType="1"/>
          </p:cNvCxnSpPr>
          <p:nvPr/>
        </p:nvCxnSpPr>
        <p:spPr bwMode="auto">
          <a:xfrm flipV="1">
            <a:off x="1295400" y="5086350"/>
            <a:ext cx="1296988" cy="360363"/>
          </a:xfrm>
          <a:prstGeom prst="bentConnector3">
            <a:avLst>
              <a:gd name="adj1" fmla="val 49940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0" name="AutoShape 4"/>
          <p:cNvCxnSpPr>
            <a:cxnSpLocks noChangeShapeType="1"/>
          </p:cNvCxnSpPr>
          <p:nvPr/>
        </p:nvCxnSpPr>
        <p:spPr bwMode="auto">
          <a:xfrm flipV="1">
            <a:off x="1943100" y="4725988"/>
            <a:ext cx="1296988" cy="360362"/>
          </a:xfrm>
          <a:prstGeom prst="bentConnector3">
            <a:avLst>
              <a:gd name="adj1" fmla="val 49940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1" name="AutoShape 5"/>
          <p:cNvCxnSpPr>
            <a:cxnSpLocks noChangeShapeType="1"/>
          </p:cNvCxnSpPr>
          <p:nvPr/>
        </p:nvCxnSpPr>
        <p:spPr bwMode="auto">
          <a:xfrm flipV="1">
            <a:off x="2592388" y="4294188"/>
            <a:ext cx="1222375" cy="431800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2" name="AutoShape 6"/>
          <p:cNvCxnSpPr>
            <a:cxnSpLocks noChangeShapeType="1"/>
          </p:cNvCxnSpPr>
          <p:nvPr/>
        </p:nvCxnSpPr>
        <p:spPr bwMode="auto">
          <a:xfrm flipV="1">
            <a:off x="3167063" y="3862388"/>
            <a:ext cx="1223962" cy="431800"/>
          </a:xfrm>
          <a:prstGeom prst="bentConnector3">
            <a:avLst>
              <a:gd name="adj1" fmla="val 49935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3" name="AutoShape 7"/>
          <p:cNvCxnSpPr>
            <a:cxnSpLocks noChangeShapeType="1"/>
          </p:cNvCxnSpPr>
          <p:nvPr/>
        </p:nvCxnSpPr>
        <p:spPr bwMode="auto">
          <a:xfrm flipV="1">
            <a:off x="3708400" y="3500438"/>
            <a:ext cx="1295400" cy="358775"/>
          </a:xfrm>
          <a:prstGeom prst="bentConnector3">
            <a:avLst>
              <a:gd name="adj1" fmla="val 50000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584" name="AutoShape 8"/>
          <p:cNvCxnSpPr>
            <a:cxnSpLocks noChangeShapeType="1"/>
          </p:cNvCxnSpPr>
          <p:nvPr/>
        </p:nvCxnSpPr>
        <p:spPr bwMode="auto">
          <a:xfrm flipV="1">
            <a:off x="4391025" y="3070225"/>
            <a:ext cx="1223963" cy="433388"/>
          </a:xfrm>
          <a:prstGeom prst="bentConnector3">
            <a:avLst>
              <a:gd name="adj1" fmla="val 49935"/>
            </a:avLst>
          </a:prstGeom>
          <a:noFill/>
          <a:ln w="76200">
            <a:solidFill>
              <a:srgbClr val="FFFF66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  <a:contourClr>
              <a:srgbClr val="FFFF66"/>
            </a:contourClr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990600" y="4953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捡 砖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1331913" y="4470400"/>
            <a:ext cx="942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捡 瓦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908175" y="4005263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存角票</a:t>
            </a:r>
            <a:endParaRPr kumimoji="1"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627313" y="3644900"/>
            <a:ext cx="86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种 田</a:t>
            </a:r>
            <a:endParaRPr kumimoji="1"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3276600" y="3221038"/>
            <a:ext cx="869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砍 柴</a:t>
            </a:r>
            <a:endParaRPr kumimoji="1"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3779838" y="2852738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捡石头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4224338" y="2349500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编草鞋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179388" y="5445125"/>
            <a:ext cx="28289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zh-CN" altLang="en-US" sz="3200" b="1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台阶低 地位低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842963" y="25987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kumimoji="1" lang="zh-CN" altLang="zh-CN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5651500" y="2133600"/>
            <a:ext cx="302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2800" b="1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台阶高  受人尊重</a:t>
            </a: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0" y="260350"/>
            <a:ext cx="91440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en-US" altLang="zh-CN" sz="44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    </a:t>
            </a:r>
            <a:r>
              <a:rPr kumimoji="1" lang="zh-CN" altLang="en-US" b="1" smtClean="0">
                <a:solidFill>
                  <a:srgbClr val="3333CC"/>
                </a:solidFill>
                <a:latin typeface="Times New Roman" panose="02020603050405020304" pitchFamily="18" charset="0"/>
              </a:rPr>
              <a:t>父亲为造起一栋有高台阶的新屋，作了哪些准备工作？</a:t>
            </a:r>
            <a:endParaRPr kumimoji="1" lang="zh-CN" altLang="en-US" sz="4400" b="1" smtClean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4581525" y="4437063"/>
            <a:ext cx="456247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en-US" altLang="zh-CN" sz="3600" b="1" smtClean="0">
                <a:solidFill>
                  <a:srgbClr val="666633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每天捡砖、瓦、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zh-CN" altLang="en-US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鹅卵石等。往瓦罐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kumimoji="1" lang="zh-CN" altLang="en-US" b="1" smtClean="0">
                <a:solidFill>
                  <a:srgbClr val="000000"/>
                </a:solidFill>
                <a:latin typeface="Times New Roman" panose="02020603050405020304" pitchFamily="18" charset="0"/>
              </a:rPr>
              <a:t>里塞角票等</a:t>
            </a:r>
          </a:p>
        </p:txBody>
      </p:sp>
      <p:pic>
        <p:nvPicPr>
          <p:cNvPr id="44053" name="zhuibei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2350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40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9000" showWhenStopped="0">
                <p:cTn id="4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53"/>
                </p:tgtEl>
              </p:cMediaNode>
            </p:audio>
          </p:childTnLst>
        </p:cTn>
      </p:par>
    </p:tnLst>
    <p:bldLst>
      <p:bldP spid="44041" grpId="0" autoUpdateAnimBg="0"/>
      <p:bldP spid="44042" grpId="0" autoUpdateAnimBg="0"/>
      <p:bldP spid="44043" grpId="0" autoUpdateAnimBg="0"/>
      <p:bldP spid="44044" grpId="0" autoUpdateAnimBg="0"/>
      <p:bldP spid="44045" grpId="0" autoUpdateAnimBg="0"/>
      <p:bldP spid="44046" grpId="0" autoUpdateAnimBg="0"/>
      <p:bldP spid="44047" grpId="0" autoUpdateAnimBg="0"/>
      <p:bldP spid="440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rbkt0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3968750"/>
            <a:ext cx="3852862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50825" y="749300"/>
            <a:ext cx="81089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kumimoji="1" lang="zh-CN" altLang="en-US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rPr>
              <a:t>新屋造好了，父亲怎么样了？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1936750" y="2405063"/>
            <a:ext cx="316865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、人也衰老了</a:t>
            </a:r>
          </a:p>
          <a:p>
            <a:pPr eaLnBrk="0" hangingPunct="0">
              <a:defRPr/>
            </a:pPr>
            <a:endParaRPr kumimoji="1" lang="zh-CN" alt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defRPr/>
            </a:pPr>
            <a:endParaRPr kumimoji="1"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336925" y="51260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1" lang="zh-CN" altLang="zh-CN" sz="2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1763713" y="3286125"/>
            <a:ext cx="424815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endParaRPr kumimoji="1"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defRPr/>
            </a:pPr>
            <a:r>
              <a:rPr kumimoji="1" lang="en-US" altLang="zh-CN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2</a:t>
            </a:r>
            <a:r>
              <a:rPr kumimoji="1"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、身体也垮了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zh-CN" sz="36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       </a:t>
            </a:r>
            <a:endParaRPr kumimoji="1" lang="zh-CN" altLang="en-US" sz="3600" b="1" smtClean="0">
              <a:solidFill>
                <a:srgbClr val="00000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611188" y="1412875"/>
            <a:ext cx="81375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zh-CN" sz="2800" b="1" smtClean="0">
                <a:solidFill>
                  <a:srgbClr val="666633"/>
                </a:solidFill>
                <a:latin typeface="Times New Roman" panose="02020603050405020304" pitchFamily="18" charset="0"/>
              </a:rPr>
              <a:t>      </a:t>
            </a:r>
            <a:endParaRPr kumimoji="1" lang="zh-CN" altLang="en-US" sz="2800" b="1" smtClean="0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38283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 autoUpdateAnimBg="0"/>
      <p:bldP spid="45062" grpId="0" autoUpdateAnimBg="0"/>
      <p:bldP spid="450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WATER0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7" name="Rectangle 9"/>
          <p:cNvSpPr>
            <a:spLocks noChangeArrowheads="1"/>
          </p:cNvSpPr>
          <p:nvPr/>
        </p:nvSpPr>
        <p:spPr bwMode="auto">
          <a:xfrm>
            <a:off x="323850" y="1412875"/>
            <a:ext cx="8459788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581025" algn="l"/>
                <a:tab pos="1163638" algn="l"/>
                <a:tab pos="1743075" algn="l"/>
                <a:tab pos="2327275" algn="l"/>
                <a:tab pos="2908300" algn="l"/>
                <a:tab pos="3487738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smtClean="0">
                <a:solidFill>
                  <a:srgbClr val="000000"/>
                </a:solidFill>
              </a:rPr>
              <a:t>       </a:t>
            </a:r>
            <a:r>
              <a:rPr lang="zh-CN" altLang="en-US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所谓细节描写是指文学作品中对人物动作、语言、神态、心理、外貌以及自然景观、场面气氛等细小环节或情节的描写。 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b="1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</a:t>
            </a:r>
            <a:r>
              <a:rPr lang="zh-CN" altLang="en-US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在刻画人物性格、丰满人物形象、连接故事情节、丰富作品内涵等方面具有重要作用。生动的细节描写，有助于折射广阔的生活画面，表现深刻的社会主题 </a:t>
            </a:r>
          </a:p>
          <a:p>
            <a:pPr algn="ctr" eaLnBrk="0" hangingPunct="0">
              <a:spcBef>
                <a:spcPct val="0"/>
              </a:spcBef>
              <a:buFontTx/>
              <a:buNone/>
            </a:pPr>
            <a:endParaRPr lang="en-US" altLang="zh-CN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WordArt 11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4248150" cy="936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2185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eaLnBrk="0" hangingPunct="0"/>
            <a:r>
              <a:rPr lang="zh-CN" altLang="en-US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凝望台阶 感受父亲</a:t>
            </a:r>
          </a:p>
        </p:txBody>
      </p:sp>
      <p:sp>
        <p:nvSpPr>
          <p:cNvPr id="26629" name="Text Box 12"/>
          <p:cNvSpPr txBox="1">
            <a:spLocks noChangeArrowheads="1"/>
          </p:cNvSpPr>
          <p:nvPr/>
        </p:nvSpPr>
        <p:spPr bwMode="auto">
          <a:xfrm>
            <a:off x="5416550" y="423863"/>
            <a:ext cx="1612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6600FF"/>
                </a:solidFill>
              </a:rPr>
              <a:t>细节描写</a:t>
            </a:r>
          </a:p>
        </p:txBody>
      </p:sp>
    </p:spTree>
    <p:extLst>
      <p:ext uri="{BB962C8B-B14F-4D97-AF65-F5344CB8AC3E}">
        <p14:creationId xmlns:p14="http://schemas.microsoft.com/office/powerpoint/2010/main" val="2828535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父亲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5163" y="620713"/>
            <a:ext cx="5399087" cy="5761037"/>
          </a:xfrm>
          <a:prstGeom prst="rect">
            <a:avLst/>
          </a:prstGeom>
          <a:noFill/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900113" y="1054100"/>
            <a:ext cx="1647825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金桥简隶书" pitchFamily="2" charset="-122"/>
                <a:ea typeface="金桥简隶书" pitchFamily="2" charset="-122"/>
              </a:rPr>
              <a:t>那是我小时候    常坐在父亲肩头</a:t>
            </a:r>
          </a:p>
        </p:txBody>
      </p:sp>
      <p:sp>
        <p:nvSpPr>
          <p:cNvPr id="70663" name="Rectangle 7"/>
          <p:cNvSpPr>
            <a:spLocks noGrp="1" noChangeArrowheads="1"/>
          </p:cNvSpPr>
          <p:nvPr>
            <p:ph type="body" orient="vert" idx="1"/>
          </p:nvPr>
        </p:nvSpPr>
        <p:spPr>
          <a:xfrm>
            <a:off x="685800" y="609600"/>
            <a:ext cx="2301875" cy="5486400"/>
          </a:xfrm>
        </p:spPr>
        <p:txBody>
          <a:bodyPr/>
          <a:lstStyle/>
          <a:p>
            <a:endParaRPr lang="zh-CN" altLang="zh-CN" dirty="0"/>
          </a:p>
        </p:txBody>
      </p:sp>
      <p:pic>
        <p:nvPicPr>
          <p:cNvPr id="8" name="崔京浩 - 父亲 (重制版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71600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8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AJZXTL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3175"/>
            <a:ext cx="9142412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466725" y="404813"/>
            <a:ext cx="8497888" cy="1655762"/>
          </a:xfrm>
        </p:spPr>
        <p:txBody>
          <a:bodyPr/>
          <a:lstStyle/>
          <a:p>
            <a:pPr algn="l" eaLnBrk="1" hangingPunct="1"/>
            <a:r>
              <a:rPr lang="en-US" altLang="zh-CN" sz="2800" b="1" smtClean="0"/>
              <a:t>      </a:t>
            </a:r>
            <a:r>
              <a:rPr lang="en-US" altLang="zh-CN" sz="3200" b="1" smtClean="0"/>
              <a:t>1</a:t>
            </a:r>
            <a:r>
              <a:rPr lang="zh-CN" altLang="en-US" sz="3200" b="1" smtClean="0"/>
              <a:t>、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“父亲坐在绿荫里，</a:t>
            </a:r>
            <a:r>
              <a:rPr lang="en-US" altLang="zh-CN" sz="3200" b="1" smtClean="0"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一片片旱烟</a:t>
            </a:r>
            <a:r>
              <a:rPr lang="zh-CN" altLang="en-US" sz="40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雾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在父亲头上飘来飘去。”表现父亲怎样的心理？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2276475"/>
            <a:ext cx="8964613" cy="4394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        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父亲抽烟时专注地望着别人家高高的台阶，他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羡慕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，他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向往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，他在谋划怎样加快准备，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争取能早日建造起高台阶的新屋</a:t>
            </a:r>
            <a:r>
              <a:rPr lang="zh-CN" altLang="en-US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，像人家一样气派，也叫人羡慕。</a:t>
            </a:r>
          </a:p>
          <a:p>
            <a:pPr eaLnBrk="1" hangingPunct="1"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9727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  <p:bldP spid="56324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404813"/>
            <a:ext cx="9144000" cy="335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400" b="1" smtClean="0">
                <a:solidFill>
                  <a:srgbClr val="000000"/>
                </a:solidFill>
              </a:rPr>
              <a:t>第</a:t>
            </a:r>
            <a:r>
              <a:rPr kumimoji="1" lang="en-US" altLang="zh-CN" sz="2400" b="1" smtClean="0">
                <a:solidFill>
                  <a:srgbClr val="000000"/>
                </a:solidFill>
              </a:rPr>
              <a:t>21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段</a:t>
            </a:r>
            <a:r>
              <a:rPr kumimoji="1" lang="en-US" altLang="zh-CN" sz="2400" b="1" smtClean="0">
                <a:solidFill>
                  <a:srgbClr val="000000"/>
                </a:solidFill>
              </a:rPr>
              <a:t>: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父亲从老屋里拿出四颗大鞭炮，他</a:t>
            </a:r>
            <a:r>
              <a:rPr kumimoji="1" lang="zh-CN" altLang="en-US" sz="2400" b="1" smtClean="0">
                <a:solidFill>
                  <a:srgbClr val="FF0000"/>
                </a:solidFill>
              </a:rPr>
              <a:t>居然不敢放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，让我来。我把火一点，呼一声，鞭炮蹿上了高空，稍停顿一下便掉下来，在即将落地的瞬间，啪</a:t>
            </a:r>
            <a:r>
              <a:rPr kumimoji="1" lang="en-US" altLang="zh-CN" sz="2400" b="1" smtClean="0">
                <a:solidFill>
                  <a:srgbClr val="000000"/>
                </a:solidFill>
              </a:rPr>
              <a:t>----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那条红色的纸棍便被炸得粉碎。许多纸筒落在父亲的头上肩膀上，</a:t>
            </a:r>
            <a:r>
              <a:rPr kumimoji="1" lang="zh-CN" altLang="en-US" sz="2400" b="1" smtClean="0">
                <a:solidFill>
                  <a:srgbClr val="FF0000"/>
                </a:solidFill>
              </a:rPr>
              <a:t>父亲的两手没处放似的，抄着不是，贴在胯骨上也不是。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他仿佛觉得有许多目光在望他，就尽力把胸挺得高些，无奈，他的背是驼惯了的，胸无法挺得高。因而，父亲明明该高兴，却露出些</a:t>
            </a:r>
            <a:r>
              <a:rPr kumimoji="1" lang="zh-CN" altLang="en-US" sz="2400" b="1" smtClean="0">
                <a:solidFill>
                  <a:srgbClr val="FF0000"/>
                </a:solidFill>
              </a:rPr>
              <a:t>尴尬的笑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。</a:t>
            </a:r>
            <a:r>
              <a:rPr kumimoji="1" lang="en-US" altLang="zh-CN" sz="2400" b="1" smtClean="0">
                <a:solidFill>
                  <a:srgbClr val="000000"/>
                </a:solidFill>
              </a:rPr>
              <a:t>(</a:t>
            </a:r>
            <a:r>
              <a:rPr kumimoji="1" lang="zh-CN" altLang="en-US" sz="2400" b="1" smtClean="0">
                <a:solidFill>
                  <a:srgbClr val="000000"/>
                </a:solidFill>
              </a:rPr>
              <a:t>这段文字主要采用了什么描写</a:t>
            </a:r>
            <a:r>
              <a:rPr kumimoji="1" lang="zh-CN" altLang="en-US" sz="24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？有何作用？）</a:t>
            </a:r>
            <a:r>
              <a:rPr kumimoji="1" lang="zh-CN" altLang="en-US" sz="4400" b="1" smtClean="0">
                <a:solidFill>
                  <a:srgbClr val="000003"/>
                </a:solidFill>
                <a:latin typeface="Times New Roman" panose="02020603050405020304" pitchFamily="18" charset="0"/>
              </a:rPr>
              <a:t>    </a:t>
            </a: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0" y="3789363"/>
            <a:ext cx="9144000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zh-CN" sz="2800" b="1" smtClean="0">
                <a:solidFill>
                  <a:srgbClr val="666633"/>
                </a:solidFill>
                <a:latin typeface="Times New Roman" panose="02020603050405020304" pitchFamily="18" charset="0"/>
              </a:rPr>
              <a:t>       </a:t>
            </a:r>
            <a:r>
              <a:rPr kumimoji="1" lang="zh-CN" altLang="en-US" sz="2800" b="1" smtClean="0">
                <a:solidFill>
                  <a:srgbClr val="666633"/>
                </a:solidFill>
                <a:latin typeface="Times New Roman" panose="02020603050405020304" pitchFamily="18" charset="0"/>
              </a:rPr>
              <a:t>动作描写、神态描写。生动形象地刻画出父亲内心无比喜悦而又手足无措的情态。</a:t>
            </a:r>
            <a:endParaRPr kumimoji="1" lang="en-US" altLang="zh-CN" sz="280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5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7993062" cy="1547812"/>
          </a:xfrm>
        </p:spPr>
        <p:txBody>
          <a:bodyPr/>
          <a:lstStyle/>
          <a:p>
            <a:pPr algn="l" eaLnBrk="1" hangingPunct="1"/>
            <a:r>
              <a:rPr lang="en-US" altLang="zh-CN" sz="3600" smtClean="0"/>
              <a:t>      </a:t>
            </a:r>
            <a:r>
              <a:rPr lang="en-US" altLang="zh-CN" sz="360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为什么“父亲偶尔出去一趟，回来时，一副若有所失的模样？”这种心态怎么理解？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4925" y="1917700"/>
            <a:ext cx="4681538" cy="4635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dirty="0" smtClean="0"/>
              <a:t>           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49" charset="-122"/>
              </a:rPr>
              <a:t>父亲干了一辈子活，劳动就是生命的主要部分，一旦失去了劳动的能力，就感觉不到自己的价值，所以感觉若有所失。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1343025"/>
            <a:ext cx="4178300" cy="5543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464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  <p:bldP spid="57347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292417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smtClean="0"/>
              <a:t>找出文中最让你感动的描写父亲的语句，</a:t>
            </a:r>
            <a:r>
              <a:rPr lang="zh-CN" altLang="en-US" sz="4000" smtClean="0">
                <a:solidFill>
                  <a:srgbClr val="FF0000"/>
                </a:solidFill>
              </a:rPr>
              <a:t>有感情地读一读</a:t>
            </a:r>
            <a:r>
              <a:rPr lang="zh-CN" altLang="en-US" sz="4000" smtClean="0"/>
              <a:t>，说说它体现了父亲的什么特点？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altLang="zh-CN" smtClean="0"/>
              <a:t/>
            </a:r>
            <a:br>
              <a:rPr lang="en-US" altLang="zh-CN" smtClean="0"/>
            </a:b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2581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62400" y="609600"/>
            <a:ext cx="5181600" cy="1143000"/>
          </a:xfrm>
        </p:spPr>
        <p:txBody>
          <a:bodyPr/>
          <a:lstStyle/>
          <a:p>
            <a:pPr algn="l" eaLnBrk="1" hangingPunct="1"/>
            <a:r>
              <a:rPr lang="en-US" altLang="zh-CN" sz="3600" smtClean="0">
                <a:ea typeface="方正姚体" panose="02010601030101010101" pitchFamily="2" charset="-122"/>
              </a:rPr>
              <a:t>    </a:t>
            </a:r>
            <a:r>
              <a:rPr lang="zh-CN" altLang="en-US" sz="3600" smtClean="0">
                <a:ea typeface="方正姚体" panose="02010601030101010101" pitchFamily="2" charset="-122"/>
              </a:rPr>
              <a:t>以“父亲是一个－－－的人”这个句式说一句话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14800" y="1981200"/>
            <a:ext cx="5029200" cy="4114800"/>
          </a:xfrm>
        </p:spPr>
        <p:txBody>
          <a:bodyPr/>
          <a:lstStyle/>
          <a:p>
            <a:pPr eaLnBrk="1" hangingPunct="1"/>
            <a:endParaRPr lang="en-US" altLang="zh-CN" sz="2800" smtClean="0"/>
          </a:p>
          <a:p>
            <a:pPr eaLnBrk="1" hangingPunct="1"/>
            <a:r>
              <a:rPr lang="zh-CN" altLang="en-US" sz="2800" smtClean="0"/>
              <a:t>父亲是一个坚强的人</a:t>
            </a:r>
          </a:p>
          <a:p>
            <a:pPr eaLnBrk="1" hangingPunct="1"/>
            <a:r>
              <a:rPr lang="zh-CN" altLang="en-US" sz="2800" smtClean="0"/>
              <a:t>父亲是一个要强的人</a:t>
            </a:r>
          </a:p>
          <a:p>
            <a:pPr eaLnBrk="1" hangingPunct="1"/>
            <a:r>
              <a:rPr lang="zh-CN" altLang="en-US" sz="2800" smtClean="0"/>
              <a:t>父亲是一个勇敢的人</a:t>
            </a:r>
          </a:p>
          <a:p>
            <a:pPr eaLnBrk="1" hangingPunct="1"/>
            <a:r>
              <a:rPr lang="zh-CN" altLang="en-US" sz="2800" smtClean="0"/>
              <a:t>父亲是一个勤劳的人</a:t>
            </a:r>
          </a:p>
          <a:p>
            <a:pPr eaLnBrk="1" hangingPunct="1"/>
            <a:r>
              <a:rPr lang="zh-CN" altLang="en-US" sz="2800" smtClean="0"/>
              <a:t>父亲是一个朴实的人</a:t>
            </a:r>
          </a:p>
          <a:p>
            <a:pPr eaLnBrk="1" hangingPunct="1"/>
            <a:endParaRPr lang="zh-CN" altLang="en-US" sz="2800" smtClean="0"/>
          </a:p>
          <a:p>
            <a:pPr eaLnBrk="1" hangingPunct="1"/>
            <a:endParaRPr lang="en-US" altLang="zh-CN" sz="2800" smtClean="0"/>
          </a:p>
        </p:txBody>
      </p:sp>
      <p:pic>
        <p:nvPicPr>
          <p:cNvPr id="32772" name="Picture 4" descr="030120ms-2b">
            <a:hlinkClick r:id="rId2" action="ppaction://hlinkfile"/>
          </p:cNvPr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038600" cy="68961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04446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石径幽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4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WordArt 8"/>
          <p:cNvSpPr>
            <a:spLocks noChangeArrowheads="1" noChangeShapeType="1" noTextEdit="1"/>
          </p:cNvSpPr>
          <p:nvPr/>
        </p:nvSpPr>
        <p:spPr bwMode="auto">
          <a:xfrm>
            <a:off x="4787900" y="333375"/>
            <a:ext cx="4033838" cy="14398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3681"/>
              </a:avLst>
            </a:prstTxWarp>
            <a:scene3d>
              <a:camera prst="legacyPerspectiveFront">
                <a:rot lat="2051998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 eaLnBrk="0" hangingPunct="0"/>
            <a:r>
              <a:rPr lang="zh-CN" altLang="en-US" sz="3600" kern="1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攀登台阶 理解父亲</a:t>
            </a:r>
          </a:p>
        </p:txBody>
      </p:sp>
      <p:sp>
        <p:nvSpPr>
          <p:cNvPr id="33796" name="Text Box 9"/>
          <p:cNvSpPr txBox="1">
            <a:spLocks noChangeArrowheads="1"/>
          </p:cNvSpPr>
          <p:nvPr/>
        </p:nvSpPr>
        <p:spPr bwMode="auto">
          <a:xfrm>
            <a:off x="5076825" y="2492375"/>
            <a:ext cx="3455988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       </a:t>
            </a:r>
            <a:r>
              <a:rPr lang="zh-CN" altLang="en-US" sz="40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父亲用大半辈子造一个高台阶的新屋到底值不值得？</a:t>
            </a:r>
          </a:p>
        </p:txBody>
      </p:sp>
    </p:spTree>
    <p:extLst>
      <p:ext uri="{BB962C8B-B14F-4D97-AF65-F5344CB8AC3E}">
        <p14:creationId xmlns:p14="http://schemas.microsoft.com/office/powerpoint/2010/main" val="14337988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WATER05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ea typeface="黑体" panose="02010609060101010101" pitchFamily="49" charset="-122"/>
              </a:rPr>
              <a:t>请以“台阶是父亲的－－”这个句式来谈谈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48638" cy="4525963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宋体" panose="02010600030101010101" pitchFamily="2" charset="-122"/>
              </a:rPr>
              <a:t>台阶是父亲的理想</a:t>
            </a:r>
          </a:p>
          <a:p>
            <a:pPr eaLnBrk="1" hangingPunct="1"/>
            <a:r>
              <a:rPr lang="zh-CN" altLang="en-US" smtClean="0">
                <a:latin typeface="宋体" panose="02010600030101010101" pitchFamily="2" charset="-122"/>
              </a:rPr>
              <a:t>台阶是父亲的心灵沉重负担</a:t>
            </a:r>
          </a:p>
          <a:p>
            <a:pPr eaLnBrk="1" hangingPunct="1"/>
            <a:r>
              <a:rPr lang="zh-CN" altLang="en-US" smtClean="0">
                <a:latin typeface="宋体" panose="02010600030101010101" pitchFamily="2" charset="-122"/>
              </a:rPr>
              <a:t>台阶是父亲的催老剂</a:t>
            </a:r>
          </a:p>
          <a:p>
            <a:pPr eaLnBrk="1" hangingPunct="1"/>
            <a:r>
              <a:rPr lang="zh-CN" altLang="en-US" smtClean="0">
                <a:latin typeface="宋体" panose="02010600030101010101" pitchFamily="2" charset="-122"/>
              </a:rPr>
              <a:t>台阶是父亲的自尊</a:t>
            </a:r>
          </a:p>
          <a:p>
            <a:pPr eaLnBrk="1" hangingPunct="1"/>
            <a:endParaRPr lang="en-US" altLang="zh-CN" sz="2400" smtClean="0"/>
          </a:p>
        </p:txBody>
      </p:sp>
    </p:spTree>
    <p:extLst>
      <p:ext uri="{BB962C8B-B14F-4D97-AF65-F5344CB8AC3E}">
        <p14:creationId xmlns:p14="http://schemas.microsoft.com/office/powerpoint/2010/main" val="353946509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uild="p" bldLvl="3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图片3"/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990600" y="914400"/>
            <a:ext cx="6477000" cy="1295400"/>
          </a:xfrm>
        </p:spPr>
        <p:txBody>
          <a:bodyPr/>
          <a:lstStyle/>
          <a:p>
            <a:pPr algn="l" eaLnBrk="1" hangingPunct="1"/>
            <a:r>
              <a:rPr lang="en-US" altLang="zh-CN" sz="3600" smtClean="0"/>
              <a:t>     </a:t>
            </a:r>
            <a:r>
              <a:rPr lang="zh-CN" altLang="en-US" sz="4000" smtClean="0">
                <a:solidFill>
                  <a:srgbClr val="660033"/>
                </a:solidFill>
                <a:ea typeface="华文行楷" panose="02010800040101010101" pitchFamily="2" charset="-122"/>
              </a:rPr>
              <a:t>请以“为了台阶，父亲付出了－－”这个句式来说说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98500" y="2354263"/>
            <a:ext cx="7262813" cy="29337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990099"/>
                </a:solidFill>
                <a:ea typeface="华文中宋" panose="02010600040101010101" pitchFamily="2" charset="-122"/>
              </a:rPr>
              <a:t>为了台阶，父亲付出了岁月</a:t>
            </a:r>
          </a:p>
          <a:p>
            <a:pPr eaLnBrk="1" hangingPunct="1"/>
            <a:r>
              <a:rPr lang="zh-CN" altLang="en-US" smtClean="0">
                <a:solidFill>
                  <a:srgbClr val="990099"/>
                </a:solidFill>
                <a:ea typeface="华文中宋" panose="02010600040101010101" pitchFamily="2" charset="-122"/>
              </a:rPr>
              <a:t>为了台阶，父亲付出了青春</a:t>
            </a:r>
          </a:p>
          <a:p>
            <a:pPr eaLnBrk="1" hangingPunct="1"/>
            <a:r>
              <a:rPr lang="zh-CN" altLang="en-US" smtClean="0">
                <a:solidFill>
                  <a:srgbClr val="990099"/>
                </a:solidFill>
                <a:ea typeface="华文中宋" panose="02010600040101010101" pitchFamily="2" charset="-122"/>
              </a:rPr>
              <a:t>为了台阶，父亲付出了健康</a:t>
            </a:r>
          </a:p>
          <a:p>
            <a:pPr eaLnBrk="1" hangingPunct="1">
              <a:buFontTx/>
              <a:buNone/>
            </a:pPr>
            <a:endParaRPr lang="en-US" altLang="zh-CN" smtClean="0">
              <a:solidFill>
                <a:srgbClr val="660033"/>
              </a:solidFill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9633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85800" y="152400"/>
            <a:ext cx="6705600" cy="635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腾祥铚谦钢笔简" charset="-122"/>
                <a:ea typeface="腾祥铚谦钢笔简" charset="-122"/>
              </a:rPr>
              <a:t>   </a:t>
            </a:r>
            <a:r>
              <a:rPr lang="zh-CN" altLang="en-US" b="1" smtClean="0">
                <a:solidFill>
                  <a:srgbClr val="000000"/>
                </a:solidFill>
                <a:latin typeface="腾祥铚谦钢笔简" charset="-122"/>
                <a:ea typeface="腾祥铚谦钢笔简" charset="-122"/>
              </a:rPr>
              <a:t>父亲的一生是典型的中国农民奋斗不止的一生，他的生命是卑微的，但绝不是失败的。以父亲为代表的这些一无所有但依旧艰苦创业的草根阶层，正是中国的筋骨和脊梁。中华民族也正是在这样的坚韧的精神的支撑下才繁衍不息的。父亲就算有些可悲，但他的伟大也是远远超越了他的可悲。                      </a:t>
            </a:r>
          </a:p>
          <a:p>
            <a:pPr eaLnBrk="0" hangingPunct="0">
              <a:spcBef>
                <a:spcPct val="50000"/>
              </a:spcBef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ea typeface="隶书" panose="02010509060101010101" pitchFamily="49" charset="-122"/>
              </a:rPr>
              <a:t>                 </a:t>
            </a:r>
          </a:p>
          <a:p>
            <a:pPr eaLnBrk="0" hangingPunct="0">
              <a:spcBef>
                <a:spcPct val="50000"/>
              </a:spcBef>
              <a:buFontTx/>
              <a:buNone/>
            </a:pPr>
            <a:r>
              <a:rPr lang="zh-CN" altLang="en-US" smtClean="0">
                <a:solidFill>
                  <a:srgbClr val="000000"/>
                </a:solidFill>
                <a:ea typeface="隶书" panose="02010509060101010101" pitchFamily="49" charset="-122"/>
              </a:rPr>
              <a:t>                ＿＿特级教师</a:t>
            </a:r>
          </a:p>
          <a:p>
            <a:pPr eaLnBrk="0" hangingPunct="0">
              <a:spcBef>
                <a:spcPct val="50000"/>
              </a:spcBef>
              <a:buFontTx/>
              <a:buNone/>
            </a:pPr>
            <a:r>
              <a:rPr lang="zh-CN" altLang="en-US" sz="1800" smtClean="0">
                <a:solidFill>
                  <a:srgbClr val="000000"/>
                </a:solidFill>
                <a:ea typeface="幼圆" panose="02010509060101010101" pitchFamily="49" charset="-122"/>
              </a:rPr>
              <a:t>                                 </a:t>
            </a:r>
            <a:r>
              <a:rPr lang="zh-CN" altLang="en-US" sz="1800" u="sng" smtClean="0">
                <a:solidFill>
                  <a:srgbClr val="000000"/>
                </a:solidFill>
                <a:ea typeface="幼圆" panose="02010509060101010101" pitchFamily="49" charset="-122"/>
              </a:rPr>
              <a:t>      </a:t>
            </a:r>
          </a:p>
        </p:txBody>
      </p:sp>
      <p:pic>
        <p:nvPicPr>
          <p:cNvPr id="37891" name="Picture 3" descr="w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14800"/>
            <a:ext cx="39624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2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6f90a2794b9ba536c8aa6dd0c7f58460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3">
            <a:lum bright="60000" contrast="-5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8"/>
          <p:cNvSpPr>
            <a:spLocks noChangeArrowheads="1"/>
          </p:cNvSpPr>
          <p:nvPr/>
        </p:nvSpPr>
        <p:spPr bwMode="auto">
          <a:xfrm>
            <a:off x="323850" y="260350"/>
            <a:ext cx="7704138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辅读资料</a:t>
            </a:r>
            <a:r>
              <a:rPr lang="en-US" altLang="zh-CN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:  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       </a:t>
            </a:r>
            <a:r>
              <a:rPr lang="zh-CN" altLang="en-US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在中国乡村，一个父亲的使命也就那么多，或造一间屋，或为子女成家立业，然后他就迅速地衰老，并且再也不被人关注，我只是为他们的最终命运而惋惜，这几乎是乡村农民最为真实的一个结尾。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——</a:t>
            </a:r>
            <a:r>
              <a:rPr lang="zh-CN" altLang="en-US" sz="4400" b="1" smtClean="0">
                <a:solidFill>
                  <a:srgbClr val="0000FF"/>
                </a:solidFill>
                <a:ea typeface="华文行楷" panose="02010800040101010101" pitchFamily="2" charset="-122"/>
              </a:rPr>
              <a:t>李森祥给编者的信</a:t>
            </a:r>
          </a:p>
        </p:txBody>
      </p:sp>
    </p:spTree>
    <p:extLst>
      <p:ext uri="{BB962C8B-B14F-4D97-AF65-F5344CB8AC3E}">
        <p14:creationId xmlns:p14="http://schemas.microsoft.com/office/powerpoint/2010/main" val="13919319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父亲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86000"/>
            <a:ext cx="6553200" cy="4005263"/>
          </a:xfrm>
          <a:prstGeom prst="rect">
            <a:avLst/>
          </a:prstGeom>
          <a:noFill/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023938" y="625475"/>
            <a:ext cx="74993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金桥简隶书" pitchFamily="2" charset="-122"/>
                <a:ea typeface="金桥简隶书" pitchFamily="2" charset="-122"/>
              </a:rPr>
              <a:t>父亲是儿那登天的梯，</a:t>
            </a:r>
          </a:p>
          <a:p>
            <a:r>
              <a:rPr lang="zh-CN" altLang="en-US" sz="4800" b="1" dirty="0">
                <a:latin typeface="金桥简隶书" pitchFamily="2" charset="-122"/>
                <a:ea typeface="金桥简隶书" pitchFamily="2" charset="-122"/>
              </a:rPr>
              <a:t>		父亲是那拉车的牛。</a:t>
            </a:r>
          </a:p>
        </p:txBody>
      </p:sp>
    </p:spTree>
  </p:cSld>
  <p:clrMapOvr>
    <a:masterClrMapping/>
  </p:clrMapOvr>
  <p:transition advClick="0" advTm="21000"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WordArt 5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835150" y="2060575"/>
            <a:ext cx="5616575" cy="2089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eaLnBrk="0" hangingPunct="0"/>
            <a:r>
              <a:rPr lang="zh-CN" altLang="en-US" sz="3600" b="1" kern="1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你想对你的父亲说些什么？</a:t>
            </a:r>
          </a:p>
        </p:txBody>
      </p:sp>
    </p:spTree>
    <p:extLst>
      <p:ext uri="{BB962C8B-B14F-4D97-AF65-F5344CB8AC3E}">
        <p14:creationId xmlns:p14="http://schemas.microsoft.com/office/powerpoint/2010/main" val="2478605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kt1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9144000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50825" y="685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 sz="1800" smtClean="0">
              <a:solidFill>
                <a:srgbClr val="000000"/>
              </a:solidFill>
            </a:endParaRPr>
          </a:p>
        </p:txBody>
      </p:sp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5364163" y="333375"/>
            <a:ext cx="331152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hangingPunct="0"/>
            <a:r>
              <a:rPr lang="zh-CN" altLang="en-US" sz="3600" kern="1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读出自己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0" y="2076450"/>
            <a:ext cx="4321175" cy="247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400" b="1" smtClean="0">
                <a:solidFill>
                  <a:srgbClr val="FF0000"/>
                </a:solidFill>
              </a:rPr>
              <a:t>   </a:t>
            </a:r>
            <a:r>
              <a:rPr lang="en-US" altLang="zh-CN" sz="2800" b="1" smtClean="0">
                <a:solidFill>
                  <a:srgbClr val="FF0000"/>
                </a:solidFill>
              </a:rPr>
              <a:t>1)</a:t>
            </a:r>
            <a:r>
              <a:rPr lang="zh-CN" altLang="en-US" sz="2800" b="1" smtClean="0">
                <a:solidFill>
                  <a:srgbClr val="FF0000"/>
                </a:solidFill>
              </a:rPr>
              <a:t>想想你的父亲，学完这篇文章，你一定有许多话想对你的父亲说，请用笔记下你最想对你父亲说的话！</a:t>
            </a:r>
          </a:p>
        </p:txBody>
      </p:sp>
      <p:sp>
        <p:nvSpPr>
          <p:cNvPr id="66566" name="WordArt 6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1223963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2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作业</a:t>
            </a:r>
            <a:r>
              <a:rPr lang="en-US" altLang="zh-CN" sz="32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:</a:t>
            </a:r>
            <a:endParaRPr lang="zh-CN" altLang="en-US" sz="3200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343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 descr="water"/>
          <p:cNvSpPr>
            <a:spLocks noChangeArrowheads="1" noChangeShapeType="1"/>
          </p:cNvSpPr>
          <p:nvPr/>
        </p:nvSpPr>
        <p:spPr bwMode="auto">
          <a:xfrm>
            <a:off x="838200" y="228600"/>
            <a:ext cx="2286000" cy="13811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Flat1" dir="r"/>
            </a:scene3d>
            <a:sp3d extrusionH="430200" prstMaterial="legacyMatte">
              <a:extrusionClr>
                <a:srgbClr val="006600"/>
              </a:extrusionClr>
              <a:contourClr>
                <a:srgbClr val="006600"/>
              </a:contourClr>
            </a:sp3d>
          </a:bodyPr>
          <a:lstStyle/>
          <a:p>
            <a:pPr algn="ctr">
              <a:defRPr/>
            </a:pPr>
            <a:r>
              <a:rPr lang="zh-CN" altLang="en-US" sz="3600" b="1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华文新魏" panose="02010800040101010101" pitchFamily="2" charset="-122"/>
                <a:ea typeface="华文新魏" panose="02010800040101010101" pitchFamily="2" charset="-122"/>
              </a:rPr>
              <a:t>作业布置一：</a:t>
            </a:r>
          </a:p>
        </p:txBody>
      </p:sp>
      <p:pic>
        <p:nvPicPr>
          <p:cNvPr id="44035" name="Picture 3" descr="13652945796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0"/>
            <a:ext cx="3810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 descr="2ace7b48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3810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143000" y="5257800"/>
            <a:ext cx="287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ea typeface="腾祥铁山楷书简" charset="-122"/>
              </a:rPr>
              <a:t>给 父 亲 捶 捶 背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5334000" y="5257800"/>
            <a:ext cx="2879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ea typeface="腾祥铁山楷书简" charset="-122"/>
              </a:rPr>
              <a:t>帮 父 亲 洗 洗 脚</a:t>
            </a:r>
            <a:endParaRPr lang="zh-CN" altLang="en-US" sz="1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6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2997200"/>
            <a:ext cx="903605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1" lang="en-US" altLang="zh-CN" sz="2800" b="1" smtClean="0">
              <a:solidFill>
                <a:srgbClr val="000003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</a:pPr>
            <a:endParaRPr kumimoji="1" lang="en-US" altLang="zh-CN" sz="3600" b="1" smtClean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58775" y="333375"/>
            <a:ext cx="8785225" cy="41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zh-CN" sz="4800" b="1" smtClean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4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2)</a:t>
            </a:r>
            <a:r>
              <a:rPr lang="zh-CN" altLang="en-US" sz="4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课外寻找关于</a:t>
            </a:r>
            <a:r>
              <a:rPr lang="zh-CN" altLang="en-US" sz="4400" b="1" smtClean="0">
                <a:solidFill>
                  <a:srgbClr val="00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4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zh-CN" altLang="en-US" sz="4400" b="1" smtClean="0">
                <a:solidFill>
                  <a:srgbClr val="00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44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的文章、诗歌进行自主阅读。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推荐书目：苏童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父爱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梁实秋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代沟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周国平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妞妞</a:t>
            </a:r>
            <a:r>
              <a:rPr lang="en-US" altLang="zh-CN" sz="3600" b="1" smtClean="0">
                <a:solidFill>
                  <a:srgbClr val="9900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一个父亲的札记 </a:t>
            </a:r>
            <a:r>
              <a:rPr lang="en-US" altLang="zh-CN" sz="3600" b="1" smtClean="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45060" name="AutoShape 4"/>
          <p:cNvSpPr>
            <a:spLocks noChangeAspect="1" noChangeArrowheads="1"/>
          </p:cNvSpPr>
          <p:nvPr/>
        </p:nvSpPr>
        <p:spPr bwMode="auto">
          <a:xfrm>
            <a:off x="3886200" y="2400300"/>
            <a:ext cx="1371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9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父亲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43000"/>
            <a:ext cx="5772150" cy="5599113"/>
          </a:xfrm>
          <a:prstGeom prst="rect">
            <a:avLst/>
          </a:prstGeom>
          <a:noFill/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6169025" y="836613"/>
            <a:ext cx="182880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5400" b="1">
                <a:ea typeface="金桥简隶书" pitchFamily="2" charset="-122"/>
              </a:rPr>
              <a:t>忘不了粗茶淡饭</a:t>
            </a:r>
          </a:p>
          <a:p>
            <a:r>
              <a:rPr lang="zh-CN" altLang="en-US" sz="5400" b="1">
                <a:ea typeface="金桥简隶书" pitchFamily="2" charset="-122"/>
              </a:rPr>
              <a:t>	 将我养大</a:t>
            </a:r>
          </a:p>
        </p:txBody>
      </p:sp>
    </p:spTree>
  </p:cSld>
  <p:clrMapOvr>
    <a:masterClrMapping/>
  </p:clrMapOvr>
  <p:transition advClick="0" advTm="15000">
    <p:blind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父亲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052513"/>
            <a:ext cx="5903913" cy="4968875"/>
          </a:xfrm>
          <a:prstGeom prst="rect">
            <a:avLst/>
          </a:prstGeom>
          <a:noFill/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637338" y="1006475"/>
            <a:ext cx="164782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忘不了一声长叹</a:t>
            </a:r>
          </a:p>
          <a:p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	半壶老酒</a:t>
            </a:r>
          </a:p>
        </p:txBody>
      </p:sp>
    </p:spTree>
  </p:cSld>
  <p:clrMapOvr>
    <a:masterClrMapping/>
  </p:clrMapOvr>
  <p:transition advClick="0" advTm="8000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5" name="Picture 9" descr="父亲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143000"/>
            <a:ext cx="5772150" cy="5599113"/>
          </a:xfrm>
          <a:prstGeom prst="rect">
            <a:avLst/>
          </a:prstGeom>
          <a:noFill/>
        </p:spPr>
      </p:pic>
      <p:pic>
        <p:nvPicPr>
          <p:cNvPr id="86018" name="Picture 2" descr="飞雁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2425"/>
            <a:ext cx="7620000" cy="6153150"/>
          </a:xfrm>
          <a:prstGeom prst="rect">
            <a:avLst/>
          </a:prstGeom>
          <a:noFill/>
        </p:spPr>
      </p:pic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1166813" y="5838825"/>
            <a:ext cx="184150" cy="585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zh-CN" sz="3600" b="1">
              <a:ea typeface="隶书" pitchFamily="49" charset="-122"/>
            </a:endParaRP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239838" y="3103563"/>
            <a:ext cx="184150" cy="585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zh-CN" altLang="zh-CN" sz="3600" b="1">
              <a:ea typeface="隶书" pitchFamily="49" charset="-122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6267450" y="265113"/>
            <a:ext cx="201295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000" b="1">
                <a:solidFill>
                  <a:srgbClr val="990033"/>
                </a:solidFill>
              </a:rPr>
              <a:t>等我长大后</a:t>
            </a:r>
          </a:p>
          <a:p>
            <a:r>
              <a:rPr lang="zh-CN" altLang="en-US" sz="4000" b="1">
                <a:solidFill>
                  <a:srgbClr val="990033"/>
                </a:solidFill>
              </a:rPr>
              <a:t>       山里孩子往外走</a:t>
            </a:r>
          </a:p>
          <a:p>
            <a:endParaRPr lang="en-US" altLang="zh-CN" sz="4000"/>
          </a:p>
        </p:txBody>
      </p:sp>
    </p:spTree>
  </p:cSld>
  <p:clrMapOvr>
    <a:masterClrMapping/>
  </p:clrMapOvr>
  <p:transition advTm="1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父亲7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6913" y="935038"/>
            <a:ext cx="6867525" cy="3897312"/>
          </a:xfrm>
          <a:noFill/>
          <a:ln/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663575" y="4868863"/>
            <a:ext cx="772477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想儿时一封家书</a:t>
            </a:r>
          </a:p>
          <a:p>
            <a:r>
              <a:rPr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			千里写叮嘱</a:t>
            </a:r>
          </a:p>
        </p:txBody>
      </p:sp>
    </p:spTree>
  </p:cSld>
  <p:clrMapOvr>
    <a:masterClrMapping/>
  </p:clrMapOvr>
  <p:transition advClick="0" advTm="15000"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父亲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6419850" y="692150"/>
            <a:ext cx="2012950" cy="555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60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盼儿归一袋闷烟</a:t>
            </a:r>
          </a:p>
          <a:p>
            <a:r>
              <a:rPr lang="zh-CN" altLang="en-US" sz="60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金桥简隶书" pitchFamily="2" charset="-122"/>
                <a:ea typeface="金桥简隶书" pitchFamily="2" charset="-122"/>
              </a:rPr>
              <a:t>	满天数星斗</a:t>
            </a:r>
          </a:p>
        </p:txBody>
      </p:sp>
    </p:spTree>
  </p:cSld>
  <p:clrMapOvr>
    <a:masterClrMapping/>
  </p:clrMapOvr>
  <p:transition advClick="0" advTm="18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父亲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9144000" cy="5013325"/>
          </a:xfrm>
          <a:prstGeom prst="rect">
            <a:avLst/>
          </a:prstGeom>
          <a:noFill/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8361363" y="620713"/>
            <a:ext cx="4587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871663" y="476250"/>
            <a:ext cx="60848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金桥简隶书" pitchFamily="2" charset="-122"/>
              </a:rPr>
              <a:t>  </a:t>
            </a:r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金桥简隶书" pitchFamily="2" charset="-122"/>
              </a:rPr>
              <a:t>都说养儿能防老</a:t>
            </a:r>
          </a:p>
          <a:p>
            <a:r>
              <a:rPr lang="zh-CN" altLang="en-US" sz="4800" b="1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金桥简隶书" pitchFamily="2" charset="-122"/>
              </a:rPr>
              <a:t>可儿山高水远他乡流</a:t>
            </a:r>
          </a:p>
        </p:txBody>
      </p:sp>
    </p:spTree>
  </p:cSld>
  <p:clrMapOvr>
    <a:masterClrMapping/>
  </p:clrMapOvr>
  <p:transition advClick="0" advTm="20000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1341</Words>
  <Application>Microsoft Office PowerPoint</Application>
  <PresentationFormat>全屏显示(4:3)</PresentationFormat>
  <Paragraphs>151</Paragraphs>
  <Slides>33</Slides>
  <Notes>7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3" baseType="lpstr">
      <vt:lpstr>方正姚体</vt:lpstr>
      <vt:lpstr>黑体</vt:lpstr>
      <vt:lpstr>华文行楷</vt:lpstr>
      <vt:lpstr>华文楷体</vt:lpstr>
      <vt:lpstr>华文隶书</vt:lpstr>
      <vt:lpstr>华文新魏</vt:lpstr>
      <vt:lpstr>华文中宋</vt:lpstr>
      <vt:lpstr>金桥简隶书</vt:lpstr>
      <vt:lpstr>楷体_GB2312</vt:lpstr>
      <vt:lpstr>隶书</vt:lpstr>
      <vt:lpstr>宋体</vt:lpstr>
      <vt:lpstr>腾祥铁山楷书简</vt:lpstr>
      <vt:lpstr>腾祥铚谦钢笔简</vt:lpstr>
      <vt:lpstr>幼圆</vt:lpstr>
      <vt:lpstr>Arial</vt:lpstr>
      <vt:lpstr>Times New Roman</vt:lpstr>
      <vt:lpstr>Wingdings</vt:lpstr>
      <vt:lpstr>1_默认设计模板</vt:lpstr>
      <vt:lpstr>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踏上台阶,                               认识 父亲</vt:lpstr>
      <vt:lpstr>踏上台阶,认识 父亲（把握故事情节）</vt:lpstr>
      <vt:lpstr>PowerPoint 演示文稿</vt:lpstr>
      <vt:lpstr>PowerPoint 演示文稿</vt:lpstr>
      <vt:lpstr>PowerPoint 演示文稿</vt:lpstr>
      <vt:lpstr>PowerPoint 演示文稿</vt:lpstr>
      <vt:lpstr>      1、“父亲坐在绿荫里，……一片片旱烟雾在父亲头上飘来飘去。”表现父亲怎样的心理？</vt:lpstr>
      <vt:lpstr>PowerPoint 演示文稿</vt:lpstr>
      <vt:lpstr>      2、为什么“父亲偶尔出去一趟，回来时，一副若有所失的模样？”这种心态怎么理解？</vt:lpstr>
      <vt:lpstr>找出文中最让你感动的描写父亲的语句，有感情地读一读，说说它体现了父亲的什么特点？</vt:lpstr>
      <vt:lpstr>    以“父亲是一个－－－的人”这个句式说一句话</vt:lpstr>
      <vt:lpstr>PowerPoint 演示文稿</vt:lpstr>
      <vt:lpstr>请以“台阶是父亲的－－”这个句式来谈谈</vt:lpstr>
      <vt:lpstr>     请以“为了台阶，父亲付出了－－”这个句式来说说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yb</cp:lastModifiedBy>
  <cp:revision>63</cp:revision>
  <dcterms:created xsi:type="dcterms:W3CDTF">2001-12-31T16:15:54Z</dcterms:created>
  <dcterms:modified xsi:type="dcterms:W3CDTF">2019-04-17T09:49:48Z</dcterms:modified>
</cp:coreProperties>
</file>