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1" r:id="rId6"/>
    <p:sldId id="262" r:id="rId7"/>
    <p:sldId id="263" r:id="rId8"/>
    <p:sldId id="264" r:id="rId9"/>
    <p:sldId id="266" r:id="rId10"/>
    <p:sldId id="265" r:id="rId11"/>
    <p:sldId id="267" r:id="rId12"/>
    <p:sldId id="268" r:id="rId13"/>
    <p:sldId id="269" r:id="rId14"/>
    <p:sldId id="270" r:id="rId15"/>
    <p:sldId id="271" r:id="rId16"/>
    <p:sldId id="272" r:id="rId17"/>
    <p:sldId id="273" r:id="rId18"/>
    <p:sldId id="274" r:id="rId19"/>
    <p:sldId id="275" r:id="rId20"/>
    <p:sldId id="276" r:id="rId21"/>
    <p:sldId id="278" r:id="rId22"/>
    <p:sldId id="279" r:id="rId23"/>
    <p:sldId id="280" r:id="rId24"/>
    <p:sldId id="281" r:id="rId25"/>
    <p:sldId id="282" r:id="rId26"/>
    <p:sldId id="283" r:id="rId27"/>
    <p:sldId id="284" r:id="rId28"/>
    <p:sldId id="285" r:id="rId29"/>
    <p:sldId id="288" r:id="rId30"/>
    <p:sldId id="298" r:id="rId31"/>
    <p:sldId id="289" r:id="rId32"/>
    <p:sldId id="277" r:id="rId33"/>
    <p:sldId id="290" r:id="rId34"/>
    <p:sldId id="291" r:id="rId35"/>
    <p:sldId id="292" r:id="rId36"/>
    <p:sldId id="294" r:id="rId37"/>
    <p:sldId id="293" r:id="rId38"/>
    <p:sldId id="299" r:id="rId39"/>
    <p:sldId id="286" r:id="rId40"/>
    <p:sldId id="287" r:id="rId41"/>
    <p:sldId id="297" r:id="rId4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3" d="100"/>
          <a:sy n="73" d="100"/>
        </p:scale>
        <p:origin x="-76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GI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GIF"/><Relationship Id="rId1" Type="http://schemas.openxmlformats.org/officeDocument/2006/relationships/image" Target="../media/image18.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GI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GIF"/><Relationship Id="rId1" Type="http://schemas.openxmlformats.org/officeDocument/2006/relationships/image" Target="../media/image22.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GI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GIF"/><Relationship Id="rId1" Type="http://schemas.openxmlformats.org/officeDocument/2006/relationships/image" Target="../media/image31.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GI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GI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GI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GIF"/><Relationship Id="rId1" Type="http://schemas.openxmlformats.org/officeDocument/2006/relationships/image" Target="../media/image45.GI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GIF"/><Relationship Id="rId1" Type="http://schemas.openxmlformats.org/officeDocument/2006/relationships/image" Target="../media/image48.GI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GIF"/><Relationship Id="rId1" Type="http://schemas.openxmlformats.org/officeDocument/2006/relationships/image" Target="../media/image50.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GIF"/></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3.GIF"/><Relationship Id="rId1" Type="http://schemas.openxmlformats.org/officeDocument/2006/relationships/image" Target="../media/image5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hyperlink" Target="http://philosophy-times.net/chinese/memory_pearflower.htm"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GIF"/><Relationship Id="rId1" Type="http://schemas.openxmlformats.org/officeDocument/2006/relationships/image" Target="../media/image12.GI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GIF"/><Relationship Id="rId1" Type="http://schemas.openxmlformats.org/officeDocument/2006/relationships/image" Target="../media/image1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title"/>
          </p:nvPr>
        </p:nvSpPr>
        <p:spPr>
          <a:xfrm>
            <a:off x="395288" y="0"/>
            <a:ext cx="8229600" cy="836613"/>
          </a:xfrm>
          <a:ln/>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3075" name="文本占位符 3074"/>
          <p:cNvSpPr>
            <a:spLocks noGrp="1"/>
          </p:cNvSpPr>
          <p:nvPr>
            <p:ph type="body" idx="1"/>
          </p:nvPr>
        </p:nvSpPr>
        <p:spPr>
          <a:xfrm>
            <a:off x="0" y="836613"/>
            <a:ext cx="9144000" cy="6021387"/>
          </a:xfrm>
          <a:ln/>
        </p:spPr>
        <p:txBody>
          <a:bodyPr/>
          <a:p>
            <a:pPr>
              <a:spcBef>
                <a:spcPct val="0"/>
              </a:spcBef>
              <a:buNone/>
            </a:pPr>
            <a:r>
              <a:rPr lang="en-US" altLang="zh-CN" sz="4000" b="1" dirty="0"/>
              <a:t>         </a:t>
            </a:r>
            <a:r>
              <a:rPr lang="zh-CN" altLang="en-US" sz="4000" b="1" dirty="0"/>
              <a:t>春天一到，万物复苏，百花竞放。不必说鲜艳如火的桃花，也不必说红粉似霞的杏花，单是那洁白胜雪的梨花，就能引起人们的天边遐思。古往今来，多少文人墨客倾其笔力，大绘春花，曾留下许多不朽的篇章。今天，我们就来一起学习当代著名作家彭荆风的</a:t>
            </a:r>
            <a:r>
              <a:rPr lang="en-US" altLang="zh-CN" sz="4000" b="1" dirty="0"/>
              <a:t>《</a:t>
            </a:r>
            <a:r>
              <a:rPr lang="zh-CN" altLang="en-US" sz="4000" b="1" dirty="0"/>
              <a:t>驿路梨花</a:t>
            </a:r>
            <a:r>
              <a:rPr lang="en-US" altLang="zh-CN" sz="4000" b="1" dirty="0"/>
              <a:t>》</a:t>
            </a:r>
            <a:r>
              <a:rPr lang="zh-CN" altLang="en-US" sz="4000" b="1" dirty="0"/>
              <a:t>吧。</a:t>
            </a:r>
            <a:endParaRPr lang="zh-CN" altLang="en-US" sz="4000" b="1" dirty="0"/>
          </a:p>
          <a:p>
            <a:endParaRPr lang="zh-CN" altLang="en-US" dirty="0"/>
          </a:p>
        </p:txBody>
      </p:sp>
      <p:pic>
        <p:nvPicPr>
          <p:cNvPr id="3076" name="图片 3075" descr="A3_063"/>
          <p:cNvPicPr>
            <a:picLocks noChangeAspect="1"/>
          </p:cNvPicPr>
          <p:nvPr/>
        </p:nvPicPr>
        <p:blipFill>
          <a:blip r:embed="rId1"/>
          <a:stretch>
            <a:fillRect/>
          </a:stretch>
        </p:blipFill>
        <p:spPr>
          <a:xfrm>
            <a:off x="0" y="6354763"/>
            <a:ext cx="9144000" cy="503237"/>
          </a:xfrm>
          <a:prstGeom prst="rect">
            <a:avLst/>
          </a:prstGeom>
          <a:noFill/>
          <a:ln w="9525">
            <a:noFill/>
          </a:ln>
        </p:spPr>
      </p:pic>
      <p:pic>
        <p:nvPicPr>
          <p:cNvPr id="3077" name="Picture 6" descr="小蜜蜂"/>
          <p:cNvPicPr>
            <a:picLocks noChangeAspect="1"/>
          </p:cNvPicPr>
          <p:nvPr/>
        </p:nvPicPr>
        <p:blipFill>
          <a:blip r:embed="rId2"/>
          <a:stretch>
            <a:fillRect/>
          </a:stretch>
        </p:blipFill>
        <p:spPr>
          <a:xfrm>
            <a:off x="8101013" y="5516563"/>
            <a:ext cx="682625" cy="784225"/>
          </a:xfrm>
          <a:prstGeom prst="rect">
            <a:avLst/>
          </a:prstGeom>
          <a:noFill/>
          <a:ln w="9525">
            <a:noFill/>
          </a:ln>
        </p:spPr>
      </p:pic>
      <p:pic>
        <p:nvPicPr>
          <p:cNvPr id="3078" name="Picture 6" descr="小蜜蜂"/>
          <p:cNvPicPr>
            <a:picLocks noChangeAspect="1"/>
          </p:cNvPicPr>
          <p:nvPr/>
        </p:nvPicPr>
        <p:blipFill>
          <a:blip r:embed="rId2"/>
          <a:stretch>
            <a:fillRect/>
          </a:stretch>
        </p:blipFill>
        <p:spPr>
          <a:xfrm>
            <a:off x="6804025" y="5300663"/>
            <a:ext cx="682625" cy="784225"/>
          </a:xfrm>
          <a:prstGeom prst="rect">
            <a:avLst/>
          </a:prstGeom>
          <a:noFill/>
          <a:ln w="9525">
            <a:noFill/>
          </a:ln>
        </p:spPr>
      </p:pic>
      <p:pic>
        <p:nvPicPr>
          <p:cNvPr id="3079" name="Picture 9" descr="振翅的蝴蝶"/>
          <p:cNvPicPr>
            <a:picLocks noChangeAspect="1"/>
          </p:cNvPicPr>
          <p:nvPr/>
        </p:nvPicPr>
        <p:blipFill>
          <a:blip r:embed="rId3"/>
          <a:stretch>
            <a:fillRect/>
          </a:stretch>
        </p:blipFill>
        <p:spPr>
          <a:xfrm>
            <a:off x="0" y="188913"/>
            <a:ext cx="1028700" cy="914400"/>
          </a:xfrm>
          <a:prstGeom prst="rect">
            <a:avLst/>
          </a:prstGeom>
          <a:noFill/>
          <a:ln w="9525">
            <a:noFill/>
          </a:ln>
        </p:spPr>
      </p:pic>
      <p:pic>
        <p:nvPicPr>
          <p:cNvPr id="3080" name="Picture 9" descr="振翅的蝴蝶"/>
          <p:cNvPicPr>
            <a:picLocks noChangeAspect="1"/>
          </p:cNvPicPr>
          <p:nvPr/>
        </p:nvPicPr>
        <p:blipFill>
          <a:blip r:embed="rId3"/>
          <a:stretch>
            <a:fillRect/>
          </a:stretch>
        </p:blipFill>
        <p:spPr>
          <a:xfrm>
            <a:off x="8115300" y="0"/>
            <a:ext cx="1028700" cy="914400"/>
          </a:xfrm>
          <a:prstGeom prst="rect">
            <a:avLst/>
          </a:prstGeom>
          <a:noFill/>
          <a:ln w="9525">
            <a:noFill/>
          </a:ln>
        </p:spPr>
      </p:pic>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a:xfrm>
            <a:off x="468313" y="260350"/>
            <a:ext cx="8229600" cy="1143000"/>
          </a:xfrm>
          <a:ln/>
        </p:spPr>
        <p:txBody>
          <a:bodyPr anchor="ctr"/>
          <a:p>
            <a:br>
              <a:rPr lang="en-US" altLang="zh-CN" sz="4000" dirty="0"/>
            </a:br>
            <a:endParaRPr lang="en-US" altLang="zh-CN" sz="4000" dirty="0"/>
          </a:p>
        </p:txBody>
      </p:sp>
      <p:sp>
        <p:nvSpPr>
          <p:cNvPr id="13315" name="文本占位符 13314"/>
          <p:cNvSpPr>
            <a:spLocks noGrp="1"/>
          </p:cNvSpPr>
          <p:nvPr>
            <p:ph type="body" idx="1"/>
          </p:nvPr>
        </p:nvSpPr>
        <p:spPr>
          <a:xfrm>
            <a:off x="0" y="0"/>
            <a:ext cx="9144000" cy="6858000"/>
          </a:xfrm>
          <a:ln/>
        </p:spPr>
        <p:txBody>
          <a:bodyPr/>
          <a:p>
            <a:pPr>
              <a:buNone/>
            </a:pPr>
            <a:endParaRPr lang="en-US" altLang="zh-CN" dirty="0"/>
          </a:p>
          <a:p>
            <a:pPr>
              <a:buNone/>
            </a:pPr>
            <a:endParaRPr lang="en-US" altLang="zh-CN" dirty="0"/>
          </a:p>
        </p:txBody>
      </p:sp>
      <p:sp>
        <p:nvSpPr>
          <p:cNvPr id="13316" name="文本框 13315"/>
          <p:cNvSpPr txBox="1"/>
          <p:nvPr/>
        </p:nvSpPr>
        <p:spPr>
          <a:xfrm>
            <a:off x="0" y="3068638"/>
            <a:ext cx="900113"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露</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3317" name="左大括号 13316"/>
          <p:cNvSpPr/>
          <p:nvPr/>
        </p:nvSpPr>
        <p:spPr>
          <a:xfrm>
            <a:off x="611188" y="549275"/>
            <a:ext cx="1655762" cy="5832475"/>
          </a:xfrm>
          <a:prstGeom prst="leftBrace">
            <a:avLst>
              <a:gd name="adj1" fmla="val 29354"/>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3318" name="文本框 13317"/>
          <p:cNvSpPr txBox="1"/>
          <p:nvPr/>
        </p:nvSpPr>
        <p:spPr>
          <a:xfrm>
            <a:off x="2195513" y="188913"/>
            <a:ext cx="936625"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lù</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3319" name="文本框 13318"/>
          <p:cNvSpPr txBox="1"/>
          <p:nvPr/>
        </p:nvSpPr>
        <p:spPr>
          <a:xfrm>
            <a:off x="2051050" y="5805488"/>
            <a:ext cx="1295400"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lòu</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3320" name="文本框 13319"/>
          <p:cNvSpPr txBox="1"/>
          <p:nvPr/>
        </p:nvSpPr>
        <p:spPr>
          <a:xfrm>
            <a:off x="2843213" y="188913"/>
            <a:ext cx="1512887"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露珠</a:t>
            </a:r>
            <a:endParaRPr lang="zh-CN" altLang="en-US" sz="4400" b="1" dirty="0">
              <a:latin typeface="Arial" panose="020B0604020202020204" pitchFamily="34" charset="0"/>
              <a:ea typeface="宋体" panose="02010600030101010101" pitchFamily="2" charset="-122"/>
            </a:endParaRPr>
          </a:p>
        </p:txBody>
      </p:sp>
      <p:sp>
        <p:nvSpPr>
          <p:cNvPr id="13321" name="文本框 13320"/>
          <p:cNvSpPr txBox="1"/>
          <p:nvPr/>
        </p:nvSpPr>
        <p:spPr>
          <a:xfrm>
            <a:off x="2916238" y="5805488"/>
            <a:ext cx="2160587"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露马脚</a:t>
            </a:r>
            <a:endParaRPr lang="zh-CN" altLang="en-US" sz="4400" b="1" dirty="0">
              <a:latin typeface="Arial" panose="020B0604020202020204" pitchFamily="34" charset="0"/>
              <a:ea typeface="宋体" panose="02010600030101010101" pitchFamily="2" charset="-122"/>
            </a:endParaRPr>
          </a:p>
        </p:txBody>
      </p:sp>
      <p:sp>
        <p:nvSpPr>
          <p:cNvPr id="13322" name="文本框 13321"/>
          <p:cNvSpPr txBox="1"/>
          <p:nvPr/>
        </p:nvSpPr>
        <p:spPr>
          <a:xfrm>
            <a:off x="3779838" y="3213100"/>
            <a:ext cx="1800225"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喷</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3323" name="左大括号 13322"/>
          <p:cNvSpPr/>
          <p:nvPr/>
        </p:nvSpPr>
        <p:spPr>
          <a:xfrm>
            <a:off x="4284663" y="549275"/>
            <a:ext cx="1943100" cy="6121400"/>
          </a:xfrm>
          <a:prstGeom prst="leftBrace">
            <a:avLst>
              <a:gd name="adj1" fmla="val 26252"/>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3324" name="文本框 13323"/>
          <p:cNvSpPr txBox="1"/>
          <p:nvPr/>
        </p:nvSpPr>
        <p:spPr>
          <a:xfrm>
            <a:off x="6011863" y="260350"/>
            <a:ext cx="1223962"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pèn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3325" name="文本框 13324"/>
          <p:cNvSpPr txBox="1"/>
          <p:nvPr/>
        </p:nvSpPr>
        <p:spPr>
          <a:xfrm>
            <a:off x="6011863" y="5876925"/>
            <a:ext cx="1223962"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pēn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3326" name="文本框 13325"/>
          <p:cNvSpPr txBox="1"/>
          <p:nvPr/>
        </p:nvSpPr>
        <p:spPr>
          <a:xfrm>
            <a:off x="7667625" y="188913"/>
            <a:ext cx="147637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喷香</a:t>
            </a:r>
            <a:endParaRPr lang="zh-CN" altLang="en-US" sz="4400" b="1" dirty="0">
              <a:latin typeface="Arial" panose="020B0604020202020204" pitchFamily="34" charset="0"/>
              <a:ea typeface="宋体" panose="02010600030101010101" pitchFamily="2" charset="-122"/>
            </a:endParaRPr>
          </a:p>
        </p:txBody>
      </p:sp>
      <p:sp>
        <p:nvSpPr>
          <p:cNvPr id="13327" name="文本框 13326"/>
          <p:cNvSpPr txBox="1"/>
          <p:nvPr/>
        </p:nvSpPr>
        <p:spPr>
          <a:xfrm>
            <a:off x="7632700" y="5876925"/>
            <a:ext cx="1511300"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喷泉</a:t>
            </a:r>
            <a:endParaRPr lang="zh-CN" altLang="en-US" sz="4400" b="1" dirty="0">
              <a:latin typeface="Arial" panose="020B0604020202020204" pitchFamily="34" charset="0"/>
              <a:ea typeface="宋体" panose="02010600030101010101" pitchFamily="2" charset="-122"/>
            </a:endParaRPr>
          </a:p>
        </p:txBody>
      </p:sp>
      <p:pic>
        <p:nvPicPr>
          <p:cNvPr id="13328" name="图片 13327" descr="t01e4dc621489c5958f"/>
          <p:cNvPicPr>
            <a:picLocks noChangeAspect="1"/>
          </p:cNvPicPr>
          <p:nvPr/>
        </p:nvPicPr>
        <p:blipFill>
          <a:blip r:embed="rId1"/>
          <a:stretch>
            <a:fillRect/>
          </a:stretch>
        </p:blipFill>
        <p:spPr>
          <a:xfrm>
            <a:off x="2195513" y="1484313"/>
            <a:ext cx="1512887" cy="3889375"/>
          </a:xfrm>
          <a:prstGeom prst="rect">
            <a:avLst/>
          </a:prstGeom>
          <a:noFill/>
          <a:ln w="9525">
            <a:noFill/>
          </a:ln>
        </p:spPr>
      </p:pic>
      <p:pic>
        <p:nvPicPr>
          <p:cNvPr id="13329" name="图片 13328" descr="t01e4dc621489c5958f"/>
          <p:cNvPicPr>
            <a:picLocks noChangeAspect="1"/>
          </p:cNvPicPr>
          <p:nvPr/>
        </p:nvPicPr>
        <p:blipFill>
          <a:blip r:embed="rId1"/>
          <a:stretch>
            <a:fillRect/>
          </a:stretch>
        </p:blipFill>
        <p:spPr>
          <a:xfrm>
            <a:off x="6588125" y="1341438"/>
            <a:ext cx="1512888" cy="4248150"/>
          </a:xfrm>
          <a:prstGeom prst="rect">
            <a:avLst/>
          </a:prstGeom>
          <a:noFill/>
          <a:ln w="9525">
            <a:noFill/>
          </a:ln>
        </p:spPr>
      </p:pic>
    </p:spTree>
  </p:cSld>
  <p:clrMapOvr>
    <a:masterClrMapping/>
  </p:clrMapOvr>
  <p:transition spd="med">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ln/>
        </p:spPr>
        <p:txBody>
          <a:bodyPr anchor="ctr"/>
          <a:p>
            <a:br>
              <a:rPr lang="en-US" altLang="zh-CN" sz="4000" dirty="0"/>
            </a:br>
            <a:endParaRPr lang="en-US" altLang="zh-CN" sz="4000" dirty="0"/>
          </a:p>
        </p:txBody>
      </p:sp>
      <p:sp>
        <p:nvSpPr>
          <p:cNvPr id="14339" name="文本占位符 14338"/>
          <p:cNvSpPr>
            <a:spLocks noGrp="1"/>
          </p:cNvSpPr>
          <p:nvPr>
            <p:ph type="body" idx="1"/>
          </p:nvPr>
        </p:nvSpPr>
        <p:spPr>
          <a:xfrm>
            <a:off x="0" y="0"/>
            <a:ext cx="9144000" cy="6858000"/>
          </a:xfrm>
          <a:ln/>
        </p:spPr>
        <p:txBody>
          <a:bodyPr/>
          <a:p>
            <a:pPr>
              <a:buNone/>
            </a:pPr>
            <a:endParaRPr lang="en-US" altLang="zh-CN" dirty="0"/>
          </a:p>
          <a:p>
            <a:pPr>
              <a:buNone/>
            </a:pPr>
            <a:endParaRPr lang="en-US" altLang="zh-CN" dirty="0"/>
          </a:p>
        </p:txBody>
      </p:sp>
      <p:sp>
        <p:nvSpPr>
          <p:cNvPr id="14340" name="文本框 14339"/>
          <p:cNvSpPr txBox="1"/>
          <p:nvPr/>
        </p:nvSpPr>
        <p:spPr>
          <a:xfrm>
            <a:off x="0" y="2997200"/>
            <a:ext cx="827088"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行</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4341" name="左大括号 14340"/>
          <p:cNvSpPr/>
          <p:nvPr/>
        </p:nvSpPr>
        <p:spPr>
          <a:xfrm>
            <a:off x="468313" y="692150"/>
            <a:ext cx="1439862" cy="5545138"/>
          </a:xfrm>
          <a:prstGeom prst="leftBrace">
            <a:avLst>
              <a:gd name="adj1" fmla="val 32092"/>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4342" name="文本框 14341"/>
          <p:cNvSpPr txBox="1"/>
          <p:nvPr/>
        </p:nvSpPr>
        <p:spPr>
          <a:xfrm>
            <a:off x="1908175" y="333375"/>
            <a:ext cx="1871663"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xíng</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4343" name="文本框 14342"/>
          <p:cNvSpPr txBox="1"/>
          <p:nvPr/>
        </p:nvSpPr>
        <p:spPr>
          <a:xfrm>
            <a:off x="1763713" y="5661025"/>
            <a:ext cx="1655762"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háng</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4344" name="文本框 14343"/>
          <p:cNvSpPr txBox="1"/>
          <p:nvPr/>
        </p:nvSpPr>
        <p:spPr>
          <a:xfrm>
            <a:off x="3059113" y="333375"/>
            <a:ext cx="1873250"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言行</a:t>
            </a:r>
            <a:endParaRPr lang="zh-CN" altLang="en-US" sz="4400" b="1" dirty="0">
              <a:latin typeface="Arial" panose="020B0604020202020204" pitchFamily="34" charset="0"/>
              <a:ea typeface="宋体" panose="02010600030101010101" pitchFamily="2" charset="-122"/>
            </a:endParaRPr>
          </a:p>
        </p:txBody>
      </p:sp>
      <p:sp>
        <p:nvSpPr>
          <p:cNvPr id="14345" name="文本框 14344"/>
          <p:cNvSpPr txBox="1"/>
          <p:nvPr/>
        </p:nvSpPr>
        <p:spPr>
          <a:xfrm>
            <a:off x="3203575" y="5661025"/>
            <a:ext cx="1582738"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银行</a:t>
            </a:r>
            <a:endParaRPr lang="zh-CN" altLang="en-US" sz="4400" b="1" dirty="0">
              <a:latin typeface="Arial" panose="020B0604020202020204" pitchFamily="34" charset="0"/>
              <a:ea typeface="宋体" panose="02010600030101010101" pitchFamily="2" charset="-122"/>
            </a:endParaRPr>
          </a:p>
        </p:txBody>
      </p:sp>
      <p:sp>
        <p:nvSpPr>
          <p:cNvPr id="14346" name="文本框 14345"/>
          <p:cNvSpPr txBox="1"/>
          <p:nvPr/>
        </p:nvSpPr>
        <p:spPr>
          <a:xfrm>
            <a:off x="3924300" y="2997200"/>
            <a:ext cx="1368425"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菌</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4347" name="左大括号 14346"/>
          <p:cNvSpPr/>
          <p:nvPr/>
        </p:nvSpPr>
        <p:spPr>
          <a:xfrm>
            <a:off x="4500563" y="692150"/>
            <a:ext cx="1439862" cy="5473700"/>
          </a:xfrm>
          <a:prstGeom prst="leftBrace">
            <a:avLst>
              <a:gd name="adj1" fmla="val 31679"/>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4348" name="文本框 14347"/>
          <p:cNvSpPr txBox="1"/>
          <p:nvPr/>
        </p:nvSpPr>
        <p:spPr>
          <a:xfrm>
            <a:off x="5867400" y="404813"/>
            <a:ext cx="1296988"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jūn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4349" name="文本框 14348"/>
          <p:cNvSpPr txBox="1"/>
          <p:nvPr/>
        </p:nvSpPr>
        <p:spPr>
          <a:xfrm>
            <a:off x="5795963" y="5661025"/>
            <a:ext cx="1150937"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jùn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4350" name="文本框 14349"/>
          <p:cNvSpPr txBox="1"/>
          <p:nvPr/>
        </p:nvSpPr>
        <p:spPr>
          <a:xfrm>
            <a:off x="7667625" y="333375"/>
            <a:ext cx="147637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细菌</a:t>
            </a:r>
            <a:endParaRPr lang="zh-CN" altLang="en-US" sz="4400" b="1" dirty="0">
              <a:latin typeface="Arial" panose="020B0604020202020204" pitchFamily="34" charset="0"/>
              <a:ea typeface="宋体" panose="02010600030101010101" pitchFamily="2" charset="-122"/>
            </a:endParaRPr>
          </a:p>
        </p:txBody>
      </p:sp>
      <p:sp>
        <p:nvSpPr>
          <p:cNvPr id="14351" name="文本框 14350"/>
          <p:cNvSpPr txBox="1"/>
          <p:nvPr/>
        </p:nvSpPr>
        <p:spPr>
          <a:xfrm>
            <a:off x="7667625" y="5734050"/>
            <a:ext cx="169227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菌子</a:t>
            </a:r>
            <a:endParaRPr lang="zh-CN" altLang="en-US" sz="4400" b="1" dirty="0">
              <a:latin typeface="Arial" panose="020B0604020202020204" pitchFamily="34" charset="0"/>
              <a:ea typeface="宋体" panose="02010600030101010101" pitchFamily="2" charset="-122"/>
            </a:endParaRPr>
          </a:p>
        </p:txBody>
      </p:sp>
      <p:pic>
        <p:nvPicPr>
          <p:cNvPr id="14352" name="图片 14351" descr="t01ccf144d376310efd"/>
          <p:cNvPicPr>
            <a:picLocks noChangeAspect="1"/>
          </p:cNvPicPr>
          <p:nvPr/>
        </p:nvPicPr>
        <p:blipFill>
          <a:blip r:embed="rId1"/>
          <a:stretch>
            <a:fillRect/>
          </a:stretch>
        </p:blipFill>
        <p:spPr>
          <a:xfrm>
            <a:off x="1979613" y="1341438"/>
            <a:ext cx="1655762" cy="3959225"/>
          </a:xfrm>
          <a:prstGeom prst="rect">
            <a:avLst/>
          </a:prstGeom>
          <a:noFill/>
          <a:ln w="9525">
            <a:noFill/>
          </a:ln>
        </p:spPr>
      </p:pic>
      <p:pic>
        <p:nvPicPr>
          <p:cNvPr id="14353" name="图片 14352" descr="t01ccf144d376310efd"/>
          <p:cNvPicPr>
            <a:picLocks noChangeAspect="1"/>
          </p:cNvPicPr>
          <p:nvPr/>
        </p:nvPicPr>
        <p:blipFill>
          <a:blip r:embed="rId1"/>
          <a:stretch>
            <a:fillRect/>
          </a:stretch>
        </p:blipFill>
        <p:spPr>
          <a:xfrm>
            <a:off x="6443663" y="1484313"/>
            <a:ext cx="1655762" cy="3959225"/>
          </a:xfrm>
          <a:prstGeom prst="rect">
            <a:avLst/>
          </a:prstGeom>
          <a:noFill/>
          <a:ln w="9525">
            <a:noFill/>
          </a:ln>
        </p:spPr>
      </p:pic>
    </p:spTree>
  </p:cSld>
  <p:clrMapOvr>
    <a:masterClrMapping/>
  </p:clrMapOvr>
  <p:transition spd="med">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a:xfrm>
            <a:off x="457200" y="0"/>
            <a:ext cx="8229600" cy="692150"/>
          </a:xfrm>
          <a:ln/>
        </p:spPr>
        <p:txBody>
          <a:bodyPr anchor="ctr"/>
          <a:p>
            <a:r>
              <a:rPr lang="zh-CN" altLang="en-US" sz="4000" b="1" dirty="0">
                <a:solidFill>
                  <a:srgbClr val="FF0000"/>
                </a:solidFill>
              </a:rPr>
              <a:t>学习词语</a:t>
            </a:r>
            <a:endParaRPr lang="zh-CN" altLang="en-US" sz="4000" b="1" dirty="0">
              <a:solidFill>
                <a:srgbClr val="FF0000"/>
              </a:solidFill>
            </a:endParaRPr>
          </a:p>
        </p:txBody>
      </p:sp>
      <p:sp>
        <p:nvSpPr>
          <p:cNvPr id="15363" name="文本占位符 15362"/>
          <p:cNvSpPr>
            <a:spLocks noGrp="1"/>
          </p:cNvSpPr>
          <p:nvPr>
            <p:ph type="body" idx="1"/>
          </p:nvPr>
        </p:nvSpPr>
        <p:spPr>
          <a:xfrm>
            <a:off x="0" y="1052513"/>
            <a:ext cx="9144000" cy="5805487"/>
          </a:xfrm>
          <a:ln/>
        </p:spPr>
        <p:txBody>
          <a:bodyPr/>
          <a:p>
            <a:pPr>
              <a:lnSpc>
                <a:spcPct val="90000"/>
              </a:lnSpc>
              <a:buNone/>
            </a:pPr>
            <a:r>
              <a:rPr lang="zh-CN" altLang="en-US" sz="4000" b="1" dirty="0"/>
              <a:t>驿路</a:t>
            </a:r>
            <a:r>
              <a:rPr lang="en-US" altLang="zh-CN" sz="4000" b="1" dirty="0">
                <a:solidFill>
                  <a:srgbClr val="FF0000"/>
                </a:solidFill>
              </a:rPr>
              <a:t>yì    lù</a:t>
            </a:r>
            <a:r>
              <a:rPr lang="zh-CN" altLang="en-US" sz="4000" b="1" dirty="0"/>
              <a:t>古代专门给马车之类通行的道路，也做驿道。文中指过往行人所走的道路。</a:t>
            </a:r>
            <a:endParaRPr lang="zh-CN" altLang="en-US" sz="4000" b="1" dirty="0"/>
          </a:p>
          <a:p>
            <a:pPr>
              <a:lnSpc>
                <a:spcPct val="90000"/>
              </a:lnSpc>
              <a:buNone/>
            </a:pPr>
            <a:r>
              <a:rPr lang="zh-CN" altLang="en-US" sz="4000" b="1" dirty="0"/>
              <a:t>迷茫</a:t>
            </a:r>
            <a:r>
              <a:rPr lang="en-US" altLang="zh-CN" sz="4000" b="1" dirty="0">
                <a:solidFill>
                  <a:srgbClr val="FF0000"/>
                </a:solidFill>
              </a:rPr>
              <a:t>mí     máng</a:t>
            </a:r>
            <a:r>
              <a:rPr lang="zh-CN" altLang="en-US" sz="4000" b="1" dirty="0"/>
              <a:t>广阔而看不清的样子。</a:t>
            </a:r>
            <a:endParaRPr lang="zh-CN" altLang="en-US" sz="4000" b="1" dirty="0"/>
          </a:p>
          <a:p>
            <a:pPr>
              <a:lnSpc>
                <a:spcPct val="90000"/>
              </a:lnSpc>
              <a:buNone/>
            </a:pPr>
            <a:r>
              <a:rPr lang="zh-CN" altLang="en-US" sz="4000" b="1" dirty="0"/>
              <a:t>竹篾 </a:t>
            </a:r>
            <a:r>
              <a:rPr lang="en-US" altLang="zh-CN" sz="4000" b="1" dirty="0">
                <a:solidFill>
                  <a:srgbClr val="FF0000"/>
                </a:solidFill>
              </a:rPr>
              <a:t>zhú     miè</a:t>
            </a:r>
            <a:r>
              <a:rPr lang="zh-CN" altLang="en-US" sz="4000" b="1" dirty="0"/>
              <a:t>成条的薄竹片。</a:t>
            </a:r>
            <a:endParaRPr lang="zh-CN" altLang="en-US" sz="4000" b="1" dirty="0"/>
          </a:p>
          <a:p>
            <a:pPr>
              <a:lnSpc>
                <a:spcPct val="90000"/>
              </a:lnSpc>
              <a:buNone/>
            </a:pPr>
            <a:r>
              <a:rPr lang="zh-CN" altLang="en-US" sz="4000" b="1" dirty="0"/>
              <a:t>简陋</a:t>
            </a:r>
            <a:r>
              <a:rPr lang="en-US" altLang="zh-CN" sz="4000" b="1" dirty="0">
                <a:solidFill>
                  <a:srgbClr val="FF0000"/>
                </a:solidFill>
              </a:rPr>
              <a:t>jiǎn    lòu</a:t>
            </a:r>
            <a:r>
              <a:rPr lang="zh-CN" altLang="en-US" sz="4000" b="1" dirty="0"/>
              <a:t>简单鄙陋；不完备，不周全。</a:t>
            </a:r>
            <a:endParaRPr lang="zh-CN" altLang="en-US" sz="4000" b="1" dirty="0"/>
          </a:p>
          <a:p>
            <a:pPr>
              <a:lnSpc>
                <a:spcPct val="90000"/>
              </a:lnSpc>
              <a:buNone/>
            </a:pPr>
            <a:r>
              <a:rPr lang="zh-CN" altLang="en-US" sz="4000" b="1" dirty="0"/>
              <a:t>修葺</a:t>
            </a:r>
            <a:r>
              <a:rPr lang="en-US" altLang="zh-CN" sz="4000" b="1" dirty="0">
                <a:solidFill>
                  <a:srgbClr val="FF0000"/>
                </a:solidFill>
              </a:rPr>
              <a:t>xiū     qì</a:t>
            </a:r>
            <a:r>
              <a:rPr lang="zh-CN" altLang="en-US" sz="4000" b="1" dirty="0"/>
              <a:t>修理</a:t>
            </a:r>
            <a:r>
              <a:rPr lang="en-US" altLang="zh-CN" sz="4000" b="1" dirty="0"/>
              <a:t>(</a:t>
            </a:r>
            <a:r>
              <a:rPr lang="zh-CN" altLang="en-US" sz="4000" b="1" dirty="0"/>
              <a:t>建筑物</a:t>
            </a:r>
            <a:r>
              <a:rPr lang="en-US" altLang="zh-CN" sz="4000" b="1" dirty="0"/>
              <a:t>)</a:t>
            </a:r>
            <a:r>
              <a:rPr lang="zh-CN" altLang="en-US" sz="4000" b="1" dirty="0"/>
              <a:t>。</a:t>
            </a:r>
            <a:endParaRPr lang="zh-CN" altLang="en-US" sz="4000" b="1" dirty="0"/>
          </a:p>
          <a:p>
            <a:pPr>
              <a:lnSpc>
                <a:spcPct val="90000"/>
              </a:lnSpc>
              <a:buNone/>
            </a:pPr>
            <a:r>
              <a:rPr lang="zh-CN" altLang="en-US" sz="4000" b="1" dirty="0"/>
              <a:t>折损</a:t>
            </a:r>
            <a:r>
              <a:rPr lang="en-US" altLang="zh-CN" sz="4000" b="1" dirty="0">
                <a:solidFill>
                  <a:srgbClr val="FF0000"/>
                </a:solidFill>
              </a:rPr>
              <a:t>shé    sǔn</a:t>
            </a:r>
            <a:r>
              <a:rPr lang="zh-CN" altLang="en-US" sz="4000" b="1" dirty="0"/>
              <a:t>损伤；损失。 </a:t>
            </a:r>
            <a:endParaRPr lang="zh-CN" altLang="en-US" sz="4000" b="1" dirty="0"/>
          </a:p>
        </p:txBody>
      </p:sp>
      <p:pic>
        <p:nvPicPr>
          <p:cNvPr id="15364" name="图片 15363" descr="t01a2d68b3439f8b9f5"/>
          <p:cNvPicPr>
            <a:picLocks noChangeAspect="1"/>
          </p:cNvPicPr>
          <p:nvPr/>
        </p:nvPicPr>
        <p:blipFill>
          <a:blip r:embed="rId1"/>
          <a:stretch>
            <a:fillRect/>
          </a:stretch>
        </p:blipFill>
        <p:spPr>
          <a:xfrm>
            <a:off x="7164388" y="5084763"/>
            <a:ext cx="1979612" cy="1773237"/>
          </a:xfrm>
          <a:prstGeom prst="rect">
            <a:avLst/>
          </a:prstGeom>
          <a:noFill/>
          <a:ln w="9525">
            <a:noFill/>
          </a:ln>
        </p:spPr>
      </p:pic>
      <p:pic>
        <p:nvPicPr>
          <p:cNvPr id="15365" name="图片 15364" descr="t018d83c91c7619e6a4"/>
          <p:cNvPicPr>
            <a:picLocks noChangeAspect="1"/>
          </p:cNvPicPr>
          <p:nvPr/>
        </p:nvPicPr>
        <p:blipFill>
          <a:blip r:embed="rId2"/>
          <a:stretch>
            <a:fillRect/>
          </a:stretch>
        </p:blipFill>
        <p:spPr>
          <a:xfrm>
            <a:off x="1187450" y="0"/>
            <a:ext cx="1152525" cy="981075"/>
          </a:xfrm>
          <a:prstGeom prst="rect">
            <a:avLst/>
          </a:prstGeom>
          <a:noFill/>
          <a:ln w="9525">
            <a:noFill/>
          </a:ln>
        </p:spPr>
      </p:pic>
      <p:pic>
        <p:nvPicPr>
          <p:cNvPr id="15366" name="图片 15365" descr="t018d83c91c7619e6a4"/>
          <p:cNvPicPr>
            <a:picLocks noChangeAspect="1"/>
          </p:cNvPicPr>
          <p:nvPr/>
        </p:nvPicPr>
        <p:blipFill>
          <a:blip r:embed="rId2"/>
          <a:stretch>
            <a:fillRect/>
          </a:stretch>
        </p:blipFill>
        <p:spPr>
          <a:xfrm>
            <a:off x="7991475" y="0"/>
            <a:ext cx="1152525" cy="981075"/>
          </a:xfrm>
          <a:prstGeom prst="rect">
            <a:avLst/>
          </a:prstGeom>
          <a:noFill/>
          <a:ln w="9525">
            <a:noFill/>
          </a:ln>
        </p:spPr>
      </p:pic>
    </p:spTree>
  </p:cSld>
  <p:clrMapOvr>
    <a:masterClrMapping/>
  </p:clrMapOvr>
  <p:transition spd="med">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ln/>
        </p:spPr>
        <p:txBody>
          <a:bodyPr anchor="ctr"/>
          <a:p>
            <a:br>
              <a:rPr lang="en-US" altLang="zh-CN" sz="4000" dirty="0"/>
            </a:br>
            <a:endParaRPr lang="en-US" altLang="zh-CN" sz="4000" dirty="0"/>
          </a:p>
        </p:txBody>
      </p:sp>
      <p:sp>
        <p:nvSpPr>
          <p:cNvPr id="16387" name="文本占位符 16386"/>
          <p:cNvSpPr>
            <a:spLocks noGrp="1"/>
          </p:cNvSpPr>
          <p:nvPr>
            <p:ph type="body" idx="1"/>
          </p:nvPr>
        </p:nvSpPr>
        <p:spPr>
          <a:xfrm>
            <a:off x="0" y="0"/>
            <a:ext cx="9144000" cy="6858000"/>
          </a:xfrm>
          <a:ln/>
        </p:spPr>
        <p:txBody>
          <a:bodyPr/>
          <a:p>
            <a:pPr>
              <a:buNone/>
            </a:pPr>
            <a:r>
              <a:rPr lang="zh-CN" altLang="en-US" sz="4000" b="1" dirty="0"/>
              <a:t>恍惚</a:t>
            </a:r>
            <a:r>
              <a:rPr lang="en-US" altLang="zh-CN" sz="4000" b="1" dirty="0">
                <a:solidFill>
                  <a:srgbClr val="FF0000"/>
                </a:solidFill>
              </a:rPr>
              <a:t>huǎng      hū</a:t>
            </a:r>
            <a:r>
              <a:rPr lang="en-US" altLang="zh-CN" sz="4000" b="1" dirty="0"/>
              <a:t> </a:t>
            </a:r>
            <a:r>
              <a:rPr lang="zh-CN" altLang="en-US" sz="4000" b="1" dirty="0"/>
              <a:t>不真切，不清楚。</a:t>
            </a:r>
            <a:endParaRPr lang="zh-CN" altLang="en-US" sz="4000" b="1" dirty="0"/>
          </a:p>
          <a:p>
            <a:pPr>
              <a:buNone/>
            </a:pPr>
            <a:r>
              <a:rPr lang="zh-CN" altLang="en-US" sz="4000" b="1" dirty="0"/>
              <a:t>延伸</a:t>
            </a:r>
            <a:r>
              <a:rPr lang="en-US" altLang="zh-CN" sz="4000" b="1" dirty="0">
                <a:solidFill>
                  <a:srgbClr val="FF0000"/>
                </a:solidFill>
              </a:rPr>
              <a:t>yán      shēn</a:t>
            </a:r>
            <a:r>
              <a:rPr lang="zh-CN" altLang="en-US" sz="4000" b="1" dirty="0"/>
              <a:t>延长伸展。</a:t>
            </a:r>
            <a:endParaRPr lang="zh-CN" altLang="en-US" sz="4000" b="1" dirty="0"/>
          </a:p>
          <a:p>
            <a:pPr>
              <a:buNone/>
            </a:pPr>
            <a:r>
              <a:rPr lang="zh-CN" altLang="en-US" sz="4000" b="1" dirty="0"/>
              <a:t>晶莹</a:t>
            </a:r>
            <a:r>
              <a:rPr lang="en-US" altLang="zh-CN" sz="4000" b="1" dirty="0">
                <a:solidFill>
                  <a:srgbClr val="FF0000"/>
                </a:solidFill>
              </a:rPr>
              <a:t>jīng      yíng</a:t>
            </a:r>
            <a:r>
              <a:rPr lang="zh-CN" altLang="en-US" sz="4000" b="1" dirty="0"/>
              <a:t>形容光亮而透明。 </a:t>
            </a:r>
            <a:endParaRPr lang="zh-CN" altLang="en-US" sz="4000" b="1" dirty="0"/>
          </a:p>
          <a:p>
            <a:pPr>
              <a:buNone/>
            </a:pPr>
            <a:r>
              <a:rPr lang="zh-CN" altLang="en-US" sz="4000" b="1" dirty="0"/>
              <a:t>陡峭</a:t>
            </a:r>
            <a:r>
              <a:rPr lang="en-US" altLang="zh-CN" sz="4000" b="1" dirty="0">
                <a:solidFill>
                  <a:srgbClr val="FF0000"/>
                </a:solidFill>
              </a:rPr>
              <a:t>dǒu      qiào</a:t>
            </a:r>
            <a:r>
              <a:rPr lang="zh-CN" altLang="en-US" sz="4000" b="1" dirty="0"/>
              <a:t>指山势等坡度大，直上直下。</a:t>
            </a:r>
            <a:endParaRPr lang="zh-CN" altLang="en-US" sz="4000" b="1" dirty="0"/>
          </a:p>
          <a:p>
            <a:pPr>
              <a:buNone/>
            </a:pPr>
            <a:r>
              <a:rPr lang="zh-CN" altLang="en-US" sz="4000" b="1" dirty="0"/>
              <a:t>香气四溢</a:t>
            </a:r>
            <a:r>
              <a:rPr lang="en-US" altLang="zh-CN" sz="4000" b="1" dirty="0">
                <a:solidFill>
                  <a:srgbClr val="FF0000"/>
                </a:solidFill>
              </a:rPr>
              <a:t>xiāng   qì   sì   yì</a:t>
            </a:r>
            <a:r>
              <a:rPr lang="zh-CN" altLang="en-US" sz="4000" b="1" dirty="0"/>
              <a:t>指怡人的气味四处飘散，也有比喻良好情操为很多人知道的意思。</a:t>
            </a:r>
            <a:endParaRPr lang="zh-CN" altLang="en-US" sz="4000" b="1" dirty="0"/>
          </a:p>
          <a:p>
            <a:pPr>
              <a:buNone/>
            </a:pPr>
            <a:r>
              <a:rPr lang="en-US" altLang="en-US" sz="4000" b="1" dirty="0"/>
              <a:t>修长</a:t>
            </a:r>
            <a:r>
              <a:rPr lang="en-US" altLang="zh-CN" sz="4000" b="1" dirty="0">
                <a:solidFill>
                  <a:srgbClr val="FF0000"/>
                </a:solidFill>
              </a:rPr>
              <a:t>xiū     cháng</a:t>
            </a:r>
            <a:r>
              <a:rPr lang="en-US" altLang="zh-CN" sz="4000" b="1" dirty="0"/>
              <a:t> </a:t>
            </a:r>
            <a:r>
              <a:rPr lang="en-US" altLang="en-US" sz="4000" b="1" dirty="0"/>
              <a:t>长</a:t>
            </a:r>
            <a:r>
              <a:rPr lang="en-US" altLang="zh-CN" sz="4000" b="1" dirty="0"/>
              <a:t> </a:t>
            </a:r>
            <a:r>
              <a:rPr lang="zh-CN" altLang="en-US" sz="4000" b="1" dirty="0"/>
              <a:t>。</a:t>
            </a:r>
            <a:endParaRPr lang="zh-CN" altLang="en-US" sz="4000" b="1" dirty="0"/>
          </a:p>
          <a:p>
            <a:pPr>
              <a:buNone/>
            </a:pPr>
            <a:r>
              <a:rPr lang="zh-CN" altLang="en-US" sz="4000" b="1" dirty="0"/>
              <a:t>悠闲</a:t>
            </a:r>
            <a:r>
              <a:rPr lang="en-US" altLang="zh-CN" sz="4000" b="1" dirty="0">
                <a:solidFill>
                  <a:srgbClr val="FF0000"/>
                </a:solidFill>
              </a:rPr>
              <a:t>yōu    xián</a:t>
            </a:r>
            <a:r>
              <a:rPr lang="en-US" altLang="zh-CN" sz="4000" b="1" dirty="0"/>
              <a:t> </a:t>
            </a:r>
            <a:r>
              <a:rPr lang="zh-CN" altLang="en-US" sz="4000" b="1" dirty="0"/>
              <a:t>安逸闲适。</a:t>
            </a:r>
            <a:endParaRPr lang="zh-CN" altLang="en-US" sz="4000" b="1" dirty="0"/>
          </a:p>
        </p:txBody>
      </p:sp>
      <p:pic>
        <p:nvPicPr>
          <p:cNvPr id="16388" name="图片 16387" descr="t011fc68f2c4eed7dfd"/>
          <p:cNvPicPr>
            <a:picLocks noChangeAspect="1"/>
          </p:cNvPicPr>
          <p:nvPr/>
        </p:nvPicPr>
        <p:blipFill>
          <a:blip r:embed="rId1"/>
          <a:stretch>
            <a:fillRect/>
          </a:stretch>
        </p:blipFill>
        <p:spPr>
          <a:xfrm>
            <a:off x="6804025" y="5013325"/>
            <a:ext cx="2339975" cy="1844675"/>
          </a:xfrm>
          <a:prstGeom prst="rect">
            <a:avLst/>
          </a:prstGeom>
          <a:noFill/>
          <a:ln w="9525">
            <a:noFill/>
          </a:ln>
        </p:spPr>
      </p:pic>
    </p:spTree>
  </p:cSld>
  <p:clrMapOvr>
    <a:masterClrMapping/>
  </p:clrMapOvr>
  <p:transition spd="med">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a:xfrm>
            <a:off x="457200" y="0"/>
            <a:ext cx="8229600" cy="692150"/>
          </a:xfrm>
          <a:ln/>
        </p:spPr>
        <p:txBody>
          <a:bodyPr anchor="ctr"/>
          <a:p>
            <a:r>
              <a:rPr lang="zh-CN" altLang="en-US" sz="3600" b="1" dirty="0">
                <a:solidFill>
                  <a:srgbClr val="FF0000"/>
                </a:solidFill>
              </a:rPr>
              <a:t>分析结构</a:t>
            </a:r>
            <a:endParaRPr lang="zh-CN" altLang="en-US" sz="3600" b="1" dirty="0">
              <a:solidFill>
                <a:srgbClr val="FF0000"/>
              </a:solidFill>
            </a:endParaRPr>
          </a:p>
        </p:txBody>
      </p:sp>
      <p:sp>
        <p:nvSpPr>
          <p:cNvPr id="17411" name="文本占位符 17410"/>
          <p:cNvSpPr>
            <a:spLocks noGrp="1"/>
          </p:cNvSpPr>
          <p:nvPr>
            <p:ph type="body" idx="1"/>
          </p:nvPr>
        </p:nvSpPr>
        <p:spPr>
          <a:xfrm>
            <a:off x="0" y="620713"/>
            <a:ext cx="9144000" cy="6237287"/>
          </a:xfrm>
          <a:ln/>
        </p:spPr>
        <p:txBody>
          <a:bodyPr/>
          <a:p>
            <a:pPr>
              <a:buNone/>
            </a:pPr>
            <a:r>
              <a:rPr lang="zh-CN" altLang="en-US" sz="4000" b="1" dirty="0"/>
              <a:t>第一部分（</a:t>
            </a:r>
            <a:r>
              <a:rPr lang="en-US" altLang="zh-CN" sz="4000" b="1" dirty="0"/>
              <a:t>1——8</a:t>
            </a:r>
            <a:r>
              <a:rPr lang="zh-CN" altLang="en-US" sz="4000" b="1" dirty="0"/>
              <a:t>）：写“我们”深山行走，在树林中发现茅屋。</a:t>
            </a:r>
            <a:endParaRPr lang="zh-CN" altLang="en-US" sz="4000" b="1" dirty="0"/>
          </a:p>
          <a:p>
            <a:pPr>
              <a:buNone/>
            </a:pPr>
            <a:r>
              <a:rPr lang="zh-CN" altLang="en-US" sz="4000" b="1" dirty="0"/>
              <a:t>第二部分（</a:t>
            </a:r>
            <a:r>
              <a:rPr lang="en-US" altLang="zh-CN" sz="4000" b="1" dirty="0"/>
              <a:t>9——12</a:t>
            </a:r>
            <a:r>
              <a:rPr lang="zh-CN" altLang="en-US" sz="4000" b="1" dirty="0"/>
              <a:t>）：写我们投宿小茅屋，猜测小茅屋的主人。</a:t>
            </a:r>
            <a:endParaRPr lang="zh-CN" altLang="en-US" sz="4000" b="1" dirty="0"/>
          </a:p>
          <a:p>
            <a:pPr>
              <a:buNone/>
            </a:pPr>
            <a:r>
              <a:rPr lang="zh-CN" altLang="en-US" sz="4000" b="1" dirty="0"/>
              <a:t>第三部分（</a:t>
            </a:r>
            <a:r>
              <a:rPr lang="en-US" altLang="zh-CN" sz="4000" b="1" dirty="0"/>
              <a:t>13——27</a:t>
            </a:r>
            <a:r>
              <a:rPr lang="zh-CN" altLang="en-US" sz="4000" b="1" dirty="0"/>
              <a:t>）：写瑶族老人述说小茅屋的主人是梨花。</a:t>
            </a:r>
            <a:endParaRPr lang="zh-CN" altLang="en-US" sz="4000" b="1" dirty="0"/>
          </a:p>
          <a:p>
            <a:pPr>
              <a:buNone/>
            </a:pPr>
            <a:r>
              <a:rPr lang="zh-CN" altLang="en-US" sz="4000" b="1" dirty="0"/>
              <a:t>第四部分（</a:t>
            </a:r>
            <a:r>
              <a:rPr lang="en-US" altLang="zh-CN" sz="4000" b="1" dirty="0"/>
              <a:t>28——36</a:t>
            </a:r>
            <a:r>
              <a:rPr lang="zh-CN" altLang="en-US" sz="4000" b="1" dirty="0"/>
              <a:t>）：写哈尼小姑娘讲述小茅屋的来历。</a:t>
            </a:r>
            <a:endParaRPr lang="zh-CN" altLang="en-US" sz="4000" b="1" dirty="0"/>
          </a:p>
          <a:p>
            <a:pPr>
              <a:buNone/>
            </a:pPr>
            <a:r>
              <a:rPr lang="zh-CN" altLang="en-US" sz="4000" b="1" dirty="0"/>
              <a:t>第五部分（</a:t>
            </a:r>
            <a:r>
              <a:rPr lang="en-US" altLang="zh-CN" sz="4000" b="1" dirty="0"/>
              <a:t>37</a:t>
            </a:r>
            <a:r>
              <a:rPr lang="zh-CN" altLang="en-US" sz="4000" b="1" dirty="0"/>
              <a:t>）：引用诗句点题。</a:t>
            </a:r>
            <a:endParaRPr lang="zh-CN" altLang="en-US" sz="4000" b="1" dirty="0"/>
          </a:p>
          <a:p>
            <a:pPr>
              <a:buNone/>
            </a:pPr>
            <a:endParaRPr lang="zh-CN" altLang="en-US" sz="4000" b="1" dirty="0"/>
          </a:p>
        </p:txBody>
      </p:sp>
      <p:pic>
        <p:nvPicPr>
          <p:cNvPr id="17412" name="图片 17411" descr="t019778b7549d05f299"/>
          <p:cNvPicPr>
            <a:picLocks noChangeAspect="1"/>
          </p:cNvPicPr>
          <p:nvPr/>
        </p:nvPicPr>
        <p:blipFill>
          <a:blip r:embed="rId1"/>
          <a:stretch>
            <a:fillRect/>
          </a:stretch>
        </p:blipFill>
        <p:spPr>
          <a:xfrm>
            <a:off x="7667625" y="5029200"/>
            <a:ext cx="1476375" cy="1828800"/>
          </a:xfrm>
          <a:prstGeom prst="rect">
            <a:avLst/>
          </a:prstGeom>
          <a:noFill/>
          <a:ln w="9525">
            <a:noFill/>
          </a:ln>
        </p:spPr>
      </p:pic>
    </p:spTree>
  </p:cSld>
  <p:clrMapOvr>
    <a:masterClrMapping/>
  </p:clrMapOvr>
  <p:transition spd="med">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a:xfrm>
            <a:off x="457200" y="0"/>
            <a:ext cx="8229600" cy="692150"/>
          </a:xfrm>
          <a:ln/>
        </p:spPr>
        <p:txBody>
          <a:bodyPr anchor="ctr"/>
          <a:p>
            <a:r>
              <a:rPr lang="zh-CN" altLang="en-US" sz="4000" b="1" dirty="0">
                <a:solidFill>
                  <a:srgbClr val="FF0000"/>
                </a:solidFill>
              </a:rPr>
              <a:t>自主学习</a:t>
            </a:r>
            <a:r>
              <a:rPr lang="en-US" altLang="zh-CN" sz="4000" b="1" dirty="0">
                <a:solidFill>
                  <a:srgbClr val="FF0000"/>
                </a:solidFill>
              </a:rPr>
              <a:t>1</a:t>
            </a:r>
            <a:endParaRPr lang="en-US" altLang="zh-CN" sz="4000" b="1" dirty="0">
              <a:solidFill>
                <a:srgbClr val="FF0000"/>
              </a:solidFill>
            </a:endParaRPr>
          </a:p>
        </p:txBody>
      </p:sp>
      <p:sp>
        <p:nvSpPr>
          <p:cNvPr id="18435" name="文本占位符 18434"/>
          <p:cNvSpPr>
            <a:spLocks noGrp="1"/>
          </p:cNvSpPr>
          <p:nvPr>
            <p:ph type="body" idx="1"/>
          </p:nvPr>
        </p:nvSpPr>
        <p:spPr>
          <a:xfrm>
            <a:off x="0" y="765175"/>
            <a:ext cx="9144000" cy="6092825"/>
          </a:xfrm>
          <a:ln/>
        </p:spPr>
        <p:txBody>
          <a:bodyPr/>
          <a:p>
            <a:pPr>
              <a:buNone/>
            </a:pPr>
            <a:r>
              <a:rPr lang="en-US" altLang="zh-CN" sz="4000" b="1" dirty="0"/>
              <a:t>1</a:t>
            </a:r>
            <a:r>
              <a:rPr lang="zh-CN" altLang="en-US" sz="4000" b="1" dirty="0"/>
              <a:t>、课文写的故事发生在什么时间？作者是按什么顺序来描写山景的？写出了山的哪些特点？</a:t>
            </a:r>
            <a:r>
              <a:rPr lang="zh-CN" altLang="en-US" sz="4000" dirty="0"/>
              <a:t> </a:t>
            </a:r>
            <a:endParaRPr lang="zh-CN" altLang="en-US" sz="4000" dirty="0"/>
          </a:p>
          <a:p>
            <a:pPr>
              <a:buNone/>
            </a:pPr>
            <a:r>
              <a:rPr lang="zh-CN" altLang="en-US" sz="4000"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】傍晚；</a:t>
            </a: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2</a:t>
            </a:r>
            <a:r>
              <a:rPr lang="zh-CN" altLang="en-US" sz="4000" b="1" dirty="0">
                <a:solidFill>
                  <a:srgbClr val="FF0000"/>
                </a:solidFill>
              </a:rPr>
              <a:t>】由远及近；</a:t>
            </a: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3</a:t>
            </a:r>
            <a:r>
              <a:rPr lang="zh-CN" altLang="en-US" sz="4000" b="1" dirty="0">
                <a:solidFill>
                  <a:srgbClr val="FF0000"/>
                </a:solidFill>
              </a:rPr>
              <a:t>】写出了山的高、大、多、险峻的特点。</a:t>
            </a:r>
            <a:endParaRPr lang="zh-CN" altLang="en-US" sz="4000" b="1" dirty="0">
              <a:solidFill>
                <a:srgbClr val="FF0000"/>
              </a:solidFill>
            </a:endParaRPr>
          </a:p>
        </p:txBody>
      </p:sp>
      <p:pic>
        <p:nvPicPr>
          <p:cNvPr id="18436" name="图片 18435" descr="t01fc34fb886e599b58"/>
          <p:cNvPicPr>
            <a:picLocks noChangeAspect="1"/>
          </p:cNvPicPr>
          <p:nvPr/>
        </p:nvPicPr>
        <p:blipFill>
          <a:blip r:embed="rId1"/>
          <a:stretch>
            <a:fillRect/>
          </a:stretch>
        </p:blipFill>
        <p:spPr>
          <a:xfrm>
            <a:off x="5867400" y="2133600"/>
            <a:ext cx="3276600" cy="1871663"/>
          </a:xfrm>
          <a:prstGeom prst="rect">
            <a:avLst/>
          </a:prstGeom>
          <a:noFill/>
          <a:ln w="9525">
            <a:noFill/>
          </a:ln>
        </p:spPr>
      </p:pic>
      <p:pic>
        <p:nvPicPr>
          <p:cNvPr id="18437" name="图片 18436" descr="t01371e904cbc23fcbe"/>
          <p:cNvPicPr>
            <a:picLocks noChangeAspect="1"/>
          </p:cNvPicPr>
          <p:nvPr/>
        </p:nvPicPr>
        <p:blipFill>
          <a:blip r:embed="rId2"/>
          <a:stretch>
            <a:fillRect/>
          </a:stretch>
        </p:blipFill>
        <p:spPr>
          <a:xfrm>
            <a:off x="3132138" y="5229225"/>
            <a:ext cx="6011862" cy="16287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charRg st="43" end="56"/>
                                            </p:txEl>
                                          </p:spTgt>
                                        </p:tgtEl>
                                        <p:attrNameLst>
                                          <p:attrName>style.visibility</p:attrName>
                                        </p:attrNameLst>
                                      </p:cBhvr>
                                      <p:to>
                                        <p:strVal val="visible"/>
                                      </p:to>
                                    </p:set>
                                    <p:animEffect transition="in" filter="blinds(horizontal)">
                                      <p:cBhvr>
                                        <p:cTn id="7" dur="500"/>
                                        <p:tgtEl>
                                          <p:spTgt spid="18435">
                                            <p:txEl>
                                              <p:charRg st="43" end="5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charRg st="56" end="71"/>
                                            </p:txEl>
                                          </p:spTgt>
                                        </p:tgtEl>
                                        <p:attrNameLst>
                                          <p:attrName>style.visibility</p:attrName>
                                        </p:attrNameLst>
                                      </p:cBhvr>
                                      <p:to>
                                        <p:strVal val="visible"/>
                                      </p:to>
                                    </p:set>
                                    <p:animEffect transition="in" filter="blinds(horizontal)">
                                      <p:cBhvr>
                                        <p:cTn id="12" dur="500"/>
                                        <p:tgtEl>
                                          <p:spTgt spid="18435">
                                            <p:txEl>
                                              <p:charRg st="56" end="7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8435">
                                            <p:txEl>
                                              <p:charRg st="71" end="97"/>
                                            </p:txEl>
                                          </p:spTgt>
                                        </p:tgtEl>
                                        <p:attrNameLst>
                                          <p:attrName>style.visibility</p:attrName>
                                        </p:attrNameLst>
                                      </p:cBhvr>
                                      <p:to>
                                        <p:strVal val="visible"/>
                                      </p:to>
                                    </p:set>
                                    <p:animEffect transition="in" filter="box(in)">
                                      <p:cBhvr>
                                        <p:cTn id="17" dur="500"/>
                                        <p:tgtEl>
                                          <p:spTgt spid="18435">
                                            <p:txEl>
                                              <p:charRg st="71"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p:cNvSpPr>
          <p:nvPr>
            <p:ph type="title"/>
          </p:nvPr>
        </p:nvSpPr>
        <p:spPr>
          <a:ln/>
        </p:spPr>
        <p:txBody>
          <a:bodyPr anchor="ctr"/>
          <a:p>
            <a:br>
              <a:rPr lang="en-US" altLang="zh-CN" sz="4000" dirty="0"/>
            </a:br>
            <a:endParaRPr lang="en-US" altLang="zh-CN" sz="4000" dirty="0"/>
          </a:p>
        </p:txBody>
      </p:sp>
      <p:sp>
        <p:nvSpPr>
          <p:cNvPr id="19459" name="文本占位符 19458"/>
          <p:cNvSpPr>
            <a:spLocks noGrp="1"/>
          </p:cNvSpPr>
          <p:nvPr>
            <p:ph type="body" idx="1"/>
          </p:nvPr>
        </p:nvSpPr>
        <p:spPr>
          <a:xfrm>
            <a:off x="0" y="0"/>
            <a:ext cx="9144000" cy="6858000"/>
          </a:xfrm>
          <a:ln/>
        </p:spPr>
        <p:txBody>
          <a:bodyPr/>
          <a:p>
            <a:pPr>
              <a:buNone/>
            </a:pPr>
            <a:r>
              <a:rPr lang="en-US" altLang="zh-CN" sz="4000" b="1" dirty="0"/>
              <a:t>2</a:t>
            </a:r>
            <a:r>
              <a:rPr lang="zh-CN" altLang="en-US" sz="4000" b="1" dirty="0"/>
              <a:t>、作者为什么一再突出对山势的描写？</a:t>
            </a:r>
            <a:endParaRPr lang="zh-CN" altLang="en-US" sz="4000" b="1" dirty="0"/>
          </a:p>
          <a:p>
            <a:pPr>
              <a:buNone/>
            </a:pPr>
            <a:r>
              <a:rPr lang="zh-CN" altLang="en-US" sz="4000" b="1" dirty="0"/>
              <a:t>          </a:t>
            </a:r>
            <a:r>
              <a:rPr lang="zh-CN" altLang="en-US" sz="4000" b="1" dirty="0">
                <a:solidFill>
                  <a:srgbClr val="FF0000"/>
                </a:solidFill>
              </a:rPr>
              <a:t>突出对山势的描写，更能衬托我们焦急的心情，也更加能反衬出小屋在这里的必要性，方便过路人，给过路人带来希望。</a:t>
            </a:r>
            <a:endParaRPr lang="zh-CN" altLang="en-US" sz="4000" b="1" dirty="0">
              <a:solidFill>
                <a:srgbClr val="FF0000"/>
              </a:solidFill>
            </a:endParaRPr>
          </a:p>
          <a:p>
            <a:pPr>
              <a:buNone/>
            </a:pPr>
            <a:r>
              <a:rPr lang="zh-CN" altLang="en-US" sz="3600" b="1" dirty="0"/>
              <a:t>          </a:t>
            </a:r>
            <a:endParaRPr lang="zh-CN" altLang="en-US" sz="3600" b="1" dirty="0"/>
          </a:p>
        </p:txBody>
      </p:sp>
      <p:pic>
        <p:nvPicPr>
          <p:cNvPr id="19461" name="图片 19460" descr="t019e9970c2280cf60f"/>
          <p:cNvPicPr>
            <a:picLocks noChangeAspect="1"/>
          </p:cNvPicPr>
          <p:nvPr/>
        </p:nvPicPr>
        <p:blipFill>
          <a:blip r:embed="rId1"/>
          <a:stretch>
            <a:fillRect/>
          </a:stretch>
        </p:blipFill>
        <p:spPr>
          <a:xfrm>
            <a:off x="0" y="3573463"/>
            <a:ext cx="9144000" cy="32845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9">
                                            <p:txEl>
                                              <p:charRg st="19" end="83"/>
                                            </p:txEl>
                                          </p:spTgt>
                                        </p:tgtEl>
                                        <p:attrNameLst>
                                          <p:attrName>style.visibility</p:attrName>
                                        </p:attrNameLst>
                                      </p:cBhvr>
                                      <p:to>
                                        <p:strVal val="visible"/>
                                      </p:to>
                                    </p:set>
                                    <p:animEffect transition="in" filter="diamond(in)">
                                      <p:cBhvr>
                                        <p:cTn id="7" dur="2000"/>
                                        <p:tgtEl>
                                          <p:spTgt spid="19459">
                                            <p:txEl>
                                              <p:charRg st="19"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a:ln/>
        </p:spPr>
        <p:txBody>
          <a:bodyPr anchor="ctr"/>
          <a:p>
            <a:br>
              <a:rPr lang="en-US" altLang="zh-CN" sz="4000" dirty="0"/>
            </a:br>
            <a:endParaRPr lang="en-US" altLang="zh-CN" sz="4000" dirty="0"/>
          </a:p>
        </p:txBody>
      </p:sp>
      <p:sp>
        <p:nvSpPr>
          <p:cNvPr id="20483" name="文本占位符 20482"/>
          <p:cNvSpPr>
            <a:spLocks noGrp="1"/>
          </p:cNvSpPr>
          <p:nvPr>
            <p:ph type="body" idx="1"/>
          </p:nvPr>
        </p:nvSpPr>
        <p:spPr>
          <a:xfrm>
            <a:off x="0" y="0"/>
            <a:ext cx="9144000" cy="6858000"/>
          </a:xfrm>
          <a:ln/>
        </p:spPr>
        <p:txBody>
          <a:bodyPr/>
          <a:p>
            <a:pPr>
              <a:buNone/>
            </a:pPr>
            <a:r>
              <a:rPr lang="en-US" altLang="zh-CN" sz="4000" b="1" dirty="0"/>
              <a:t>3</a:t>
            </a:r>
            <a:r>
              <a:rPr lang="zh-CN" altLang="en-US" sz="4000" b="1" dirty="0"/>
              <a:t>、“白色梨花开满枝头，多么美丽的一片梨树林啊！”这段话属于什么描写？有何作用？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】自然环境描写；</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】以自然环境的美烘托不平常的小屋，把读 者 带 进优美的意境之中。</a:t>
            </a:r>
            <a:endParaRPr lang="zh-CN" altLang="en-US" sz="4000" b="1" dirty="0"/>
          </a:p>
          <a:p>
            <a:endParaRPr lang="zh-CN" altLang="en-US" sz="4000" dirty="0"/>
          </a:p>
        </p:txBody>
      </p:sp>
      <p:pic>
        <p:nvPicPr>
          <p:cNvPr id="20484" name="图片 20483" descr="t01422a1dddf4c7945d"/>
          <p:cNvPicPr>
            <a:picLocks noChangeAspect="1"/>
          </p:cNvPicPr>
          <p:nvPr/>
        </p:nvPicPr>
        <p:blipFill>
          <a:blip r:embed="rId1"/>
          <a:stretch>
            <a:fillRect/>
          </a:stretch>
        </p:blipFill>
        <p:spPr>
          <a:xfrm>
            <a:off x="0" y="4652963"/>
            <a:ext cx="9144000" cy="22050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42" end="58"/>
                                            </p:txEl>
                                          </p:spTgt>
                                        </p:tgtEl>
                                        <p:attrNameLst>
                                          <p:attrName>style.visibility</p:attrName>
                                        </p:attrNameLst>
                                      </p:cBhvr>
                                      <p:to>
                                        <p:strVal val="visible"/>
                                      </p:to>
                                    </p:set>
                                    <p:animEffect transition="in" filter="blinds(horizontal)">
                                      <p:cBhvr>
                                        <p:cTn id="7" dur="500"/>
                                        <p:tgtEl>
                                          <p:spTgt spid="20483">
                                            <p:txEl>
                                              <p:charRg st="42" end="5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483">
                                            <p:txEl>
                                              <p:charRg st="58" end="99"/>
                                            </p:txEl>
                                          </p:spTgt>
                                        </p:tgtEl>
                                        <p:attrNameLst>
                                          <p:attrName>style.visibility</p:attrName>
                                        </p:attrNameLst>
                                      </p:cBhvr>
                                      <p:to>
                                        <p:strVal val="visible"/>
                                      </p:to>
                                    </p:set>
                                    <p:animEffect transition="in" filter="box(in)">
                                      <p:cBhvr>
                                        <p:cTn id="12" dur="500"/>
                                        <p:tgtEl>
                                          <p:spTgt spid="20483">
                                            <p:txEl>
                                              <p:charRg st="58"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a:ln/>
        </p:spPr>
        <p:txBody>
          <a:bodyPr anchor="ctr"/>
          <a:p>
            <a:br>
              <a:rPr lang="en-US" altLang="zh-CN" sz="4000" dirty="0"/>
            </a:br>
            <a:endParaRPr lang="en-US" altLang="zh-CN" sz="4000" dirty="0"/>
          </a:p>
        </p:txBody>
      </p:sp>
      <p:sp>
        <p:nvSpPr>
          <p:cNvPr id="21507" name="文本占位符 21506"/>
          <p:cNvSpPr>
            <a:spLocks noGrp="1"/>
          </p:cNvSpPr>
          <p:nvPr>
            <p:ph type="body" idx="1"/>
          </p:nvPr>
        </p:nvSpPr>
        <p:spPr>
          <a:xfrm>
            <a:off x="0" y="0"/>
            <a:ext cx="9144000" cy="6858000"/>
          </a:xfrm>
          <a:ln/>
        </p:spPr>
        <p:txBody>
          <a:bodyPr/>
          <a:p>
            <a:pPr>
              <a:buNone/>
            </a:pPr>
            <a:r>
              <a:rPr lang="en-US" altLang="zh-CN" sz="4000" b="1" dirty="0"/>
              <a:t>4</a:t>
            </a:r>
            <a:r>
              <a:rPr lang="zh-CN" altLang="en-US" sz="4000" b="1" dirty="0"/>
              <a:t>、“我们”是在什么情况下发现小茅屋的？小茅屋的出现使我们的心情怎样？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】“我们”在起伏不断的山间行走，天色渐晚，在这前不着村后不挨寨的情况下发现梨花，进而发现了路旁的小茅屋；</a:t>
            </a:r>
            <a:r>
              <a:rPr lang="zh-CN" altLang="en-US" sz="4000" b="1" dirty="0"/>
              <a:t> </a:t>
            </a:r>
            <a:endParaRPr lang="zh-CN" altLang="en-US" sz="4000" b="1" dirty="0"/>
          </a:p>
          <a:p>
            <a:pPr>
              <a:buNone/>
            </a:pPr>
            <a:r>
              <a:rPr lang="zh-CN" altLang="en-US" sz="4000" b="1" dirty="0"/>
              <a:t>        【</a:t>
            </a:r>
            <a:r>
              <a:rPr lang="en-US" altLang="zh-CN" sz="4000" b="1" dirty="0"/>
              <a:t>2</a:t>
            </a:r>
            <a:r>
              <a:rPr lang="zh-CN" altLang="en-US" sz="4000" b="1" dirty="0"/>
              <a:t>】小茅屋的出现给我们带来了</a:t>
            </a:r>
            <a:r>
              <a:rPr lang="zh-CN" altLang="en-US" sz="4000" b="1" dirty="0">
                <a:solidFill>
                  <a:srgbClr val="FF0000"/>
                </a:solidFill>
              </a:rPr>
              <a:t>惊喜</a:t>
            </a:r>
            <a:r>
              <a:rPr lang="zh-CN" altLang="en-US" sz="4000" b="1" dirty="0"/>
              <a:t>和</a:t>
            </a:r>
            <a:r>
              <a:rPr lang="zh-CN" altLang="en-US" sz="4000" b="1" dirty="0">
                <a:solidFill>
                  <a:srgbClr val="FF0000"/>
                </a:solidFill>
              </a:rPr>
              <a:t>希望</a:t>
            </a:r>
            <a:r>
              <a:rPr lang="zh-CN" altLang="en-US" sz="4000" b="1" dirty="0"/>
              <a:t>。</a:t>
            </a:r>
            <a:endParaRPr lang="zh-CN" altLang="en-US" sz="4000" b="1" dirty="0"/>
          </a:p>
          <a:p>
            <a:pPr>
              <a:buNone/>
            </a:pPr>
            <a:r>
              <a:rPr lang="zh-CN" altLang="en-US" sz="4400" b="1" dirty="0"/>
              <a:t>        </a:t>
            </a:r>
            <a:endParaRPr lang="zh-CN" altLang="en-US" sz="4400" b="1" dirty="0"/>
          </a:p>
        </p:txBody>
      </p:sp>
      <p:pic>
        <p:nvPicPr>
          <p:cNvPr id="21508" name="图片 21507" descr="t01f7e49415ee0b5a5d"/>
          <p:cNvPicPr>
            <a:picLocks noChangeAspect="1"/>
          </p:cNvPicPr>
          <p:nvPr/>
        </p:nvPicPr>
        <p:blipFill>
          <a:blip r:embed="rId1"/>
          <a:stretch>
            <a:fillRect/>
          </a:stretch>
        </p:blipFill>
        <p:spPr>
          <a:xfrm>
            <a:off x="4211638" y="5445125"/>
            <a:ext cx="4932362" cy="14128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charRg st="37" end="101"/>
                                            </p:txEl>
                                          </p:spTgt>
                                        </p:tgtEl>
                                        <p:attrNameLst>
                                          <p:attrName>style.visibility</p:attrName>
                                        </p:attrNameLst>
                                      </p:cBhvr>
                                      <p:to>
                                        <p:strVal val="visible"/>
                                      </p:to>
                                    </p:set>
                                    <p:animEffect transition="in" filter="blinds(horizontal)">
                                      <p:cBhvr>
                                        <p:cTn id="7" dur="500"/>
                                        <p:tgtEl>
                                          <p:spTgt spid="21507">
                                            <p:txEl>
                                              <p:charRg st="37" end="10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7">
                                            <p:txEl>
                                              <p:charRg st="101" end="131"/>
                                            </p:txEl>
                                          </p:spTgt>
                                        </p:tgtEl>
                                        <p:attrNameLst>
                                          <p:attrName>style.visibility</p:attrName>
                                        </p:attrNameLst>
                                      </p:cBhvr>
                                      <p:to>
                                        <p:strVal val="visible"/>
                                      </p:to>
                                    </p:set>
                                    <p:animEffect transition="in" filter="box(in)">
                                      <p:cBhvr>
                                        <p:cTn id="12" dur="500"/>
                                        <p:tgtEl>
                                          <p:spTgt spid="21507">
                                            <p:txEl>
                                              <p:charRg st="101"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a:ln/>
        </p:spPr>
        <p:txBody>
          <a:bodyPr anchor="ctr"/>
          <a:p>
            <a:br>
              <a:rPr lang="en-US" altLang="zh-CN" sz="4000" dirty="0"/>
            </a:br>
            <a:endParaRPr lang="en-US" altLang="zh-CN" sz="4000" dirty="0"/>
          </a:p>
        </p:txBody>
      </p:sp>
      <p:sp>
        <p:nvSpPr>
          <p:cNvPr id="22531" name="文本占位符 22530"/>
          <p:cNvSpPr>
            <a:spLocks noGrp="1"/>
          </p:cNvSpPr>
          <p:nvPr>
            <p:ph type="body" idx="1"/>
          </p:nvPr>
        </p:nvSpPr>
        <p:spPr>
          <a:xfrm>
            <a:off x="0" y="0"/>
            <a:ext cx="9144000" cy="6858000"/>
          </a:xfrm>
          <a:ln/>
        </p:spPr>
        <p:txBody>
          <a:bodyPr/>
          <a:p>
            <a:pPr>
              <a:buNone/>
            </a:pPr>
            <a:r>
              <a:rPr lang="en-US" altLang="zh-CN" sz="3600" b="1" dirty="0"/>
              <a:t>5</a:t>
            </a:r>
            <a:r>
              <a:rPr lang="zh-CN" altLang="en-US" sz="3600" b="1" dirty="0"/>
              <a:t>、作者为什么特别点明水的“清凉可口”？ </a:t>
            </a:r>
            <a:endParaRPr lang="zh-CN" altLang="en-US" sz="3600" b="1" dirty="0"/>
          </a:p>
          <a:p>
            <a:pPr>
              <a:buNone/>
            </a:pPr>
            <a:r>
              <a:rPr lang="zh-CN" altLang="en-US" sz="4000" b="1" dirty="0">
                <a:solidFill>
                  <a:srgbClr val="FF0000"/>
                </a:solidFill>
              </a:rPr>
              <a:t>        【</a:t>
            </a:r>
            <a:r>
              <a:rPr lang="en-US" altLang="zh-CN" sz="4000" b="1" dirty="0">
                <a:solidFill>
                  <a:srgbClr val="FF0000"/>
                </a:solidFill>
              </a:rPr>
              <a:t>1</a:t>
            </a:r>
            <a:r>
              <a:rPr lang="zh-CN" altLang="en-US" sz="4000" b="1" dirty="0">
                <a:solidFill>
                  <a:srgbClr val="FF0000"/>
                </a:solidFill>
              </a:rPr>
              <a:t>】一方面是因为“我”口渴，突出了主人装满水的作用； </a:t>
            </a:r>
            <a:endParaRPr lang="zh-CN" altLang="en-US" sz="4000" b="1" dirty="0">
              <a:solidFill>
                <a:srgbClr val="FF0000"/>
              </a:solidFill>
            </a:endParaRPr>
          </a:p>
          <a:p>
            <a:pPr>
              <a:buNone/>
            </a:pPr>
            <a:r>
              <a:rPr lang="zh-CN" altLang="en-US" sz="4000" b="1" dirty="0">
                <a:solidFill>
                  <a:srgbClr val="FF0000"/>
                </a:solidFill>
              </a:rPr>
              <a:t>        </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】另一方面是因为水的新鲜，说明主人随 时 在更换水，随 时 在迎候过路人。</a:t>
            </a:r>
            <a:endParaRPr lang="zh-CN" altLang="en-US" sz="4000" b="1" dirty="0">
              <a:solidFill>
                <a:srgbClr val="FF0000"/>
              </a:solidFill>
            </a:endParaRPr>
          </a:p>
        </p:txBody>
      </p:sp>
      <p:pic>
        <p:nvPicPr>
          <p:cNvPr id="22532" name="图片 22531" descr="t015541dc247caaf7f1"/>
          <p:cNvPicPr>
            <a:picLocks noChangeAspect="1"/>
          </p:cNvPicPr>
          <p:nvPr/>
        </p:nvPicPr>
        <p:blipFill>
          <a:blip r:embed="rId1"/>
          <a:stretch>
            <a:fillRect/>
          </a:stretch>
        </p:blipFill>
        <p:spPr>
          <a:xfrm>
            <a:off x="0" y="5057775"/>
            <a:ext cx="9144000" cy="18002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charRg st="22" end="59"/>
                                            </p:txEl>
                                          </p:spTgt>
                                        </p:tgtEl>
                                        <p:attrNameLst>
                                          <p:attrName>style.visibility</p:attrName>
                                        </p:attrNameLst>
                                      </p:cBhvr>
                                      <p:to>
                                        <p:strVal val="visible"/>
                                      </p:to>
                                    </p:set>
                                    <p:animEffect transition="in" filter="blinds(horizontal)">
                                      <p:cBhvr>
                                        <p:cTn id="7" dur="500"/>
                                        <p:tgtEl>
                                          <p:spTgt spid="22531">
                                            <p:txEl>
                                              <p:charRg st="22"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2531">
                                            <p:txEl>
                                              <p:charRg st="59" end="68"/>
                                            </p:txEl>
                                          </p:spTgt>
                                        </p:tgtEl>
                                        <p:attrNameLst>
                                          <p:attrName>style.visibility</p:attrName>
                                        </p:attrNameLst>
                                      </p:cBhvr>
                                      <p:to>
                                        <p:strVal val="visible"/>
                                      </p:to>
                                    </p:set>
                                    <p:animEffect transition="in" filter="box(in)">
                                      <p:cBhvr>
                                        <p:cTn id="12" dur="500"/>
                                        <p:tgtEl>
                                          <p:spTgt spid="22531">
                                            <p:txEl>
                                              <p:charRg st="59" end="6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2531">
                                            <p:txEl>
                                              <p:charRg st="68" end="116"/>
                                            </p:txEl>
                                          </p:spTgt>
                                        </p:tgtEl>
                                        <p:attrNameLst>
                                          <p:attrName>style.visibility</p:attrName>
                                        </p:attrNameLst>
                                      </p:cBhvr>
                                      <p:to>
                                        <p:strVal val="visible"/>
                                      </p:to>
                                    </p:set>
                                    <p:animEffect transition="in" filter="box(in)">
                                      <p:cBhvr>
                                        <p:cTn id="17" dur="500"/>
                                        <p:tgtEl>
                                          <p:spTgt spid="22531">
                                            <p:txEl>
                                              <p:charRg st="68" end="1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title"/>
          </p:nvPr>
        </p:nvSpPr>
        <p:spPr>
          <a:ln/>
        </p:spPr>
        <p:txBody>
          <a:bodyPr anchor="ctr"/>
          <a:p>
            <a:r>
              <a:rPr lang="en-US" altLang="zh-CN" sz="5400" b="1" dirty="0">
                <a:solidFill>
                  <a:srgbClr val="000000"/>
                </a:solidFill>
                <a:sym typeface="黑体" panose="02010609060101010101" pitchFamily="49" charset="-122"/>
              </a:rPr>
              <a:t>14  </a:t>
            </a:r>
            <a:r>
              <a:rPr lang="zh-CN" altLang="en-US" sz="5400" b="1" dirty="0">
                <a:solidFill>
                  <a:srgbClr val="000000"/>
                </a:solidFill>
                <a:sym typeface="黑体" panose="02010609060101010101" pitchFamily="49" charset="-122"/>
              </a:rPr>
              <a:t>驿路梨花</a:t>
            </a:r>
            <a:br>
              <a:rPr lang="zh-CN" altLang="en-US" sz="4000" b="1" dirty="0">
                <a:solidFill>
                  <a:srgbClr val="000000"/>
                </a:solidFill>
                <a:sym typeface="黑体" panose="02010609060101010101" pitchFamily="49" charset="-122"/>
              </a:rPr>
            </a:br>
            <a:r>
              <a:rPr lang="zh-CN" altLang="en-US" sz="4000" b="1" dirty="0">
                <a:solidFill>
                  <a:srgbClr val="000000"/>
                </a:solidFill>
                <a:sym typeface="黑体" panose="02010609060101010101" pitchFamily="49" charset="-122"/>
              </a:rPr>
              <a:t>             </a:t>
            </a:r>
            <a:r>
              <a:rPr lang="zh-CN" altLang="en-US" sz="4000" b="1" dirty="0">
                <a:solidFill>
                  <a:srgbClr val="FF0000"/>
                </a:solidFill>
              </a:rPr>
              <a:t>彭荆风</a:t>
            </a:r>
            <a:endParaRPr lang="zh-CN" altLang="en-US" sz="4000" b="1" dirty="0">
              <a:solidFill>
                <a:srgbClr val="FF0000"/>
              </a:solidFill>
            </a:endParaRPr>
          </a:p>
        </p:txBody>
      </p:sp>
      <p:pic>
        <p:nvPicPr>
          <p:cNvPr id="4100" name="图片 39939" descr="郑州森林公园的百年梨树有型有款"/>
          <p:cNvPicPr>
            <a:picLocks noChangeAspect="1"/>
          </p:cNvPicPr>
          <p:nvPr>
            <p:ph type="body" idx="1"/>
          </p:nvPr>
        </p:nvPicPr>
        <p:blipFill>
          <a:blip r:embed="rId1"/>
          <a:stretch>
            <a:fillRect/>
          </a:stretch>
        </p:blipFill>
        <p:spPr>
          <a:xfrm>
            <a:off x="0" y="2565400"/>
            <a:ext cx="9144000" cy="4292600"/>
          </a:xfrm>
          <a:solidFill>
            <a:schemeClr val="lt1"/>
          </a:solidFill>
          <a:ln/>
        </p:spPr>
      </p:pic>
      <p:sp>
        <p:nvSpPr>
          <p:cNvPr id="4101" name="椭圆 4100"/>
          <p:cNvSpPr/>
          <p:nvPr/>
        </p:nvSpPr>
        <p:spPr>
          <a:xfrm>
            <a:off x="5867400" y="1844675"/>
            <a:ext cx="1944688" cy="720725"/>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lvl="0" algn="ctr"/>
            <a:r>
              <a:rPr lang="zh-CN" altLang="en-US" sz="4800" b="1" dirty="0">
                <a:solidFill>
                  <a:srgbClr val="FF0000"/>
                </a:solidFill>
                <a:latin typeface="Arial" panose="020B0604020202020204" pitchFamily="34" charset="0"/>
                <a:ea typeface="宋体" panose="02010600030101010101" pitchFamily="2" charset="-122"/>
              </a:rPr>
              <a:t>散文</a:t>
            </a:r>
            <a:endParaRPr lang="zh-CN" altLang="en-US" sz="4800" b="1" dirty="0">
              <a:solidFill>
                <a:srgbClr val="FF0000"/>
              </a:solidFill>
              <a:latin typeface="Arial" panose="020B0604020202020204" pitchFamily="34" charset="0"/>
              <a:ea typeface="宋体" panose="02010600030101010101" pitchFamily="2" charset="-122"/>
            </a:endParaRPr>
          </a:p>
        </p:txBody>
      </p:sp>
      <p:pic>
        <p:nvPicPr>
          <p:cNvPr id="4102" name="图片 4101" descr="t01a1b39b6e2c1ddcf5"/>
          <p:cNvPicPr>
            <a:picLocks noChangeAspect="1"/>
          </p:cNvPicPr>
          <p:nvPr/>
        </p:nvPicPr>
        <p:blipFill>
          <a:blip r:embed="rId2"/>
          <a:stretch>
            <a:fillRect/>
          </a:stretch>
        </p:blipFill>
        <p:spPr>
          <a:xfrm>
            <a:off x="0" y="0"/>
            <a:ext cx="2484438" cy="2205038"/>
          </a:xfrm>
          <a:prstGeom prst="rect">
            <a:avLst/>
          </a:prstGeom>
          <a:noFill/>
          <a:ln w="9525">
            <a:noFill/>
          </a:ln>
        </p:spPr>
      </p:pic>
    </p:spTree>
  </p:cSld>
  <p:clrMapOvr>
    <a:masterClrMapping/>
  </p:clrMapOvr>
  <p:transition spd="med">
    <p:wheel spokes="8"/>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p:cNvSpPr>
          <p:nvPr>
            <p:ph type="title"/>
          </p:nvPr>
        </p:nvSpPr>
        <p:spPr>
          <a:ln/>
        </p:spPr>
        <p:txBody>
          <a:bodyPr anchor="ctr"/>
          <a:p>
            <a:br>
              <a:rPr lang="en-US" altLang="zh-CN" sz="4000" dirty="0"/>
            </a:br>
            <a:endParaRPr lang="en-US" altLang="zh-CN" sz="4000" dirty="0"/>
          </a:p>
        </p:txBody>
      </p:sp>
      <p:sp>
        <p:nvSpPr>
          <p:cNvPr id="24579" name="文本占位符 24578"/>
          <p:cNvSpPr>
            <a:spLocks noGrp="1"/>
          </p:cNvSpPr>
          <p:nvPr>
            <p:ph type="body" idx="1"/>
          </p:nvPr>
        </p:nvSpPr>
        <p:spPr>
          <a:xfrm>
            <a:off x="0" y="0"/>
            <a:ext cx="9144000" cy="6858000"/>
          </a:xfrm>
          <a:ln/>
        </p:spPr>
        <p:txBody>
          <a:bodyPr/>
          <a:p>
            <a:pPr>
              <a:buNone/>
            </a:pPr>
            <a:r>
              <a:rPr lang="en-US" altLang="zh-CN" sz="4000" b="1" dirty="0"/>
              <a:t>6</a:t>
            </a:r>
            <a:r>
              <a:rPr lang="zh-CN" altLang="en-US" sz="4000" b="1" dirty="0"/>
              <a:t>、小屋的主人为过路人准备了哪些必需品？表现了主人怎样的品质？这种写法叫什么？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】小屋的主人为过路人准备了床、</a:t>
            </a:r>
            <a:endParaRPr lang="zh-CN" altLang="en-US" sz="4000" b="1" dirty="0">
              <a:solidFill>
                <a:srgbClr val="FF0000"/>
              </a:solidFill>
            </a:endParaRPr>
          </a:p>
          <a:p>
            <a:pPr>
              <a:buNone/>
            </a:pPr>
            <a:r>
              <a:rPr lang="zh-CN" altLang="en-US" sz="4000" b="1" dirty="0">
                <a:solidFill>
                  <a:srgbClr val="FF0000"/>
                </a:solidFill>
              </a:rPr>
              <a:t>水 、干柴 、米 、盐巴 、辣子 等； </a:t>
            </a:r>
            <a:endParaRPr lang="zh-CN" altLang="en-US" sz="4000" b="1" dirty="0">
              <a:solidFill>
                <a:srgbClr val="FF0000"/>
              </a:solidFill>
            </a:endParaRPr>
          </a:p>
          <a:p>
            <a:pPr>
              <a:buNone/>
            </a:pPr>
            <a:r>
              <a:rPr lang="zh-CN" altLang="en-US" sz="4000" b="1" dirty="0">
                <a:solidFill>
                  <a:srgbClr val="FF0000"/>
                </a:solidFill>
              </a:rPr>
              <a:t>       </a:t>
            </a:r>
            <a:r>
              <a:rPr lang="zh-CN" altLang="en-US" sz="4000" b="1" dirty="0"/>
              <a:t>【</a:t>
            </a:r>
            <a:r>
              <a:rPr lang="en-US" altLang="zh-CN" sz="4000" b="1" dirty="0"/>
              <a:t>2</a:t>
            </a:r>
            <a:r>
              <a:rPr lang="zh-CN" altLang="en-US" sz="4000" b="1" dirty="0"/>
              <a:t>】表现了主人热情周到、乐于助人的品质；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3</a:t>
            </a:r>
            <a:r>
              <a:rPr lang="zh-CN" altLang="en-US" sz="4000" b="1" dirty="0">
                <a:solidFill>
                  <a:srgbClr val="FF0000"/>
                </a:solidFill>
              </a:rPr>
              <a:t>】这种写法侧面描写。</a:t>
            </a:r>
            <a:endParaRPr lang="zh-CN" altLang="en-US" sz="4000" b="1" dirty="0">
              <a:solidFill>
                <a:srgbClr val="FF0000"/>
              </a:solidFill>
            </a:endParaRPr>
          </a:p>
        </p:txBody>
      </p:sp>
      <p:pic>
        <p:nvPicPr>
          <p:cNvPr id="24580" name="图片 24579" descr="t018e7eb05031aa9536"/>
          <p:cNvPicPr>
            <a:picLocks noChangeAspect="1"/>
          </p:cNvPicPr>
          <p:nvPr/>
        </p:nvPicPr>
        <p:blipFill>
          <a:blip r:embed="rId1"/>
          <a:stretch>
            <a:fillRect/>
          </a:stretch>
        </p:blipFill>
        <p:spPr>
          <a:xfrm>
            <a:off x="7092950" y="4149725"/>
            <a:ext cx="2051050" cy="27082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charRg st="41" end="66"/>
                                            </p:txEl>
                                          </p:spTgt>
                                        </p:tgtEl>
                                        <p:attrNameLst>
                                          <p:attrName>style.visibility</p:attrName>
                                        </p:attrNameLst>
                                      </p:cBhvr>
                                      <p:to>
                                        <p:strVal val="visible"/>
                                      </p:to>
                                    </p:set>
                                    <p:animEffect transition="in" filter="blinds(horizontal)">
                                      <p:cBhvr>
                                        <p:cTn id="7" dur="500"/>
                                        <p:tgtEl>
                                          <p:spTgt spid="24579">
                                            <p:txEl>
                                              <p:charRg st="41" end="6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579">
                                            <p:txEl>
                                              <p:charRg st="66" end="87"/>
                                            </p:txEl>
                                          </p:spTgt>
                                        </p:tgtEl>
                                        <p:attrNameLst>
                                          <p:attrName>style.visibility</p:attrName>
                                        </p:attrNameLst>
                                      </p:cBhvr>
                                      <p:to>
                                        <p:strVal val="visible"/>
                                      </p:to>
                                    </p:set>
                                    <p:animEffect transition="in" filter="blinds(horizontal)">
                                      <p:cBhvr>
                                        <p:cTn id="10" dur="500"/>
                                        <p:tgtEl>
                                          <p:spTgt spid="24579">
                                            <p:txEl>
                                              <p:charRg st="66" end="8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24579">
                                            <p:txEl>
                                              <p:charRg st="87" end="117"/>
                                            </p:txEl>
                                          </p:spTgt>
                                        </p:tgtEl>
                                        <p:attrNameLst>
                                          <p:attrName>style.visibility</p:attrName>
                                        </p:attrNameLst>
                                      </p:cBhvr>
                                      <p:to>
                                        <p:strVal val="visible"/>
                                      </p:to>
                                    </p:set>
                                    <p:animEffect transition="in" filter="box(in)">
                                      <p:cBhvr>
                                        <p:cTn id="15" dur="500"/>
                                        <p:tgtEl>
                                          <p:spTgt spid="24579">
                                            <p:txEl>
                                              <p:charRg st="87" end="117"/>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24579">
                                            <p:txEl>
                                              <p:charRg st="117" end="138"/>
                                            </p:txEl>
                                          </p:spTgt>
                                        </p:tgtEl>
                                        <p:attrNameLst>
                                          <p:attrName>style.visibility</p:attrName>
                                        </p:attrNameLst>
                                      </p:cBhvr>
                                      <p:to>
                                        <p:strVal val="visible"/>
                                      </p:to>
                                    </p:set>
                                    <p:animEffect transition="in" filter="box(in)">
                                      <p:cBhvr>
                                        <p:cTn id="20" dur="500"/>
                                        <p:tgtEl>
                                          <p:spTgt spid="24579">
                                            <p:txEl>
                                              <p:charRg st="117"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p:cNvSpPr>
          <p:nvPr>
            <p:ph type="title"/>
          </p:nvPr>
        </p:nvSpPr>
        <p:spPr>
          <a:ln/>
        </p:spPr>
        <p:txBody>
          <a:bodyPr anchor="ctr"/>
          <a:p>
            <a:br>
              <a:rPr lang="en-US" altLang="zh-CN" sz="4000" dirty="0"/>
            </a:br>
            <a:endParaRPr lang="en-US" altLang="zh-CN" sz="4000" dirty="0"/>
          </a:p>
        </p:txBody>
      </p:sp>
      <p:sp>
        <p:nvSpPr>
          <p:cNvPr id="25603" name="文本占位符 25602"/>
          <p:cNvSpPr>
            <a:spLocks noGrp="1"/>
          </p:cNvSpPr>
          <p:nvPr>
            <p:ph type="body" idx="1"/>
          </p:nvPr>
        </p:nvSpPr>
        <p:spPr>
          <a:xfrm>
            <a:off x="0" y="0"/>
            <a:ext cx="9144000" cy="6858000"/>
          </a:xfrm>
          <a:ln/>
        </p:spPr>
        <p:txBody>
          <a:bodyPr/>
          <a:p>
            <a:pPr>
              <a:buNone/>
            </a:pPr>
            <a:r>
              <a:rPr lang="en-US" altLang="zh-CN" sz="4000" b="1" dirty="0"/>
              <a:t>7</a:t>
            </a:r>
            <a:r>
              <a:rPr lang="zh-CN" altLang="en-US" sz="4000" b="1" dirty="0"/>
              <a:t>、“我”和老余夜宿小屋，对小屋的主人有说不尽的感激，那么这小屋的主人应是怎样的一个人？</a:t>
            </a:r>
            <a:endParaRPr lang="zh-CN" altLang="en-US" sz="4000" b="1" dirty="0"/>
          </a:p>
          <a:p>
            <a:pPr>
              <a:buNone/>
            </a:pPr>
            <a:r>
              <a:rPr lang="zh-CN" altLang="en-US" sz="4000" b="1" dirty="0"/>
              <a:t>         </a:t>
            </a:r>
            <a:r>
              <a:rPr lang="zh-CN" altLang="en-US" sz="4000" b="1" dirty="0">
                <a:solidFill>
                  <a:srgbClr val="FF0000"/>
                </a:solidFill>
              </a:rPr>
              <a:t>主人应是一位处处为别人着想、充满热情、乐于助人的人。</a:t>
            </a:r>
            <a:endParaRPr lang="zh-CN" altLang="en-US" sz="4000" b="1" dirty="0">
              <a:solidFill>
                <a:srgbClr val="FF0000"/>
              </a:solidFill>
            </a:endParaRPr>
          </a:p>
          <a:p>
            <a:pPr>
              <a:buNone/>
            </a:pPr>
            <a:r>
              <a:rPr lang="en-US" altLang="zh-CN" sz="4000" b="1" dirty="0"/>
              <a:t>8</a:t>
            </a:r>
            <a:r>
              <a:rPr lang="zh-CN" altLang="en-US" sz="4000" b="1" dirty="0"/>
              <a:t>、“我们”请老人坐下，又端水，又端饭，表现了什么？</a:t>
            </a:r>
            <a:endParaRPr lang="zh-CN" altLang="en-US" sz="4000" b="1" dirty="0"/>
          </a:p>
          <a:p>
            <a:pPr>
              <a:buNone/>
            </a:pPr>
            <a:r>
              <a:rPr lang="zh-CN" altLang="en-US" sz="4000" b="1" dirty="0"/>
              <a:t>          </a:t>
            </a:r>
            <a:r>
              <a:rPr lang="zh-CN" altLang="en-US" sz="4000" b="1" dirty="0">
                <a:solidFill>
                  <a:srgbClr val="FF0000"/>
                </a:solidFill>
              </a:rPr>
              <a:t>表现了我们的热情、真诚，说明了“我们”我们也是乐于助人的人。</a:t>
            </a:r>
            <a:endParaRPr lang="zh-CN" altLang="en-US" sz="4000" b="1" dirty="0">
              <a:solidFill>
                <a:srgbClr val="FF0000"/>
              </a:solidFill>
            </a:endParaRPr>
          </a:p>
        </p:txBody>
      </p:sp>
      <p:pic>
        <p:nvPicPr>
          <p:cNvPr id="25604" name="图片 25603" descr="t01111c265b0c57e2ae"/>
          <p:cNvPicPr>
            <a:picLocks noChangeAspect="1"/>
          </p:cNvPicPr>
          <p:nvPr/>
        </p:nvPicPr>
        <p:blipFill>
          <a:blip r:embed="rId1"/>
          <a:stretch>
            <a:fillRect/>
          </a:stretch>
        </p:blipFill>
        <p:spPr>
          <a:xfrm>
            <a:off x="0" y="6165850"/>
            <a:ext cx="9144000" cy="6921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45" end="81"/>
                                            </p:txEl>
                                          </p:spTgt>
                                        </p:tgtEl>
                                        <p:attrNameLst>
                                          <p:attrName>style.visibility</p:attrName>
                                        </p:attrNameLst>
                                      </p:cBhvr>
                                      <p:to>
                                        <p:strVal val="visible"/>
                                      </p:to>
                                    </p:set>
                                    <p:animEffect transition="in" filter="blinds(horizontal)">
                                      <p:cBhvr>
                                        <p:cTn id="7" dur="500"/>
                                        <p:tgtEl>
                                          <p:spTgt spid="25603">
                                            <p:txEl>
                                              <p:charRg st="45" end="8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5603">
                                            <p:txEl>
                                              <p:charRg st="108" end="149"/>
                                            </p:txEl>
                                          </p:spTgt>
                                        </p:tgtEl>
                                        <p:attrNameLst>
                                          <p:attrName>style.visibility</p:attrName>
                                        </p:attrNameLst>
                                      </p:cBhvr>
                                      <p:to>
                                        <p:strVal val="visible"/>
                                      </p:to>
                                    </p:set>
                                    <p:animEffect transition="in" filter="box(in)">
                                      <p:cBhvr>
                                        <p:cTn id="12" dur="500"/>
                                        <p:tgtEl>
                                          <p:spTgt spid="25603">
                                            <p:txEl>
                                              <p:charRg st="108"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p:cNvSpPr>
          <p:nvPr>
            <p:ph type="title"/>
          </p:nvPr>
        </p:nvSpPr>
        <p:spPr>
          <a:ln/>
        </p:spPr>
        <p:txBody>
          <a:bodyPr anchor="ctr"/>
          <a:p>
            <a:br>
              <a:rPr lang="en-US" altLang="zh-CN" sz="4000" dirty="0"/>
            </a:br>
            <a:endParaRPr lang="en-US" altLang="zh-CN" sz="4000" dirty="0"/>
          </a:p>
        </p:txBody>
      </p:sp>
      <p:sp>
        <p:nvSpPr>
          <p:cNvPr id="26627" name="文本占位符 26626"/>
          <p:cNvSpPr>
            <a:spLocks noGrp="1"/>
          </p:cNvSpPr>
          <p:nvPr>
            <p:ph type="body" idx="1"/>
          </p:nvPr>
        </p:nvSpPr>
        <p:spPr>
          <a:xfrm>
            <a:off x="0" y="0"/>
            <a:ext cx="9144000" cy="6858000"/>
          </a:xfrm>
          <a:ln/>
        </p:spPr>
        <p:txBody>
          <a:bodyPr/>
          <a:p>
            <a:pPr>
              <a:buNone/>
            </a:pPr>
            <a:r>
              <a:rPr lang="en-US" altLang="zh-CN" sz="4000" b="1" dirty="0"/>
              <a:t>9</a:t>
            </a:r>
            <a:r>
              <a:rPr lang="zh-CN" altLang="en-US" sz="4000" b="1" dirty="0"/>
              <a:t>、作者表面上是对小茅屋里的事物进行描写，实际上是写什么？</a:t>
            </a:r>
            <a:endParaRPr lang="zh-CN" altLang="en-US" sz="4000" b="1" dirty="0"/>
          </a:p>
          <a:p>
            <a:pPr>
              <a:buNone/>
            </a:pPr>
            <a:r>
              <a:rPr lang="zh-CN" altLang="en-US" sz="4000" b="1" dirty="0"/>
              <a:t>          </a:t>
            </a:r>
            <a:r>
              <a:rPr lang="zh-CN" altLang="en-US" sz="4000" b="1" dirty="0">
                <a:solidFill>
                  <a:srgbClr val="FF0000"/>
                </a:solidFill>
              </a:rPr>
              <a:t>实际上是在写人，写人的雷锋精神。</a:t>
            </a:r>
            <a:endParaRPr lang="zh-CN" altLang="en-US" sz="4000" b="1" dirty="0">
              <a:solidFill>
                <a:srgbClr val="FF0000"/>
              </a:solidFill>
            </a:endParaRPr>
          </a:p>
          <a:p>
            <a:pPr>
              <a:buNone/>
            </a:pPr>
            <a:r>
              <a:rPr lang="en-US" altLang="zh-CN" sz="4000" b="1" dirty="0"/>
              <a:t>10</a:t>
            </a:r>
            <a:r>
              <a:rPr lang="zh-CN" altLang="en-US" sz="4000" b="1" dirty="0"/>
              <a:t>、写白羽毛钉在红布上很好看，有什么深刻含义？</a:t>
            </a:r>
            <a:endParaRPr lang="zh-CN" altLang="en-US" sz="4000" b="1" dirty="0"/>
          </a:p>
          <a:p>
            <a:pPr>
              <a:buNone/>
            </a:pPr>
            <a:r>
              <a:rPr lang="zh-CN" altLang="en-US" sz="4000" b="1" dirty="0"/>
              <a:t>       </a:t>
            </a:r>
            <a:r>
              <a:rPr lang="zh-CN" altLang="en-US" sz="4000" b="1" dirty="0">
                <a:solidFill>
                  <a:srgbClr val="FF0000"/>
                </a:solidFill>
              </a:rPr>
              <a:t>衬托老人知恩图报和小茅屋主人助人为乐的品质。</a:t>
            </a:r>
            <a:endParaRPr lang="zh-CN" altLang="en-US" sz="4000" b="1" dirty="0">
              <a:solidFill>
                <a:srgbClr val="FF0000"/>
              </a:solidFill>
            </a:endParaRPr>
          </a:p>
        </p:txBody>
      </p:sp>
      <p:pic>
        <p:nvPicPr>
          <p:cNvPr id="26628" name="图片 26627" descr="1"/>
          <p:cNvPicPr>
            <a:picLocks noChangeAspect="1"/>
          </p:cNvPicPr>
          <p:nvPr/>
        </p:nvPicPr>
        <p:blipFill>
          <a:blip r:embed="rId1"/>
          <a:stretch>
            <a:fillRect/>
          </a:stretch>
        </p:blipFill>
        <p:spPr>
          <a:xfrm>
            <a:off x="34925" y="6453188"/>
            <a:ext cx="9109075" cy="3635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charRg st="30" end="57"/>
                                            </p:txEl>
                                          </p:spTgt>
                                        </p:tgtEl>
                                        <p:attrNameLst>
                                          <p:attrName>style.visibility</p:attrName>
                                        </p:attrNameLst>
                                      </p:cBhvr>
                                      <p:to>
                                        <p:strVal val="visible"/>
                                      </p:to>
                                    </p:set>
                                    <p:animEffect transition="in" filter="blinds(horizontal)">
                                      <p:cBhvr>
                                        <p:cTn id="7" dur="500"/>
                                        <p:tgtEl>
                                          <p:spTgt spid="26627">
                                            <p:txEl>
                                              <p:charRg st="30" end="5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7">
                                            <p:txEl>
                                              <p:charRg st="82" end="112"/>
                                            </p:txEl>
                                          </p:spTgt>
                                        </p:tgtEl>
                                        <p:attrNameLst>
                                          <p:attrName>style.visibility</p:attrName>
                                        </p:attrNameLst>
                                      </p:cBhvr>
                                      <p:to>
                                        <p:strVal val="visible"/>
                                      </p:to>
                                    </p:set>
                                    <p:animEffect transition="in" filter="blinds(horizontal)">
                                      <p:cBhvr>
                                        <p:cTn id="12" dur="500"/>
                                        <p:tgtEl>
                                          <p:spTgt spid="26627">
                                            <p:txEl>
                                              <p:charRg st="82" end="112"/>
                                            </p:txEl>
                                          </p:spTgt>
                                        </p:tgtEl>
                                      </p:cBhvr>
                                    </p:animEffec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499"/>
                                          </p:stCondLst>
                                        </p:cTn>
                                        <p:tgtEl>
                                          <p:spTgt spid="266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a:xfrm>
            <a:off x="457200" y="0"/>
            <a:ext cx="8229600" cy="908050"/>
          </a:xfrm>
          <a:ln/>
        </p:spPr>
        <p:txBody>
          <a:bodyPr anchor="ctr"/>
          <a:p>
            <a:r>
              <a:rPr lang="zh-CN" altLang="en-US" sz="4000" b="1" dirty="0">
                <a:solidFill>
                  <a:srgbClr val="FF0000"/>
                </a:solidFill>
              </a:rPr>
              <a:t>自主学习</a:t>
            </a:r>
            <a:r>
              <a:rPr lang="en-US" altLang="zh-CN" sz="4000" b="1" dirty="0">
                <a:solidFill>
                  <a:srgbClr val="FF0000"/>
                </a:solidFill>
              </a:rPr>
              <a:t>2</a:t>
            </a:r>
            <a:endParaRPr lang="en-US" altLang="zh-CN" sz="4000" b="1" dirty="0">
              <a:solidFill>
                <a:srgbClr val="FF0000"/>
              </a:solidFill>
            </a:endParaRPr>
          </a:p>
        </p:txBody>
      </p:sp>
      <p:sp>
        <p:nvSpPr>
          <p:cNvPr id="27651" name="文本占位符 27650"/>
          <p:cNvSpPr>
            <a:spLocks noGrp="1"/>
          </p:cNvSpPr>
          <p:nvPr>
            <p:ph type="body" idx="1"/>
          </p:nvPr>
        </p:nvSpPr>
        <p:spPr>
          <a:xfrm>
            <a:off x="0" y="765175"/>
            <a:ext cx="9144000" cy="6092825"/>
          </a:xfrm>
          <a:ln/>
        </p:spPr>
        <p:txBody>
          <a:bodyPr/>
          <a:p>
            <a:pPr>
              <a:buNone/>
            </a:pPr>
            <a:r>
              <a:rPr lang="en-US" altLang="zh-CN" sz="4000" b="1" dirty="0"/>
              <a:t>1</a:t>
            </a:r>
            <a:r>
              <a:rPr lang="zh-CN" altLang="en-US" sz="4000" b="1" dirty="0"/>
              <a:t>、第</a:t>
            </a:r>
            <a:r>
              <a:rPr lang="en-US" altLang="zh-CN" sz="4000" b="1" dirty="0"/>
              <a:t>27</a:t>
            </a:r>
            <a:r>
              <a:rPr lang="zh-CN" altLang="en-US" sz="4000" b="1" dirty="0"/>
              <a:t>段中写道“梦中恍惚在那香气四溢的梨花林里漫步，还看见一个身穿着花衫的哈尼小姑娘在梨花丛中歌唱</a:t>
            </a:r>
            <a:r>
              <a:rPr lang="en-US" altLang="zh-CN" sz="4000" b="1" dirty="0"/>
              <a:t>……”</a:t>
            </a:r>
            <a:r>
              <a:rPr lang="zh-CN" altLang="en-US" sz="4000" b="1" dirty="0"/>
              <a:t>这有什么 作 用？</a:t>
            </a:r>
            <a:endParaRPr lang="zh-CN" altLang="en-US" sz="4000" b="1" dirty="0"/>
          </a:p>
          <a:p>
            <a:pPr>
              <a:buNone/>
            </a:pPr>
            <a:r>
              <a:rPr lang="zh-CN" altLang="en-US" sz="4000" b="1" dirty="0"/>
              <a:t>          </a:t>
            </a:r>
            <a:r>
              <a:rPr lang="zh-CN" altLang="en-US" sz="4000" b="1" dirty="0">
                <a:solidFill>
                  <a:srgbClr val="FF0000"/>
                </a:solidFill>
              </a:rPr>
              <a:t>这是“我” 在梦中所见，出自感受的想象。是虚写，把梨花和梨花姑娘融合到一起，人花相映，赞颂了梨花姑娘的美好心灵。</a:t>
            </a:r>
            <a:endParaRPr lang="zh-CN" altLang="en-US" sz="4000" b="1" dirty="0">
              <a:solidFill>
                <a:srgbClr val="FF0000"/>
              </a:solidFill>
            </a:endParaRPr>
          </a:p>
        </p:txBody>
      </p:sp>
      <p:pic>
        <p:nvPicPr>
          <p:cNvPr id="27652" name="图片 27651" descr="zao5"/>
          <p:cNvPicPr>
            <a:picLocks noChangeAspect="1"/>
          </p:cNvPicPr>
          <p:nvPr/>
        </p:nvPicPr>
        <p:blipFill>
          <a:blip r:embed="rId1"/>
          <a:stretch>
            <a:fillRect/>
          </a:stretch>
        </p:blipFill>
        <p:spPr>
          <a:xfrm>
            <a:off x="6858000" y="5734050"/>
            <a:ext cx="2286000" cy="1123950"/>
          </a:xfrm>
          <a:prstGeom prst="rect">
            <a:avLst/>
          </a:prstGeom>
          <a:noFill/>
          <a:ln w="9525">
            <a:noFill/>
          </a:ln>
        </p:spPr>
      </p:pic>
      <p:pic>
        <p:nvPicPr>
          <p:cNvPr id="27653" name="图片 27652" descr="w028">
            <a:hlinkClick r:id="" action="ppaction://noaction"/>
          </p:cNvPr>
          <p:cNvPicPr>
            <a:picLocks noChangeAspect="1"/>
          </p:cNvPicPr>
          <p:nvPr/>
        </p:nvPicPr>
        <p:blipFill>
          <a:blip r:embed="rId2"/>
          <a:stretch>
            <a:fillRect/>
          </a:stretch>
        </p:blipFill>
        <p:spPr>
          <a:xfrm>
            <a:off x="0" y="0"/>
            <a:ext cx="1331913" cy="692150"/>
          </a:xfrm>
          <a:prstGeom prst="rect">
            <a:avLst/>
          </a:prstGeom>
          <a:noFill/>
          <a:ln w="9525">
            <a:noFill/>
          </a:ln>
        </p:spPr>
      </p:pic>
      <p:pic>
        <p:nvPicPr>
          <p:cNvPr id="27654" name="图片 27653" descr="w028">
            <a:hlinkClick r:id="" action="ppaction://noaction"/>
          </p:cNvPr>
          <p:cNvPicPr>
            <a:picLocks noChangeAspect="1"/>
          </p:cNvPicPr>
          <p:nvPr/>
        </p:nvPicPr>
        <p:blipFill>
          <a:blip r:embed="rId2"/>
          <a:stretch>
            <a:fillRect/>
          </a:stretch>
        </p:blipFill>
        <p:spPr>
          <a:xfrm>
            <a:off x="7812088" y="0"/>
            <a:ext cx="1331912" cy="6921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7651">
                                            <p:txEl>
                                              <p:charRg st="64" end="131"/>
                                            </p:txEl>
                                          </p:spTgt>
                                        </p:tgtEl>
                                        <p:attrNameLst>
                                          <p:attrName>style.visibility</p:attrName>
                                        </p:attrNameLst>
                                      </p:cBhvr>
                                      <p:to>
                                        <p:strVal val="visible"/>
                                      </p:to>
                                    </p:set>
                                    <p:animEffect transition="in" filter="box(in)">
                                      <p:cBhvr>
                                        <p:cTn id="7" dur="500"/>
                                        <p:tgtEl>
                                          <p:spTgt spid="27651">
                                            <p:txEl>
                                              <p:charRg st="64"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a:ln/>
        </p:spPr>
        <p:txBody>
          <a:bodyPr anchor="ctr"/>
          <a:p>
            <a:br>
              <a:rPr lang="en-US" altLang="zh-CN" sz="4000" dirty="0"/>
            </a:br>
            <a:endParaRPr lang="en-US" altLang="zh-CN" sz="4000" dirty="0"/>
          </a:p>
        </p:txBody>
      </p:sp>
      <p:sp>
        <p:nvSpPr>
          <p:cNvPr id="28675" name="文本占位符 28674"/>
          <p:cNvSpPr>
            <a:spLocks noGrp="1"/>
          </p:cNvSpPr>
          <p:nvPr>
            <p:ph type="body" idx="1"/>
          </p:nvPr>
        </p:nvSpPr>
        <p:spPr>
          <a:xfrm>
            <a:off x="0" y="0"/>
            <a:ext cx="9144000" cy="6858000"/>
          </a:xfrm>
          <a:ln/>
        </p:spPr>
        <p:txBody>
          <a:bodyPr/>
          <a:p>
            <a:pPr>
              <a:buNone/>
            </a:pPr>
            <a:r>
              <a:rPr lang="en-US" altLang="zh-CN" sz="4000" b="1" dirty="0"/>
              <a:t>2</a:t>
            </a:r>
            <a:r>
              <a:rPr lang="zh-CN" altLang="en-US" sz="4000" b="1" dirty="0"/>
              <a:t>、为什么要把梨花姑娘放到花丛里去写？</a:t>
            </a:r>
            <a:endParaRPr lang="zh-CN" altLang="en-US" sz="4000" b="1" dirty="0"/>
          </a:p>
          <a:p>
            <a:pPr>
              <a:buNone/>
            </a:pPr>
            <a:r>
              <a:rPr lang="zh-CN" altLang="en-US" sz="4000" b="1" dirty="0"/>
              <a:t>          </a:t>
            </a:r>
            <a:r>
              <a:rPr lang="zh-CN" altLang="en-US" sz="4000" b="1" dirty="0">
                <a:solidFill>
                  <a:srgbClr val="FF0000"/>
                </a:solidFill>
              </a:rPr>
              <a:t>写梨花的香气四溢是为了赞美梨花姑娘的纯洁美好的心灵，表达了自己的感激之情。</a:t>
            </a:r>
            <a:endParaRPr lang="zh-CN" altLang="en-US" sz="4000" b="1" dirty="0">
              <a:solidFill>
                <a:srgbClr val="FF0000"/>
              </a:solidFill>
            </a:endParaRPr>
          </a:p>
          <a:p>
            <a:pPr>
              <a:buNone/>
            </a:pPr>
            <a:r>
              <a:rPr lang="en-US" altLang="zh-CN" sz="4000" b="1" dirty="0"/>
              <a:t>3</a:t>
            </a:r>
            <a:r>
              <a:rPr lang="zh-CN" altLang="en-US" sz="4000" b="1" dirty="0"/>
              <a:t>、那群哈尼小姑娘中为头的一个有什么特点？</a:t>
            </a:r>
            <a:endParaRPr lang="zh-CN" altLang="en-US" sz="4000" b="1" dirty="0"/>
          </a:p>
          <a:p>
            <a:pPr>
              <a:buNone/>
            </a:pPr>
            <a:r>
              <a:rPr lang="zh-CN" altLang="en-US" sz="4000" b="1" dirty="0"/>
              <a:t>          </a:t>
            </a:r>
            <a:r>
              <a:rPr lang="zh-CN" altLang="en-US" sz="4000" b="1" dirty="0">
                <a:solidFill>
                  <a:srgbClr val="FF0000"/>
                </a:solidFill>
              </a:rPr>
              <a:t>她美丽、活泼、纯洁、热情，有助人为乐的精神。</a:t>
            </a:r>
            <a:endParaRPr lang="zh-CN" altLang="en-US" sz="4000" b="1" dirty="0">
              <a:solidFill>
                <a:srgbClr val="FF0000"/>
              </a:solidFill>
            </a:endParaRPr>
          </a:p>
        </p:txBody>
      </p:sp>
      <p:pic>
        <p:nvPicPr>
          <p:cNvPr id="28676" name="图片 28675" descr="w003"/>
          <p:cNvPicPr>
            <a:picLocks noChangeAspect="1"/>
          </p:cNvPicPr>
          <p:nvPr/>
        </p:nvPicPr>
        <p:blipFill>
          <a:blip r:embed="rId1"/>
          <a:stretch>
            <a:fillRect/>
          </a:stretch>
        </p:blipFill>
        <p:spPr>
          <a:xfrm>
            <a:off x="7010400" y="5373688"/>
            <a:ext cx="2133600" cy="1484312"/>
          </a:xfrm>
          <a:prstGeom prst="rect">
            <a:avLst/>
          </a:prstGeom>
          <a:noFill/>
          <a:ln w="9525">
            <a:noFill/>
          </a:ln>
        </p:spPr>
      </p:pic>
      <p:pic>
        <p:nvPicPr>
          <p:cNvPr id="28677" name="图片 28676" descr="w003"/>
          <p:cNvPicPr>
            <a:picLocks noChangeAspect="1"/>
          </p:cNvPicPr>
          <p:nvPr/>
        </p:nvPicPr>
        <p:blipFill>
          <a:blip r:embed="rId1"/>
          <a:stretch>
            <a:fillRect/>
          </a:stretch>
        </p:blipFill>
        <p:spPr>
          <a:xfrm>
            <a:off x="4572000" y="5734050"/>
            <a:ext cx="1871663" cy="11239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20" end="68"/>
                                            </p:txEl>
                                          </p:spTgt>
                                        </p:tgtEl>
                                        <p:attrNameLst>
                                          <p:attrName>style.visibility</p:attrName>
                                        </p:attrNameLst>
                                      </p:cBhvr>
                                      <p:to>
                                        <p:strVal val="visible"/>
                                      </p:to>
                                    </p:set>
                                    <p:animEffect transition="in" filter="blinds(horizontal)">
                                      <p:cBhvr>
                                        <p:cTn id="7" dur="500"/>
                                        <p:tgtEl>
                                          <p:spTgt spid="28675">
                                            <p:txEl>
                                              <p:charRg st="20" end="6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8675">
                                            <p:txEl>
                                              <p:charRg st="90" end="123"/>
                                            </p:txEl>
                                          </p:spTgt>
                                        </p:tgtEl>
                                        <p:attrNameLst>
                                          <p:attrName>style.visibility</p:attrName>
                                        </p:attrNameLst>
                                      </p:cBhvr>
                                      <p:to>
                                        <p:strVal val="visible"/>
                                      </p:to>
                                    </p:set>
                                    <p:animEffect transition="in" filter="box(in)">
                                      <p:cBhvr>
                                        <p:cTn id="12" dur="500"/>
                                        <p:tgtEl>
                                          <p:spTgt spid="28675">
                                            <p:txEl>
                                              <p:charRg st="90"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a:ln/>
        </p:spPr>
        <p:txBody>
          <a:bodyPr anchor="ctr"/>
          <a:p>
            <a:br>
              <a:rPr lang="en-US" altLang="zh-CN" sz="4000" dirty="0"/>
            </a:br>
            <a:endParaRPr lang="en-US" altLang="zh-CN" sz="4000" dirty="0"/>
          </a:p>
        </p:txBody>
      </p:sp>
      <p:sp>
        <p:nvSpPr>
          <p:cNvPr id="29699" name="文本占位符 29698"/>
          <p:cNvSpPr>
            <a:spLocks noGrp="1"/>
          </p:cNvSpPr>
          <p:nvPr>
            <p:ph type="body" idx="1"/>
          </p:nvPr>
        </p:nvSpPr>
        <p:spPr>
          <a:xfrm>
            <a:off x="0" y="0"/>
            <a:ext cx="9144000" cy="6858000"/>
          </a:xfrm>
          <a:ln/>
        </p:spPr>
        <p:txBody>
          <a:bodyPr/>
          <a:p>
            <a:pPr>
              <a:lnSpc>
                <a:spcPct val="90000"/>
              </a:lnSpc>
              <a:buNone/>
            </a:pPr>
            <a:r>
              <a:rPr lang="en-US" altLang="zh-CN" sz="3600" b="1" dirty="0"/>
              <a:t>4</a:t>
            </a:r>
            <a:r>
              <a:rPr lang="zh-CN" altLang="en-US" sz="3600" b="1" dirty="0"/>
              <a:t>、“很受感动”表明了什么？</a:t>
            </a:r>
            <a:endParaRPr lang="zh-CN" altLang="en-US" sz="3600" b="1" dirty="0"/>
          </a:p>
          <a:p>
            <a:pPr>
              <a:lnSpc>
                <a:spcPct val="90000"/>
              </a:lnSpc>
              <a:buNone/>
            </a:pPr>
            <a:r>
              <a:rPr lang="zh-CN" altLang="en-US" sz="4000" b="1" dirty="0"/>
              <a:t>        </a:t>
            </a:r>
            <a:r>
              <a:rPr lang="zh-CN" altLang="en-US" sz="4000" b="1" dirty="0">
                <a:solidFill>
                  <a:srgbClr val="FF0000"/>
                </a:solidFill>
              </a:rPr>
              <a:t>“很受感动”表明了她对发扬雷锋精神的解放军同志的敬仰，也点出了她日后照管小茅屋的感情因素。</a:t>
            </a:r>
            <a:endParaRPr lang="zh-CN" altLang="en-US" sz="4000" b="1" dirty="0">
              <a:solidFill>
                <a:srgbClr val="FF0000"/>
              </a:solidFill>
            </a:endParaRPr>
          </a:p>
          <a:p>
            <a:pPr>
              <a:lnSpc>
                <a:spcPct val="90000"/>
              </a:lnSpc>
              <a:buNone/>
            </a:pPr>
            <a:r>
              <a:rPr lang="en-US" altLang="zh-CN" sz="3600" b="1" dirty="0"/>
              <a:t>5</a:t>
            </a:r>
            <a:r>
              <a:rPr lang="zh-CN" altLang="en-US" sz="3600" b="1" dirty="0"/>
              <a:t>、课文插叙解放军盖小茅屋，梨花及梨花妹妹照料这小茅屋，这里的插叙有什么作用？</a:t>
            </a:r>
            <a:endParaRPr lang="zh-CN" altLang="en-US" sz="3600" b="1" dirty="0"/>
          </a:p>
          <a:p>
            <a:pPr>
              <a:lnSpc>
                <a:spcPct val="90000"/>
              </a:lnSpc>
              <a:buNone/>
            </a:pPr>
            <a:r>
              <a:rPr lang="zh-CN" altLang="en-US" sz="4000" b="1" dirty="0"/>
              <a:t>       </a:t>
            </a:r>
            <a:r>
              <a:rPr lang="zh-CN" altLang="en-US" sz="4000" b="1" dirty="0">
                <a:solidFill>
                  <a:srgbClr val="FF0000"/>
                </a:solidFill>
              </a:rPr>
              <a:t>这里的插叙交代了小茅屋的搭建者、照料者，与及这样做的原因，歌颂了发扬雷锋精神的人。</a:t>
            </a:r>
            <a:endParaRPr lang="zh-CN" altLang="en-US" sz="4000" b="1" dirty="0">
              <a:solidFill>
                <a:srgbClr val="FF0000"/>
              </a:solidFill>
            </a:endParaRPr>
          </a:p>
          <a:p>
            <a:pPr>
              <a:lnSpc>
                <a:spcPct val="90000"/>
              </a:lnSpc>
              <a:buNone/>
            </a:pPr>
            <a:r>
              <a:rPr lang="zh-CN" altLang="en-US" dirty="0"/>
              <a:t>           </a:t>
            </a:r>
            <a:endParaRPr lang="zh-CN" altLang="en-US" dirty="0"/>
          </a:p>
        </p:txBody>
      </p:sp>
      <p:pic>
        <p:nvPicPr>
          <p:cNvPr id="29700" name="图片 29699" descr="t0177c2012190e46588"/>
          <p:cNvPicPr>
            <a:picLocks noChangeAspect="1"/>
          </p:cNvPicPr>
          <p:nvPr/>
        </p:nvPicPr>
        <p:blipFill>
          <a:blip r:embed="rId1"/>
          <a:stretch>
            <a:fillRect/>
          </a:stretch>
        </p:blipFill>
        <p:spPr>
          <a:xfrm>
            <a:off x="5724525" y="5373688"/>
            <a:ext cx="3419475" cy="14843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charRg st="15" end="69"/>
                                            </p:txEl>
                                          </p:spTgt>
                                        </p:tgtEl>
                                        <p:attrNameLst>
                                          <p:attrName>style.visibility</p:attrName>
                                        </p:attrNameLst>
                                      </p:cBhvr>
                                      <p:to>
                                        <p:strVal val="visible"/>
                                      </p:to>
                                    </p:set>
                                    <p:animEffect transition="in" filter="blinds(horizontal)">
                                      <p:cBhvr>
                                        <p:cTn id="7" dur="500"/>
                                        <p:tgtEl>
                                          <p:spTgt spid="29699">
                                            <p:txEl>
                                              <p:charRg st="15" end="69"/>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9699">
                                            <p:txEl>
                                              <p:charRg st="109" end="158"/>
                                            </p:txEl>
                                          </p:spTgt>
                                        </p:tgtEl>
                                        <p:attrNameLst>
                                          <p:attrName>style.visibility</p:attrName>
                                        </p:attrNameLst>
                                      </p:cBhvr>
                                      <p:to>
                                        <p:strVal val="visible"/>
                                      </p:to>
                                    </p:set>
                                    <p:animEffect transition="in" filter="diamond(in)">
                                      <p:cBhvr>
                                        <p:cTn id="12" dur="2000"/>
                                        <p:tgtEl>
                                          <p:spTgt spid="29699">
                                            <p:txEl>
                                              <p:charRg st="109" end="1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p:cNvSpPr>
          <p:nvPr>
            <p:ph type="title"/>
          </p:nvPr>
        </p:nvSpPr>
        <p:spPr>
          <a:ln/>
        </p:spPr>
        <p:txBody>
          <a:bodyPr anchor="ctr"/>
          <a:p>
            <a:br>
              <a:rPr lang="en-US" altLang="zh-CN" sz="4000" dirty="0"/>
            </a:br>
            <a:endParaRPr lang="en-US" altLang="zh-CN" sz="4000" dirty="0"/>
          </a:p>
        </p:txBody>
      </p:sp>
      <p:sp>
        <p:nvSpPr>
          <p:cNvPr id="30723" name="文本占位符 30722"/>
          <p:cNvSpPr>
            <a:spLocks noGrp="1"/>
          </p:cNvSpPr>
          <p:nvPr>
            <p:ph type="body" idx="1"/>
          </p:nvPr>
        </p:nvSpPr>
        <p:spPr>
          <a:xfrm>
            <a:off x="0" y="0"/>
            <a:ext cx="9144000" cy="6858000"/>
          </a:xfrm>
          <a:ln/>
        </p:spPr>
        <p:txBody>
          <a:bodyPr/>
          <a:p>
            <a:pPr>
              <a:buNone/>
            </a:pPr>
            <a:r>
              <a:rPr lang="en-US" altLang="zh-CN" sz="4000" b="1" dirty="0"/>
              <a:t>6</a:t>
            </a:r>
            <a:r>
              <a:rPr lang="zh-CN" altLang="en-US" sz="4000" b="1" dirty="0"/>
              <a:t>、结尾引用“驿路梨花处处开”诗句，其作用是什么？ </a:t>
            </a:r>
            <a:endParaRPr lang="zh-CN" altLang="en-US" sz="4000" b="1" dirty="0"/>
          </a:p>
          <a:p>
            <a:pPr>
              <a:buNone/>
            </a:pPr>
            <a:r>
              <a:rPr lang="zh-CN" altLang="en-US" sz="4000" b="1" dirty="0">
                <a:solidFill>
                  <a:srgbClr val="FF0000"/>
                </a:solidFill>
              </a:rPr>
              <a:t>        【</a:t>
            </a:r>
            <a:r>
              <a:rPr lang="en-US" altLang="zh-CN" sz="4000" b="1" dirty="0">
                <a:solidFill>
                  <a:srgbClr val="FF0000"/>
                </a:solidFill>
              </a:rPr>
              <a:t>1</a:t>
            </a:r>
            <a:r>
              <a:rPr lang="zh-CN" altLang="en-US" sz="4000" b="1" dirty="0">
                <a:solidFill>
                  <a:srgbClr val="FF0000"/>
                </a:solidFill>
              </a:rPr>
              <a:t>】引用诗句，是梨花寓意双关，点明文章的主题。赞扬世代相传的雷锋精神。 </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】以花写人，以花映人，写出了花的美，更突出了人的精神的美。表达了对助人为乐的雷锋精神的赞美之情。</a:t>
            </a:r>
            <a:endParaRPr lang="zh-CN" altLang="en-US" sz="4000" b="1" dirty="0">
              <a:solidFill>
                <a:srgbClr val="FF0000"/>
              </a:solidFill>
            </a:endParaRPr>
          </a:p>
        </p:txBody>
      </p:sp>
      <p:pic>
        <p:nvPicPr>
          <p:cNvPr id="30724" name="图片 30723" descr="t01a0543326f62377e9"/>
          <p:cNvPicPr>
            <a:picLocks noChangeAspect="1"/>
          </p:cNvPicPr>
          <p:nvPr/>
        </p:nvPicPr>
        <p:blipFill>
          <a:blip r:embed="rId1"/>
          <a:stretch>
            <a:fillRect/>
          </a:stretch>
        </p:blipFill>
        <p:spPr>
          <a:xfrm>
            <a:off x="3995738" y="5516563"/>
            <a:ext cx="5148262" cy="13414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27" end="73"/>
                                            </p:txEl>
                                          </p:spTgt>
                                        </p:tgtEl>
                                        <p:attrNameLst>
                                          <p:attrName>style.visibility</p:attrName>
                                        </p:attrNameLst>
                                      </p:cBhvr>
                                      <p:to>
                                        <p:strVal val="visible"/>
                                      </p:to>
                                    </p:set>
                                    <p:animEffect transition="in" filter="blinds(horizontal)">
                                      <p:cBhvr>
                                        <p:cTn id="7" dur="500"/>
                                        <p:tgtEl>
                                          <p:spTgt spid="30723">
                                            <p:txEl>
                                              <p:charRg st="27" end="7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23">
                                            <p:txEl>
                                              <p:charRg st="73" end="133"/>
                                            </p:txEl>
                                          </p:spTgt>
                                        </p:tgtEl>
                                        <p:attrNameLst>
                                          <p:attrName>style.visibility</p:attrName>
                                        </p:attrNameLst>
                                      </p:cBhvr>
                                      <p:to>
                                        <p:strVal val="visible"/>
                                      </p:to>
                                    </p:set>
                                    <p:animEffect transition="in" filter="box(in)">
                                      <p:cBhvr>
                                        <p:cTn id="12" dur="500"/>
                                        <p:tgtEl>
                                          <p:spTgt spid="30723">
                                            <p:txEl>
                                              <p:charRg st="73"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p:cNvSpPr>
          <p:nvPr>
            <p:ph type="title"/>
          </p:nvPr>
        </p:nvSpPr>
        <p:spPr>
          <a:ln/>
        </p:spPr>
        <p:txBody>
          <a:bodyPr anchor="ctr"/>
          <a:p>
            <a:br>
              <a:rPr lang="en-US" altLang="zh-CN" sz="4000" dirty="0"/>
            </a:br>
            <a:endParaRPr lang="en-US" altLang="zh-CN" sz="4000" dirty="0"/>
          </a:p>
        </p:txBody>
      </p:sp>
      <p:sp>
        <p:nvSpPr>
          <p:cNvPr id="31747" name="文本占位符 31746"/>
          <p:cNvSpPr>
            <a:spLocks noGrp="1"/>
          </p:cNvSpPr>
          <p:nvPr>
            <p:ph type="body" idx="1"/>
          </p:nvPr>
        </p:nvSpPr>
        <p:spPr>
          <a:xfrm>
            <a:off x="0" y="0"/>
            <a:ext cx="9144000" cy="6858000"/>
          </a:xfrm>
          <a:ln/>
        </p:spPr>
        <p:txBody>
          <a:bodyPr/>
          <a:p>
            <a:pPr>
              <a:buNone/>
            </a:pPr>
            <a:r>
              <a:rPr lang="en-US" altLang="zh-CN" sz="4000" b="1" dirty="0"/>
              <a:t>7</a:t>
            </a:r>
            <a:r>
              <a:rPr lang="zh-CN" altLang="en-US" sz="4000" b="1" dirty="0"/>
              <a:t>、揣摩下列语句，注意加点词语的感情色彩。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】温暖</a:t>
            </a:r>
            <a:r>
              <a:rPr lang="zh-CN" altLang="en-US" sz="4000" b="1" dirty="0"/>
              <a:t>的火、</a:t>
            </a:r>
            <a:r>
              <a:rPr lang="zh-CN" altLang="en-US" sz="4000" b="1" dirty="0">
                <a:solidFill>
                  <a:srgbClr val="FF0000"/>
                </a:solidFill>
              </a:rPr>
              <a:t>喷香</a:t>
            </a:r>
            <a:r>
              <a:rPr lang="zh-CN" altLang="en-US" sz="4000" b="1" dirty="0"/>
              <a:t>的米饭和滚热的洗脚水，把我们身上的疲劳、饥饿都</a:t>
            </a:r>
            <a:r>
              <a:rPr lang="zh-CN" altLang="en-US" sz="4000" b="1" dirty="0">
                <a:solidFill>
                  <a:srgbClr val="FF0000"/>
                </a:solidFill>
              </a:rPr>
              <a:t>撵</a:t>
            </a:r>
            <a:r>
              <a:rPr lang="zh-CN" altLang="en-US" sz="4000" b="1" dirty="0"/>
              <a:t>走了。</a:t>
            </a:r>
            <a:endParaRPr lang="zh-CN" altLang="en-US" sz="4000" b="1" dirty="0"/>
          </a:p>
          <a:p>
            <a:pPr>
              <a:buNone/>
            </a:pPr>
            <a:r>
              <a:rPr lang="zh-CN" altLang="en-US" sz="4000" b="1" dirty="0"/>
              <a:t>          </a:t>
            </a:r>
            <a:r>
              <a:rPr lang="zh-CN" altLang="en-US" sz="4000" b="1" dirty="0">
                <a:solidFill>
                  <a:srgbClr val="FF0000"/>
                </a:solidFill>
              </a:rPr>
              <a:t>烘托出“我们”在深山中见到小茅屋、有歇身之处后那种愉快的心情。</a:t>
            </a:r>
            <a:endParaRPr lang="zh-CN" altLang="en-US" sz="4000" b="1" dirty="0">
              <a:solidFill>
                <a:srgbClr val="FF0000"/>
              </a:solidFill>
            </a:endParaRPr>
          </a:p>
          <a:p>
            <a:pPr>
              <a:buNone/>
            </a:pPr>
            <a:endParaRPr lang="zh-CN" altLang="en-US" sz="4000" b="1" dirty="0">
              <a:solidFill>
                <a:srgbClr val="FF0000"/>
              </a:solidFill>
            </a:endParaRPr>
          </a:p>
          <a:p>
            <a:pPr>
              <a:buNone/>
            </a:pPr>
            <a:endParaRPr lang="zh-CN" altLang="en-US" b="1" dirty="0"/>
          </a:p>
        </p:txBody>
      </p:sp>
      <p:pic>
        <p:nvPicPr>
          <p:cNvPr id="31748" name="图片 31747" descr="t014a10199af74244ce"/>
          <p:cNvPicPr>
            <a:picLocks noChangeAspect="1"/>
          </p:cNvPicPr>
          <p:nvPr/>
        </p:nvPicPr>
        <p:blipFill>
          <a:blip r:embed="rId1"/>
          <a:stretch>
            <a:fillRect/>
          </a:stretch>
        </p:blipFill>
        <p:spPr>
          <a:xfrm>
            <a:off x="0" y="5345113"/>
            <a:ext cx="9144000" cy="151288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7">
                                            <p:txEl>
                                              <p:charRg st="69" end="111"/>
                                            </p:txEl>
                                          </p:spTgt>
                                        </p:tgtEl>
                                        <p:attrNameLst>
                                          <p:attrName>style.visibility</p:attrName>
                                        </p:attrNameLst>
                                      </p:cBhvr>
                                      <p:to>
                                        <p:strVal val="visible"/>
                                      </p:to>
                                    </p:set>
                                    <p:animEffect transition="in" filter="blinds(horizontal)">
                                      <p:cBhvr>
                                        <p:cTn id="7" dur="500"/>
                                        <p:tgtEl>
                                          <p:spTgt spid="31747">
                                            <p:txEl>
                                              <p:charRg st="69" end="1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ln/>
        </p:spPr>
        <p:txBody>
          <a:bodyPr anchor="ctr"/>
          <a:p>
            <a:br>
              <a:rPr lang="en-US" altLang="zh-CN" sz="4000" dirty="0"/>
            </a:br>
            <a:br>
              <a:rPr lang="en-US" altLang="zh-CN" sz="4000" dirty="0"/>
            </a:br>
            <a:endParaRPr lang="en-US" altLang="zh-CN" sz="4000" dirty="0"/>
          </a:p>
        </p:txBody>
      </p:sp>
      <p:sp>
        <p:nvSpPr>
          <p:cNvPr id="34819" name="文本占位符 34818"/>
          <p:cNvSpPr>
            <a:spLocks noGrp="1"/>
          </p:cNvSpPr>
          <p:nvPr>
            <p:ph type="body" idx="1"/>
          </p:nvPr>
        </p:nvSpPr>
        <p:spPr>
          <a:xfrm>
            <a:off x="0" y="0"/>
            <a:ext cx="9144000" cy="4525963"/>
          </a:xfrm>
          <a:ln/>
        </p:spPr>
        <p:txBody>
          <a:bodyPr/>
          <a:p>
            <a:pPr>
              <a:buNone/>
            </a:pPr>
            <a:r>
              <a:rPr lang="zh-CN" altLang="en-US" sz="4000" b="1" dirty="0"/>
              <a:t>【</a:t>
            </a:r>
            <a:r>
              <a:rPr lang="en-US" altLang="zh-CN" sz="4000" b="1" dirty="0"/>
              <a:t>2</a:t>
            </a:r>
            <a:r>
              <a:rPr lang="zh-CN" altLang="en-US" sz="4000" b="1" dirty="0"/>
              <a:t>】我和老余同时</a:t>
            </a:r>
            <a:r>
              <a:rPr lang="zh-CN" altLang="en-US" sz="4000" b="1" dirty="0">
                <a:solidFill>
                  <a:srgbClr val="FF0000"/>
                </a:solidFill>
              </a:rPr>
              <a:t>抓住</a:t>
            </a:r>
            <a:r>
              <a:rPr lang="zh-CN" altLang="en-US" sz="4000" b="1" dirty="0"/>
              <a:t>老人的手，</a:t>
            </a:r>
            <a:r>
              <a:rPr lang="zh-CN" altLang="en-US" sz="4000" b="1" dirty="0">
                <a:solidFill>
                  <a:srgbClr val="FF0000"/>
                </a:solidFill>
              </a:rPr>
              <a:t>抢着</a:t>
            </a:r>
            <a:r>
              <a:rPr lang="zh-CN" altLang="en-US" sz="4000" b="1" dirty="0"/>
              <a:t>说感谢的话。</a:t>
            </a:r>
            <a:endParaRPr lang="zh-CN" altLang="en-US" sz="4000" b="1" dirty="0"/>
          </a:p>
          <a:p>
            <a:pPr>
              <a:buNone/>
            </a:pPr>
            <a:r>
              <a:rPr lang="zh-CN" altLang="en-US" sz="4000" b="1" dirty="0"/>
              <a:t>        </a:t>
            </a:r>
            <a:r>
              <a:rPr lang="zh-CN" altLang="en-US" sz="4400" b="1" dirty="0"/>
              <a:t>“我和老余”误以为瑶族老人是小茅屋的主人，所以“</a:t>
            </a:r>
            <a:r>
              <a:rPr lang="zh-CN" altLang="en-US" sz="4400" b="1" dirty="0">
                <a:solidFill>
                  <a:srgbClr val="FF0000"/>
                </a:solidFill>
              </a:rPr>
              <a:t>同时抓住</a:t>
            </a:r>
            <a:r>
              <a:rPr lang="zh-CN" altLang="en-US" sz="4400" b="1" dirty="0"/>
              <a:t>”老人的手，</a:t>
            </a:r>
            <a:r>
              <a:rPr lang="zh-CN" altLang="en-US" sz="4400" b="1" dirty="0">
                <a:solidFill>
                  <a:srgbClr val="FF0000"/>
                </a:solidFill>
              </a:rPr>
              <a:t>“抢着”</a:t>
            </a:r>
            <a:r>
              <a:rPr lang="zh-CN" altLang="en-US" sz="4400" b="1" dirty="0"/>
              <a:t>说话，表达了“我们”对“主人”的感激之情。</a:t>
            </a:r>
            <a:endParaRPr lang="zh-CN" altLang="en-US" sz="4400" b="1" dirty="0"/>
          </a:p>
          <a:p>
            <a:pPr algn="ctr">
              <a:spcBef>
                <a:spcPct val="0"/>
              </a:spcBef>
              <a:buClr>
                <a:srgbClr val="000000"/>
              </a:buClr>
              <a:buNone/>
            </a:pPr>
            <a:endParaRPr lang="zh-CN" altLang="en-US" sz="5400" b="1" dirty="0"/>
          </a:p>
          <a:p>
            <a:pPr>
              <a:spcBef>
                <a:spcPct val="0"/>
              </a:spcBef>
              <a:buClr>
                <a:srgbClr val="000000"/>
              </a:buClr>
              <a:buNone/>
            </a:pPr>
            <a:endParaRPr lang="zh-CN" altLang="en-US" sz="4000" b="1" dirty="0"/>
          </a:p>
          <a:p>
            <a:pPr>
              <a:buNone/>
            </a:pPr>
            <a:endParaRPr lang="zh-CN" altLang="en-US" dirty="0"/>
          </a:p>
        </p:txBody>
      </p:sp>
      <p:pic>
        <p:nvPicPr>
          <p:cNvPr id="34820" name="图片 34819" descr="t0109578eacee6929f2"/>
          <p:cNvPicPr>
            <a:picLocks noChangeAspect="1"/>
          </p:cNvPicPr>
          <p:nvPr/>
        </p:nvPicPr>
        <p:blipFill>
          <a:blip r:embed="rId1"/>
          <a:stretch>
            <a:fillRect/>
          </a:stretch>
        </p:blipFill>
        <p:spPr>
          <a:xfrm>
            <a:off x="0" y="4868863"/>
            <a:ext cx="9144000" cy="1989137"/>
          </a:xfrm>
          <a:prstGeom prst="rect">
            <a:avLst/>
          </a:prstGeom>
          <a:noFill/>
          <a:ln w="9525">
            <a:noFill/>
          </a:ln>
        </p:spPr>
      </p:pic>
    </p:spTree>
  </p:cSld>
  <p:clrMapOvr>
    <a:masterClrMapping/>
  </p:clrMapOvr>
  <p:transition spd="med">
    <p:wheel spokes="8"/>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a:ln/>
        </p:spPr>
        <p:txBody>
          <a:bodyPr anchor="ctr"/>
          <a:p>
            <a:br>
              <a:rPr lang="en-US" altLang="zh-CN" sz="4000" dirty="0"/>
            </a:br>
            <a:endParaRPr lang="en-US" altLang="zh-CN" sz="4000" dirty="0"/>
          </a:p>
        </p:txBody>
      </p:sp>
      <p:sp>
        <p:nvSpPr>
          <p:cNvPr id="45059" name="文本占位符 45058"/>
          <p:cNvSpPr>
            <a:spLocks noGrp="1"/>
          </p:cNvSpPr>
          <p:nvPr>
            <p:ph type="body" idx="1"/>
          </p:nvPr>
        </p:nvSpPr>
        <p:spPr>
          <a:xfrm>
            <a:off x="0" y="0"/>
            <a:ext cx="9144000" cy="6858000"/>
          </a:xfrm>
          <a:ln/>
        </p:spPr>
        <p:txBody>
          <a:bodyPr/>
          <a:p>
            <a:pPr>
              <a:lnSpc>
                <a:spcPct val="90000"/>
              </a:lnSpc>
              <a:buNone/>
            </a:pPr>
            <a:r>
              <a:rPr lang="zh-CN" altLang="en-US" sz="4000" b="1" dirty="0"/>
              <a:t>【</a:t>
            </a:r>
            <a:r>
              <a:rPr lang="en-US" altLang="zh-CN" sz="4000" b="1" dirty="0"/>
              <a:t>3</a:t>
            </a:r>
            <a:r>
              <a:rPr lang="zh-CN" altLang="en-US" sz="4000" b="1" dirty="0"/>
              <a:t>】我们正在劳动，突然梨树丛中</a:t>
            </a:r>
            <a:r>
              <a:rPr lang="zh-CN" altLang="en-US" sz="4000" b="1" dirty="0">
                <a:solidFill>
                  <a:srgbClr val="FF0000"/>
                </a:solidFill>
              </a:rPr>
              <a:t>闪出</a:t>
            </a:r>
            <a:r>
              <a:rPr lang="zh-CN" altLang="en-US" sz="4000" b="1" dirty="0"/>
              <a:t>了一群哈尼小姑娘。</a:t>
            </a:r>
            <a:endParaRPr lang="zh-CN" altLang="en-US" sz="4000" b="1" dirty="0"/>
          </a:p>
          <a:p>
            <a:pPr>
              <a:lnSpc>
                <a:spcPct val="90000"/>
              </a:lnSpc>
              <a:buNone/>
            </a:pPr>
            <a:r>
              <a:rPr lang="zh-CN" altLang="en-US" sz="4000" b="1" dirty="0"/>
              <a:t>         </a:t>
            </a:r>
            <a:r>
              <a:rPr lang="zh-CN" altLang="en-US" sz="4000" b="1" dirty="0">
                <a:solidFill>
                  <a:srgbClr val="FF0000"/>
                </a:solidFill>
              </a:rPr>
              <a:t>“闪出”</a:t>
            </a:r>
            <a:r>
              <a:rPr lang="zh-CN" altLang="en-US" sz="4000" b="1" dirty="0"/>
              <a:t>写出了动作的轻快，活跃，与她们的年龄特征相吻合。</a:t>
            </a:r>
            <a:endParaRPr lang="zh-CN" altLang="en-US" sz="4000" b="1" dirty="0"/>
          </a:p>
          <a:p>
            <a:pPr>
              <a:lnSpc>
                <a:spcPct val="90000"/>
              </a:lnSpc>
            </a:pPr>
            <a:endParaRPr lang="zh-CN" altLang="en-US" sz="4000" dirty="0"/>
          </a:p>
        </p:txBody>
      </p:sp>
      <p:pic>
        <p:nvPicPr>
          <p:cNvPr id="45060" name="图片 45059" descr="t01e990f56903985822"/>
          <p:cNvPicPr>
            <a:picLocks noChangeAspect="1"/>
          </p:cNvPicPr>
          <p:nvPr/>
        </p:nvPicPr>
        <p:blipFill>
          <a:blip r:embed="rId1"/>
          <a:stretch>
            <a:fillRect/>
          </a:stretch>
        </p:blipFill>
        <p:spPr>
          <a:xfrm>
            <a:off x="0" y="2997200"/>
            <a:ext cx="9144000" cy="3860800"/>
          </a:xfrm>
          <a:prstGeom prst="rect">
            <a:avLst/>
          </a:prstGeom>
          <a:noFill/>
          <a:ln w="9525">
            <a:noFill/>
          </a:ln>
        </p:spPr>
      </p:pic>
    </p:spTree>
  </p:cSld>
  <p:clrMapOvr>
    <a:masterClrMapping/>
  </p:clrMapOvr>
  <p:transition spd="med">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a:xfrm>
            <a:off x="468313" y="0"/>
            <a:ext cx="8229600" cy="549275"/>
          </a:xfrm>
          <a:ln/>
        </p:spPr>
        <p:txBody>
          <a:bodyPr anchor="ctr"/>
          <a:p>
            <a:r>
              <a:rPr lang="zh-CN" altLang="en-US" b="1" dirty="0">
                <a:solidFill>
                  <a:srgbClr val="FF0000"/>
                </a:solidFill>
              </a:rPr>
              <a:t>学习目标</a:t>
            </a:r>
            <a:endParaRPr lang="zh-CN" altLang="en-US" b="1" dirty="0">
              <a:solidFill>
                <a:srgbClr val="FF0000"/>
              </a:solidFill>
            </a:endParaRPr>
          </a:p>
        </p:txBody>
      </p:sp>
      <p:sp>
        <p:nvSpPr>
          <p:cNvPr id="5123" name="文本占位符 5122"/>
          <p:cNvSpPr>
            <a:spLocks noGrp="1"/>
          </p:cNvSpPr>
          <p:nvPr>
            <p:ph type="body" idx="1"/>
          </p:nvPr>
        </p:nvSpPr>
        <p:spPr>
          <a:xfrm>
            <a:off x="0" y="836613"/>
            <a:ext cx="9144000" cy="6021387"/>
          </a:xfrm>
          <a:ln/>
        </p:spPr>
        <p:txBody>
          <a:bodyPr/>
          <a:p>
            <a:pPr>
              <a:buNone/>
            </a:pPr>
            <a:r>
              <a:rPr lang="en-US" altLang="zh-CN" sz="4000" b="1" dirty="0"/>
              <a:t>1</a:t>
            </a:r>
            <a:r>
              <a:rPr lang="zh-CN" altLang="en-US" sz="4000" b="1" dirty="0"/>
              <a:t>、积累生字、生词及与作者相关的文学常识；</a:t>
            </a:r>
            <a:endParaRPr lang="zh-CN" altLang="en-US" sz="4000" b="1" dirty="0"/>
          </a:p>
          <a:p>
            <a:pPr>
              <a:buNone/>
            </a:pPr>
            <a:r>
              <a:rPr lang="en-US" altLang="zh-CN" sz="4000" b="1" dirty="0"/>
              <a:t>2</a:t>
            </a:r>
            <a:r>
              <a:rPr lang="zh-CN" altLang="en-US" sz="4000" b="1" dirty="0"/>
              <a:t>、理清文章的线索，说出作者在顺叙中运用追溯往事这种写法的作用；</a:t>
            </a:r>
            <a:endParaRPr lang="zh-CN" altLang="en-US" sz="4000" b="1" dirty="0"/>
          </a:p>
          <a:p>
            <a:pPr>
              <a:buNone/>
            </a:pPr>
            <a:r>
              <a:rPr lang="en-US" altLang="zh-CN" sz="4000" b="1" dirty="0"/>
              <a:t>3</a:t>
            </a:r>
            <a:r>
              <a:rPr lang="zh-CN" altLang="en-US" sz="4000" b="1" dirty="0"/>
              <a:t>、理解直接描写和间接描写的作用，找出文中写梨树林和梨树花的语句，指认实写和虚写的句子，说明其作用；</a:t>
            </a:r>
            <a:endParaRPr lang="zh-CN" altLang="en-US" sz="4000" b="1" dirty="0"/>
          </a:p>
          <a:p>
            <a:pPr>
              <a:buNone/>
            </a:pPr>
            <a:r>
              <a:rPr lang="en-US" altLang="zh-CN" sz="4000" b="1" dirty="0">
                <a:sym typeface="+mn-ea"/>
              </a:rPr>
              <a:t>4</a:t>
            </a:r>
            <a:r>
              <a:rPr lang="zh-CN" altLang="en-US" sz="4000" b="1" dirty="0">
                <a:sym typeface="+mn-ea"/>
              </a:rPr>
              <a:t>、领会作者对雷锋精神的赞美。</a:t>
            </a:r>
            <a:endParaRPr lang="zh-CN" altLang="en-US" sz="4000" b="1" dirty="0"/>
          </a:p>
          <a:p>
            <a:endParaRPr lang="zh-CN" altLang="en-US" sz="4000" b="1" dirty="0"/>
          </a:p>
        </p:txBody>
      </p:sp>
      <p:pic>
        <p:nvPicPr>
          <p:cNvPr id="5124" name="图片 5123" descr="t01fa86bba9c3b4fecf"/>
          <p:cNvPicPr>
            <a:picLocks noChangeAspect="1"/>
          </p:cNvPicPr>
          <p:nvPr/>
        </p:nvPicPr>
        <p:blipFill>
          <a:blip r:embed="rId1"/>
          <a:stretch>
            <a:fillRect/>
          </a:stretch>
        </p:blipFill>
        <p:spPr>
          <a:xfrm>
            <a:off x="7667625" y="5589588"/>
            <a:ext cx="1476375" cy="1268412"/>
          </a:xfrm>
          <a:prstGeom prst="rect">
            <a:avLst/>
          </a:prstGeom>
          <a:noFill/>
          <a:ln w="9525">
            <a:noFill/>
          </a:ln>
        </p:spPr>
      </p:pic>
    </p:spTree>
  </p:cSld>
  <p:clrMapOvr>
    <a:masterClrMapping/>
  </p:clrMapOvr>
  <p:transition spd="med">
    <p:wheel spokes="8"/>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ln/>
        </p:spPr>
        <p:txBody>
          <a:bodyPr anchor="ctr"/>
          <a:p>
            <a:br>
              <a:rPr lang="en-US" altLang="zh-CN" sz="4000" dirty="0"/>
            </a:br>
            <a:endParaRPr lang="en-US" altLang="zh-CN" sz="4000" dirty="0"/>
          </a:p>
        </p:txBody>
      </p:sp>
      <p:sp>
        <p:nvSpPr>
          <p:cNvPr id="35843" name="文本占位符 35842"/>
          <p:cNvSpPr>
            <a:spLocks noGrp="1"/>
          </p:cNvSpPr>
          <p:nvPr>
            <p:ph type="body" idx="1"/>
          </p:nvPr>
        </p:nvSpPr>
        <p:spPr>
          <a:xfrm>
            <a:off x="0" y="0"/>
            <a:ext cx="9144000" cy="6858000"/>
          </a:xfrm>
          <a:ln/>
        </p:spPr>
        <p:txBody>
          <a:bodyPr/>
          <a:p>
            <a:pPr>
              <a:spcBef>
                <a:spcPct val="0"/>
              </a:spcBef>
              <a:buClr>
                <a:srgbClr val="000000"/>
              </a:buClr>
              <a:buNone/>
            </a:pPr>
            <a:r>
              <a:rPr lang="en-US" altLang="zh-CN" sz="4000" b="1" dirty="0"/>
              <a:t>        </a:t>
            </a:r>
            <a:r>
              <a:rPr lang="zh-CN" altLang="en-US" sz="4000" b="1" dirty="0"/>
              <a:t>【</a:t>
            </a:r>
            <a:r>
              <a:rPr lang="en-US" altLang="zh-CN" sz="4000" b="1" dirty="0"/>
              <a:t>4</a:t>
            </a:r>
            <a:r>
              <a:rPr lang="zh-CN" altLang="en-US" sz="4000" b="1" dirty="0"/>
              <a:t>】我望着这群充满朝气的哈尼小姑娘和那洁白的梨花，不由得想起了一句 诗 ：“驿路梨花处处开。”</a:t>
            </a:r>
            <a:endParaRPr lang="zh-CN" altLang="en-US" sz="4000" b="1" dirty="0"/>
          </a:p>
          <a:p>
            <a:pPr>
              <a:buNone/>
            </a:pPr>
            <a:r>
              <a:rPr lang="zh-CN" altLang="en-US" b="1" dirty="0">
                <a:solidFill>
                  <a:srgbClr val="FF0000"/>
                </a:solidFill>
              </a:rPr>
              <a:t>            </a:t>
            </a:r>
            <a:r>
              <a:rPr lang="zh-CN" altLang="en-US" sz="4000" b="1" dirty="0">
                <a:solidFill>
                  <a:srgbClr val="FF0000"/>
                </a:solidFill>
              </a:rPr>
              <a:t>“充满朝气”</a:t>
            </a:r>
            <a:r>
              <a:rPr lang="zh-CN" altLang="en-US" sz="4000" b="1" dirty="0"/>
              <a:t>写出了哈尼小姑娘的活力；</a:t>
            </a:r>
            <a:r>
              <a:rPr lang="zh-CN" altLang="en-US" sz="4000" b="1" dirty="0">
                <a:solidFill>
                  <a:srgbClr val="FF0000"/>
                </a:solidFill>
              </a:rPr>
              <a:t>“不由得”</a:t>
            </a:r>
            <a:r>
              <a:rPr lang="zh-CN" altLang="en-US" sz="4000" b="1" dirty="0"/>
              <a:t>写出了作者被这种情景所感动，不由自主产生了强烈的赞美之情。</a:t>
            </a:r>
            <a:endParaRPr lang="zh-CN" altLang="en-US" sz="4000" b="1" dirty="0"/>
          </a:p>
        </p:txBody>
      </p:sp>
      <p:pic>
        <p:nvPicPr>
          <p:cNvPr id="35844" name="图片 35843" descr="t01a18ba43a5faea4d5"/>
          <p:cNvPicPr>
            <a:picLocks noChangeAspect="1"/>
          </p:cNvPicPr>
          <p:nvPr/>
        </p:nvPicPr>
        <p:blipFill>
          <a:blip r:embed="rId1"/>
          <a:stretch>
            <a:fillRect/>
          </a:stretch>
        </p:blipFill>
        <p:spPr>
          <a:xfrm>
            <a:off x="0" y="4941888"/>
            <a:ext cx="9144000" cy="19161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3">
                                            <p:txEl>
                                              <p:charRg st="57" end="122"/>
                                            </p:txEl>
                                          </p:spTgt>
                                        </p:tgtEl>
                                        <p:attrNameLst>
                                          <p:attrName>style.visibility</p:attrName>
                                        </p:attrNameLst>
                                      </p:cBhvr>
                                      <p:to>
                                        <p:strVal val="visible"/>
                                      </p:to>
                                    </p:set>
                                    <p:animEffect transition="in" filter="box(in)">
                                      <p:cBhvr>
                                        <p:cTn id="7" dur="500"/>
                                        <p:tgtEl>
                                          <p:spTgt spid="35843">
                                            <p:txEl>
                                              <p:charRg st="57" end="1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a:xfrm>
            <a:off x="457200" y="0"/>
            <a:ext cx="8229600" cy="692150"/>
          </a:xfrm>
          <a:ln/>
        </p:spPr>
        <p:txBody>
          <a:bodyPr anchor="ctr"/>
          <a:p>
            <a:r>
              <a:rPr lang="zh-CN" altLang="en-US" sz="4000" b="1" dirty="0">
                <a:solidFill>
                  <a:srgbClr val="FF0000"/>
                </a:solidFill>
              </a:rPr>
              <a:t>问题探究</a:t>
            </a:r>
            <a:endParaRPr lang="zh-CN" altLang="en-US" sz="4000" b="1" dirty="0">
              <a:solidFill>
                <a:srgbClr val="FF0000"/>
              </a:solidFill>
            </a:endParaRPr>
          </a:p>
        </p:txBody>
      </p:sp>
      <p:sp>
        <p:nvSpPr>
          <p:cNvPr id="23555" name="文本占位符 23554"/>
          <p:cNvSpPr>
            <a:spLocks noGrp="1"/>
          </p:cNvSpPr>
          <p:nvPr>
            <p:ph type="body" idx="1"/>
          </p:nvPr>
        </p:nvSpPr>
        <p:spPr>
          <a:xfrm>
            <a:off x="0" y="765175"/>
            <a:ext cx="9144000" cy="6092825"/>
          </a:xfrm>
          <a:ln/>
        </p:spPr>
        <p:txBody>
          <a:bodyPr/>
          <a:p>
            <a:pPr>
              <a:buNone/>
            </a:pPr>
            <a:r>
              <a:rPr lang="en-US" altLang="zh-CN" sz="4000" b="1" dirty="0"/>
              <a:t>1</a:t>
            </a:r>
            <a:r>
              <a:rPr lang="zh-CN" altLang="en-US" sz="4000" b="1" dirty="0"/>
              <a:t>、文章的主要内容可以概括为“二个误会”、 “三个悬念” 、 “四写梨花” 、 “五件好事”请你做具体说明。</a:t>
            </a:r>
            <a:endParaRPr lang="zh-CN" altLang="en-US" sz="4000" b="1" dirty="0"/>
          </a:p>
          <a:p>
            <a:pPr>
              <a:buNone/>
            </a:pPr>
            <a:r>
              <a:rPr lang="zh-CN" altLang="en-US" sz="4000" b="1" dirty="0">
                <a:solidFill>
                  <a:srgbClr val="FF0000"/>
                </a:solidFill>
              </a:rPr>
              <a:t>          “二个误会”：</a:t>
            </a:r>
            <a:r>
              <a:rPr lang="zh-CN" altLang="en-US" sz="4000" b="1" dirty="0"/>
              <a:t>误以为瑶族老人是小茅屋的主人；误以为梨花妹妹就是梨花；</a:t>
            </a:r>
            <a:endParaRPr lang="zh-CN" altLang="en-US" sz="4000" b="1" dirty="0"/>
          </a:p>
          <a:p>
            <a:pPr>
              <a:buNone/>
            </a:pPr>
            <a:r>
              <a:rPr lang="zh-CN" altLang="en-US" sz="4000" b="1" dirty="0"/>
              <a:t>           </a:t>
            </a:r>
            <a:r>
              <a:rPr lang="zh-CN" altLang="en-US" sz="4000" b="1" dirty="0">
                <a:solidFill>
                  <a:srgbClr val="FF0000"/>
                </a:solidFill>
              </a:rPr>
              <a:t>“三个悬念” ：</a:t>
            </a:r>
            <a:r>
              <a:rPr lang="zh-CN" altLang="en-US" sz="4000" b="1" dirty="0"/>
              <a:t>小茅屋的主人是谁？瑶族老人不是小茅屋的主人？梨花姑娘也不是小茅屋的主人？</a:t>
            </a:r>
            <a:endParaRPr lang="zh-CN" altLang="en-US" sz="4000" b="1" dirty="0">
              <a:solidFill>
                <a:srgbClr val="FF0000"/>
              </a:solidFill>
            </a:endParaRPr>
          </a:p>
          <a:p>
            <a:pPr>
              <a:buNone/>
            </a:pPr>
            <a:endParaRPr lang="zh-CN" altLang="en-US" sz="4000" b="1" dirty="0"/>
          </a:p>
          <a:p>
            <a:pPr>
              <a:buNone/>
            </a:pPr>
            <a:endParaRPr lang="zh-CN" altLang="en-US" sz="4000" b="1" dirty="0"/>
          </a:p>
          <a:p>
            <a:pPr>
              <a:buNone/>
            </a:pPr>
            <a:endParaRPr lang="zh-CN" altLang="en-US" dirty="0"/>
          </a:p>
        </p:txBody>
      </p:sp>
      <p:pic>
        <p:nvPicPr>
          <p:cNvPr id="23556" name="图片 23555" descr="女孩6"/>
          <p:cNvPicPr>
            <a:picLocks noChangeAspect="1"/>
          </p:cNvPicPr>
          <p:nvPr/>
        </p:nvPicPr>
        <p:blipFill>
          <a:blip r:embed="rId1"/>
          <a:stretch>
            <a:fillRect/>
          </a:stretch>
        </p:blipFill>
        <p:spPr>
          <a:xfrm>
            <a:off x="0" y="0"/>
            <a:ext cx="914400" cy="606425"/>
          </a:xfrm>
          <a:prstGeom prst="rect">
            <a:avLst/>
          </a:prstGeom>
          <a:noFill/>
          <a:ln w="9525">
            <a:noFill/>
          </a:ln>
        </p:spPr>
      </p:pic>
      <p:pic>
        <p:nvPicPr>
          <p:cNvPr id="23557" name="图片 23556" descr="女孩6"/>
          <p:cNvPicPr>
            <a:picLocks noChangeAspect="1"/>
          </p:cNvPicPr>
          <p:nvPr/>
        </p:nvPicPr>
        <p:blipFill>
          <a:blip r:embed="rId1"/>
          <a:stretch>
            <a:fillRect/>
          </a:stretch>
        </p:blipFill>
        <p:spPr>
          <a:xfrm>
            <a:off x="8229600" y="0"/>
            <a:ext cx="914400" cy="6064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3555">
                                            <p:txEl>
                                              <p:charRg st="55" end="100"/>
                                            </p:txEl>
                                          </p:spTgt>
                                        </p:tgtEl>
                                        <p:attrNameLst>
                                          <p:attrName>style.visibility</p:attrName>
                                        </p:attrNameLst>
                                      </p:cBhvr>
                                      <p:to>
                                        <p:strVal val="visible"/>
                                      </p:to>
                                    </p:set>
                                    <p:animEffect transition="in" filter="box(in)">
                                      <p:cBhvr>
                                        <p:cTn id="7" dur="500"/>
                                        <p:tgtEl>
                                          <p:spTgt spid="23555">
                                            <p:txEl>
                                              <p:charRg st="55" end="10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3555">
                                            <p:txEl>
                                              <p:charRg st="100" end="156"/>
                                            </p:txEl>
                                          </p:spTgt>
                                        </p:tgtEl>
                                        <p:attrNameLst>
                                          <p:attrName>style.visibility</p:attrName>
                                        </p:attrNameLst>
                                      </p:cBhvr>
                                      <p:to>
                                        <p:strVal val="visible"/>
                                      </p:to>
                                    </p:set>
                                    <p:animEffect transition="in" filter="box(in)">
                                      <p:cBhvr>
                                        <p:cTn id="12" dur="500"/>
                                        <p:tgtEl>
                                          <p:spTgt spid="23555">
                                            <p:txEl>
                                              <p:charRg st="100" end="1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p:cNvSpPr>
          <p:nvPr>
            <p:ph type="title"/>
          </p:nvPr>
        </p:nvSpPr>
        <p:spPr>
          <a:ln/>
        </p:spPr>
        <p:txBody>
          <a:bodyPr anchor="ctr"/>
          <a:p>
            <a:br>
              <a:rPr lang="en-US" altLang="zh-CN" sz="4000" dirty="0"/>
            </a:br>
            <a:endParaRPr lang="en-US" altLang="zh-CN" sz="4000" dirty="0"/>
          </a:p>
        </p:txBody>
      </p:sp>
      <p:sp>
        <p:nvSpPr>
          <p:cNvPr id="36867" name="文本占位符 36866"/>
          <p:cNvSpPr>
            <a:spLocks noGrp="1"/>
          </p:cNvSpPr>
          <p:nvPr>
            <p:ph type="body" idx="1"/>
          </p:nvPr>
        </p:nvSpPr>
        <p:spPr>
          <a:xfrm>
            <a:off x="0" y="0"/>
            <a:ext cx="9144000" cy="6858000"/>
          </a:xfrm>
          <a:ln/>
        </p:spPr>
        <p:txBody>
          <a:bodyPr/>
          <a:p>
            <a:pPr>
              <a:buNone/>
            </a:pPr>
            <a:r>
              <a:rPr lang="en-US" altLang="zh-CN" sz="4000" b="1" dirty="0"/>
              <a:t>        </a:t>
            </a:r>
            <a:r>
              <a:rPr lang="en-US" altLang="zh-CN" sz="4000" b="1" dirty="0">
                <a:solidFill>
                  <a:srgbClr val="FF0000"/>
                </a:solidFill>
              </a:rPr>
              <a:t>“</a:t>
            </a:r>
            <a:r>
              <a:rPr lang="zh-CN" altLang="en-US" sz="4000" b="1" dirty="0">
                <a:solidFill>
                  <a:srgbClr val="FF0000"/>
                </a:solidFill>
              </a:rPr>
              <a:t>四写梨花”：</a:t>
            </a:r>
            <a:r>
              <a:rPr lang="en-US" altLang="zh-CN" sz="4000" b="1" dirty="0"/>
              <a:t>3</a:t>
            </a:r>
            <a:r>
              <a:rPr lang="zh-CN" altLang="en-US" sz="4000" b="1" dirty="0"/>
              <a:t>、</a:t>
            </a:r>
            <a:r>
              <a:rPr lang="en-US" altLang="zh-CN" sz="4000" b="1" dirty="0"/>
              <a:t>4</a:t>
            </a:r>
            <a:r>
              <a:rPr lang="zh-CN" altLang="en-US" sz="4000" b="1" dirty="0"/>
              <a:t>段写自然界的梨花；</a:t>
            </a:r>
            <a:r>
              <a:rPr lang="en-US" altLang="zh-CN" sz="4000" b="1" dirty="0"/>
              <a:t>27</a:t>
            </a:r>
            <a:r>
              <a:rPr lang="zh-CN" altLang="en-US" sz="4000" b="1" dirty="0"/>
              <a:t>段写梦中的梨花；</a:t>
            </a:r>
            <a:r>
              <a:rPr lang="en-US" altLang="zh-CN" sz="4000" b="1" dirty="0"/>
              <a:t>33</a:t>
            </a:r>
            <a:r>
              <a:rPr lang="zh-CN" altLang="en-US" sz="4000" b="1" dirty="0"/>
              <a:t>段写一个名叫梨花的哈尼族小姑娘；</a:t>
            </a:r>
            <a:r>
              <a:rPr lang="en-US" altLang="zh-CN" sz="4000" b="1" dirty="0"/>
              <a:t>37</a:t>
            </a:r>
            <a:r>
              <a:rPr lang="zh-CN" altLang="en-US" sz="4000" b="1" dirty="0"/>
              <a:t>段以花喻人，赞扬雷锋精神。 </a:t>
            </a:r>
            <a:endParaRPr lang="zh-CN" altLang="en-US" sz="4000" b="1" dirty="0"/>
          </a:p>
          <a:p>
            <a:pPr>
              <a:buNone/>
            </a:pPr>
            <a:r>
              <a:rPr lang="zh-CN" altLang="en-US" sz="4000" b="1" dirty="0"/>
              <a:t>         </a:t>
            </a:r>
            <a:r>
              <a:rPr lang="zh-CN" altLang="en-US" sz="4000" b="1" dirty="0">
                <a:solidFill>
                  <a:srgbClr val="FF0000"/>
                </a:solidFill>
              </a:rPr>
              <a:t>“五件好事” ：</a:t>
            </a:r>
            <a:r>
              <a:rPr lang="zh-CN" altLang="en-US" sz="4000" b="1" dirty="0"/>
              <a:t>解放军建造茅屋　；哈尼族姑娘梨花照料茅屋；梨花出嫁后妹妹照料茅屋；瑶族老人借住后送来大米；我们修葺茅屋。</a:t>
            </a:r>
            <a:endParaRPr lang="zh-CN" altLang="en-US" sz="4000" b="1" dirty="0"/>
          </a:p>
          <a:p>
            <a:pPr>
              <a:buNone/>
            </a:pPr>
            <a:endParaRPr lang="zh-CN" altLang="en-US" sz="4000" b="1" dirty="0"/>
          </a:p>
          <a:p>
            <a:pPr>
              <a:buNone/>
            </a:pPr>
            <a:endParaRPr lang="zh-CN" altLang="en-US" dirty="0"/>
          </a:p>
          <a:p>
            <a:pPr>
              <a:buNone/>
            </a:pPr>
            <a:endParaRPr lang="zh-CN" altLang="en-US" dirty="0"/>
          </a:p>
          <a:p>
            <a:pPr>
              <a:buNone/>
            </a:pPr>
            <a:endParaRPr lang="zh-CN" altLang="en-US" dirty="0"/>
          </a:p>
        </p:txBody>
      </p:sp>
      <p:pic>
        <p:nvPicPr>
          <p:cNvPr id="36868" name="图片 36867" descr="t01d5fef2d7f73cad7f"/>
          <p:cNvPicPr>
            <a:picLocks noChangeAspect="1"/>
          </p:cNvPicPr>
          <p:nvPr/>
        </p:nvPicPr>
        <p:blipFill>
          <a:blip r:embed="rId1"/>
          <a:stretch>
            <a:fillRect/>
          </a:stretch>
        </p:blipFill>
        <p:spPr>
          <a:xfrm>
            <a:off x="0" y="5661025"/>
            <a:ext cx="9144000" cy="11969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867">
                                            <p:txEl>
                                              <p:charRg st="0" end="72"/>
                                            </p:txEl>
                                          </p:spTgt>
                                        </p:tgtEl>
                                        <p:attrNameLst>
                                          <p:attrName>style.visibility</p:attrName>
                                        </p:attrNameLst>
                                      </p:cBhvr>
                                      <p:to>
                                        <p:strVal val="visible"/>
                                      </p:to>
                                    </p:set>
                                    <p:animEffect transition="in" filter="diamond(in)">
                                      <p:cBhvr>
                                        <p:cTn id="7" dur="2000"/>
                                        <p:tgtEl>
                                          <p:spTgt spid="36867">
                                            <p:txEl>
                                              <p:charRg st="0" end="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6867">
                                            <p:txEl>
                                              <p:charRg st="72" end="142"/>
                                            </p:txEl>
                                          </p:spTgt>
                                        </p:tgtEl>
                                        <p:attrNameLst>
                                          <p:attrName>style.visibility</p:attrName>
                                        </p:attrNameLst>
                                      </p:cBhvr>
                                      <p:to>
                                        <p:strVal val="visible"/>
                                      </p:to>
                                    </p:set>
                                    <p:animEffect transition="in" filter="box(in)">
                                      <p:cBhvr>
                                        <p:cTn id="12" dur="500"/>
                                        <p:tgtEl>
                                          <p:spTgt spid="36867">
                                            <p:txEl>
                                              <p:charRg st="72"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p:cNvSpPr>
          <p:nvPr>
            <p:ph type="title"/>
          </p:nvPr>
        </p:nvSpPr>
        <p:spPr>
          <a:ln/>
        </p:spPr>
        <p:txBody>
          <a:bodyPr anchor="ctr"/>
          <a:p>
            <a:br>
              <a:rPr lang="en-US" altLang="zh-CN" sz="4000" dirty="0"/>
            </a:br>
            <a:endParaRPr lang="en-US" altLang="zh-CN" sz="4000" dirty="0"/>
          </a:p>
        </p:txBody>
      </p:sp>
      <p:sp>
        <p:nvSpPr>
          <p:cNvPr id="37891" name="文本占位符 37890"/>
          <p:cNvSpPr>
            <a:spLocks noGrp="1"/>
          </p:cNvSpPr>
          <p:nvPr>
            <p:ph type="body" idx="1"/>
          </p:nvPr>
        </p:nvSpPr>
        <p:spPr>
          <a:xfrm>
            <a:off x="0" y="0"/>
            <a:ext cx="9144000" cy="6858000"/>
          </a:xfrm>
          <a:ln/>
        </p:spPr>
        <p:txBody>
          <a:bodyPr/>
          <a:p>
            <a:pPr>
              <a:spcBef>
                <a:spcPct val="50000"/>
              </a:spcBef>
              <a:buClr>
                <a:srgbClr val="000000"/>
              </a:buClr>
              <a:buNone/>
            </a:pPr>
            <a:r>
              <a:rPr lang="en-US" altLang="zh-CN" sz="4000" b="1" dirty="0"/>
              <a:t>2</a:t>
            </a:r>
            <a:r>
              <a:rPr lang="zh-CN" altLang="en-US" sz="4000" b="1" dirty="0"/>
              <a:t>、如果按照小茅屋的出现、发展过程，情节该如何安排？ </a:t>
            </a:r>
            <a:endParaRPr lang="zh-CN" altLang="en-US" sz="4000" b="1" dirty="0"/>
          </a:p>
          <a:p>
            <a:pPr>
              <a:spcBef>
                <a:spcPct val="50000"/>
              </a:spcBef>
              <a:buClr>
                <a:srgbClr val="000000"/>
              </a:buClr>
              <a:buNone/>
            </a:pPr>
            <a:r>
              <a:rPr lang="zh-CN" altLang="en-US" sz="4000" b="1" dirty="0">
                <a:solidFill>
                  <a:srgbClr val="FF0000"/>
                </a:solidFill>
              </a:rPr>
              <a:t>       【</a:t>
            </a:r>
            <a:r>
              <a:rPr lang="en-US" altLang="zh-CN" sz="4000" b="1" dirty="0">
                <a:solidFill>
                  <a:srgbClr val="FF0000"/>
                </a:solidFill>
              </a:rPr>
              <a:t>1</a:t>
            </a:r>
            <a:r>
              <a:rPr lang="zh-CN" altLang="en-US" sz="4000" b="1" dirty="0">
                <a:solidFill>
                  <a:srgbClr val="FF0000"/>
                </a:solidFill>
              </a:rPr>
              <a:t>】解放军过夜盖茅屋； </a:t>
            </a:r>
            <a:endParaRPr lang="zh-CN" altLang="en-US" sz="4000" b="1" dirty="0">
              <a:solidFill>
                <a:srgbClr val="FF0000"/>
              </a:solidFill>
            </a:endParaRPr>
          </a:p>
          <a:p>
            <a:pPr>
              <a:spcBef>
                <a:spcPct val="50000"/>
              </a:spcBef>
              <a:buClr>
                <a:srgbClr val="000000"/>
              </a:buCl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】哈尼姑娘梨花照料小屋；</a:t>
            </a:r>
            <a:r>
              <a:rPr lang="zh-CN" altLang="en-US" sz="4000" b="1" dirty="0"/>
              <a:t> </a:t>
            </a:r>
            <a:endParaRPr lang="zh-CN" altLang="en-US" sz="4000" b="1" dirty="0"/>
          </a:p>
          <a:p>
            <a:pPr>
              <a:spcBef>
                <a:spcPct val="50000"/>
              </a:spcBef>
              <a:buClr>
                <a:srgbClr val="000000"/>
              </a:buClr>
              <a:buNone/>
            </a:pPr>
            <a:r>
              <a:rPr lang="zh-CN" altLang="en-US" sz="4000" b="1" dirty="0">
                <a:solidFill>
                  <a:srgbClr val="FF0000"/>
                </a:solidFill>
              </a:rPr>
              <a:t>       【</a:t>
            </a:r>
            <a:r>
              <a:rPr lang="en-US" altLang="zh-CN" sz="4000" b="1" dirty="0">
                <a:solidFill>
                  <a:srgbClr val="FF0000"/>
                </a:solidFill>
              </a:rPr>
              <a:t>3</a:t>
            </a:r>
            <a:r>
              <a:rPr lang="zh-CN" altLang="en-US" sz="4000" b="1" dirty="0">
                <a:solidFill>
                  <a:srgbClr val="FF0000"/>
                </a:solidFill>
              </a:rPr>
              <a:t>】妹妹接替姐姐照料小屋； </a:t>
            </a:r>
            <a:endParaRPr lang="zh-CN" altLang="en-US" sz="4000" b="1" dirty="0">
              <a:solidFill>
                <a:srgbClr val="FF0000"/>
              </a:solidFill>
            </a:endParaRPr>
          </a:p>
          <a:p>
            <a:pPr>
              <a:spcBef>
                <a:spcPct val="50000"/>
              </a:spcBef>
              <a:buClr>
                <a:srgbClr val="000000"/>
              </a:buClr>
              <a:buNone/>
            </a:pPr>
            <a:r>
              <a:rPr lang="zh-CN" altLang="en-US" sz="4000" b="1" dirty="0">
                <a:solidFill>
                  <a:srgbClr val="FF0000"/>
                </a:solidFill>
              </a:rPr>
              <a:t>       【</a:t>
            </a:r>
            <a:r>
              <a:rPr lang="en-US" altLang="zh-CN" sz="4000" b="1" dirty="0">
                <a:solidFill>
                  <a:srgbClr val="FF0000"/>
                </a:solidFill>
              </a:rPr>
              <a:t>4</a:t>
            </a:r>
            <a:r>
              <a:rPr lang="zh-CN" altLang="en-US" sz="4000" b="1" dirty="0">
                <a:solidFill>
                  <a:srgbClr val="FF0000"/>
                </a:solidFill>
              </a:rPr>
              <a:t>】瑶族老人借住送米；</a:t>
            </a:r>
            <a:endParaRPr lang="zh-CN" altLang="en-US" sz="4000" b="1" dirty="0">
              <a:solidFill>
                <a:srgbClr val="FF0000"/>
              </a:solidFill>
            </a:endParaRPr>
          </a:p>
          <a:p>
            <a:pPr>
              <a:spcBef>
                <a:spcPct val="50000"/>
              </a:spcBef>
              <a:buClr>
                <a:srgbClr val="000000"/>
              </a:buClr>
              <a:buNone/>
            </a:pPr>
            <a:r>
              <a:rPr lang="zh-CN" altLang="en-US" sz="4000" b="1" dirty="0"/>
              <a:t>       </a:t>
            </a:r>
            <a:r>
              <a:rPr lang="zh-CN" altLang="en-US" sz="4000" b="1" dirty="0">
                <a:solidFill>
                  <a:srgbClr val="FF0000"/>
                </a:solidFill>
              </a:rPr>
              <a:t>【</a:t>
            </a:r>
            <a:r>
              <a:rPr lang="en-US" altLang="zh-CN" sz="4000" b="1" dirty="0">
                <a:solidFill>
                  <a:srgbClr val="FF0000"/>
                </a:solidFill>
              </a:rPr>
              <a:t>5</a:t>
            </a:r>
            <a:r>
              <a:rPr lang="zh-CN" altLang="en-US" sz="4000" b="1" dirty="0">
                <a:solidFill>
                  <a:srgbClr val="FF0000"/>
                </a:solidFill>
              </a:rPr>
              <a:t>】“我”和老余投宿小茅屋。</a:t>
            </a:r>
            <a:endParaRPr lang="zh-CN" altLang="en-US" sz="4000" b="1" dirty="0">
              <a:solidFill>
                <a:srgbClr val="FF0000"/>
              </a:solidFill>
            </a:endParaRPr>
          </a:p>
          <a:p>
            <a:pPr>
              <a:spcBef>
                <a:spcPct val="50000"/>
              </a:spcBef>
              <a:buClr>
                <a:srgbClr val="000000"/>
              </a:buClr>
              <a:buNone/>
            </a:pPr>
            <a:endParaRPr lang="zh-CN" altLang="en-US" sz="4000" b="1" dirty="0">
              <a:solidFill>
                <a:srgbClr val="FF0000"/>
              </a:solidFill>
            </a:endParaRPr>
          </a:p>
          <a:p>
            <a:endParaRPr lang="zh-CN" altLang="en-US" sz="4000" dirty="0"/>
          </a:p>
        </p:txBody>
      </p:sp>
      <p:pic>
        <p:nvPicPr>
          <p:cNvPr id="37892" name="图片 37891" descr="t018344d227e9adbd43"/>
          <p:cNvPicPr>
            <a:picLocks noChangeAspect="1"/>
          </p:cNvPicPr>
          <p:nvPr/>
        </p:nvPicPr>
        <p:blipFill>
          <a:blip r:embed="rId1"/>
          <a:stretch>
            <a:fillRect/>
          </a:stretch>
        </p:blipFill>
        <p:spPr>
          <a:xfrm>
            <a:off x="8316913" y="1916113"/>
            <a:ext cx="827087" cy="42481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7891">
                                            <p:txEl>
                                              <p:charRg st="28" end="49"/>
                                            </p:txEl>
                                          </p:spTgt>
                                        </p:tgtEl>
                                        <p:attrNameLst>
                                          <p:attrName>style.visibility</p:attrName>
                                        </p:attrNameLst>
                                      </p:cBhvr>
                                      <p:to>
                                        <p:strVal val="visible"/>
                                      </p:to>
                                    </p:set>
                                    <p:animEffect transition="in" filter="diamond(in)">
                                      <p:cBhvr>
                                        <p:cTn id="7" dur="2000"/>
                                        <p:tgtEl>
                                          <p:spTgt spid="37891">
                                            <p:txEl>
                                              <p:charRg st="28" end="49"/>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7891">
                                            <p:txEl>
                                              <p:charRg st="49" end="72"/>
                                            </p:txEl>
                                          </p:spTgt>
                                        </p:tgtEl>
                                        <p:attrNameLst>
                                          <p:attrName>style.visibility</p:attrName>
                                        </p:attrNameLst>
                                      </p:cBhvr>
                                      <p:to>
                                        <p:strVal val="visible"/>
                                      </p:to>
                                    </p:set>
                                    <p:animEffect transition="in" filter="checkerboard(across)">
                                      <p:cBhvr>
                                        <p:cTn id="12" dur="500"/>
                                        <p:tgtEl>
                                          <p:spTgt spid="37891">
                                            <p:txEl>
                                              <p:charRg st="49" end="7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7891">
                                            <p:txEl>
                                              <p:charRg st="72" end="95"/>
                                            </p:txEl>
                                          </p:spTgt>
                                        </p:tgtEl>
                                        <p:attrNameLst>
                                          <p:attrName>style.visibility</p:attrName>
                                        </p:attrNameLst>
                                      </p:cBhvr>
                                      <p:to>
                                        <p:strVal val="visible"/>
                                      </p:to>
                                    </p:set>
                                    <p:animEffect transition="in" filter="blinds(horizontal)">
                                      <p:cBhvr>
                                        <p:cTn id="17" dur="500"/>
                                        <p:tgtEl>
                                          <p:spTgt spid="37891">
                                            <p:txEl>
                                              <p:charRg st="72" end="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7891">
                                            <p:txEl>
                                              <p:charRg st="95" end="115"/>
                                            </p:txEl>
                                          </p:spTgt>
                                        </p:tgtEl>
                                        <p:attrNameLst>
                                          <p:attrName>style.visibility</p:attrName>
                                        </p:attrNameLst>
                                      </p:cBhvr>
                                      <p:to>
                                        <p:strVal val="visible"/>
                                      </p:to>
                                    </p:set>
                                    <p:animEffect transition="in" filter="diamond(in)">
                                      <p:cBhvr>
                                        <p:cTn id="22" dur="2000"/>
                                        <p:tgtEl>
                                          <p:spTgt spid="37891">
                                            <p:txEl>
                                              <p:charRg st="95" end="11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7891">
                                            <p:txEl>
                                              <p:charRg st="115" end="138"/>
                                            </p:txEl>
                                          </p:spTgt>
                                        </p:tgtEl>
                                        <p:attrNameLst>
                                          <p:attrName>style.visibility</p:attrName>
                                        </p:attrNameLst>
                                      </p:cBhvr>
                                      <p:to>
                                        <p:strVal val="visible"/>
                                      </p:to>
                                    </p:set>
                                    <p:animEffect transition="in" filter="checkerboard(across)">
                                      <p:cBhvr>
                                        <p:cTn id="27" dur="500"/>
                                        <p:tgtEl>
                                          <p:spTgt spid="37891">
                                            <p:txEl>
                                              <p:charRg st="115"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p:cNvSpPr>
          <p:nvPr>
            <p:ph type="title"/>
          </p:nvPr>
        </p:nvSpPr>
        <p:spPr>
          <a:ln/>
        </p:spPr>
        <p:txBody>
          <a:bodyPr anchor="ctr"/>
          <a:p>
            <a:br>
              <a:rPr lang="en-US" altLang="zh-CN" sz="4000" dirty="0"/>
            </a:br>
            <a:endParaRPr lang="en-US" altLang="zh-CN" sz="4000" dirty="0"/>
          </a:p>
        </p:txBody>
      </p:sp>
      <p:sp>
        <p:nvSpPr>
          <p:cNvPr id="38915" name="文本占位符 38914"/>
          <p:cNvSpPr>
            <a:spLocks noGrp="1"/>
          </p:cNvSpPr>
          <p:nvPr>
            <p:ph type="body" idx="1"/>
          </p:nvPr>
        </p:nvSpPr>
        <p:spPr>
          <a:xfrm>
            <a:off x="0" y="0"/>
            <a:ext cx="9144000" cy="6858000"/>
          </a:xfrm>
          <a:ln/>
        </p:spPr>
        <p:txBody>
          <a:bodyPr/>
          <a:p>
            <a:pPr>
              <a:buNone/>
            </a:pPr>
            <a:r>
              <a:rPr lang="en-US" altLang="zh-CN" sz="4000" dirty="0"/>
              <a:t>        </a:t>
            </a:r>
            <a:r>
              <a:rPr lang="en-US" altLang="zh-CN" sz="4000" b="1" dirty="0"/>
              <a:t>3</a:t>
            </a:r>
            <a:r>
              <a:rPr lang="zh-CN" altLang="en-US" sz="4000" b="1" dirty="0"/>
              <a:t>、本文以什么为线索？</a:t>
            </a:r>
            <a:endParaRPr lang="zh-CN" altLang="en-US" sz="4000" b="1" dirty="0"/>
          </a:p>
          <a:p>
            <a:pPr>
              <a:buNone/>
            </a:pPr>
            <a:r>
              <a:rPr lang="zh-CN" altLang="en-US" sz="4000" b="1" dirty="0"/>
              <a:t>        </a:t>
            </a:r>
            <a:r>
              <a:rPr lang="zh-CN" altLang="en-US" sz="4000" b="1" dirty="0">
                <a:solidFill>
                  <a:srgbClr val="FF0000"/>
                </a:solidFill>
              </a:rPr>
              <a:t>我”和老余一早一晚的见闻。</a:t>
            </a:r>
            <a:endParaRPr lang="zh-CN" altLang="en-US" sz="4000" b="1" dirty="0">
              <a:solidFill>
                <a:srgbClr val="FF0000"/>
              </a:solidFill>
            </a:endParaRPr>
          </a:p>
          <a:p>
            <a:pPr>
              <a:buNone/>
            </a:pPr>
            <a:r>
              <a:rPr lang="zh-CN" altLang="en-US" sz="4000" b="1" dirty="0"/>
              <a:t>        </a:t>
            </a:r>
            <a:r>
              <a:rPr lang="en-US" altLang="zh-CN" sz="4000" b="1" dirty="0"/>
              <a:t>4</a:t>
            </a:r>
            <a:r>
              <a:rPr lang="zh-CN" altLang="en-US" sz="4000" b="1" dirty="0"/>
              <a:t>、本文的悬念贯穿全文，这个</a:t>
            </a:r>
            <a:r>
              <a:rPr lang="zh-CN" altLang="en-US" sz="4000" b="1" dirty="0">
                <a:solidFill>
                  <a:schemeClr val="tx2"/>
                </a:solidFill>
              </a:rPr>
              <a:t>悬念</a:t>
            </a:r>
            <a:r>
              <a:rPr lang="zh-CN" altLang="en-US" sz="4000" b="1" dirty="0"/>
              <a:t>是什么？</a:t>
            </a:r>
            <a:endParaRPr lang="zh-CN" altLang="en-US" sz="4000" b="1" dirty="0"/>
          </a:p>
          <a:p>
            <a:pPr>
              <a:buNone/>
            </a:pPr>
            <a:r>
              <a:rPr lang="zh-CN" altLang="en-US" sz="4000" b="1" dirty="0">
                <a:solidFill>
                  <a:schemeClr val="tx2"/>
                </a:solidFill>
              </a:rPr>
              <a:t>       </a:t>
            </a:r>
            <a:r>
              <a:rPr lang="zh-CN" altLang="en-US" sz="4000" b="1" dirty="0">
                <a:solidFill>
                  <a:srgbClr val="FF0000"/>
                </a:solidFill>
              </a:rPr>
              <a:t>小茅屋的主人是谁。</a:t>
            </a:r>
            <a:endParaRPr lang="zh-CN" altLang="en-US" sz="4000" b="1" dirty="0">
              <a:solidFill>
                <a:srgbClr val="FF0000"/>
              </a:solidFill>
            </a:endParaRPr>
          </a:p>
          <a:p>
            <a:pPr>
              <a:buNone/>
            </a:pPr>
            <a:endParaRPr lang="zh-CN" altLang="en-US" sz="4000" b="1" dirty="0">
              <a:solidFill>
                <a:srgbClr val="CC0000"/>
              </a:solidFill>
            </a:endParaRPr>
          </a:p>
          <a:p>
            <a:pPr>
              <a:buNone/>
            </a:pPr>
            <a:endParaRPr lang="zh-CN" altLang="en-US" dirty="0">
              <a:solidFill>
                <a:srgbClr val="CC0000"/>
              </a:solidFill>
            </a:endParaRPr>
          </a:p>
        </p:txBody>
      </p:sp>
      <p:pic>
        <p:nvPicPr>
          <p:cNvPr id="38916" name="图片 38915" descr="t0125d334b99a4e41e7"/>
          <p:cNvPicPr>
            <a:picLocks noChangeAspect="1"/>
          </p:cNvPicPr>
          <p:nvPr/>
        </p:nvPicPr>
        <p:blipFill>
          <a:blip r:embed="rId1"/>
          <a:stretch>
            <a:fillRect/>
          </a:stretch>
        </p:blipFill>
        <p:spPr>
          <a:xfrm>
            <a:off x="0" y="4149725"/>
            <a:ext cx="9144000" cy="27082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xEl>
                                              <p:charRg st="20" end="42"/>
                                            </p:txEl>
                                          </p:spTgt>
                                        </p:tgtEl>
                                        <p:attrNameLst>
                                          <p:attrName>style.visibility</p:attrName>
                                        </p:attrNameLst>
                                      </p:cBhvr>
                                      <p:to>
                                        <p:strVal val="visible"/>
                                      </p:to>
                                    </p:set>
                                    <p:animEffect transition="in" filter="blinds(horizontal)">
                                      <p:cBhvr>
                                        <p:cTn id="7" dur="500"/>
                                        <p:tgtEl>
                                          <p:spTgt spid="38915">
                                            <p:txEl>
                                              <p:charRg st="20" end="4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5">
                                            <p:txEl>
                                              <p:charRg st="71" end="88"/>
                                            </p:txEl>
                                          </p:spTgt>
                                        </p:tgtEl>
                                        <p:attrNameLst>
                                          <p:attrName>style.visibility</p:attrName>
                                        </p:attrNameLst>
                                      </p:cBhvr>
                                      <p:to>
                                        <p:strVal val="visible"/>
                                      </p:to>
                                    </p:set>
                                    <p:animEffect transition="in" filter="blinds(horizontal)">
                                      <p:cBhvr>
                                        <p:cTn id="12" dur="500"/>
                                        <p:tgtEl>
                                          <p:spTgt spid="38915">
                                            <p:txEl>
                                              <p:charRg st="71"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文本占位符 40962"/>
          <p:cNvSpPr>
            <a:spLocks noGrp="1"/>
          </p:cNvSpPr>
          <p:nvPr>
            <p:ph type="body" idx="1"/>
          </p:nvPr>
        </p:nvSpPr>
        <p:spPr>
          <a:xfrm>
            <a:off x="0" y="0"/>
            <a:ext cx="9144000" cy="6669088"/>
          </a:xfrm>
          <a:ln/>
        </p:spPr>
        <p:txBody>
          <a:bodyPr/>
          <a:p>
            <a:pPr>
              <a:buNone/>
            </a:pPr>
            <a:r>
              <a:rPr lang="en-US" altLang="zh-CN" sz="4000" b="1" dirty="0"/>
              <a:t>5</a:t>
            </a:r>
            <a:r>
              <a:rPr lang="zh-CN" altLang="en-US" sz="4000" b="1" dirty="0"/>
              <a:t>、谁是小屋的主人？</a:t>
            </a:r>
            <a:endParaRPr lang="zh-CN" altLang="en-US" sz="4000" b="1" dirty="0"/>
          </a:p>
          <a:p>
            <a:pPr>
              <a:buNone/>
            </a:pPr>
            <a:r>
              <a:rPr lang="zh-CN" altLang="en-US" dirty="0"/>
              <a:t>           </a:t>
            </a:r>
            <a:r>
              <a:rPr lang="zh-CN" altLang="en-US" sz="4000" b="1" dirty="0">
                <a:solidFill>
                  <a:srgbClr val="FF0000"/>
                </a:solidFill>
              </a:rPr>
              <a:t>解放军盖小屋，梨花和妹妹照料小屋，过路者也为小屋做贡献，小屋不属于某个特定的人所有，它属于共同建设小屋的人们。从这个意义上讲，建造者解放军、照料者梨花和梨花妹妹、瑶族老人、“我”和老余等都是小屋的主人。 </a:t>
            </a:r>
            <a:endParaRPr lang="zh-CN" altLang="en-US" sz="4000" b="1" dirty="0">
              <a:solidFill>
                <a:srgbClr val="FF0000"/>
              </a:solidFill>
            </a:endParaRPr>
          </a:p>
          <a:p>
            <a:endParaRPr lang="zh-CN" altLang="en-US" sz="4000" b="1" dirty="0">
              <a:solidFill>
                <a:srgbClr val="FF0000"/>
              </a:solidFill>
            </a:endParaRPr>
          </a:p>
        </p:txBody>
      </p:sp>
      <p:pic>
        <p:nvPicPr>
          <p:cNvPr id="40965" name="图片 40964" descr="t010667676df2b24b67"/>
          <p:cNvPicPr>
            <a:picLocks noChangeAspect="1"/>
          </p:cNvPicPr>
          <p:nvPr/>
        </p:nvPicPr>
        <p:blipFill>
          <a:blip r:embed="rId1"/>
          <a:stretch>
            <a:fillRect/>
          </a:stretch>
        </p:blipFill>
        <p:spPr>
          <a:xfrm>
            <a:off x="0" y="5445125"/>
            <a:ext cx="9144000" cy="14128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3">
                                            <p:txEl>
                                              <p:charRg st="11" end="125"/>
                                            </p:txEl>
                                          </p:spTgt>
                                        </p:tgtEl>
                                        <p:attrNameLst>
                                          <p:attrName>style.visibility</p:attrName>
                                        </p:attrNameLst>
                                      </p:cBhvr>
                                      <p:to>
                                        <p:strVal val="visible"/>
                                      </p:to>
                                    </p:set>
                                    <p:animEffect transition="in" filter="blinds(horizontal)">
                                      <p:cBhvr>
                                        <p:cTn id="7" dur="500"/>
                                        <p:tgtEl>
                                          <p:spTgt spid="40963">
                                            <p:txEl>
                                              <p:charRg st="11"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xfrm>
            <a:off x="468313" y="0"/>
            <a:ext cx="8229600" cy="692150"/>
          </a:xfrm>
          <a:ln/>
        </p:spPr>
        <p:txBody>
          <a:bodyPr anchor="ctr"/>
          <a:p>
            <a:r>
              <a:rPr lang="zh-CN" altLang="en-US" sz="4000" b="1" dirty="0">
                <a:solidFill>
                  <a:srgbClr val="FF0000"/>
                </a:solidFill>
              </a:rPr>
              <a:t>结构特点</a:t>
            </a:r>
            <a:endParaRPr lang="zh-CN" altLang="en-US" sz="4000" b="1" dirty="0">
              <a:solidFill>
                <a:srgbClr val="FF0000"/>
              </a:solidFill>
            </a:endParaRPr>
          </a:p>
        </p:txBody>
      </p:sp>
      <p:sp>
        <p:nvSpPr>
          <p:cNvPr id="39939" name="文本占位符 39938"/>
          <p:cNvSpPr>
            <a:spLocks noGrp="1"/>
          </p:cNvSpPr>
          <p:nvPr>
            <p:ph type="body" idx="1"/>
          </p:nvPr>
        </p:nvSpPr>
        <p:spPr>
          <a:xfrm>
            <a:off x="0" y="981075"/>
            <a:ext cx="9144000" cy="5876925"/>
          </a:xfrm>
          <a:ln/>
        </p:spPr>
        <p:txBody>
          <a:bodyPr/>
          <a:p>
            <a:pPr>
              <a:buNone/>
            </a:pPr>
            <a:r>
              <a:rPr lang="en-US" altLang="zh-CN" sz="4000" b="1" dirty="0"/>
              <a:t>1</a:t>
            </a:r>
            <a:r>
              <a:rPr lang="zh-CN" altLang="en-US" sz="4000" b="1" dirty="0"/>
              <a:t>、</a:t>
            </a:r>
            <a:r>
              <a:rPr lang="zh-CN" altLang="en-US" sz="4000" b="1" dirty="0">
                <a:solidFill>
                  <a:srgbClr val="FF0000"/>
                </a:solidFill>
              </a:rPr>
              <a:t>以顺序为主，插叙为辅。</a:t>
            </a:r>
            <a:endParaRPr lang="zh-CN" altLang="en-US" sz="4000" b="1" dirty="0">
              <a:solidFill>
                <a:srgbClr val="FF0000"/>
              </a:solidFill>
            </a:endParaRPr>
          </a:p>
          <a:p>
            <a:pPr>
              <a:buNone/>
            </a:pPr>
            <a:r>
              <a:rPr lang="zh-CN" altLang="en-US" sz="4000" b="1" dirty="0">
                <a:solidFill>
                  <a:srgbClr val="FF0000"/>
                </a:solidFill>
              </a:rPr>
              <a:t>          </a:t>
            </a:r>
            <a:r>
              <a:rPr lang="zh-CN" altLang="en-US" sz="4000" b="1" dirty="0"/>
              <a:t>从全文整体结构看，全文按时间顺序组织材料，采用的是</a:t>
            </a:r>
            <a:r>
              <a:rPr lang="zh-CN" altLang="en-US" sz="4000" b="1" dirty="0">
                <a:solidFill>
                  <a:srgbClr val="FF0000"/>
                </a:solidFill>
              </a:rPr>
              <a:t>顺叙</a:t>
            </a:r>
            <a:r>
              <a:rPr lang="zh-CN" altLang="en-US" sz="4000" b="1" dirty="0"/>
              <a:t>，其中老人打猎迷路夜宿茅屋，解放军盖茅屋，梨花姐妹照料小茅屋又是</a:t>
            </a:r>
            <a:r>
              <a:rPr lang="zh-CN" altLang="en-US" sz="4000" b="1" dirty="0">
                <a:solidFill>
                  <a:srgbClr val="FF0000"/>
                </a:solidFill>
              </a:rPr>
              <a:t>插叙</a:t>
            </a:r>
            <a:r>
              <a:rPr lang="zh-CN" altLang="en-US" sz="4000" b="1" dirty="0"/>
              <a:t>。这样一来，就使文字</a:t>
            </a:r>
            <a:r>
              <a:rPr lang="zh-CN" altLang="en-US" sz="4000" b="1" dirty="0">
                <a:solidFill>
                  <a:srgbClr val="FF0000"/>
                </a:solidFill>
              </a:rPr>
              <a:t>节省而容量较大</a:t>
            </a:r>
            <a:r>
              <a:rPr lang="zh-CN" altLang="en-US" sz="4000" b="1" dirty="0"/>
              <a:t>。</a:t>
            </a:r>
            <a:endParaRPr lang="zh-CN" altLang="en-US" sz="4000" b="1" dirty="0"/>
          </a:p>
          <a:p>
            <a:pPr>
              <a:buNone/>
            </a:pPr>
            <a:endParaRPr lang="zh-CN" altLang="en-US" sz="4000" b="1" dirty="0"/>
          </a:p>
        </p:txBody>
      </p:sp>
      <p:pic>
        <p:nvPicPr>
          <p:cNvPr id="39940" name="图片 39939" descr="t01c350bd54c0a89380"/>
          <p:cNvPicPr>
            <a:picLocks noChangeAspect="1"/>
          </p:cNvPicPr>
          <p:nvPr/>
        </p:nvPicPr>
        <p:blipFill>
          <a:blip r:embed="rId1"/>
          <a:stretch>
            <a:fillRect/>
          </a:stretch>
        </p:blipFill>
        <p:spPr>
          <a:xfrm>
            <a:off x="0" y="5300663"/>
            <a:ext cx="9144000" cy="1557337"/>
          </a:xfrm>
          <a:prstGeom prst="rect">
            <a:avLst/>
          </a:prstGeom>
          <a:noFill/>
          <a:ln w="9525">
            <a:noFill/>
          </a:ln>
        </p:spPr>
      </p:pic>
      <p:pic>
        <p:nvPicPr>
          <p:cNvPr id="39941" name="图片 39940" descr="yaya"/>
          <p:cNvPicPr>
            <a:picLocks noChangeAspect="1"/>
          </p:cNvPicPr>
          <p:nvPr/>
        </p:nvPicPr>
        <p:blipFill>
          <a:blip r:embed="rId2"/>
          <a:stretch>
            <a:fillRect/>
          </a:stretch>
        </p:blipFill>
        <p:spPr>
          <a:xfrm>
            <a:off x="8210550" y="0"/>
            <a:ext cx="933450" cy="1195388"/>
          </a:xfrm>
          <a:prstGeom prst="rect">
            <a:avLst/>
          </a:prstGeom>
          <a:noFill/>
          <a:ln w="9525">
            <a:noFill/>
          </a:ln>
        </p:spPr>
      </p:pic>
      <p:pic>
        <p:nvPicPr>
          <p:cNvPr id="39942" name="图片 39941" descr="yaya"/>
          <p:cNvPicPr>
            <a:picLocks noChangeAspect="1"/>
          </p:cNvPicPr>
          <p:nvPr/>
        </p:nvPicPr>
        <p:blipFill>
          <a:blip r:embed="rId2"/>
          <a:stretch>
            <a:fillRect/>
          </a:stretch>
        </p:blipFill>
        <p:spPr>
          <a:xfrm>
            <a:off x="6372225" y="0"/>
            <a:ext cx="933450" cy="1052513"/>
          </a:xfrm>
          <a:prstGeom prst="rect">
            <a:avLst/>
          </a:prstGeom>
          <a:noFill/>
          <a:ln w="9525">
            <a:noFill/>
          </a:ln>
        </p:spPr>
      </p:pic>
    </p:spTree>
  </p:cSld>
  <p:clrMapOvr>
    <a:masterClrMapping/>
  </p:clrMapOvr>
  <p:transition spd="med">
    <p:wheel spokes="8"/>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ln/>
        </p:spPr>
        <p:txBody>
          <a:bodyPr anchor="ctr"/>
          <a:p>
            <a:br>
              <a:rPr lang="en-US" altLang="zh-CN" sz="4000" dirty="0"/>
            </a:br>
            <a:endParaRPr lang="en-US" altLang="zh-CN" sz="4000" dirty="0"/>
          </a:p>
        </p:txBody>
      </p:sp>
      <p:sp>
        <p:nvSpPr>
          <p:cNvPr id="46083" name="文本占位符 46082"/>
          <p:cNvSpPr>
            <a:spLocks noGrp="1"/>
          </p:cNvSpPr>
          <p:nvPr>
            <p:ph type="body" idx="1"/>
          </p:nvPr>
        </p:nvSpPr>
        <p:spPr>
          <a:xfrm>
            <a:off x="0" y="0"/>
            <a:ext cx="9144000" cy="6858000"/>
          </a:xfrm>
          <a:ln/>
        </p:spPr>
        <p:txBody>
          <a:bodyPr/>
          <a:p>
            <a:pPr>
              <a:buNone/>
            </a:pPr>
            <a:r>
              <a:rPr lang="en-US" altLang="zh-CN" sz="4000" b="1" dirty="0"/>
              <a:t>           2</a:t>
            </a:r>
            <a:r>
              <a:rPr lang="zh-CN" altLang="en-US" sz="4000" b="1" dirty="0"/>
              <a:t>、</a:t>
            </a:r>
            <a:r>
              <a:rPr lang="zh-CN" altLang="en-US" sz="4000" b="1" dirty="0">
                <a:solidFill>
                  <a:srgbClr val="FF0000"/>
                </a:solidFill>
              </a:rPr>
              <a:t>巧设悬念</a:t>
            </a:r>
            <a:r>
              <a:rPr lang="zh-CN" altLang="en-US" sz="4000" b="1" dirty="0"/>
              <a:t>。文章先后两次形成</a:t>
            </a:r>
            <a:r>
              <a:rPr lang="zh-CN" altLang="en-US" sz="4000" b="1" dirty="0">
                <a:solidFill>
                  <a:srgbClr val="FF0000"/>
                </a:solidFill>
              </a:rPr>
              <a:t>“设悬念</a:t>
            </a:r>
            <a:r>
              <a:rPr lang="en-US" altLang="zh-CN" sz="4000" b="1" dirty="0">
                <a:solidFill>
                  <a:srgbClr val="FF0000"/>
                </a:solidFill>
              </a:rPr>
              <a:t>——</a:t>
            </a:r>
            <a:r>
              <a:rPr lang="zh-CN" altLang="en-US" sz="4000" b="1" dirty="0">
                <a:solidFill>
                  <a:srgbClr val="FF0000"/>
                </a:solidFill>
              </a:rPr>
              <a:t>释悬念</a:t>
            </a:r>
            <a:r>
              <a:rPr lang="en-US" altLang="zh-CN" sz="4000" b="1" dirty="0">
                <a:solidFill>
                  <a:srgbClr val="FF0000"/>
                </a:solidFill>
              </a:rPr>
              <a:t>——</a:t>
            </a:r>
            <a:r>
              <a:rPr lang="zh-CN" altLang="en-US" sz="4000" b="1" dirty="0">
                <a:solidFill>
                  <a:srgbClr val="FF0000"/>
                </a:solidFill>
              </a:rPr>
              <a:t>带出新悬念”</a:t>
            </a:r>
            <a:r>
              <a:rPr lang="zh-CN" altLang="en-US" sz="4000" b="1" dirty="0"/>
              <a:t>的格局，收到了</a:t>
            </a:r>
            <a:r>
              <a:rPr lang="zh-CN" altLang="en-US" sz="4000" b="1" dirty="0">
                <a:solidFill>
                  <a:srgbClr val="FF0000"/>
                </a:solidFill>
                <a:ea typeface="华文隶书" pitchFamily="2" charset="-122"/>
              </a:rPr>
              <a:t>回还往复</a:t>
            </a:r>
            <a:r>
              <a:rPr lang="zh-CN" altLang="en-US" sz="4000" b="1" dirty="0"/>
              <a:t>、</a:t>
            </a:r>
            <a:r>
              <a:rPr lang="zh-CN" altLang="en-US" sz="4000" b="1" dirty="0">
                <a:solidFill>
                  <a:srgbClr val="FF0000"/>
                </a:solidFill>
                <a:ea typeface="隶书" pitchFamily="49" charset="-122"/>
              </a:rPr>
              <a:t>波澜起伏</a:t>
            </a:r>
            <a:r>
              <a:rPr lang="zh-CN" altLang="en-US" sz="4000" b="1" dirty="0">
                <a:ea typeface="隶书" pitchFamily="49" charset="-122"/>
              </a:rPr>
              <a:t>、</a:t>
            </a:r>
            <a:r>
              <a:rPr lang="zh-CN" altLang="en-US" sz="4000" b="1" dirty="0">
                <a:solidFill>
                  <a:srgbClr val="FF0000"/>
                </a:solidFill>
                <a:ea typeface="隶书" pitchFamily="49" charset="-122"/>
              </a:rPr>
              <a:t>引人入胜</a:t>
            </a:r>
            <a:r>
              <a:rPr lang="zh-CN" altLang="en-US" sz="4000" b="1" dirty="0"/>
              <a:t>的艺术效果。</a:t>
            </a:r>
            <a:endParaRPr lang="zh-CN" altLang="en-US" sz="4000" b="1" dirty="0"/>
          </a:p>
        </p:txBody>
      </p:sp>
      <p:pic>
        <p:nvPicPr>
          <p:cNvPr id="46084" name="图片 46083" descr="t01d7c5e86eb96d318f"/>
          <p:cNvPicPr>
            <a:picLocks noChangeAspect="1"/>
          </p:cNvPicPr>
          <p:nvPr/>
        </p:nvPicPr>
        <p:blipFill>
          <a:blip r:embed="rId1"/>
          <a:stretch>
            <a:fillRect/>
          </a:stretch>
        </p:blipFill>
        <p:spPr>
          <a:xfrm>
            <a:off x="0" y="2924175"/>
            <a:ext cx="9144000" cy="3933825"/>
          </a:xfrm>
          <a:prstGeom prst="rect">
            <a:avLst/>
          </a:prstGeom>
          <a:noFill/>
          <a:ln w="9525">
            <a:noFill/>
          </a:ln>
        </p:spPr>
      </p:pic>
    </p:spTree>
  </p:cSld>
  <p:clrMapOvr>
    <a:masterClrMapping/>
  </p:clrMapOvr>
  <p:transition spd="med">
    <p:wheel spokes="8"/>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a:xfrm>
            <a:off x="457200" y="0"/>
            <a:ext cx="8229600" cy="836613"/>
          </a:xfrm>
          <a:ln/>
        </p:spPr>
        <p:txBody>
          <a:bodyPr anchor="ctr"/>
          <a:p>
            <a:r>
              <a:rPr lang="zh-CN" altLang="en-US" sz="4000" b="1" dirty="0">
                <a:solidFill>
                  <a:srgbClr val="FF0000"/>
                </a:solidFill>
              </a:rPr>
              <a:t>课堂小结</a:t>
            </a:r>
            <a:endParaRPr lang="zh-CN" altLang="en-US" sz="4000" b="1" dirty="0">
              <a:solidFill>
                <a:srgbClr val="FF0000"/>
              </a:solidFill>
            </a:endParaRPr>
          </a:p>
        </p:txBody>
      </p:sp>
      <p:sp>
        <p:nvSpPr>
          <p:cNvPr id="32771" name="文本占位符 32770"/>
          <p:cNvSpPr>
            <a:spLocks noGrp="1"/>
          </p:cNvSpPr>
          <p:nvPr>
            <p:ph type="body" idx="1"/>
          </p:nvPr>
        </p:nvSpPr>
        <p:spPr>
          <a:xfrm>
            <a:off x="0" y="908050"/>
            <a:ext cx="9144000" cy="5761038"/>
          </a:xfrm>
          <a:ln/>
        </p:spPr>
        <p:txBody>
          <a:bodyPr/>
          <a:p>
            <a:pPr>
              <a:spcBef>
                <a:spcPct val="0"/>
              </a:spcBef>
              <a:buNone/>
            </a:pPr>
            <a:r>
              <a:rPr lang="en-US" altLang="zh-CN" sz="4000" b="1" dirty="0"/>
              <a:t>         </a:t>
            </a:r>
            <a:r>
              <a:rPr lang="zh-CN" altLang="en-US" sz="4000" b="1" dirty="0"/>
              <a:t>本文从学习雷锋这一主题中翻出新意，展现出雷锋精神经久不衰的生机和世代相传的生命力，悬念的设置、巧妙的穿插，使文章曲折有致，构思颇具匠心；运用梨花双关，笔墨饱含深情，具有较强的感染力。</a:t>
            </a:r>
            <a:endParaRPr lang="zh-CN" altLang="en-US" sz="4000" b="1" dirty="0"/>
          </a:p>
          <a:p>
            <a:endParaRPr lang="zh-CN" altLang="en-US" sz="4000" b="1" dirty="0"/>
          </a:p>
        </p:txBody>
      </p:sp>
      <p:pic>
        <p:nvPicPr>
          <p:cNvPr id="32772" name="图片 32771" descr="t01b0793522e128a521"/>
          <p:cNvPicPr>
            <a:picLocks noChangeAspect="1"/>
          </p:cNvPicPr>
          <p:nvPr/>
        </p:nvPicPr>
        <p:blipFill>
          <a:blip r:embed="rId1"/>
          <a:stretch>
            <a:fillRect/>
          </a:stretch>
        </p:blipFill>
        <p:spPr>
          <a:xfrm>
            <a:off x="0" y="4941888"/>
            <a:ext cx="9144000" cy="1916112"/>
          </a:xfrm>
          <a:prstGeom prst="rect">
            <a:avLst/>
          </a:prstGeom>
          <a:noFill/>
          <a:ln w="9525">
            <a:noFill/>
          </a:ln>
        </p:spPr>
      </p:pic>
      <p:pic>
        <p:nvPicPr>
          <p:cNvPr id="32773" name="图片 32772" descr="红叶"/>
          <p:cNvPicPr>
            <a:picLocks noChangeAspect="1"/>
          </p:cNvPicPr>
          <p:nvPr/>
        </p:nvPicPr>
        <p:blipFill>
          <a:blip r:embed="rId2"/>
          <a:stretch>
            <a:fillRect/>
          </a:stretch>
        </p:blipFill>
        <p:spPr>
          <a:xfrm>
            <a:off x="0" y="188913"/>
            <a:ext cx="1187450" cy="1079500"/>
          </a:xfrm>
          <a:prstGeom prst="rect">
            <a:avLst/>
          </a:prstGeom>
          <a:noFill/>
          <a:ln w="9525">
            <a:noFill/>
          </a:ln>
        </p:spPr>
      </p:pic>
    </p:spTree>
  </p:cSld>
  <p:clrMapOvr>
    <a:masterClrMapping/>
  </p:clrMapOvr>
  <p:transition spd="med">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a:xfrm>
            <a:off x="457200" y="0"/>
            <a:ext cx="8229600" cy="692150"/>
          </a:xfrm>
          <a:ln/>
        </p:spPr>
        <p:txBody>
          <a:bodyPr anchor="ctr"/>
          <a:p>
            <a:r>
              <a:rPr lang="zh-CN" altLang="en-US" sz="4000" b="1" dirty="0">
                <a:solidFill>
                  <a:srgbClr val="FF0000"/>
                </a:solidFill>
              </a:rPr>
              <a:t>主题</a:t>
            </a:r>
            <a:endParaRPr lang="zh-CN" altLang="en-US" sz="4000" b="1" dirty="0">
              <a:solidFill>
                <a:srgbClr val="FF0000"/>
              </a:solidFill>
            </a:endParaRPr>
          </a:p>
        </p:txBody>
      </p:sp>
      <p:sp>
        <p:nvSpPr>
          <p:cNvPr id="33795" name="文本占位符 33794"/>
          <p:cNvSpPr>
            <a:spLocks noGrp="1"/>
          </p:cNvSpPr>
          <p:nvPr>
            <p:ph type="body" idx="1"/>
          </p:nvPr>
        </p:nvSpPr>
        <p:spPr>
          <a:xfrm>
            <a:off x="0" y="765175"/>
            <a:ext cx="9144000" cy="5360988"/>
          </a:xfrm>
          <a:ln/>
        </p:spPr>
        <p:txBody>
          <a:bodyPr/>
          <a:p>
            <a:pPr>
              <a:buNone/>
            </a:pPr>
            <a:r>
              <a:rPr lang="en-US" altLang="zh-CN" dirty="0">
                <a:sym typeface="+mn-ea"/>
              </a:rPr>
              <a:t>           </a:t>
            </a:r>
            <a:r>
              <a:rPr lang="zh-CN" altLang="en-US" sz="4000" b="1" dirty="0">
                <a:sym typeface="+mn-ea"/>
              </a:rPr>
              <a:t>本文通过云南边疆哀牢山中路边一间小茅屋的故事，生动地表现了雷锋精神在少数民族地区生根开花不断传递的动人情景，热情地歌颂了人民群众助人为乐的高尚品德。</a:t>
            </a:r>
            <a:endParaRPr lang="zh-CN" altLang="en-US" sz="4000" b="1" dirty="0">
              <a:sym typeface="+mn-ea"/>
            </a:endParaRPr>
          </a:p>
        </p:txBody>
      </p:sp>
      <p:pic>
        <p:nvPicPr>
          <p:cNvPr id="33796" name="图片 33795" descr="t01175ef6020c11b322"/>
          <p:cNvPicPr>
            <a:picLocks noChangeAspect="1"/>
          </p:cNvPicPr>
          <p:nvPr/>
        </p:nvPicPr>
        <p:blipFill>
          <a:blip r:embed="rId1"/>
          <a:stretch>
            <a:fillRect/>
          </a:stretch>
        </p:blipFill>
        <p:spPr>
          <a:xfrm>
            <a:off x="0" y="4508500"/>
            <a:ext cx="9144000" cy="2349500"/>
          </a:xfrm>
          <a:prstGeom prst="rect">
            <a:avLst/>
          </a:prstGeom>
          <a:noFill/>
          <a:ln w="9525">
            <a:noFill/>
          </a:ln>
        </p:spPr>
      </p:pic>
      <p:pic>
        <p:nvPicPr>
          <p:cNvPr id="33797" name="图片 33796" descr="地球2"/>
          <p:cNvPicPr>
            <a:picLocks noChangeAspect="1"/>
          </p:cNvPicPr>
          <p:nvPr/>
        </p:nvPicPr>
        <p:blipFill>
          <a:blip r:embed="rId2"/>
          <a:stretch>
            <a:fillRect/>
          </a:stretch>
        </p:blipFill>
        <p:spPr>
          <a:xfrm>
            <a:off x="0" y="0"/>
            <a:ext cx="685800" cy="1212850"/>
          </a:xfrm>
          <a:prstGeom prst="rect">
            <a:avLst/>
          </a:prstGeom>
          <a:noFill/>
          <a:ln w="9525">
            <a:noFill/>
          </a:ln>
        </p:spPr>
      </p:pic>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a:xfrm>
            <a:off x="468313" y="0"/>
            <a:ext cx="8229600" cy="620713"/>
          </a:xfrm>
          <a:ln/>
        </p:spPr>
        <p:txBody>
          <a:bodyPr anchor="ctr"/>
          <a:p>
            <a:r>
              <a:rPr lang="zh-CN" altLang="en-US" sz="3600" b="1" dirty="0">
                <a:solidFill>
                  <a:srgbClr val="FF0000"/>
                </a:solidFill>
              </a:rPr>
              <a:t>写作背景</a:t>
            </a:r>
            <a:endParaRPr lang="zh-CN" altLang="en-US" sz="3600" b="1" dirty="0">
              <a:solidFill>
                <a:srgbClr val="FF0000"/>
              </a:solidFill>
            </a:endParaRPr>
          </a:p>
        </p:txBody>
      </p:sp>
      <p:sp>
        <p:nvSpPr>
          <p:cNvPr id="7171" name="文本占位符 7170"/>
          <p:cNvSpPr>
            <a:spLocks noGrp="1"/>
          </p:cNvSpPr>
          <p:nvPr>
            <p:ph type="body" idx="1"/>
          </p:nvPr>
        </p:nvSpPr>
        <p:spPr>
          <a:xfrm>
            <a:off x="0" y="765175"/>
            <a:ext cx="9144000" cy="6092825"/>
          </a:xfrm>
          <a:ln/>
        </p:spPr>
        <p:txBody>
          <a:bodyPr/>
          <a:p>
            <a:pPr>
              <a:spcBef>
                <a:spcPct val="0"/>
              </a:spcBef>
              <a:buNone/>
            </a:pPr>
            <a:r>
              <a:rPr lang="en-US" altLang="zh-CN" sz="3600" b="1" dirty="0"/>
              <a:t>       《</a:t>
            </a:r>
            <a:r>
              <a:rPr lang="zh-CN" altLang="en-US" sz="3600" b="1" dirty="0"/>
              <a:t>驿路梨花</a:t>
            </a:r>
            <a:r>
              <a:rPr lang="en-US" altLang="zh-CN" sz="3600" b="1" dirty="0"/>
              <a:t>》</a:t>
            </a:r>
            <a:r>
              <a:rPr lang="zh-CN" altLang="en-US" sz="3600" b="1" dirty="0"/>
              <a:t>写于</a:t>
            </a:r>
            <a:r>
              <a:rPr lang="en-US" altLang="zh-CN" sz="3600" b="1" dirty="0"/>
              <a:t>1977</a:t>
            </a:r>
            <a:r>
              <a:rPr lang="zh-CN" altLang="en-US" sz="3600" b="1" dirty="0"/>
              <a:t>年</a:t>
            </a:r>
            <a:r>
              <a:rPr lang="en-US" altLang="zh-CN" sz="3600" b="1" dirty="0"/>
              <a:t>5</a:t>
            </a:r>
            <a:r>
              <a:rPr lang="zh-CN" altLang="en-US" sz="3600" b="1" dirty="0"/>
              <a:t>月。当时，我经历了“文革”</a:t>
            </a:r>
            <a:r>
              <a:rPr lang="en-US" altLang="zh-CN" sz="3600" b="1" dirty="0"/>
              <a:t>7</a:t>
            </a:r>
            <a:r>
              <a:rPr lang="zh-CN" altLang="en-US" sz="3600" b="1" dirty="0"/>
              <a:t>年牢狱之灾后，出狱已近两年。那是</a:t>
            </a:r>
            <a:r>
              <a:rPr lang="en-US" altLang="zh-CN" sz="3600" b="1" dirty="0"/>
              <a:t>5</a:t>
            </a:r>
            <a:r>
              <a:rPr lang="zh-CN" altLang="en-US" sz="3600" b="1" dirty="0"/>
              <a:t>月间的一个下午，我午睡刚醒，读</a:t>
            </a:r>
            <a:r>
              <a:rPr lang="en-US" altLang="zh-CN" sz="3600" b="1" dirty="0"/>
              <a:t>《</a:t>
            </a:r>
            <a:r>
              <a:rPr lang="zh-CN" altLang="en-US" sz="3600" b="1" dirty="0"/>
              <a:t>宋诗选</a:t>
            </a:r>
            <a:r>
              <a:rPr lang="en-US" altLang="zh-CN" sz="3600" b="1" dirty="0"/>
              <a:t>》</a:t>
            </a:r>
            <a:r>
              <a:rPr lang="zh-CN" altLang="en-US" sz="3600" b="1" dirty="0"/>
              <a:t>，当读到陆游“悬知寒食朝陵使，驿路梨花处处开”的诗句时，那美丽的意境使我联想起了过去在滇西南边地大山深处见过的大片梨花林，以及与梨花有关的许多特异人事，那都是我长久难以忘怀的美好生活。这时候，一种想用文笔描述那和谐过去的创作愿望也油然而生，我忙披衣起床抓过纸笔来写作。</a:t>
            </a:r>
            <a:endParaRPr lang="zh-CN" altLang="en-US" sz="3600" b="1" dirty="0"/>
          </a:p>
          <a:p>
            <a:pPr>
              <a:buNone/>
            </a:pPr>
            <a:endParaRPr lang="zh-CN" altLang="en-US" sz="3600" b="1" dirty="0"/>
          </a:p>
        </p:txBody>
      </p:sp>
      <p:pic>
        <p:nvPicPr>
          <p:cNvPr id="7172" name="图片 7171" descr="地球"/>
          <p:cNvPicPr>
            <a:picLocks noChangeAspect="1"/>
          </p:cNvPicPr>
          <p:nvPr/>
        </p:nvPicPr>
        <p:blipFill>
          <a:blip r:embed="rId1"/>
          <a:stretch>
            <a:fillRect/>
          </a:stretch>
        </p:blipFill>
        <p:spPr>
          <a:xfrm>
            <a:off x="0" y="333375"/>
            <a:ext cx="755650" cy="792163"/>
          </a:xfrm>
          <a:prstGeom prst="rect">
            <a:avLst/>
          </a:prstGeom>
          <a:noFill/>
          <a:ln w="9525">
            <a:noFill/>
          </a:ln>
        </p:spPr>
      </p:pic>
    </p:spTree>
  </p:cSld>
  <p:clrMapOvr>
    <a:masterClrMapping/>
  </p:clrMapOvr>
  <p:transition spd="med">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a:xfrm>
            <a:off x="468313" y="0"/>
            <a:ext cx="8229600" cy="620713"/>
          </a:xfrm>
          <a:ln/>
        </p:spPr>
        <p:txBody>
          <a:bodyPr anchor="ctr"/>
          <a:p>
            <a:r>
              <a:rPr lang="zh-CN" altLang="en-US" sz="4000" b="1" dirty="0">
                <a:solidFill>
                  <a:srgbClr val="FF0000"/>
                </a:solidFill>
              </a:rPr>
              <a:t>拓展延伸</a:t>
            </a:r>
            <a:endParaRPr lang="zh-CN" altLang="en-US" sz="4000" b="1" dirty="0">
              <a:solidFill>
                <a:srgbClr val="FF0000"/>
              </a:solidFill>
            </a:endParaRPr>
          </a:p>
        </p:txBody>
      </p:sp>
      <p:sp>
        <p:nvSpPr>
          <p:cNvPr id="44035" name="文本占位符 44034"/>
          <p:cNvSpPr>
            <a:spLocks noGrp="1"/>
          </p:cNvSpPr>
          <p:nvPr>
            <p:ph type="body" idx="1"/>
          </p:nvPr>
        </p:nvSpPr>
        <p:spPr>
          <a:xfrm>
            <a:off x="0" y="692150"/>
            <a:ext cx="8686800" cy="5434013"/>
          </a:xfrm>
          <a:ln/>
        </p:spPr>
        <p:txBody>
          <a:bodyPr/>
          <a:p>
            <a:pPr>
              <a:lnSpc>
                <a:spcPct val="130000"/>
              </a:lnSpc>
              <a:spcBef>
                <a:spcPct val="0"/>
              </a:spcBef>
              <a:buClr>
                <a:srgbClr val="000000"/>
              </a:buClr>
              <a:buNone/>
            </a:pPr>
            <a:r>
              <a:rPr lang="en-US" altLang="zh-CN" sz="4000" b="1" dirty="0"/>
              <a:t>1</a:t>
            </a:r>
            <a:r>
              <a:rPr lang="zh-CN" altLang="en-US" sz="4000" b="1" dirty="0"/>
              <a:t>、对对联：驿路梨花处处开，</a:t>
            </a:r>
            <a:endParaRPr lang="zh-CN" altLang="en-US" sz="4000" b="1" dirty="0"/>
          </a:p>
          <a:p>
            <a:pPr>
              <a:lnSpc>
                <a:spcPct val="130000"/>
              </a:lnSpc>
              <a:spcBef>
                <a:spcPct val="0"/>
              </a:spcBef>
              <a:buClr>
                <a:srgbClr val="000000"/>
              </a:buClr>
              <a:buNone/>
            </a:pPr>
            <a:r>
              <a:rPr lang="zh-CN" altLang="en-US" sz="4000" b="1" dirty="0"/>
              <a:t>                    </a:t>
            </a:r>
            <a:r>
              <a:rPr lang="zh-CN" altLang="en-US" sz="4000" b="1" dirty="0">
                <a:solidFill>
                  <a:srgbClr val="FF0000"/>
                </a:solidFill>
              </a:rPr>
              <a:t>雷锋精神代代传。</a:t>
            </a:r>
            <a:endParaRPr lang="zh-CN" altLang="en-US" sz="4000" b="1" dirty="0">
              <a:solidFill>
                <a:srgbClr val="FF0000"/>
              </a:solidFill>
            </a:endParaRPr>
          </a:p>
          <a:p>
            <a:pPr>
              <a:lnSpc>
                <a:spcPct val="130000"/>
              </a:lnSpc>
              <a:spcBef>
                <a:spcPct val="0"/>
              </a:spcBef>
              <a:buClr>
                <a:srgbClr val="000000"/>
              </a:buClr>
              <a:buNone/>
            </a:pPr>
            <a:r>
              <a:rPr lang="en-US" altLang="zh-CN" sz="4000" b="1" dirty="0"/>
              <a:t>2</a:t>
            </a:r>
            <a:r>
              <a:rPr lang="zh-CN" altLang="en-US" sz="4000" b="1" dirty="0"/>
              <a:t>、思考：</a:t>
            </a:r>
            <a:endParaRPr lang="zh-CN" altLang="en-US" sz="4000" b="1" dirty="0"/>
          </a:p>
          <a:p>
            <a:pPr>
              <a:lnSpc>
                <a:spcPct val="130000"/>
              </a:lnSpc>
              <a:spcBef>
                <a:spcPct val="0"/>
              </a:spcBef>
              <a:buClr>
                <a:srgbClr val="000000"/>
              </a:buClr>
              <a:buNone/>
            </a:pPr>
            <a:r>
              <a:rPr lang="zh-CN" altLang="en-US" sz="4000" b="1" dirty="0"/>
              <a:t>          假如哈尼小姑娘在驿站开起了旅店，勤劳致富，你怎么看</a:t>
            </a:r>
            <a:r>
              <a:rPr lang="en-US" altLang="zh-CN" sz="4000" b="1" dirty="0"/>
              <a:t>?</a:t>
            </a:r>
            <a:endParaRPr lang="en-US" altLang="zh-CN" sz="4000" b="1" dirty="0"/>
          </a:p>
          <a:p>
            <a:pPr>
              <a:buNone/>
            </a:pPr>
            <a:endParaRPr lang="en-US" altLang="zh-CN" sz="4000" dirty="0"/>
          </a:p>
        </p:txBody>
      </p:sp>
      <p:pic>
        <p:nvPicPr>
          <p:cNvPr id="44036" name="图片 44035" descr="mod_2"/>
          <p:cNvPicPr>
            <a:picLocks noChangeAspect="1"/>
          </p:cNvPicPr>
          <p:nvPr/>
        </p:nvPicPr>
        <p:blipFill>
          <a:blip r:embed="rId1"/>
          <a:stretch>
            <a:fillRect/>
          </a:stretch>
        </p:blipFill>
        <p:spPr>
          <a:xfrm>
            <a:off x="0" y="5084763"/>
            <a:ext cx="9144000" cy="1773237"/>
          </a:xfrm>
          <a:prstGeom prst="rect">
            <a:avLst/>
          </a:prstGeom>
          <a:noFill/>
          <a:ln w="9525">
            <a:noFill/>
          </a:ln>
        </p:spPr>
      </p:pic>
      <p:pic>
        <p:nvPicPr>
          <p:cNvPr id="44037" name="图片 44036" descr="t01dd83c85a80cb1cc0"/>
          <p:cNvPicPr>
            <a:picLocks noChangeAspect="1"/>
          </p:cNvPicPr>
          <p:nvPr/>
        </p:nvPicPr>
        <p:blipFill>
          <a:blip r:embed="rId2"/>
          <a:stretch>
            <a:fillRect/>
          </a:stretch>
        </p:blipFill>
        <p:spPr>
          <a:xfrm>
            <a:off x="7658100" y="0"/>
            <a:ext cx="1485900" cy="1341438"/>
          </a:xfrm>
          <a:prstGeom prst="rect">
            <a:avLst/>
          </a:prstGeom>
          <a:noFill/>
          <a:ln w="9525">
            <a:noFill/>
          </a:ln>
        </p:spPr>
      </p:pic>
      <p:pic>
        <p:nvPicPr>
          <p:cNvPr id="44038" name="图片 44037" descr="t01dd83c85a80cb1cc0"/>
          <p:cNvPicPr>
            <a:picLocks noChangeAspect="1"/>
          </p:cNvPicPr>
          <p:nvPr/>
        </p:nvPicPr>
        <p:blipFill>
          <a:blip r:embed="rId2"/>
          <a:stretch>
            <a:fillRect/>
          </a:stretch>
        </p:blipFill>
        <p:spPr>
          <a:xfrm>
            <a:off x="7658100" y="1557338"/>
            <a:ext cx="1485900" cy="13414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4035">
                                            <p:txEl>
                                              <p:charRg st="15" end="44"/>
                                            </p:txEl>
                                          </p:spTgt>
                                        </p:tgtEl>
                                        <p:attrNameLst>
                                          <p:attrName>style.visibility</p:attrName>
                                        </p:attrNameLst>
                                      </p:cBhvr>
                                      <p:to>
                                        <p:strVal val="visible"/>
                                      </p:to>
                                    </p:set>
                                    <p:animEffect transition="in" filter="checkerboard(across)">
                                      <p:cBhvr>
                                        <p:cTn id="7" dur="500"/>
                                        <p:tgtEl>
                                          <p:spTgt spid="44035">
                                            <p:txEl>
                                              <p:charRg st="15" end="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xfrm>
            <a:off x="457200" y="0"/>
            <a:ext cx="8229600" cy="765175"/>
          </a:xfrm>
          <a:ln/>
        </p:spPr>
        <p:txBody>
          <a:bodyPr anchor="ctr"/>
          <a:p>
            <a:r>
              <a:rPr lang="zh-CN" altLang="en-US" sz="4000" b="1" dirty="0">
                <a:solidFill>
                  <a:srgbClr val="FF0000"/>
                </a:solidFill>
              </a:rPr>
              <a:t>文题解说</a:t>
            </a:r>
            <a:endParaRPr lang="zh-CN" altLang="en-US" sz="4000" b="1" dirty="0">
              <a:solidFill>
                <a:srgbClr val="FF0000"/>
              </a:solidFill>
            </a:endParaRPr>
          </a:p>
        </p:txBody>
      </p:sp>
      <p:sp>
        <p:nvSpPr>
          <p:cNvPr id="8195" name="文本占位符 8194"/>
          <p:cNvSpPr>
            <a:spLocks noGrp="1"/>
          </p:cNvSpPr>
          <p:nvPr>
            <p:ph type="body" idx="1"/>
          </p:nvPr>
        </p:nvSpPr>
        <p:spPr>
          <a:xfrm>
            <a:off x="2268538" y="692150"/>
            <a:ext cx="6875462" cy="6453188"/>
          </a:xfrm>
          <a:ln/>
        </p:spPr>
        <p:txBody>
          <a:bodyPr/>
          <a:p>
            <a:pPr>
              <a:spcBef>
                <a:spcPct val="0"/>
              </a:spcBef>
              <a:buNone/>
            </a:pPr>
            <a:r>
              <a:rPr lang="en-US" altLang="zh-CN" sz="4000" dirty="0"/>
              <a:t>          </a:t>
            </a:r>
            <a:r>
              <a:rPr lang="zh-CN" altLang="en-US" sz="4000" b="1" dirty="0"/>
              <a:t>课题“驿路梨花” </a:t>
            </a:r>
            <a:r>
              <a:rPr lang="zh-CN" altLang="en-US" sz="4000" b="1" dirty="0">
                <a:solidFill>
                  <a:srgbClr val="FF0000"/>
                </a:solidFill>
              </a:rPr>
              <a:t>一语双关</a:t>
            </a:r>
            <a:r>
              <a:rPr lang="zh-CN" altLang="en-US" sz="4000" b="1" dirty="0"/>
              <a:t>，既写小屋外边的自然界的梨花，更写小屋主人梨花姑娘；譬喻恰切，以洁白美丽的梨花喻写出梨花姑娘的鲜明形象、纯美心灵；具有深刻的象征意义，以自然界梨花的美化环境象征出梨花姑娘的帮助路人。</a:t>
            </a:r>
            <a:endParaRPr lang="zh-CN" altLang="en-US" sz="4000" b="1" dirty="0"/>
          </a:p>
          <a:p>
            <a:pPr>
              <a:buNone/>
            </a:pPr>
            <a:endParaRPr lang="zh-CN" altLang="en-US" sz="4000" b="1" dirty="0"/>
          </a:p>
        </p:txBody>
      </p:sp>
      <p:pic>
        <p:nvPicPr>
          <p:cNvPr id="8196" name="图片 5122" descr="peartree358">
            <a:hlinkClick r:id="rId1"/>
          </p:cNvPr>
          <p:cNvPicPr>
            <a:picLocks noChangeAspect="1"/>
          </p:cNvPicPr>
          <p:nvPr/>
        </p:nvPicPr>
        <p:blipFill>
          <a:blip r:embed="rId2"/>
          <a:stretch>
            <a:fillRect/>
          </a:stretch>
        </p:blipFill>
        <p:spPr>
          <a:xfrm>
            <a:off x="0" y="0"/>
            <a:ext cx="2627313" cy="6858000"/>
          </a:xfrm>
          <a:prstGeom prst="rect">
            <a:avLst/>
          </a:prstGeom>
          <a:noFill/>
          <a:ln w="9525">
            <a:noFill/>
          </a:ln>
        </p:spPr>
      </p:pic>
      <p:pic>
        <p:nvPicPr>
          <p:cNvPr id="8197" name="图片 8196" descr="宇宙4"/>
          <p:cNvPicPr>
            <a:picLocks noChangeAspect="1"/>
          </p:cNvPicPr>
          <p:nvPr/>
        </p:nvPicPr>
        <p:blipFill>
          <a:blip r:embed="rId3"/>
          <a:stretch>
            <a:fillRect/>
          </a:stretch>
        </p:blipFill>
        <p:spPr>
          <a:xfrm>
            <a:off x="8001000" y="6000750"/>
            <a:ext cx="1143000" cy="8572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xfrm>
            <a:off x="0" y="260350"/>
            <a:ext cx="2339975" cy="765175"/>
          </a:xfrm>
          <a:ln/>
        </p:spPr>
        <p:txBody>
          <a:bodyPr anchor="ctr"/>
          <a:p>
            <a:r>
              <a:rPr lang="zh-CN" altLang="en-US" sz="4000" b="1" dirty="0">
                <a:solidFill>
                  <a:srgbClr val="FF0000"/>
                </a:solidFill>
              </a:rPr>
              <a:t>作者简介</a:t>
            </a:r>
            <a:endParaRPr lang="zh-CN" altLang="en-US" sz="4000" b="1" dirty="0">
              <a:solidFill>
                <a:srgbClr val="FF0000"/>
              </a:solidFill>
            </a:endParaRPr>
          </a:p>
        </p:txBody>
      </p:sp>
      <p:pic>
        <p:nvPicPr>
          <p:cNvPr id="9220" name="Picture 2" descr="https://ss1.baidu.com/6ONXsjip0QIZ8tyhnq/it/u=3228137095,3796263204&amp;fm=58"/>
          <p:cNvPicPr>
            <a:picLocks noChangeAspect="1"/>
          </p:cNvPicPr>
          <p:nvPr>
            <p:ph type="body" idx="1"/>
          </p:nvPr>
        </p:nvPicPr>
        <p:blipFill>
          <a:blip r:embed="rId1"/>
          <a:stretch>
            <a:fillRect/>
          </a:stretch>
        </p:blipFill>
        <p:spPr>
          <a:xfrm>
            <a:off x="0" y="1125538"/>
            <a:ext cx="2124075" cy="5327650"/>
          </a:xfrm>
          <a:solidFill>
            <a:schemeClr val="lt1"/>
          </a:solidFill>
          <a:ln/>
        </p:spPr>
      </p:pic>
      <p:sp>
        <p:nvSpPr>
          <p:cNvPr id="9221" name="文本框 9220"/>
          <p:cNvSpPr txBox="1"/>
          <p:nvPr/>
        </p:nvSpPr>
        <p:spPr>
          <a:xfrm>
            <a:off x="2195513" y="0"/>
            <a:ext cx="6948487" cy="6958013"/>
          </a:xfrm>
          <a:prstGeom prst="rect">
            <a:avLst/>
          </a:prstGeom>
          <a:noFill/>
          <a:ln w="9525">
            <a:noFill/>
          </a:ln>
        </p:spPr>
        <p:txBody>
          <a:bodyPr>
            <a:spAutoFit/>
          </a:bodyPr>
          <a:p>
            <a:pPr lvl="0">
              <a:buNone/>
            </a:pPr>
            <a:r>
              <a:rPr lang="en-US" altLang="zh-CN" sz="3200"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彭荆风，江西萍乡人。</a:t>
            </a:r>
            <a:r>
              <a:rPr lang="en-US" altLang="zh-CN" sz="3600" b="1" dirty="0">
                <a:latin typeface="Arial" panose="020B0604020202020204" pitchFamily="34" charset="0"/>
                <a:ea typeface="宋体" panose="02010600030101010101" pitchFamily="2" charset="-122"/>
              </a:rPr>
              <a:t>1929</a:t>
            </a:r>
            <a:r>
              <a:rPr lang="zh-CN" altLang="en-US" sz="3600" b="1" dirty="0">
                <a:latin typeface="Arial" panose="020B0604020202020204" pitchFamily="34" charset="0"/>
                <a:ea typeface="宋体" panose="02010600030101010101" pitchFamily="2" charset="-122"/>
              </a:rPr>
              <a:t>年出生，当代作家。他只读过两年初中，</a:t>
            </a:r>
            <a:r>
              <a:rPr lang="en-US" altLang="zh-CN" sz="3600" b="1" dirty="0">
                <a:latin typeface="Arial" panose="020B0604020202020204" pitchFamily="34" charset="0"/>
                <a:ea typeface="宋体" panose="02010600030101010101" pitchFamily="2" charset="-122"/>
              </a:rPr>
              <a:t>1949 </a:t>
            </a:r>
            <a:r>
              <a:rPr lang="zh-CN" altLang="en-US" sz="3600" b="1" dirty="0">
                <a:latin typeface="Arial" panose="020B0604020202020204" pitchFamily="34" charset="0"/>
                <a:ea typeface="宋体" panose="02010600030101010101" pitchFamily="2" charset="-122"/>
              </a:rPr>
              <a:t>年参加中国人民解放军，</a:t>
            </a:r>
            <a:r>
              <a:rPr lang="en-US" altLang="zh-CN" sz="3600" b="1" dirty="0">
                <a:latin typeface="Arial" panose="020B0604020202020204" pitchFamily="34" charset="0"/>
                <a:ea typeface="宋体" panose="02010600030101010101" pitchFamily="2" charset="-122"/>
              </a:rPr>
              <a:t>1952</a:t>
            </a:r>
            <a:r>
              <a:rPr lang="zh-CN" altLang="en-US" sz="3600" b="1" dirty="0">
                <a:latin typeface="Arial" panose="020B0604020202020204" pitchFamily="34" charset="0"/>
                <a:ea typeface="宋体" panose="02010600030101010101" pitchFamily="2" charset="-122"/>
              </a:rPr>
              <a:t>年开始在报刊上发表作品。“文化革命”中，受到林彪、江青反革命集团迫害，坐了七年监 狱。打例“四人帮”后重新提笔写作，</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驿路梨花</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是重新提笔后的第一篇。著有长篇小说</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鹿衔草</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断肠草</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师长在向士兵敬礼</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绿月亮</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等。</a:t>
            </a:r>
            <a:endParaRPr lang="zh-CN" altLang="en-US" sz="3600" b="1" dirty="0">
              <a:latin typeface="Arial" panose="020B0604020202020204" pitchFamily="34" charset="0"/>
              <a:ea typeface="宋体" panose="02010600030101010101" pitchFamily="2" charset="-122"/>
            </a:endParaRPr>
          </a:p>
          <a:p>
            <a:pPr lvl="0">
              <a:spcBef>
                <a:spcPct val="50000"/>
              </a:spcBef>
            </a:pP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xfrm>
            <a:off x="457200" y="0"/>
            <a:ext cx="8229600" cy="692150"/>
          </a:xfrm>
          <a:ln/>
        </p:spPr>
        <p:txBody>
          <a:bodyPr anchor="ctr"/>
          <a:p>
            <a:r>
              <a:rPr lang="zh-CN" altLang="en-US" sz="4000" b="1" dirty="0">
                <a:solidFill>
                  <a:srgbClr val="FF0000"/>
                </a:solidFill>
              </a:rPr>
              <a:t>读准字音</a:t>
            </a:r>
            <a:endParaRPr lang="zh-CN" altLang="en-US" sz="4000" b="1" dirty="0">
              <a:solidFill>
                <a:srgbClr val="FF0000"/>
              </a:solidFill>
            </a:endParaRPr>
          </a:p>
        </p:txBody>
      </p:sp>
      <p:sp>
        <p:nvSpPr>
          <p:cNvPr id="10243" name="文本占位符 10242"/>
          <p:cNvSpPr>
            <a:spLocks noGrp="1"/>
          </p:cNvSpPr>
          <p:nvPr>
            <p:ph type="body" idx="1"/>
          </p:nvPr>
        </p:nvSpPr>
        <p:spPr>
          <a:xfrm>
            <a:off x="0" y="836613"/>
            <a:ext cx="9144000" cy="6021387"/>
          </a:xfrm>
          <a:ln/>
        </p:spPr>
        <p:txBody>
          <a:bodyPr/>
          <a:p>
            <a:pPr>
              <a:lnSpc>
                <a:spcPct val="90000"/>
              </a:lnSpc>
              <a:buNone/>
            </a:pPr>
            <a:r>
              <a:rPr lang="en-US" altLang="zh-CN" sz="4000" dirty="0"/>
              <a:t>        </a:t>
            </a:r>
            <a:r>
              <a:rPr lang="zh-CN" altLang="en-US" sz="4000" b="1" dirty="0"/>
              <a:t>驿</a:t>
            </a:r>
            <a:r>
              <a:rPr lang="en-US" altLang="zh-CN" sz="4000" b="1" dirty="0">
                <a:solidFill>
                  <a:srgbClr val="FF0000"/>
                </a:solidFill>
              </a:rPr>
              <a:t>yì</a:t>
            </a:r>
            <a:r>
              <a:rPr lang="zh-CN" altLang="en-US" sz="4000" b="1" dirty="0"/>
              <a:t>路                 暮</a:t>
            </a:r>
            <a:r>
              <a:rPr lang="en-US" altLang="zh-CN" sz="4000" b="1" dirty="0">
                <a:solidFill>
                  <a:srgbClr val="FF0000"/>
                </a:solidFill>
              </a:rPr>
              <a:t>mù</a:t>
            </a:r>
            <a:r>
              <a:rPr lang="zh-CN" altLang="en-US" sz="4000" b="1" dirty="0"/>
              <a:t>色</a:t>
            </a:r>
            <a:endParaRPr lang="zh-CN" altLang="en-US" sz="4000" b="1" dirty="0"/>
          </a:p>
          <a:p>
            <a:pPr>
              <a:lnSpc>
                <a:spcPct val="90000"/>
              </a:lnSpc>
              <a:buNone/>
            </a:pPr>
            <a:r>
              <a:rPr lang="zh-CN" altLang="en-US" sz="4000" b="1" dirty="0"/>
              <a:t>        陡峭</a:t>
            </a:r>
            <a:r>
              <a:rPr lang="en-US" altLang="zh-CN" sz="4000" b="1" dirty="0">
                <a:solidFill>
                  <a:srgbClr val="FF0000"/>
                </a:solidFill>
              </a:rPr>
              <a:t>qiào </a:t>
            </a:r>
            <a:r>
              <a:rPr lang="en-US" altLang="zh-CN" sz="4000" b="1" dirty="0"/>
              <a:t>           </a:t>
            </a:r>
            <a:r>
              <a:rPr lang="zh-CN" altLang="en-US" sz="4000" b="1" dirty="0"/>
              <a:t>太阳寨</a:t>
            </a:r>
            <a:r>
              <a:rPr lang="en-US" altLang="zh-CN" sz="4000" b="1" dirty="0">
                <a:solidFill>
                  <a:srgbClr val="FF0000"/>
                </a:solidFill>
              </a:rPr>
              <a:t>zhài</a:t>
            </a:r>
            <a:endParaRPr lang="en-US" altLang="zh-CN" sz="4000" b="1" dirty="0">
              <a:solidFill>
                <a:srgbClr val="FF0000"/>
              </a:solidFill>
            </a:endParaRPr>
          </a:p>
          <a:p>
            <a:pPr>
              <a:lnSpc>
                <a:spcPct val="90000"/>
              </a:lnSpc>
              <a:buNone/>
            </a:pPr>
            <a:r>
              <a:rPr lang="en-US" altLang="zh-CN" sz="4000" b="1" dirty="0"/>
              <a:t>        </a:t>
            </a:r>
            <a:r>
              <a:rPr lang="zh-CN" altLang="en-US" sz="4000" b="1" dirty="0"/>
              <a:t>竹篾</a:t>
            </a:r>
            <a:r>
              <a:rPr lang="en-US" altLang="zh-CN" sz="4000" b="1" dirty="0">
                <a:solidFill>
                  <a:srgbClr val="FF0000"/>
                </a:solidFill>
              </a:rPr>
              <a:t>miè </a:t>
            </a:r>
            <a:r>
              <a:rPr lang="en-US" altLang="zh-CN" sz="4000" b="1" dirty="0"/>
              <a:t>             </a:t>
            </a:r>
            <a:r>
              <a:rPr lang="zh-CN" altLang="en-US" sz="4000" b="1" dirty="0"/>
              <a:t>倚</a:t>
            </a:r>
            <a:r>
              <a:rPr lang="en-US" altLang="zh-CN" sz="4000" b="1" dirty="0">
                <a:solidFill>
                  <a:srgbClr val="FF0000"/>
                </a:solidFill>
              </a:rPr>
              <a:t>yǐ</a:t>
            </a:r>
            <a:r>
              <a:rPr lang="zh-CN" altLang="en-US" sz="4000" b="1" dirty="0"/>
              <a:t>着</a:t>
            </a:r>
            <a:endParaRPr lang="zh-CN" altLang="en-US" sz="4000" b="1" dirty="0"/>
          </a:p>
          <a:p>
            <a:pPr>
              <a:lnSpc>
                <a:spcPct val="90000"/>
              </a:lnSpc>
              <a:buNone/>
            </a:pPr>
            <a:r>
              <a:rPr lang="zh-CN" altLang="en-US" sz="4000" b="1" dirty="0"/>
              <a:t>        喷</a:t>
            </a:r>
            <a:r>
              <a:rPr lang="en-US" altLang="zh-CN" sz="4000" b="1" dirty="0">
                <a:solidFill>
                  <a:srgbClr val="FF0000"/>
                </a:solidFill>
              </a:rPr>
              <a:t>pèn</a:t>
            </a:r>
            <a:r>
              <a:rPr lang="zh-CN" altLang="en-US" sz="4000" b="1" dirty="0"/>
              <a:t>香              撵</a:t>
            </a:r>
            <a:r>
              <a:rPr lang="en-US" altLang="zh-CN" sz="4000" b="1" dirty="0">
                <a:solidFill>
                  <a:srgbClr val="FF0000"/>
                </a:solidFill>
              </a:rPr>
              <a:t>niǎn</a:t>
            </a:r>
            <a:r>
              <a:rPr lang="zh-CN" altLang="en-US" sz="4000" b="1" dirty="0"/>
              <a:t>走</a:t>
            </a:r>
            <a:endParaRPr lang="zh-CN" altLang="en-US" sz="4000" b="1" dirty="0"/>
          </a:p>
          <a:p>
            <a:pPr>
              <a:lnSpc>
                <a:spcPct val="90000"/>
              </a:lnSpc>
              <a:buNone/>
            </a:pPr>
            <a:r>
              <a:rPr lang="zh-CN" altLang="en-US" sz="4000" b="1" dirty="0"/>
              <a:t>        瑶</a:t>
            </a:r>
            <a:r>
              <a:rPr lang="en-US" altLang="zh-CN" sz="4000" b="1" dirty="0">
                <a:solidFill>
                  <a:srgbClr val="FF0000"/>
                </a:solidFill>
              </a:rPr>
              <a:t>yáo</a:t>
            </a:r>
            <a:r>
              <a:rPr lang="zh-CN" altLang="en-US" sz="4000" b="1" dirty="0"/>
              <a:t>族              扛</a:t>
            </a:r>
            <a:r>
              <a:rPr lang="en-US" altLang="zh-CN" sz="4000" b="1" dirty="0">
                <a:solidFill>
                  <a:srgbClr val="FF0000"/>
                </a:solidFill>
              </a:rPr>
              <a:t>káng</a:t>
            </a:r>
            <a:r>
              <a:rPr lang="zh-CN" altLang="en-US" sz="4000" b="1" dirty="0"/>
              <a:t>着</a:t>
            </a:r>
            <a:endParaRPr lang="zh-CN" altLang="en-US" sz="4000" b="1" dirty="0"/>
          </a:p>
          <a:p>
            <a:pPr>
              <a:lnSpc>
                <a:spcPct val="90000"/>
              </a:lnSpc>
              <a:buNone/>
            </a:pPr>
            <a:r>
              <a:rPr lang="zh-CN" altLang="en-US" sz="4000" b="1" dirty="0"/>
              <a:t>        麂</a:t>
            </a:r>
            <a:r>
              <a:rPr lang="en-US" altLang="zh-CN" sz="4000" b="1" dirty="0">
                <a:solidFill>
                  <a:srgbClr val="FF0000"/>
                </a:solidFill>
              </a:rPr>
              <a:t>jǐ</a:t>
            </a:r>
            <a:r>
              <a:rPr lang="zh-CN" altLang="en-US" sz="4000" b="1" dirty="0"/>
              <a:t>子                 恍</a:t>
            </a:r>
            <a:r>
              <a:rPr lang="en-US" altLang="zh-CN" sz="4000" b="1" dirty="0">
                <a:solidFill>
                  <a:srgbClr val="FF0000"/>
                </a:solidFill>
              </a:rPr>
              <a:t>huǎng</a:t>
            </a:r>
            <a:r>
              <a:rPr lang="zh-CN" altLang="en-US" sz="4000" b="1" dirty="0"/>
              <a:t>惚</a:t>
            </a:r>
            <a:r>
              <a:rPr lang="en-US" altLang="zh-CN" sz="4000" b="1" dirty="0">
                <a:solidFill>
                  <a:srgbClr val="FF0000"/>
                </a:solidFill>
              </a:rPr>
              <a:t>hū</a:t>
            </a:r>
            <a:endParaRPr lang="en-US" altLang="zh-CN" sz="4000" b="1" dirty="0">
              <a:solidFill>
                <a:srgbClr val="FF0000"/>
              </a:solidFill>
            </a:endParaRPr>
          </a:p>
          <a:p>
            <a:pPr>
              <a:lnSpc>
                <a:spcPct val="90000"/>
              </a:lnSpc>
              <a:buNone/>
            </a:pPr>
            <a:r>
              <a:rPr lang="en-US" altLang="zh-CN" sz="4000" b="1" dirty="0"/>
              <a:t>        </a:t>
            </a:r>
            <a:r>
              <a:rPr lang="zh-CN" altLang="en-US" sz="4000" b="1" dirty="0"/>
              <a:t>香气四溢</a:t>
            </a:r>
            <a:r>
              <a:rPr lang="en-US" altLang="zh-CN" sz="4000" b="1" dirty="0">
                <a:solidFill>
                  <a:srgbClr val="FF0000"/>
                </a:solidFill>
              </a:rPr>
              <a:t>yì</a:t>
            </a:r>
            <a:r>
              <a:rPr lang="en-US" altLang="zh-CN" sz="4000" b="1" dirty="0"/>
              <a:t>          </a:t>
            </a:r>
            <a:r>
              <a:rPr lang="zh-CN" altLang="en-US" sz="4000" b="1" dirty="0"/>
              <a:t>修葺</a:t>
            </a:r>
            <a:r>
              <a:rPr lang="en-US" altLang="zh-CN" sz="4000" b="1" dirty="0">
                <a:solidFill>
                  <a:srgbClr val="FF0000"/>
                </a:solidFill>
              </a:rPr>
              <a:t>qì</a:t>
            </a:r>
            <a:endParaRPr lang="en-US" altLang="zh-CN" sz="4000" b="1" dirty="0">
              <a:solidFill>
                <a:srgbClr val="FF0000"/>
              </a:solidFill>
            </a:endParaRPr>
          </a:p>
          <a:p>
            <a:pPr>
              <a:lnSpc>
                <a:spcPct val="90000"/>
              </a:lnSpc>
              <a:buNone/>
            </a:pPr>
            <a:r>
              <a:rPr lang="en-US" altLang="zh-CN" sz="4000" b="1" dirty="0"/>
              <a:t>        </a:t>
            </a:r>
            <a:r>
              <a:rPr lang="zh-CN" altLang="en-US" sz="4000" b="1" dirty="0"/>
              <a:t>菌子</a:t>
            </a:r>
            <a:r>
              <a:rPr lang="en-US" altLang="zh-CN" sz="4000" b="1" dirty="0">
                <a:solidFill>
                  <a:srgbClr val="FF0000"/>
                </a:solidFill>
              </a:rPr>
              <a:t>jùn</a:t>
            </a:r>
            <a:r>
              <a:rPr lang="en-US" altLang="zh-CN" sz="4000" b="1" dirty="0"/>
              <a:t>               </a:t>
            </a:r>
            <a:r>
              <a:rPr lang="zh-CN" altLang="en-US" sz="4000" b="1" dirty="0"/>
              <a:t>疲</a:t>
            </a:r>
            <a:r>
              <a:rPr lang="en-US" altLang="zh-CN" sz="4000" b="1" dirty="0">
                <a:solidFill>
                  <a:srgbClr val="FF0000"/>
                </a:solidFill>
              </a:rPr>
              <a:t>pí</a:t>
            </a:r>
            <a:r>
              <a:rPr lang="zh-CN" altLang="en-US" sz="4000" b="1" dirty="0"/>
              <a:t>劳</a:t>
            </a:r>
            <a:endParaRPr lang="zh-CN" altLang="en-US" sz="4000" b="1" dirty="0"/>
          </a:p>
          <a:p>
            <a:pPr>
              <a:lnSpc>
                <a:spcPct val="90000"/>
              </a:lnSpc>
              <a:buNone/>
            </a:pPr>
            <a:r>
              <a:rPr lang="zh-CN" altLang="en-US" sz="4000" b="1" dirty="0"/>
              <a:t>        悠</a:t>
            </a:r>
            <a:r>
              <a:rPr lang="en-US" altLang="zh-CN" sz="4000" b="1" dirty="0">
                <a:solidFill>
                  <a:srgbClr val="FF0000"/>
                </a:solidFill>
              </a:rPr>
              <a:t>y</a:t>
            </a:r>
            <a:r>
              <a:rPr lang="en-US" altLang="en-US" sz="4000" b="1" dirty="0">
                <a:solidFill>
                  <a:srgbClr val="FF0000"/>
                </a:solidFill>
              </a:rPr>
              <a:t>ō</a:t>
            </a:r>
            <a:r>
              <a:rPr lang="en-US" altLang="zh-CN" sz="4000" b="1" dirty="0">
                <a:solidFill>
                  <a:srgbClr val="FF0000"/>
                </a:solidFill>
              </a:rPr>
              <a:t>u</a:t>
            </a:r>
            <a:r>
              <a:rPr lang="zh-CN" altLang="en-US" sz="4000" b="1" dirty="0"/>
              <a:t>闲              花丛</a:t>
            </a:r>
            <a:r>
              <a:rPr lang="en-US" altLang="zh-CN" sz="4000" b="1" dirty="0">
                <a:solidFill>
                  <a:srgbClr val="FF0000"/>
                </a:solidFill>
              </a:rPr>
              <a:t>c</a:t>
            </a:r>
            <a:r>
              <a:rPr lang="en-US" altLang="en-US" sz="4000" b="1" dirty="0">
                <a:solidFill>
                  <a:srgbClr val="FF0000"/>
                </a:solidFill>
              </a:rPr>
              <a:t>ó</a:t>
            </a:r>
            <a:r>
              <a:rPr lang="en-US" altLang="zh-CN" sz="4000" b="1" dirty="0">
                <a:solidFill>
                  <a:srgbClr val="FF0000"/>
                </a:solidFill>
              </a:rPr>
              <a:t>ng</a:t>
            </a:r>
            <a:endParaRPr lang="en-US" altLang="zh-CN" sz="4000" b="1" dirty="0">
              <a:solidFill>
                <a:srgbClr val="FF0000"/>
              </a:solidFill>
            </a:endParaRPr>
          </a:p>
        </p:txBody>
      </p:sp>
      <p:pic>
        <p:nvPicPr>
          <p:cNvPr id="10244" name="图片 10243" descr="w035"/>
          <p:cNvPicPr>
            <a:picLocks noChangeAspect="1"/>
          </p:cNvPicPr>
          <p:nvPr/>
        </p:nvPicPr>
        <p:blipFill>
          <a:blip r:embed="rId1"/>
          <a:stretch>
            <a:fillRect/>
          </a:stretch>
        </p:blipFill>
        <p:spPr>
          <a:xfrm>
            <a:off x="4067175" y="981075"/>
            <a:ext cx="927100" cy="5876925"/>
          </a:xfrm>
          <a:prstGeom prst="rect">
            <a:avLst/>
          </a:prstGeom>
          <a:noFill/>
          <a:ln w="9525">
            <a:noFill/>
          </a:ln>
        </p:spPr>
      </p:pic>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a:xfrm>
            <a:off x="468313" y="0"/>
            <a:ext cx="8229600" cy="620713"/>
          </a:xfrm>
          <a:ln/>
        </p:spPr>
        <p:txBody>
          <a:bodyPr anchor="ctr"/>
          <a:p>
            <a:r>
              <a:rPr lang="zh-CN" altLang="en-US" sz="4000" b="1" dirty="0">
                <a:solidFill>
                  <a:srgbClr val="FF0000"/>
                </a:solidFill>
              </a:rPr>
              <a:t>多音字</a:t>
            </a:r>
            <a:endParaRPr lang="zh-CN" altLang="en-US" sz="4000" b="1" dirty="0">
              <a:solidFill>
                <a:srgbClr val="FF0000"/>
              </a:solidFill>
            </a:endParaRPr>
          </a:p>
        </p:txBody>
      </p:sp>
      <p:sp>
        <p:nvSpPr>
          <p:cNvPr id="12291" name="文本占位符 12290"/>
          <p:cNvSpPr>
            <a:spLocks noGrp="1"/>
          </p:cNvSpPr>
          <p:nvPr>
            <p:ph type="body" idx="1"/>
          </p:nvPr>
        </p:nvSpPr>
        <p:spPr>
          <a:xfrm>
            <a:off x="0" y="692150"/>
            <a:ext cx="9144000" cy="6165850"/>
          </a:xfrm>
          <a:ln/>
        </p:spPr>
        <p:txBody>
          <a:bodyPr/>
          <a:p>
            <a:pPr>
              <a:buNone/>
            </a:pPr>
            <a:endParaRPr lang="en-US" altLang="zh-CN" dirty="0"/>
          </a:p>
          <a:p>
            <a:pPr>
              <a:buNone/>
            </a:pPr>
            <a:endParaRPr lang="en-US" altLang="zh-CN" dirty="0"/>
          </a:p>
        </p:txBody>
      </p:sp>
      <p:sp>
        <p:nvSpPr>
          <p:cNvPr id="12292" name="文本框 12291"/>
          <p:cNvSpPr txBox="1"/>
          <p:nvPr/>
        </p:nvSpPr>
        <p:spPr>
          <a:xfrm>
            <a:off x="-180975" y="3357563"/>
            <a:ext cx="1258888"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着</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2293" name="左大括号 12292"/>
          <p:cNvSpPr/>
          <p:nvPr/>
        </p:nvSpPr>
        <p:spPr>
          <a:xfrm>
            <a:off x="395288" y="981075"/>
            <a:ext cx="1223962" cy="5616575"/>
          </a:xfrm>
          <a:prstGeom prst="leftBrace">
            <a:avLst>
              <a:gd name="adj1" fmla="val 3824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2294" name="文本框 12293"/>
          <p:cNvSpPr txBox="1"/>
          <p:nvPr/>
        </p:nvSpPr>
        <p:spPr>
          <a:xfrm>
            <a:off x="1403350" y="692150"/>
            <a:ext cx="1800225"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zháo</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2295" name="文本框 12294"/>
          <p:cNvSpPr txBox="1"/>
          <p:nvPr/>
        </p:nvSpPr>
        <p:spPr>
          <a:xfrm>
            <a:off x="1116013" y="3284538"/>
            <a:ext cx="2160587"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zhu</a:t>
            </a:r>
            <a:r>
              <a:rPr lang="en-US" altLang="en-US" sz="4400" b="1" dirty="0">
                <a:solidFill>
                  <a:srgbClr val="FF0000"/>
                </a:solidFill>
                <a:latin typeface="Arial" panose="020B0604020202020204" pitchFamily="34" charset="0"/>
                <a:ea typeface="宋体" panose="02010600030101010101" pitchFamily="2" charset="-122"/>
              </a:rPr>
              <a:t>ó</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2296" name="文本框 12295"/>
          <p:cNvSpPr txBox="1"/>
          <p:nvPr/>
        </p:nvSpPr>
        <p:spPr>
          <a:xfrm>
            <a:off x="1331913" y="6096000"/>
            <a:ext cx="1368425"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zhe</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2297" name="文本框 12296"/>
          <p:cNvSpPr txBox="1"/>
          <p:nvPr/>
        </p:nvSpPr>
        <p:spPr>
          <a:xfrm>
            <a:off x="2627313" y="620713"/>
            <a:ext cx="1873250"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着急</a:t>
            </a:r>
            <a:endParaRPr lang="zh-CN" altLang="en-US" sz="4400" b="1" dirty="0">
              <a:latin typeface="Arial" panose="020B0604020202020204" pitchFamily="34" charset="0"/>
              <a:ea typeface="宋体" panose="02010600030101010101" pitchFamily="2" charset="-122"/>
            </a:endParaRPr>
          </a:p>
        </p:txBody>
      </p:sp>
      <p:sp>
        <p:nvSpPr>
          <p:cNvPr id="12298" name="文本框 12297"/>
          <p:cNvSpPr txBox="1"/>
          <p:nvPr/>
        </p:nvSpPr>
        <p:spPr>
          <a:xfrm>
            <a:off x="2411413" y="3213100"/>
            <a:ext cx="194627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着陆</a:t>
            </a:r>
            <a:endParaRPr lang="zh-CN" altLang="en-US" sz="4400" b="1" dirty="0">
              <a:latin typeface="Arial" panose="020B0604020202020204" pitchFamily="34" charset="0"/>
              <a:ea typeface="宋体" panose="02010600030101010101" pitchFamily="2" charset="-122"/>
            </a:endParaRPr>
          </a:p>
        </p:txBody>
      </p:sp>
      <p:sp>
        <p:nvSpPr>
          <p:cNvPr id="12299" name="文本框 12298"/>
          <p:cNvSpPr txBox="1"/>
          <p:nvPr/>
        </p:nvSpPr>
        <p:spPr>
          <a:xfrm>
            <a:off x="2268538" y="6096000"/>
            <a:ext cx="201612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听着</a:t>
            </a:r>
            <a:endParaRPr lang="zh-CN" altLang="en-US" sz="4400" b="1" dirty="0">
              <a:latin typeface="Arial" panose="020B0604020202020204" pitchFamily="34" charset="0"/>
              <a:ea typeface="宋体" panose="02010600030101010101" pitchFamily="2" charset="-122"/>
            </a:endParaRPr>
          </a:p>
        </p:txBody>
      </p:sp>
      <p:sp>
        <p:nvSpPr>
          <p:cNvPr id="12300" name="文本框 12299"/>
          <p:cNvSpPr txBox="1"/>
          <p:nvPr/>
        </p:nvSpPr>
        <p:spPr>
          <a:xfrm>
            <a:off x="4284663" y="3213100"/>
            <a:ext cx="936625"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宿</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2301" name="左大括号 12300"/>
          <p:cNvSpPr/>
          <p:nvPr/>
        </p:nvSpPr>
        <p:spPr>
          <a:xfrm>
            <a:off x="4932363" y="836613"/>
            <a:ext cx="1079500" cy="5616575"/>
          </a:xfrm>
          <a:prstGeom prst="leftBrace">
            <a:avLst>
              <a:gd name="adj1" fmla="val 43357"/>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2302" name="文本框 12301"/>
          <p:cNvSpPr txBox="1"/>
          <p:nvPr/>
        </p:nvSpPr>
        <p:spPr>
          <a:xfrm>
            <a:off x="6156325" y="549275"/>
            <a:ext cx="936625" cy="762000"/>
          </a:xfrm>
          <a:prstGeom prst="rect">
            <a:avLst/>
          </a:prstGeom>
          <a:noFill/>
          <a:ln w="9525">
            <a:noFill/>
          </a:ln>
        </p:spPr>
        <p:txBody>
          <a:bodyPr>
            <a:spAutoFit/>
          </a:bodyPr>
          <a:p>
            <a:pPr lvl="0">
              <a:spcBef>
                <a:spcPct val="50000"/>
              </a:spcBef>
            </a:pPr>
            <a:r>
              <a:rPr lang="en-US" altLang="zh-CN" sz="4400" dirty="0">
                <a:solidFill>
                  <a:srgbClr val="FF0000"/>
                </a:solidFill>
                <a:latin typeface="Arial" panose="020B0604020202020204" pitchFamily="34" charset="0"/>
                <a:ea typeface="宋体" panose="02010600030101010101" pitchFamily="2" charset="-122"/>
              </a:rPr>
              <a:t>s</a:t>
            </a:r>
            <a:r>
              <a:rPr lang="en-US" altLang="zh-CN" sz="4400" b="1" dirty="0">
                <a:solidFill>
                  <a:srgbClr val="FF0000"/>
                </a:solidFill>
                <a:latin typeface="Arial" panose="020B0604020202020204" pitchFamily="34" charset="0"/>
                <a:ea typeface="宋体" panose="02010600030101010101" pitchFamily="2" charset="-122"/>
              </a:rPr>
              <a:t>ù</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2303" name="文本框 12302"/>
          <p:cNvSpPr txBox="1"/>
          <p:nvPr/>
        </p:nvSpPr>
        <p:spPr>
          <a:xfrm>
            <a:off x="6011863" y="3213100"/>
            <a:ext cx="1295400"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xiǔ</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2304" name="文本框 12303"/>
          <p:cNvSpPr txBox="1"/>
          <p:nvPr/>
        </p:nvSpPr>
        <p:spPr>
          <a:xfrm>
            <a:off x="5867400" y="5876925"/>
            <a:ext cx="1079500"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xiù</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2305" name="文本框 12304"/>
          <p:cNvSpPr txBox="1"/>
          <p:nvPr/>
        </p:nvSpPr>
        <p:spPr>
          <a:xfrm>
            <a:off x="7667625" y="549275"/>
            <a:ext cx="147637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露宿</a:t>
            </a:r>
            <a:endParaRPr lang="zh-CN" altLang="en-US" sz="4400" b="1" dirty="0">
              <a:latin typeface="Arial" panose="020B0604020202020204" pitchFamily="34" charset="0"/>
              <a:ea typeface="宋体" panose="02010600030101010101" pitchFamily="2" charset="-122"/>
            </a:endParaRPr>
          </a:p>
        </p:txBody>
      </p:sp>
      <p:sp>
        <p:nvSpPr>
          <p:cNvPr id="12306" name="文本框 12305"/>
          <p:cNvSpPr txBox="1"/>
          <p:nvPr/>
        </p:nvSpPr>
        <p:spPr>
          <a:xfrm>
            <a:off x="7596188" y="3284538"/>
            <a:ext cx="1547812"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一宿</a:t>
            </a:r>
            <a:endParaRPr lang="zh-CN" altLang="en-US" sz="4400" b="1" dirty="0">
              <a:latin typeface="Arial" panose="020B0604020202020204" pitchFamily="34" charset="0"/>
              <a:ea typeface="宋体" panose="02010600030101010101" pitchFamily="2" charset="-122"/>
            </a:endParaRPr>
          </a:p>
        </p:txBody>
      </p:sp>
      <p:sp>
        <p:nvSpPr>
          <p:cNvPr id="12307" name="文本框 12306"/>
          <p:cNvSpPr txBox="1"/>
          <p:nvPr/>
        </p:nvSpPr>
        <p:spPr>
          <a:xfrm>
            <a:off x="7667625" y="5876925"/>
            <a:ext cx="147637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星宿</a:t>
            </a:r>
            <a:endParaRPr lang="zh-CN" altLang="en-US" sz="4400" b="1" dirty="0">
              <a:latin typeface="Arial" panose="020B0604020202020204" pitchFamily="34" charset="0"/>
              <a:ea typeface="宋体" panose="02010600030101010101" pitchFamily="2" charset="-122"/>
            </a:endParaRPr>
          </a:p>
        </p:txBody>
      </p:sp>
      <p:pic>
        <p:nvPicPr>
          <p:cNvPr id="12308" name="图片 12307" descr="t01e5e4bd24de49ad29"/>
          <p:cNvPicPr>
            <a:picLocks noChangeAspect="1"/>
          </p:cNvPicPr>
          <p:nvPr/>
        </p:nvPicPr>
        <p:blipFill>
          <a:blip r:embed="rId1"/>
          <a:stretch>
            <a:fillRect/>
          </a:stretch>
        </p:blipFill>
        <p:spPr>
          <a:xfrm>
            <a:off x="1692275" y="1700213"/>
            <a:ext cx="1943100" cy="1223962"/>
          </a:xfrm>
          <a:prstGeom prst="rect">
            <a:avLst/>
          </a:prstGeom>
          <a:noFill/>
          <a:ln w="9525">
            <a:noFill/>
          </a:ln>
        </p:spPr>
      </p:pic>
      <p:pic>
        <p:nvPicPr>
          <p:cNvPr id="12309" name="图片 12308" descr="t01e5e4bd24de49ad29"/>
          <p:cNvPicPr>
            <a:picLocks noChangeAspect="1"/>
          </p:cNvPicPr>
          <p:nvPr/>
        </p:nvPicPr>
        <p:blipFill>
          <a:blip r:embed="rId1"/>
          <a:stretch>
            <a:fillRect/>
          </a:stretch>
        </p:blipFill>
        <p:spPr>
          <a:xfrm>
            <a:off x="1547813" y="4437063"/>
            <a:ext cx="1943100" cy="1223962"/>
          </a:xfrm>
          <a:prstGeom prst="rect">
            <a:avLst/>
          </a:prstGeom>
          <a:noFill/>
          <a:ln w="9525">
            <a:noFill/>
          </a:ln>
        </p:spPr>
      </p:pic>
      <p:pic>
        <p:nvPicPr>
          <p:cNvPr id="12310" name="图片 12309" descr="t01098b10e640ad3b11"/>
          <p:cNvPicPr>
            <a:picLocks noChangeAspect="1"/>
          </p:cNvPicPr>
          <p:nvPr/>
        </p:nvPicPr>
        <p:blipFill>
          <a:blip r:embed="rId2"/>
          <a:stretch>
            <a:fillRect/>
          </a:stretch>
        </p:blipFill>
        <p:spPr>
          <a:xfrm>
            <a:off x="6659563" y="1628775"/>
            <a:ext cx="1584325" cy="1368425"/>
          </a:xfrm>
          <a:prstGeom prst="rect">
            <a:avLst/>
          </a:prstGeom>
          <a:noFill/>
          <a:ln w="9525">
            <a:noFill/>
          </a:ln>
        </p:spPr>
      </p:pic>
      <p:pic>
        <p:nvPicPr>
          <p:cNvPr id="12311" name="图片 12310" descr="t01098b10e640ad3b11"/>
          <p:cNvPicPr>
            <a:picLocks noChangeAspect="1"/>
          </p:cNvPicPr>
          <p:nvPr/>
        </p:nvPicPr>
        <p:blipFill>
          <a:blip r:embed="rId2"/>
          <a:stretch>
            <a:fillRect/>
          </a:stretch>
        </p:blipFill>
        <p:spPr>
          <a:xfrm>
            <a:off x="6732588" y="4221163"/>
            <a:ext cx="1584325" cy="1368425"/>
          </a:xfrm>
          <a:prstGeom prst="rect">
            <a:avLst/>
          </a:prstGeom>
          <a:noFill/>
          <a:ln w="9525">
            <a:noFill/>
          </a:ln>
        </p:spPr>
      </p:pic>
    </p:spTree>
  </p:cSld>
  <p:clrMapOvr>
    <a:masterClrMapping/>
  </p:clrMapOvr>
  <p:transition spd="med">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p:cNvSpPr>
          <p:nvPr>
            <p:ph type="title"/>
          </p:nvPr>
        </p:nvSpPr>
        <p:spPr>
          <a:ln/>
        </p:spPr>
        <p:txBody>
          <a:bodyPr anchor="ctr"/>
          <a:p>
            <a:br>
              <a:rPr lang="en-US" altLang="zh-CN" sz="4000" dirty="0"/>
            </a:br>
            <a:endParaRPr lang="en-US" altLang="zh-CN" sz="4000" dirty="0"/>
          </a:p>
        </p:txBody>
      </p:sp>
      <p:sp>
        <p:nvSpPr>
          <p:cNvPr id="11267" name="文本占位符 11266"/>
          <p:cNvSpPr>
            <a:spLocks noGrp="1"/>
          </p:cNvSpPr>
          <p:nvPr>
            <p:ph type="body" idx="1"/>
          </p:nvPr>
        </p:nvSpPr>
        <p:spPr>
          <a:xfrm>
            <a:off x="0" y="0"/>
            <a:ext cx="9144000" cy="6858000"/>
          </a:xfrm>
          <a:ln/>
        </p:spPr>
        <p:txBody>
          <a:bodyPr/>
          <a:p>
            <a:pPr>
              <a:buNone/>
            </a:pPr>
            <a:endParaRPr lang="en-US" altLang="zh-CN" dirty="0"/>
          </a:p>
          <a:p>
            <a:pPr>
              <a:buNone/>
            </a:pPr>
            <a:endParaRPr lang="en-US" altLang="zh-CN" dirty="0"/>
          </a:p>
        </p:txBody>
      </p:sp>
      <p:sp>
        <p:nvSpPr>
          <p:cNvPr id="11268" name="文本框 11267"/>
          <p:cNvSpPr txBox="1"/>
          <p:nvPr/>
        </p:nvSpPr>
        <p:spPr>
          <a:xfrm>
            <a:off x="0" y="3068638"/>
            <a:ext cx="684213"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折</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1269" name="左大括号 11268"/>
          <p:cNvSpPr/>
          <p:nvPr/>
        </p:nvSpPr>
        <p:spPr>
          <a:xfrm>
            <a:off x="539750" y="620713"/>
            <a:ext cx="1368425" cy="5761037"/>
          </a:xfrm>
          <a:prstGeom prst="leftBrace">
            <a:avLst>
              <a:gd name="adj1" fmla="val 35083"/>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1270" name="文本框 11269"/>
          <p:cNvSpPr txBox="1"/>
          <p:nvPr/>
        </p:nvSpPr>
        <p:spPr>
          <a:xfrm>
            <a:off x="1692275" y="260350"/>
            <a:ext cx="1441450"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zhé</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71" name="文本框 11270"/>
          <p:cNvSpPr txBox="1"/>
          <p:nvPr/>
        </p:nvSpPr>
        <p:spPr>
          <a:xfrm>
            <a:off x="1619250" y="2997200"/>
            <a:ext cx="1296988"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zhē</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72" name="文本框 11271"/>
          <p:cNvSpPr txBox="1"/>
          <p:nvPr/>
        </p:nvSpPr>
        <p:spPr>
          <a:xfrm>
            <a:off x="1692275" y="5805488"/>
            <a:ext cx="1439863"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shé</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73" name="文本框 11272"/>
          <p:cNvSpPr txBox="1"/>
          <p:nvPr/>
        </p:nvSpPr>
        <p:spPr>
          <a:xfrm>
            <a:off x="2771775" y="188913"/>
            <a:ext cx="1728788"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曲折</a:t>
            </a:r>
            <a:endParaRPr lang="zh-CN" altLang="en-US" sz="4400" b="1" dirty="0">
              <a:latin typeface="Arial" panose="020B0604020202020204" pitchFamily="34" charset="0"/>
              <a:ea typeface="宋体" panose="02010600030101010101" pitchFamily="2" charset="-122"/>
            </a:endParaRPr>
          </a:p>
        </p:txBody>
      </p:sp>
      <p:sp>
        <p:nvSpPr>
          <p:cNvPr id="11274" name="文本框 11273"/>
          <p:cNvSpPr txBox="1"/>
          <p:nvPr/>
        </p:nvSpPr>
        <p:spPr>
          <a:xfrm>
            <a:off x="2700338" y="2997200"/>
            <a:ext cx="1511300"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折腾</a:t>
            </a:r>
            <a:endParaRPr lang="zh-CN" altLang="en-US" sz="4400" b="1" dirty="0">
              <a:latin typeface="Arial" panose="020B0604020202020204" pitchFamily="34" charset="0"/>
              <a:ea typeface="宋体" panose="02010600030101010101" pitchFamily="2" charset="-122"/>
            </a:endParaRPr>
          </a:p>
        </p:txBody>
      </p:sp>
      <p:sp>
        <p:nvSpPr>
          <p:cNvPr id="11275" name="文本框 11274"/>
          <p:cNvSpPr txBox="1"/>
          <p:nvPr/>
        </p:nvSpPr>
        <p:spPr>
          <a:xfrm>
            <a:off x="2700338" y="5805488"/>
            <a:ext cx="1800225"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折本</a:t>
            </a:r>
            <a:endParaRPr lang="zh-CN" altLang="en-US" sz="4400" b="1" dirty="0">
              <a:latin typeface="Arial" panose="020B0604020202020204" pitchFamily="34" charset="0"/>
              <a:ea typeface="宋体" panose="02010600030101010101" pitchFamily="2" charset="-122"/>
            </a:endParaRPr>
          </a:p>
        </p:txBody>
      </p:sp>
      <p:sp>
        <p:nvSpPr>
          <p:cNvPr id="11276" name="文本框 11275"/>
          <p:cNvSpPr txBox="1"/>
          <p:nvPr/>
        </p:nvSpPr>
        <p:spPr>
          <a:xfrm>
            <a:off x="4427538" y="2997200"/>
            <a:ext cx="1223962"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铺</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1277" name="左大括号 11276"/>
          <p:cNvSpPr/>
          <p:nvPr/>
        </p:nvSpPr>
        <p:spPr>
          <a:xfrm>
            <a:off x="5003800" y="549275"/>
            <a:ext cx="1296988" cy="5832475"/>
          </a:xfrm>
          <a:prstGeom prst="leftBrace">
            <a:avLst>
              <a:gd name="adj1" fmla="val 37474"/>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1278" name="文本框 11277"/>
          <p:cNvSpPr txBox="1"/>
          <p:nvPr/>
        </p:nvSpPr>
        <p:spPr>
          <a:xfrm>
            <a:off x="6227763" y="260350"/>
            <a:ext cx="865187" cy="762000"/>
          </a:xfrm>
          <a:prstGeom prst="rect">
            <a:avLst/>
          </a:prstGeom>
          <a:noFill/>
          <a:ln w="9525">
            <a:noFill/>
          </a:ln>
        </p:spPr>
        <p:txBody>
          <a:bodyPr>
            <a:spAutoFit/>
          </a:bodyPr>
          <a:p>
            <a:pPr lvl="0">
              <a:spcBef>
                <a:spcPct val="50000"/>
              </a:spcBef>
            </a:pPr>
            <a:r>
              <a:rPr lang="en-US" altLang="zh-CN" sz="4400" dirty="0">
                <a:solidFill>
                  <a:srgbClr val="FF0000"/>
                </a:solidFill>
                <a:latin typeface="Arial" panose="020B0604020202020204" pitchFamily="34" charset="0"/>
                <a:ea typeface="宋体" panose="02010600030101010101" pitchFamily="2" charset="-122"/>
              </a:rPr>
              <a:t>p</a:t>
            </a:r>
            <a:r>
              <a:rPr lang="en-US" altLang="zh-CN" sz="4400" b="1" dirty="0">
                <a:solidFill>
                  <a:srgbClr val="FF0000"/>
                </a:solidFill>
                <a:latin typeface="Arial" panose="020B0604020202020204" pitchFamily="34" charset="0"/>
                <a:ea typeface="宋体" panose="02010600030101010101" pitchFamily="2" charset="-122"/>
              </a:rPr>
              <a:t>ù</a:t>
            </a:r>
            <a:r>
              <a:rPr lang="en-US" altLang="zh-CN" sz="4400" dirty="0">
                <a:solidFill>
                  <a:srgbClr val="FF0000"/>
                </a:solidFill>
                <a:latin typeface="Arial" panose="020B0604020202020204" pitchFamily="34" charset="0"/>
                <a:ea typeface="宋体" panose="02010600030101010101" pitchFamily="2" charset="-122"/>
              </a:rPr>
              <a:t> </a:t>
            </a:r>
            <a:endParaRPr lang="en-US" altLang="zh-CN" sz="4400" dirty="0">
              <a:solidFill>
                <a:srgbClr val="FF0000"/>
              </a:solidFill>
              <a:latin typeface="Arial" panose="020B0604020202020204" pitchFamily="34" charset="0"/>
              <a:ea typeface="宋体" panose="02010600030101010101" pitchFamily="2" charset="-122"/>
            </a:endParaRPr>
          </a:p>
        </p:txBody>
      </p:sp>
      <p:sp>
        <p:nvSpPr>
          <p:cNvPr id="11279" name="文本框 11278"/>
          <p:cNvSpPr txBox="1"/>
          <p:nvPr/>
        </p:nvSpPr>
        <p:spPr>
          <a:xfrm>
            <a:off x="6084888" y="5805488"/>
            <a:ext cx="1079500" cy="762000"/>
          </a:xfrm>
          <a:prstGeom prst="rect">
            <a:avLst/>
          </a:prstGeom>
          <a:noFill/>
          <a:ln w="9525">
            <a:noFill/>
          </a:ln>
        </p:spPr>
        <p:txBody>
          <a:bodyPr>
            <a:spAutoFit/>
          </a:bodyPr>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pū</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80" name="文本框 11279"/>
          <p:cNvSpPr txBox="1"/>
          <p:nvPr/>
        </p:nvSpPr>
        <p:spPr>
          <a:xfrm>
            <a:off x="7524750" y="188913"/>
            <a:ext cx="1439863"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床铺</a:t>
            </a:r>
            <a:endParaRPr lang="zh-CN" altLang="en-US" sz="4400" b="1" dirty="0">
              <a:latin typeface="Arial" panose="020B0604020202020204" pitchFamily="34" charset="0"/>
              <a:ea typeface="宋体" panose="02010600030101010101" pitchFamily="2" charset="-122"/>
            </a:endParaRPr>
          </a:p>
        </p:txBody>
      </p:sp>
      <p:sp>
        <p:nvSpPr>
          <p:cNvPr id="11281" name="文本框 11280"/>
          <p:cNvSpPr txBox="1"/>
          <p:nvPr/>
        </p:nvSpPr>
        <p:spPr>
          <a:xfrm>
            <a:off x="7415213" y="5876925"/>
            <a:ext cx="1728787" cy="762000"/>
          </a:xfrm>
          <a:prstGeom prst="rect">
            <a:avLst/>
          </a:prstGeom>
          <a:noFill/>
          <a:ln w="9525">
            <a:noFill/>
          </a:ln>
        </p:spPr>
        <p:txBody>
          <a:bodyPr>
            <a:spAutoFit/>
          </a:bodyPr>
          <a:p>
            <a:pPr lvl="0">
              <a:spcBef>
                <a:spcPct val="50000"/>
              </a:spcBef>
            </a:pPr>
            <a:r>
              <a:rPr lang="zh-CN" altLang="en-US" sz="4400" b="1" dirty="0">
                <a:latin typeface="Arial" panose="020B0604020202020204" pitchFamily="34" charset="0"/>
                <a:ea typeface="宋体" panose="02010600030101010101" pitchFamily="2" charset="-122"/>
              </a:rPr>
              <a:t>铺垫</a:t>
            </a:r>
            <a:endParaRPr lang="zh-CN" altLang="en-US" sz="4400" b="1" dirty="0">
              <a:latin typeface="Arial" panose="020B0604020202020204" pitchFamily="34" charset="0"/>
              <a:ea typeface="宋体" panose="02010600030101010101" pitchFamily="2" charset="-122"/>
            </a:endParaRPr>
          </a:p>
        </p:txBody>
      </p:sp>
      <p:pic>
        <p:nvPicPr>
          <p:cNvPr id="11282" name="图片 11281" descr="t01ff86e4fa4f84a616"/>
          <p:cNvPicPr>
            <a:picLocks noChangeAspect="1"/>
          </p:cNvPicPr>
          <p:nvPr/>
        </p:nvPicPr>
        <p:blipFill>
          <a:blip r:embed="rId1"/>
          <a:stretch>
            <a:fillRect/>
          </a:stretch>
        </p:blipFill>
        <p:spPr>
          <a:xfrm>
            <a:off x="2124075" y="1341438"/>
            <a:ext cx="1871663" cy="1268412"/>
          </a:xfrm>
          <a:prstGeom prst="rect">
            <a:avLst/>
          </a:prstGeom>
          <a:noFill/>
          <a:ln w="9525">
            <a:noFill/>
          </a:ln>
        </p:spPr>
      </p:pic>
      <p:pic>
        <p:nvPicPr>
          <p:cNvPr id="11283" name="图片 11282" descr="t01ff86e4fa4f84a616"/>
          <p:cNvPicPr>
            <a:picLocks noChangeAspect="1"/>
          </p:cNvPicPr>
          <p:nvPr/>
        </p:nvPicPr>
        <p:blipFill>
          <a:blip r:embed="rId1"/>
          <a:stretch>
            <a:fillRect/>
          </a:stretch>
        </p:blipFill>
        <p:spPr>
          <a:xfrm>
            <a:off x="2051050" y="4076700"/>
            <a:ext cx="1871663" cy="1268413"/>
          </a:xfrm>
          <a:prstGeom prst="rect">
            <a:avLst/>
          </a:prstGeom>
          <a:noFill/>
          <a:ln w="9525">
            <a:noFill/>
          </a:ln>
        </p:spPr>
      </p:pic>
      <p:pic>
        <p:nvPicPr>
          <p:cNvPr id="11284" name="图片 11283" descr="t01779c540571a2c3f3"/>
          <p:cNvPicPr>
            <a:picLocks noChangeAspect="1"/>
          </p:cNvPicPr>
          <p:nvPr/>
        </p:nvPicPr>
        <p:blipFill>
          <a:blip r:embed="rId2"/>
          <a:stretch>
            <a:fillRect/>
          </a:stretch>
        </p:blipFill>
        <p:spPr>
          <a:xfrm>
            <a:off x="6804025" y="1557338"/>
            <a:ext cx="1728788" cy="3959225"/>
          </a:xfrm>
          <a:prstGeom prst="rect">
            <a:avLst/>
          </a:prstGeom>
          <a:noFill/>
          <a:ln w="9525">
            <a:noFill/>
          </a:ln>
        </p:spPr>
      </p:pic>
    </p:spTree>
  </p:cSld>
  <p:clrMapOvr>
    <a:masterClrMapping/>
  </p:clrMapOvr>
  <p:transition spd="med">
    <p:wheel spokes="8"/>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4641</Words>
  <Application>WPS 演示</Application>
  <PresentationFormat>在屏幕上显示</PresentationFormat>
  <Paragraphs>358</Paragraphs>
  <Slides>40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40</vt:i4>
      </vt:variant>
    </vt:vector>
  </HeadingPairs>
  <TitlesOfParts>
    <vt:vector size="52" baseType="lpstr">
      <vt:lpstr>Arial</vt:lpstr>
      <vt:lpstr>宋体</vt:lpstr>
      <vt:lpstr>Wingdings</vt:lpstr>
      <vt:lpstr>黑体</vt:lpstr>
      <vt:lpstr>+mn-ea</vt:lpstr>
      <vt:lpstr>Times New Roman</vt:lpstr>
      <vt:lpstr>华文隶书</vt:lpstr>
      <vt:lpstr>隶书</vt:lpstr>
      <vt:lpstr>微软雅黑</vt:lpstr>
      <vt:lpstr>Calibri</vt:lpstr>
      <vt:lpstr>Segoe Print</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13</cp:revision>
  <dcterms:created xsi:type="dcterms:W3CDTF">2017-03-18T01:49:53Z</dcterms:created>
  <dcterms:modified xsi:type="dcterms:W3CDTF">2018-10-19T02:20:03Z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