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88" r:id="rId4"/>
    <p:sldId id="258" r:id="rId5"/>
    <p:sldId id="259" r:id="rId6"/>
    <p:sldId id="261" r:id="rId7"/>
    <p:sldId id="260" r:id="rId8"/>
    <p:sldId id="295" r:id="rId9"/>
    <p:sldId id="296" r:id="rId10"/>
    <p:sldId id="297" r:id="rId11"/>
    <p:sldId id="293" r:id="rId12"/>
    <p:sldId id="294" r:id="rId13"/>
    <p:sldId id="289" r:id="rId14"/>
    <p:sldId id="290" r:id="rId15"/>
    <p:sldId id="291" r:id="rId16"/>
    <p:sldId id="292" r:id="rId17"/>
    <p:sldId id="262" r:id="rId18"/>
    <p:sldId id="263" r:id="rId19"/>
    <p:sldId id="298" r:id="rId20"/>
    <p:sldId id="264" r:id="rId21"/>
    <p:sldId id="265" r:id="rId22"/>
    <p:sldId id="266" r:id="rId23"/>
    <p:sldId id="267" r:id="rId24"/>
    <p:sldId id="268" r:id="rId25"/>
    <p:sldId id="269" r:id="rId26"/>
    <p:sldId id="270" r:id="rId27"/>
    <p:sldId id="271" r:id="rId28"/>
    <p:sldId id="272" r:id="rId29"/>
    <p:sldId id="273" r:id="rId30"/>
    <p:sldId id="274" r:id="rId31"/>
    <p:sldId id="275" r:id="rId32"/>
    <p:sldId id="276" r:id="rId33"/>
    <p:sldId id="278" r:id="rId34"/>
    <p:sldId id="279" r:id="rId35"/>
    <p:sldId id="277" r:id="rId36"/>
    <p:sldId id="280" r:id="rId3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-9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circle/>
    <p:sndAc>
      <p:stSnd>
        <p:snd r:embed="rId2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circle/>
    <p:sndAc>
      <p:stSnd>
        <p:snd r:embed="rId2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circle/>
    <p:sndAc>
      <p:stSnd>
        <p:snd r:embed="rId2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circle/>
    <p:sndAc>
      <p:stSnd>
        <p:snd r:embed="rId2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circle/>
    <p:sndAc>
      <p:stSnd>
        <p:snd r:embed="rId2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circle/>
    <p:sndAc>
      <p:stSnd>
        <p:snd r:embed="rId2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circle/>
    <p:sndAc>
      <p:stSnd>
        <p:snd r:embed="rId2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circle/>
    <p:sndAc>
      <p:stSnd>
        <p:snd r:embed="rId2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circle/>
    <p:sndAc>
      <p:stSnd>
        <p:snd r:embed="rId2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circle/>
    <p:sndAc>
      <p:stSnd>
        <p:snd r:embed="rId2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circle/>
    <p:sndAc>
      <p:stSnd>
        <p:snd r:embed="rId2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audio" Target="../media/audio1.wav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circle/>
    <p:sndAc>
      <p:stSnd>
        <p:snd r:embed="rId12" name="chimes.wav"/>
      </p:stSnd>
    </p:sndAc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2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3.GI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28.GIF"/><Relationship Id="rId1" Type="http://schemas.openxmlformats.org/officeDocument/2006/relationships/image" Target="../media/image27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29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30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audio" Target="../media/audio1.wav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32.GIF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33.GIF"/><Relationship Id="rId1" Type="http://schemas.openxmlformats.org/officeDocument/2006/relationships/image" Target="../media/image32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34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35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36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37.GI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32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33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38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4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39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4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40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41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42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4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7.GIF"/><Relationship Id="rId3" Type="http://schemas.openxmlformats.org/officeDocument/2006/relationships/image" Target="../media/image6.png"/><Relationship Id="rId2" Type="http://schemas.microsoft.com/office/2007/relationships/media" Target="file:///H:\&#19971;&#24180;&#32423;&#19979;&#20876;&#35821;&#25991;&#35838;&#20214;&#26032;\&#19971;&#19979;&#20108;&#26032;\7&#22303;&#22320;&#30340;&#35475;&#35328;\&#22303;&#22320;&#30340;&#35475;&#35328;.mp3" TargetMode="External"/><Relationship Id="rId1" Type="http://schemas.openxmlformats.org/officeDocument/2006/relationships/audio" Target="file:///H:\&#19971;&#24180;&#32423;&#19979;&#20876;&#35821;&#25991;&#35838;&#20214;&#26032;\&#19971;&#19979;&#20108;&#26032;\7&#22303;&#22320;&#30340;&#35475;&#35328;\&#22303;&#22320;&#30340;&#35475;&#35328;.mp3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8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0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76250"/>
          </a:xfrm>
          <a:ln/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  <a:ea typeface="华文行楷" pitchFamily="2" charset="-122"/>
              </a:rPr>
              <a:t>导入新课</a:t>
            </a:r>
            <a:endParaRPr lang="zh-CN" altLang="en-US" b="1" dirty="0">
              <a:solidFill>
                <a:srgbClr val="FF0000"/>
              </a:solidFill>
              <a:ea typeface="华文行楷" pitchFamily="2" charset="-122"/>
            </a:endParaRPr>
          </a:p>
        </p:txBody>
      </p:sp>
      <p:sp>
        <p:nvSpPr>
          <p:cNvPr id="3075" name="文本占位符 3074"/>
          <p:cNvSpPr>
            <a:spLocks noGrp="1"/>
          </p:cNvSpPr>
          <p:nvPr>
            <p:ph type="body" idx="1"/>
          </p:nvPr>
        </p:nvSpPr>
        <p:spPr>
          <a:xfrm>
            <a:off x="0" y="692150"/>
            <a:ext cx="9144000" cy="6165850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sz="4400" b="1" dirty="0">
                <a:ea typeface="华文新魏" pitchFamily="2" charset="-122"/>
              </a:rPr>
              <a:t>        “</a:t>
            </a:r>
            <a:r>
              <a:rPr lang="zh-CN" altLang="en-US" sz="4400" b="1" dirty="0">
                <a:ea typeface="华文新魏" pitchFamily="2" charset="-122"/>
              </a:rPr>
              <a:t>九</a:t>
            </a:r>
            <a:r>
              <a:rPr lang="en-US" altLang="zh-CN" sz="4400" b="1" dirty="0">
                <a:ea typeface="华文新魏" pitchFamily="2" charset="-122"/>
              </a:rPr>
              <a:t>·</a:t>
            </a:r>
            <a:r>
              <a:rPr lang="zh-CN" altLang="en-US" sz="4400" b="1" dirty="0">
                <a:ea typeface="华文新魏" pitchFamily="2" charset="-122"/>
              </a:rPr>
              <a:t>一八”事件，日本侵略者的铁蹄践踏着富饶的关东平原，无数的东北同胞被迫背井离乡，四处流浪。他们不知何时才能回到自己可爱的故乡，才能与家人欢聚一堂。事隔十年，作为东北作家群中的一员，作者怀着难以遏制的思乡之情，面对故乡的土地发出了壮怀激越的誓言。</a:t>
            </a:r>
            <a:endParaRPr lang="zh-CN" altLang="en-US" sz="4400" b="1" dirty="0">
              <a:ea typeface="华文新魏" pitchFamily="2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sz="2000" dirty="0"/>
          </a:p>
        </p:txBody>
      </p:sp>
      <p:pic>
        <p:nvPicPr>
          <p:cNvPr id="3076" name="图片 3075" descr="t0157c1500395719b9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3438" y="6021388"/>
            <a:ext cx="4500562" cy="836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ircle/>
    <p:sndAc>
      <p:stSnd>
        <p:snd r:embed="rId2" name="chimes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标题 4096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713"/>
          </a:xfrm>
          <a:ln/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  <a:ea typeface="华文行楷" pitchFamily="2" charset="-122"/>
              </a:rPr>
              <a:t>学习词语</a:t>
            </a:r>
            <a:endParaRPr lang="zh-CN" altLang="en-US" b="1" dirty="0">
              <a:solidFill>
                <a:srgbClr val="FF0000"/>
              </a:solidFill>
              <a:ea typeface="华文行楷" pitchFamily="2" charset="-122"/>
            </a:endParaRPr>
          </a:p>
        </p:txBody>
      </p:sp>
      <p:sp>
        <p:nvSpPr>
          <p:cNvPr id="40963" name="文本占位符 40962"/>
          <p:cNvSpPr>
            <a:spLocks noGrp="1"/>
          </p:cNvSpPr>
          <p:nvPr>
            <p:ph type="body" idx="1"/>
          </p:nvPr>
        </p:nvSpPr>
        <p:spPr>
          <a:xfrm>
            <a:off x="0" y="765175"/>
            <a:ext cx="9144000" cy="6092825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</a:t>
            </a:r>
            <a:r>
              <a:rPr lang="zh-CN" altLang="en-US" sz="4000" b="1" dirty="0"/>
              <a:t>炽痛</a:t>
            </a:r>
            <a:r>
              <a:rPr lang="en-US" altLang="zh-CN" sz="4000" b="1" err="1">
                <a:solidFill>
                  <a:srgbClr val="FF0000"/>
                </a:solidFill>
              </a:rPr>
              <a:t>chì    tòng</a:t>
            </a:r>
            <a:r>
              <a:rPr lang="zh-CN" altLang="en-US" sz="4000" b="1" dirty="0"/>
              <a:t>热烈而深切。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嗥鸣</a:t>
            </a:r>
            <a:r>
              <a:rPr lang="en-US" altLang="zh-CN" sz="4000" b="1" err="1">
                <a:solidFill>
                  <a:srgbClr val="FF0000"/>
                </a:solidFill>
              </a:rPr>
              <a:t>háo   míng</a:t>
            </a:r>
            <a:r>
              <a:rPr lang="zh-CN" altLang="en-US" sz="4000" b="1" dirty="0"/>
              <a:t>（野兽）大声嚎叫。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斑斓</a:t>
            </a:r>
            <a:r>
              <a:rPr lang="en-US" altLang="zh-CN" sz="4000" b="1" err="1">
                <a:solidFill>
                  <a:srgbClr val="FF0000"/>
                </a:solidFill>
              </a:rPr>
              <a:t>bān   lán</a:t>
            </a:r>
            <a:r>
              <a:rPr lang="zh-CN" altLang="en-US" sz="4000" b="1" dirty="0"/>
              <a:t>灿烂多彩。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谰语</a:t>
            </a:r>
            <a:r>
              <a:rPr lang="en-US" altLang="zh-CN" sz="4000" b="1" err="1">
                <a:solidFill>
                  <a:srgbClr val="FF0000"/>
                </a:solidFill>
              </a:rPr>
              <a:t>lán     yǔ</a:t>
            </a:r>
            <a:r>
              <a:rPr lang="zh-CN" altLang="en-US" sz="4000" b="1" dirty="0"/>
              <a:t>没有根据的话。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怪诞</a:t>
            </a:r>
            <a:r>
              <a:rPr lang="en-US" altLang="zh-CN" sz="4000" b="1" err="1">
                <a:solidFill>
                  <a:srgbClr val="FF0000"/>
                </a:solidFill>
              </a:rPr>
              <a:t>guài   dàn</a:t>
            </a:r>
            <a:r>
              <a:rPr lang="zh-CN" altLang="en-US" sz="4000" b="1" dirty="0"/>
              <a:t>奇怪，古怪。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亘古</a:t>
            </a:r>
            <a:r>
              <a:rPr lang="en-US" altLang="zh-CN" sz="4000" b="1" err="1">
                <a:solidFill>
                  <a:srgbClr val="FF0000"/>
                </a:solidFill>
              </a:rPr>
              <a:t>gèn    gǔ</a:t>
            </a:r>
            <a:r>
              <a:rPr lang="zh-CN" altLang="en-US" sz="4000" b="1" dirty="0"/>
              <a:t>远古。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默契</a:t>
            </a:r>
            <a:r>
              <a:rPr lang="en-US" altLang="zh-CN" sz="4000" b="1" err="1">
                <a:solidFill>
                  <a:srgbClr val="FF0000"/>
                </a:solidFill>
              </a:rPr>
              <a:t>mò     qì</a:t>
            </a:r>
            <a:r>
              <a:rPr lang="zh-CN" altLang="en-US" sz="4000" b="1" dirty="0"/>
              <a:t>双方的意思没有明白说出而彼此有一致的了解。   　</a:t>
            </a:r>
            <a:r>
              <a:rPr lang="zh-CN" altLang="en-US" dirty="0"/>
              <a:t>  　 </a:t>
            </a:r>
            <a:endParaRPr lang="zh-CN" altLang="en-US" dirty="0"/>
          </a:p>
        </p:txBody>
      </p:sp>
      <p:pic>
        <p:nvPicPr>
          <p:cNvPr id="40964" name="图片 40963" descr="t010dd677265acc2f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51725" y="2276475"/>
            <a:ext cx="1692275" cy="26654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ircle/>
    <p:sndAc>
      <p:stSnd>
        <p:snd r:embed="rId2" name="chimes.wav"/>
      </p:stSnd>
    </p:sndAc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标题 4198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41987" name="文本占位符 41986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</a:t>
            </a:r>
            <a:r>
              <a:rPr lang="zh-CN" altLang="en-US" sz="4000" b="1" dirty="0"/>
              <a:t>田垄</a:t>
            </a:r>
            <a:r>
              <a:rPr lang="en-US" altLang="zh-CN" sz="4000" b="1" err="1">
                <a:solidFill>
                  <a:srgbClr val="FF0000"/>
                </a:solidFill>
              </a:rPr>
              <a:t>tián lǒng</a:t>
            </a:r>
            <a:r>
              <a:rPr lang="zh-CN" altLang="en-US" sz="4000" b="1" dirty="0"/>
              <a:t>在耕地上培成的一行的土埂，在上面种植作物。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蚱蜢</a:t>
            </a:r>
            <a:r>
              <a:rPr lang="en-US" altLang="zh-CN" sz="4000" b="1" err="1">
                <a:solidFill>
                  <a:srgbClr val="FF0000"/>
                </a:solidFill>
              </a:rPr>
              <a:t>zhà   meng</a:t>
            </a:r>
            <a:r>
              <a:rPr lang="zh-CN" altLang="en-US" sz="4000" b="1" dirty="0"/>
              <a:t>昆虫，像蝗虫，常生活在一个地区，不向外地迁移，是害虫。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污秽</a:t>
            </a:r>
            <a:r>
              <a:rPr lang="en-US" altLang="zh-CN" sz="4000" b="1" err="1">
                <a:solidFill>
                  <a:srgbClr val="FF0000"/>
                </a:solidFill>
              </a:rPr>
              <a:t>wū huì</a:t>
            </a:r>
            <a:r>
              <a:rPr lang="zh-CN" altLang="en-US" sz="4000" b="1" dirty="0"/>
              <a:t>肮脏的东西。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幽远</a:t>
            </a:r>
            <a:r>
              <a:rPr lang="en-US" altLang="zh-CN" sz="4000" b="1" err="1">
                <a:solidFill>
                  <a:srgbClr val="FF0000"/>
                </a:solidFill>
              </a:rPr>
              <a:t>yōu   shēn</a:t>
            </a:r>
            <a:r>
              <a:rPr lang="zh-CN" altLang="en-US" sz="4000" b="1" dirty="0"/>
              <a:t>幽深。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破晓</a:t>
            </a:r>
            <a:r>
              <a:rPr lang="en-US" altLang="zh-CN" sz="4000" b="1" err="1">
                <a:solidFill>
                  <a:srgbClr val="FF0000"/>
                </a:solidFill>
              </a:rPr>
              <a:t>p</a:t>
            </a:r>
            <a:r>
              <a:rPr lang="en-US" altLang="en-US" sz="4000" b="1" err="1">
                <a:solidFill>
                  <a:srgbClr val="FF0000"/>
                </a:solidFill>
              </a:rPr>
              <a:t>ò</a:t>
            </a:r>
            <a:r>
              <a:rPr lang="en-US" altLang="zh-CN" sz="4000" b="1" err="1">
                <a:solidFill>
                  <a:srgbClr val="FF0000"/>
                </a:solidFill>
              </a:rPr>
              <a:t>  xi</a:t>
            </a:r>
            <a:r>
              <a:rPr lang="en-US" altLang="en-US" sz="4000" b="1" err="1">
                <a:solidFill>
                  <a:srgbClr val="FF0000"/>
                </a:solidFill>
              </a:rPr>
              <a:t>ǎ</a:t>
            </a:r>
            <a:r>
              <a:rPr lang="en-US" altLang="zh-CN" sz="4000" b="1" err="1">
                <a:solidFill>
                  <a:srgbClr val="FF0000"/>
                </a:solidFill>
              </a:rPr>
              <a:t>o</a:t>
            </a:r>
            <a:r>
              <a:rPr lang="zh-CN" altLang="en-US" sz="4000" b="1" dirty="0"/>
              <a:t>﹙天﹚ 刚亮。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耻辱</a:t>
            </a:r>
            <a:r>
              <a:rPr lang="en-US" altLang="zh-CN" sz="4000" b="1" err="1">
                <a:solidFill>
                  <a:srgbClr val="FF0000"/>
                </a:solidFill>
              </a:rPr>
              <a:t>chǐ  rǔ</a:t>
            </a:r>
            <a:r>
              <a:rPr lang="zh-CN" altLang="en-US" sz="4000" b="1" dirty="0"/>
              <a:t>声誉上受到的损害；可耻的事情。</a:t>
            </a:r>
            <a:r>
              <a:rPr lang="zh-CN" altLang="en-US" dirty="0"/>
              <a:t>　　 </a:t>
            </a:r>
            <a:endParaRPr lang="zh-CN" altLang="en-US" dirty="0"/>
          </a:p>
        </p:txBody>
      </p:sp>
      <p:pic>
        <p:nvPicPr>
          <p:cNvPr id="41988" name="图片 41987" descr="t01c9a68c360bd3776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64388" y="3141663"/>
            <a:ext cx="1979612" cy="1743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ircle/>
    <p:sndAc>
      <p:stSnd>
        <p:snd r:embed="rId2" name="chimes.wav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6" name="图片 36865" descr="hua007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0" y="-2892425"/>
            <a:ext cx="13000038" cy="9750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7" name="图片 36866" descr="马群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2438400"/>
            <a:ext cx="5029200" cy="441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8" name="图片 36867" descr="白桦林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295400"/>
            <a:ext cx="4876800" cy="464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9" name="文本框 36868"/>
          <p:cNvSpPr txBox="1"/>
          <p:nvPr/>
        </p:nvSpPr>
        <p:spPr>
          <a:xfrm>
            <a:off x="0" y="4191000"/>
            <a:ext cx="475615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4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东北特有的物产</a:t>
            </a:r>
            <a:r>
              <a:rPr lang="en-US" altLang="zh-CN" sz="48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:</a:t>
            </a:r>
            <a:endParaRPr lang="en-US" altLang="zh-CN" sz="4800" b="1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6870" name="文本框 36869"/>
          <p:cNvSpPr txBox="1"/>
          <p:nvPr/>
        </p:nvSpPr>
        <p:spPr>
          <a:xfrm>
            <a:off x="1828800" y="2590800"/>
            <a:ext cx="1708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40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白桦林</a:t>
            </a:r>
            <a:endParaRPr lang="zh-CN" altLang="en-US" sz="4000" b="1" i="1" u="sng" dirty="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36871" name="文本框 36870"/>
          <p:cNvSpPr txBox="1"/>
          <p:nvPr/>
        </p:nvSpPr>
        <p:spPr>
          <a:xfrm>
            <a:off x="6934200" y="1219200"/>
            <a:ext cx="1371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40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马群</a:t>
            </a:r>
            <a:endParaRPr lang="zh-CN" altLang="en-US" sz="4000" b="1" i="1" u="sng" dirty="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 spd="med">
    <p:circle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0" grpId="0"/>
      <p:bldP spid="3687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90" name="图片 37889" descr="hua0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1" name="图片 37890" descr="鹿群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6875" y="3394075"/>
            <a:ext cx="4937125" cy="3463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2" name="图片 37891" descr="狗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460750" cy="563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3" name="文本框 37892"/>
          <p:cNvSpPr txBox="1"/>
          <p:nvPr/>
        </p:nvSpPr>
        <p:spPr>
          <a:xfrm>
            <a:off x="685800" y="5638800"/>
            <a:ext cx="1712913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40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蒙古狗</a:t>
            </a:r>
            <a:endParaRPr lang="zh-CN" altLang="en-US" sz="4000" b="1" i="1" u="sng" dirty="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pic>
        <p:nvPicPr>
          <p:cNvPr id="37894" name="图片 37893" descr="鹿群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6875" y="-34925"/>
            <a:ext cx="4937125" cy="3463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5" name="文本框 37894"/>
          <p:cNvSpPr txBox="1"/>
          <p:nvPr/>
        </p:nvSpPr>
        <p:spPr>
          <a:xfrm>
            <a:off x="3581400" y="0"/>
            <a:ext cx="8382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40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鹿</a:t>
            </a:r>
            <a:endParaRPr lang="zh-CN" altLang="en-US" sz="4000" b="1" i="1" u="sng" dirty="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40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群</a:t>
            </a:r>
            <a:endParaRPr lang="zh-CN" altLang="en-US" sz="4000" b="1" i="1" u="sng" dirty="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 spd="med">
    <p:circle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0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  <p:bldP spid="3789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4" name="图片 38913" descr="hua010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5" name="图片 38914" descr="高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114800" cy="510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6" name="图片 38915" descr="高粱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" y="0"/>
            <a:ext cx="4079875" cy="510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7" name="图片 38916" descr="煤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4800" y="2514600"/>
            <a:ext cx="5029200" cy="434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8" name="文本框 38917"/>
          <p:cNvSpPr txBox="1"/>
          <p:nvPr/>
        </p:nvSpPr>
        <p:spPr>
          <a:xfrm>
            <a:off x="6934200" y="1828800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40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煤块</a:t>
            </a:r>
            <a:endParaRPr lang="zh-CN" altLang="en-US" sz="4000" b="1" i="1" u="sng" dirty="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38919" name="文本框 38918"/>
          <p:cNvSpPr txBox="1"/>
          <p:nvPr/>
        </p:nvSpPr>
        <p:spPr>
          <a:xfrm>
            <a:off x="1143000" y="5105400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40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高粱</a:t>
            </a:r>
            <a:endParaRPr lang="zh-CN" altLang="en-US" sz="4000" b="1" i="1" u="sng" dirty="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 spd="med">
    <p:circle/>
    <p:sndAc>
      <p:stSnd>
        <p:snd r:embed="rId5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/>
      <p:bldP spid="389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8" name="图片 39937" descr="hua0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39" name="图片 39938" descr="大豆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913063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0" name="图片 39939" descr="玉米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505200"/>
            <a:ext cx="4572000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1" name="文本框 39940"/>
          <p:cNvSpPr txBox="1"/>
          <p:nvPr/>
        </p:nvSpPr>
        <p:spPr>
          <a:xfrm>
            <a:off x="7559675" y="3352800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40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玉米</a:t>
            </a:r>
            <a:endParaRPr lang="zh-CN" altLang="en-US" sz="4000" b="1" i="1" u="sng" dirty="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39942" name="文本框 39941"/>
          <p:cNvSpPr txBox="1"/>
          <p:nvPr/>
        </p:nvSpPr>
        <p:spPr>
          <a:xfrm>
            <a:off x="2209800" y="2540000"/>
            <a:ext cx="1447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40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豆粒</a:t>
            </a:r>
            <a:endParaRPr lang="zh-CN" altLang="en-US" sz="4000" b="1" i="1" u="sng" dirty="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pic>
        <p:nvPicPr>
          <p:cNvPr id="39943" name="图片 39942" descr="大豆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429000"/>
            <a:ext cx="4572000" cy="3497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4" name="文本框 39943"/>
          <p:cNvSpPr txBox="1"/>
          <p:nvPr/>
        </p:nvSpPr>
        <p:spPr>
          <a:xfrm>
            <a:off x="5257800" y="238125"/>
            <a:ext cx="4095750" cy="14319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4400" b="1" dirty="0">
                <a:latin typeface="Times New Roman" panose="02020603050405020304" pitchFamily="18" charset="0"/>
                <a:ea typeface="隶书" pitchFamily="49" charset="-122"/>
              </a:rPr>
              <a:t>东北物产丰富，</a:t>
            </a:r>
            <a:endParaRPr lang="zh-CN" altLang="en-US" sz="4400" b="1" dirty="0">
              <a:latin typeface="Times New Roman" panose="02020603050405020304" pitchFamily="18" charset="0"/>
              <a:ea typeface="隶书" pitchFamily="49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4400" b="1" dirty="0">
                <a:latin typeface="Times New Roman" panose="02020603050405020304" pitchFamily="18" charset="0"/>
                <a:ea typeface="隶书" pitchFamily="49" charset="-122"/>
              </a:rPr>
              <a:t>地大物博。</a:t>
            </a:r>
            <a:endParaRPr lang="zh-CN" altLang="en-US" sz="4400" b="1" dirty="0"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ransition spd="med">
    <p:circle/>
    <p:sndAc>
      <p:stSnd>
        <p:snd r:embed="rId5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1" grpId="0"/>
      <p:bldP spid="39942" grpId="0"/>
      <p:bldP spid="3994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  <a:ea typeface="华文行楷" pitchFamily="2" charset="-122"/>
              </a:rPr>
              <a:t>理清本文的结构</a:t>
            </a:r>
            <a:endParaRPr lang="zh-CN" altLang="en-US" b="1" dirty="0">
              <a:solidFill>
                <a:srgbClr val="FF0000"/>
              </a:solidFill>
              <a:ea typeface="华文行楷" pitchFamily="2" charset="-122"/>
            </a:endParaRPr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>
          <a:xfrm>
            <a:off x="0" y="765175"/>
            <a:ext cx="9144000" cy="6092825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 </a:t>
            </a:r>
            <a:r>
              <a:rPr lang="zh-CN" altLang="en-US" sz="4000" b="1" dirty="0"/>
              <a:t>第一段：我常常想起关东原野上的一切，我时时听见故乡的呼唤，我的内心为此热血沸腾</a:t>
            </a:r>
            <a:r>
              <a:rPr lang="en-US" altLang="zh-CN" sz="4000" b="1"/>
              <a:t>!</a:t>
            </a:r>
            <a:endParaRPr lang="en-US" altLang="zh-CN" sz="4000" b="1"/>
          </a:p>
          <a:p>
            <a:pPr>
              <a:buNone/>
            </a:pPr>
            <a:endParaRPr lang="en-US" altLang="zh-CN" sz="4000" b="1"/>
          </a:p>
          <a:p>
            <a:pPr>
              <a:buNone/>
            </a:pPr>
            <a:r>
              <a:rPr lang="en-US" altLang="zh-CN" sz="4000" b="1" dirty="0"/>
              <a:t>         </a:t>
            </a:r>
            <a:r>
              <a:rPr lang="zh-CN" altLang="en-US" sz="4000" b="1" dirty="0"/>
              <a:t>第二段：故乡美好的生活令我梦萦魂牵，我发誓要为故乡母亲而战斗而牺牲</a:t>
            </a:r>
            <a:r>
              <a:rPr lang="en-US" altLang="zh-CN" sz="4000" b="1"/>
              <a:t>!</a:t>
            </a:r>
            <a:endParaRPr lang="en-US" altLang="zh-CN" sz="4000"/>
          </a:p>
          <a:p>
            <a:pPr>
              <a:buNone/>
            </a:pPr>
            <a:endParaRPr lang="en-US" altLang="zh-CN" sz="4000" dirty="0"/>
          </a:p>
        </p:txBody>
      </p:sp>
      <p:pic>
        <p:nvPicPr>
          <p:cNvPr id="8196" name="图片 8195" descr="t01349f974d863c86e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805488"/>
            <a:ext cx="9144000" cy="1052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片 8196" descr="A3_06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81300"/>
            <a:ext cx="9144000" cy="5032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ircle/>
    <p:sndAc>
      <p:stSnd>
        <p:snd r:embed="rId3" name="chimes.wav"/>
      </p:stSnd>
    </p:sndAc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713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  <a:ea typeface="华文彩云" pitchFamily="2" charset="-122"/>
              </a:rPr>
              <a:t>自主学习</a:t>
            </a:r>
            <a:r>
              <a:rPr lang="en-US" altLang="zh-CN" sz="4000" b="1">
                <a:solidFill>
                  <a:srgbClr val="FF0000"/>
                </a:solidFill>
                <a:ea typeface="华文彩云" pitchFamily="2" charset="-122"/>
              </a:rPr>
              <a:t>1</a:t>
            </a:r>
            <a:endParaRPr lang="en-US" altLang="zh-CN" sz="4000" b="1">
              <a:solidFill>
                <a:srgbClr val="FF0000"/>
              </a:solidFill>
              <a:ea typeface="华文彩云" pitchFamily="2" charset="-122"/>
            </a:endParaRPr>
          </a:p>
        </p:txBody>
      </p:sp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>
          <a:xfrm>
            <a:off x="0" y="620713"/>
            <a:ext cx="9144000" cy="6237287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1</a:t>
            </a:r>
            <a:r>
              <a:rPr lang="zh-CN" altLang="en-US" sz="4000" b="1" dirty="0"/>
              <a:t>、如何理解本文的标题“土地的誓言”</a:t>
            </a:r>
            <a:r>
              <a:rPr lang="en-US" altLang="zh-CN" sz="4000" b="1"/>
              <a:t>?</a:t>
            </a:r>
            <a:r>
              <a:rPr lang="en-US" altLang="zh-CN" sz="3600" b="1">
                <a:solidFill>
                  <a:srgbClr val="FF0000"/>
                </a:solidFill>
              </a:rPr>
              <a:t>   </a:t>
            </a:r>
            <a:endParaRPr lang="en-US" altLang="zh-CN" sz="3600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3600" b="1">
                <a:solidFill>
                  <a:srgbClr val="FF0000"/>
                </a:solidFill>
              </a:rPr>
              <a:t>         </a:t>
            </a:r>
            <a:r>
              <a:rPr lang="zh-CN" altLang="en-US" sz="4400" b="1" dirty="0">
                <a:solidFill>
                  <a:srgbClr val="FF0000"/>
                </a:solidFill>
              </a:rPr>
              <a:t>从文章来看，这誓言是作者对着土地发出的，因此，这一标题应该理解为“面对土地发出的誓言”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sz="4400" b="1" dirty="0"/>
          </a:p>
          <a:p>
            <a:pPr>
              <a:buNone/>
            </a:pPr>
            <a:br>
              <a:rPr lang="zh-CN" altLang="en-US" sz="2800" b="1" dirty="0"/>
            </a:br>
            <a:endParaRPr lang="zh-CN" altLang="en-US" sz="2800" b="1" dirty="0">
              <a:solidFill>
                <a:srgbClr val="FF6600"/>
              </a:solidFill>
            </a:endParaRPr>
          </a:p>
          <a:p>
            <a:pPr>
              <a:buNone/>
            </a:pP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9220" name="图片 9219" descr="t01fc34fb886e599b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076700"/>
            <a:ext cx="9144000" cy="278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23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>
                                            <p:txEl>
                                              <p:charRg st="23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>
                                            <p:txEl>
                                              <p:charRg st="23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77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9">
                                            <p:txEl>
                                              <p:charRg st="77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9">
                                            <p:txEl>
                                              <p:charRg st="77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标题 4812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48131" name="文本占位符 48130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2</a:t>
            </a:r>
            <a:r>
              <a:rPr lang="zh-CN" altLang="en-US" sz="4000" b="1" dirty="0"/>
              <a:t>、文中写了具有怎样景色的土地（默读课文第一段，画出描写故乡景色的句子 ）</a:t>
            </a:r>
            <a:br>
              <a:rPr lang="zh-CN" altLang="en-US" sz="4000" b="1" dirty="0"/>
            </a:br>
            <a:br>
              <a:rPr lang="zh-CN" altLang="en-US" sz="2800" b="1" dirty="0"/>
            </a:br>
            <a:r>
              <a:rPr lang="zh-CN" altLang="en-US" sz="2800" b="1" dirty="0"/>
              <a:t>       </a:t>
            </a:r>
            <a:endParaRPr lang="zh-CN" altLang="en-US" sz="2800" b="1" dirty="0"/>
          </a:p>
          <a:p>
            <a:pPr>
              <a:buNone/>
            </a:pPr>
            <a:r>
              <a:rPr lang="zh-CN" altLang="en-US" sz="2800" b="1" dirty="0"/>
              <a:t>              </a:t>
            </a:r>
            <a:r>
              <a:rPr lang="zh-CN" altLang="en-US" sz="4400" b="1" dirty="0">
                <a:solidFill>
                  <a:srgbClr val="FF0000"/>
                </a:solidFill>
              </a:rPr>
              <a:t>“当我躺在土地上的时候，</a:t>
            </a:r>
            <a:r>
              <a:rPr lang="en-US" altLang="zh-CN" sz="4400" b="1" dirty="0">
                <a:solidFill>
                  <a:srgbClr val="FF0000"/>
                </a:solidFill>
              </a:rPr>
              <a:t>……</a:t>
            </a:r>
            <a:r>
              <a:rPr lang="zh-CN" altLang="en-US" sz="4400" b="1" dirty="0">
                <a:solidFill>
                  <a:srgbClr val="FF0000"/>
                </a:solidFill>
              </a:rPr>
              <a:t>原野上怪诞的狂风。”</a:t>
            </a:r>
            <a:br>
              <a:rPr lang="zh-CN" altLang="en-US" sz="4400" b="1" dirty="0">
                <a:solidFill>
                  <a:srgbClr val="FF0000"/>
                </a:solidFill>
              </a:rPr>
            </a:br>
            <a:endParaRPr lang="zh-CN" altLang="en-US" sz="4400" b="1" dirty="0">
              <a:solidFill>
                <a:srgbClr val="FF0000"/>
              </a:solidFill>
            </a:endParaRPr>
          </a:p>
        </p:txBody>
      </p:sp>
      <p:pic>
        <p:nvPicPr>
          <p:cNvPr id="48132" name="图片 48131" descr="t0159b39246346b073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202238"/>
            <a:ext cx="9144000" cy="16557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charRg st="47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131">
                                            <p:txEl>
                                              <p:charRg st="47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024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sz="4400" b="1" dirty="0"/>
              <a:t>3</a:t>
            </a:r>
            <a:r>
              <a:rPr lang="zh-CN" altLang="en-US" sz="4400" b="1" dirty="0"/>
              <a:t>、作者在这段话中列举了东北哪些特有的景色和物产？</a:t>
            </a:r>
            <a:endParaRPr lang="zh-CN" altLang="en-US" sz="4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/>
              <a:t>          </a:t>
            </a:r>
            <a:endParaRPr lang="zh-CN" altLang="en-US" sz="4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 白桦林，红高粱，马群，黑土地等。抓住这些景物能充分体现东北地区的地域特征。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br>
              <a:rPr lang="zh-CN" altLang="en-US" sz="2800" b="1" dirty="0"/>
            </a:br>
            <a:r>
              <a:rPr lang="zh-CN" altLang="en-US" sz="3600" dirty="0">
                <a:solidFill>
                  <a:srgbClr val="FF0000"/>
                </a:solidFill>
              </a:rPr>
              <a:t> </a:t>
            </a:r>
            <a:endParaRPr lang="zh-CN" altLang="en-US" sz="3600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br>
              <a:rPr lang="zh-CN" altLang="en-US" sz="4400" b="1" dirty="0">
                <a:solidFill>
                  <a:srgbClr val="FF0000"/>
                </a:solidFill>
              </a:rPr>
            </a:br>
            <a:br>
              <a:rPr lang="zh-CN" altLang="en-US" sz="2800" dirty="0"/>
            </a:br>
            <a:endParaRPr lang="zh-CN" altLang="en-US" sz="2800" dirty="0"/>
          </a:p>
        </p:txBody>
      </p:sp>
      <p:pic>
        <p:nvPicPr>
          <p:cNvPr id="10245" name="图片 10244" descr="z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889500"/>
            <a:ext cx="9144000" cy="1968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37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charRg st="37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图片 34817" descr="018_drhh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标题 34818"/>
          <p:cNvSpPr>
            <a:spLocks noGrp="1"/>
          </p:cNvSpPr>
          <p:nvPr>
            <p:ph type="ctrTitle"/>
          </p:nvPr>
        </p:nvSpPr>
        <p:spPr>
          <a:xfrm>
            <a:off x="611188" y="2492375"/>
            <a:ext cx="7632700" cy="2295525"/>
          </a:xfrm>
          <a:ln/>
        </p:spPr>
        <p:txBody>
          <a:bodyPr anchor="ctr"/>
          <a:p>
            <a:pPr defTabSz="914400">
              <a:buNone/>
            </a:pPr>
            <a:br>
              <a:rPr lang="en-US" altLang="zh-CN" sz="4400" b="1" kern="1200" baseline="0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br>
              <a:rPr lang="en-US" altLang="zh-CN" sz="44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6000" b="1" kern="1200" baseline="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端木蕻良</a:t>
            </a:r>
            <a:br>
              <a:rPr lang="zh-CN" altLang="en-US" sz="6000" b="1" kern="1200" baseline="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</a:br>
            <a:endParaRPr lang="zh-CN" altLang="en-US" sz="6000" b="1" kern="1200" baseline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4820" name="矩形 34819" descr="白色大理石"/>
          <p:cNvSpPr/>
          <p:nvPr/>
        </p:nvSpPr>
        <p:spPr>
          <a:xfrm>
            <a:off x="990600" y="762000"/>
            <a:ext cx="6400800" cy="1752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Right">
                <a:rot lat="0" lon="0" rev="0"/>
              </a:camera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p>
            <a:pPr algn="ctr"/>
            <a:r>
              <a:rPr lang="zh-CN" altLang="en-US" sz="3600">
                <a:blipFill rotWithShape="0">
                  <a:blip r:embed="rId2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土地的誓言</a:t>
            </a:r>
            <a:endParaRPr lang="zh-CN" altLang="en-US" sz="3600">
              <a:blipFill rotWithShape="0">
                <a:blip r:embed="rId2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21" name="椭圆 34820"/>
          <p:cNvSpPr/>
          <p:nvPr/>
        </p:nvSpPr>
        <p:spPr>
          <a:xfrm>
            <a:off x="4140200" y="4797425"/>
            <a:ext cx="4535488" cy="1152525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抒情散文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ransition spd="med">
    <p:circl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126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1267" name="文本占位符 11266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sz="4400" b="1" dirty="0"/>
              <a:t>4</a:t>
            </a:r>
            <a:r>
              <a:rPr lang="zh-CN" altLang="en-US" sz="4400" b="1" dirty="0"/>
              <a:t>、作者为什么在这段话中列举了一大串的景色、物产？表达了作者怎样的感情？</a:t>
            </a:r>
            <a:endParaRPr lang="zh-CN" altLang="en-US" sz="4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作者列举了一大串富有东北地域特征的景色、物产，如数家珍，像电影镜头一样展现，展现东北大地的富饶美丽，表现了对故乡深切的留恋和炽痛的热爱，也加大了信息容量和对读者的冲击力与感染力。作者回忆起故乡的景色，似乎听到了故乡的呼唤。</a:t>
            </a:r>
            <a:r>
              <a:rPr lang="zh-CN" altLang="en-US" sz="4000" dirty="0"/>
              <a:t>  </a:t>
            </a:r>
            <a:br>
              <a:rPr lang="zh-CN" altLang="en-US" sz="5400" b="1" dirty="0"/>
            </a:br>
            <a:endParaRPr lang="zh-CN" altLang="en-US" sz="5400" b="1" dirty="0"/>
          </a:p>
        </p:txBody>
      </p:sp>
      <p:pic>
        <p:nvPicPr>
          <p:cNvPr id="11268" name="图片 11267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442075"/>
            <a:ext cx="9144000" cy="415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37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>
                                            <p:txEl>
                                              <p:charRg st="37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>
                                            <p:txEl>
                                              <p:charRg st="37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2291" name="文本占位符 12290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400" b="1" dirty="0"/>
              <a:t>5</a:t>
            </a:r>
            <a:r>
              <a:rPr lang="zh-CN" altLang="en-US" sz="4400" b="1" dirty="0"/>
              <a:t>、作者把广大的关东原野，以“她”而不是“它”相称，这是为什么？表达了作者什么感情？</a:t>
            </a:r>
            <a:br>
              <a:rPr lang="zh-CN" altLang="en-US" sz="4400" b="1" dirty="0"/>
            </a:br>
            <a:r>
              <a:rPr lang="zh-CN" altLang="en-US" sz="4000" b="1" dirty="0"/>
              <a:t>    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400" b="1" dirty="0"/>
              <a:t>         </a:t>
            </a:r>
            <a:r>
              <a:rPr lang="zh-CN" altLang="en-US" sz="4400" b="1" dirty="0">
                <a:solidFill>
                  <a:srgbClr val="FF0000"/>
                </a:solidFill>
              </a:rPr>
              <a:t>作者运用呼告的手法，直接对着故乡的土地倾诉自己的热爱、怀想和眷念，并且将倾诉对象拟人化。以“她”而不是“它” 相称，隐含将土地比做“母亲”的意思。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pic>
        <p:nvPicPr>
          <p:cNvPr id="12292" name="图片 12291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276475"/>
            <a:ext cx="9144000" cy="415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图片 12292" descr="zao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788" y="6092825"/>
            <a:ext cx="2843212" cy="765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ircle/>
    <p:sndAc>
      <p:stSnd>
        <p:snd r:embed="rId3" name="chimes.wav"/>
      </p:stSnd>
    </p:sndAc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3315" name="文本占位符 13314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400" b="1" dirty="0"/>
              <a:t>          </a:t>
            </a:r>
            <a:r>
              <a:rPr lang="zh-CN" altLang="en-US" sz="4400" b="1" dirty="0"/>
              <a:t>比如：“我无时无刻不听见她呼唤我的名字，我无时无刻不听见她召唤我回去。</a:t>
            </a:r>
            <a:r>
              <a:rPr lang="en-US" altLang="zh-CN" sz="4400" b="1" dirty="0"/>
              <a:t>…‘</a:t>
            </a:r>
            <a:r>
              <a:rPr lang="zh-CN" altLang="en-US" sz="4400" b="1" dirty="0"/>
              <a:t>她低低地呼唤着我的名字，声音是那样的急切，使我不得不回去。”等等。这种感情经过多次反复，像音乐的主旋律一样得到加强，自然会在读者心里掀起重重波澜，激起强烈的共鸣。表达了自己对故土的热爱之情。</a:t>
            </a:r>
            <a:r>
              <a:rPr lang="zh-CN" altLang="en-US" sz="4400" dirty="0"/>
              <a:t> </a:t>
            </a:r>
            <a:br>
              <a:rPr lang="zh-CN" altLang="en-US" sz="4400" dirty="0"/>
            </a:br>
            <a:endParaRPr lang="zh-CN" altLang="en-US" sz="4400" dirty="0"/>
          </a:p>
        </p:txBody>
      </p:sp>
      <p:pic>
        <p:nvPicPr>
          <p:cNvPr id="13316" name="图片 13315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" y="6453188"/>
            <a:ext cx="9109075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433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4339" name="文本占位符 14338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6</a:t>
            </a:r>
            <a:r>
              <a:rPr lang="zh-CN" altLang="en-US" sz="4000" b="1" dirty="0"/>
              <a:t>、作者由景及人想到自己在故乡的生活，阅读第二段讨论概括这是一种怎样的生活？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美好，幸福，欢乐。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4000" b="1" dirty="0"/>
              <a:t>7</a:t>
            </a:r>
            <a:r>
              <a:rPr lang="zh-CN" altLang="en-US" sz="4000" b="1" dirty="0"/>
              <a:t>、这样美丽的景物，这样美好的生活，现在却遭遇不幸。作者面对土地发出了怎样的誓言？（用原文回答）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我必须回去！为了她，我愿付出一切！</a:t>
            </a:r>
            <a:r>
              <a:rPr lang="zh-CN" altLang="en-US" dirty="0"/>
              <a:t> </a:t>
            </a:r>
            <a:endParaRPr lang="zh-CN" altLang="en-US" dirty="0"/>
          </a:p>
        </p:txBody>
      </p:sp>
      <p:pic>
        <p:nvPicPr>
          <p:cNvPr id="14340" name="图片 14339" descr="t018f6a28ae7dca53b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1413" y="5795963"/>
            <a:ext cx="6732587" cy="10620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39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>
                                            <p:txEl>
                                              <p:charRg st="39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>
                                            <p:txEl>
                                              <p:charRg st="39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108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>
                                            <p:txEl>
                                              <p:charRg st="108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>
                                            <p:txEl>
                                              <p:charRg st="108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536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5363" name="文本占位符 1536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400" b="1" dirty="0"/>
              <a:t>8</a:t>
            </a:r>
            <a:r>
              <a:rPr lang="zh-CN" altLang="en-US" sz="4400" b="1" dirty="0"/>
              <a:t>、大家想这篇文章要表达怎样的情感呢？作者写它的目的是什么呢？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</a:t>
            </a:r>
            <a:r>
              <a:rPr lang="en-US" altLang="zh-CN" sz="4400" b="1" dirty="0">
                <a:solidFill>
                  <a:srgbClr val="FF0000"/>
                </a:solidFill>
              </a:rPr>
              <a:t>①</a:t>
            </a:r>
            <a:r>
              <a:rPr lang="zh-CN" altLang="en-US" sz="4400" b="1" dirty="0">
                <a:solidFill>
                  <a:srgbClr val="FF0000"/>
                </a:solidFill>
              </a:rPr>
              <a:t>对故乡对祖国的热爱；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</a:t>
            </a:r>
            <a:r>
              <a:rPr lang="en-US" altLang="zh-CN" sz="4400" b="1" dirty="0">
                <a:solidFill>
                  <a:srgbClr val="FF0000"/>
                </a:solidFill>
              </a:rPr>
              <a:t>②</a:t>
            </a:r>
            <a:r>
              <a:rPr lang="zh-CN" altLang="en-US" sz="4400" b="1" dirty="0">
                <a:solidFill>
                  <a:srgbClr val="FF0000"/>
                </a:solidFill>
              </a:rPr>
              <a:t>激发人们的爱国热情，鼓励人们站起来为家乡，为祖国而战。</a:t>
            </a:r>
            <a:r>
              <a:rPr lang="zh-CN" altLang="en-US" sz="4400" dirty="0"/>
              <a:t> </a:t>
            </a:r>
            <a:endParaRPr lang="zh-CN" altLang="en-US" sz="4400" dirty="0"/>
          </a:p>
        </p:txBody>
      </p:sp>
      <p:pic>
        <p:nvPicPr>
          <p:cNvPr id="15365" name="图片 15364" descr="t01b29c290af34b9bd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941888"/>
            <a:ext cx="9144000" cy="19161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39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>
                                            <p:txEl>
                                              <p:charRg st="39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>
                                            <p:txEl>
                                              <p:charRg st="39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57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63">
                                            <p:txEl>
                                              <p:charRg st="57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3">
                                            <p:txEl>
                                              <p:charRg st="57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638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  <a:ea typeface="华文彩云" pitchFamily="2" charset="-122"/>
              </a:rPr>
              <a:t>自主学习</a:t>
            </a:r>
            <a:r>
              <a:rPr lang="en-US" altLang="zh-CN" sz="4000" b="1">
                <a:solidFill>
                  <a:srgbClr val="FF0000"/>
                </a:solidFill>
                <a:ea typeface="华文彩云" pitchFamily="2" charset="-122"/>
              </a:rPr>
              <a:t>2</a:t>
            </a:r>
            <a:endParaRPr lang="en-US" altLang="zh-CN" sz="4000" b="1">
              <a:solidFill>
                <a:srgbClr val="FF0000"/>
              </a:solidFill>
              <a:ea typeface="华文彩云" pitchFamily="2" charset="-122"/>
            </a:endParaRPr>
          </a:p>
        </p:txBody>
      </p:sp>
      <p:sp>
        <p:nvSpPr>
          <p:cNvPr id="16387" name="文本占位符 16386"/>
          <p:cNvSpPr>
            <a:spLocks noGrp="1"/>
          </p:cNvSpPr>
          <p:nvPr>
            <p:ph type="body" idx="1"/>
          </p:nvPr>
        </p:nvSpPr>
        <p:spPr>
          <a:xfrm>
            <a:off x="0" y="765175"/>
            <a:ext cx="9144000" cy="6092825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sz="3600" b="1" dirty="0"/>
              <a:t>1</a:t>
            </a:r>
            <a:r>
              <a:rPr lang="zh-CN" altLang="en-US" sz="3600" b="1" dirty="0"/>
              <a:t>、怎样理解文中“我常常感到它在泛滥着一种热情”中“泛滥”这个词的确切含义？</a:t>
            </a:r>
            <a:br>
              <a:rPr lang="zh-CN" altLang="en-US" sz="3600" b="1" dirty="0"/>
            </a:br>
            <a:r>
              <a:rPr lang="zh-CN" altLang="en-US" sz="3600" b="1" dirty="0"/>
              <a:t>        </a:t>
            </a:r>
            <a:endParaRPr lang="zh-CN" altLang="en-US" sz="36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         “泛滥”原意是“江河水溢出，淹没土地”，又引申为“思想、事物到处扩散”。这里表现作者的心情正如决堤之水不可遏抑地向四下泛滥奔流，一发不可收拾。它比用“澎湃</a:t>
            </a:r>
            <a:r>
              <a:rPr lang="en-US" altLang="zh-CN" sz="3600" b="1" dirty="0">
                <a:solidFill>
                  <a:srgbClr val="FF0000"/>
                </a:solidFill>
              </a:rPr>
              <a:t>…‘</a:t>
            </a:r>
            <a:r>
              <a:rPr lang="zh-CN" altLang="en-US" sz="3600" b="1" dirty="0">
                <a:solidFill>
                  <a:srgbClr val="FF0000"/>
                </a:solidFill>
              </a:rPr>
              <a:t>涌动’”等词更多了几分野性和难以驾驭的力量。表达作者极其强烈的思乡之情。</a:t>
            </a:r>
            <a:r>
              <a:rPr lang="zh-CN" altLang="en-US" sz="2800" dirty="0"/>
              <a:t> </a:t>
            </a:r>
            <a:br>
              <a:rPr lang="zh-CN" altLang="en-US" sz="2800" dirty="0"/>
            </a:br>
            <a:endParaRPr lang="zh-CN" altLang="en-US" sz="2800" dirty="0"/>
          </a:p>
        </p:txBody>
      </p:sp>
      <p:pic>
        <p:nvPicPr>
          <p:cNvPr id="16388" name="图片 16387" descr="t011cf2377cc79f3c5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1413" y="5949950"/>
            <a:ext cx="6732587" cy="908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48" end="1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charRg st="48" end="17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charRg st="48" end="17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740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7411" name="文本占位符 17410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sz="4000" b="1" dirty="0"/>
              <a:t>2“</a:t>
            </a:r>
            <a:r>
              <a:rPr lang="zh-CN" altLang="en-US" sz="4000" b="1" dirty="0"/>
              <a:t>在那田垄里埋葬过我的欢笑”中“埋葬”这个词的确切含义是什么？ 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“埋葬”用于已经死去的事物，那么，我的欢笑已经死去了吗？是的，昔日飘荡、回响在田垄的欢笑曾经是晶莹如露珠般点缀在垄上，散发出迷人的光泽。而今，这一切早已不复存在，取而代之的只是凄苦、哀愁和悲愤！作者的欢笑确实“死了”，它被埋葬在故乡的田垄间。这里用“埋葬”比“飘荡”、“回响”更多了一层沉重的感觉和悲愤的心绪。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ransition spd="med">
    <p:circle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34" end="2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charRg st="34" end="20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charRg st="34" end="20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843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8435" name="文本占位符 18434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3600" b="1" dirty="0"/>
              <a:t>3</a:t>
            </a:r>
            <a:r>
              <a:rPr lang="zh-CN" altLang="en-US" sz="3600" b="1" dirty="0"/>
              <a:t>、“当我记起故乡的时候，我便能看见那大地的深层，在翻滚着一种红熟的浆液</a:t>
            </a:r>
            <a:r>
              <a:rPr lang="en-US" altLang="zh-CN" sz="3600" b="1" dirty="0"/>
              <a:t>……</a:t>
            </a:r>
            <a:r>
              <a:rPr lang="zh-CN" altLang="en-US" sz="3600" b="1" dirty="0"/>
              <a:t>在那亘古的地层里，有着一股燃烧的洪流，像我的心喷涌着血液一样”？</a:t>
            </a:r>
            <a:br>
              <a:rPr lang="zh-CN" altLang="en-US" sz="3600" b="1" dirty="0"/>
            </a:br>
            <a:r>
              <a:rPr lang="zh-CN" altLang="en-US" sz="3600" b="1" dirty="0"/>
              <a:t>      </a:t>
            </a:r>
            <a:endParaRPr lang="zh-CN" altLang="en-US" sz="3600" b="1" dirty="0"/>
          </a:p>
          <a:p>
            <a:pPr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        从表层看，这是写实。在任何一块大地的深层，都涌动着沸腾的岩浆，这些岩浆就是“红熟的浆液”“燃烧的洪流”。从深层看。这是虚写。在作者的心中也正如地下沸腾的岩浆一样在燃烧在沸腾在奔突，似乎正要喷涌而出。 </a:t>
            </a:r>
            <a:br>
              <a:rPr lang="zh-CN" altLang="en-US" sz="3600" b="1" dirty="0">
                <a:solidFill>
                  <a:srgbClr val="FF0000"/>
                </a:solidFill>
              </a:rPr>
            </a:b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18436" name="图片 18435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49500"/>
            <a:ext cx="9144000" cy="358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78" end="1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>
                                            <p:txEl>
                                              <p:charRg st="78" end="18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>
                                            <p:txEl>
                                              <p:charRg st="78" end="18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945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9459" name="文本占位符 19458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4 </a:t>
            </a:r>
            <a:r>
              <a:rPr lang="zh-CN" altLang="en-US" sz="4000" b="1" dirty="0"/>
              <a:t>、作者用大量的词语形容东北地区的种种事物，你觉得哪些词语用得好，能够引起你丰富的联想？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400" dirty="0">
                <a:solidFill>
                  <a:srgbClr val="FF0000"/>
                </a:solidFill>
              </a:rPr>
              <a:t>         </a:t>
            </a:r>
            <a:r>
              <a:rPr lang="zh-CN" altLang="en-US" sz="4400" b="1" dirty="0">
                <a:solidFill>
                  <a:srgbClr val="FF0000"/>
                </a:solidFill>
              </a:rPr>
              <a:t>“参天碧绿”形容白桦林，“标直漂亮”形容白桦树让人感受到一棵棵，一排排笔直的白桦树傲然挺立在风中：多个景物连在一起使人想象出东北大地的丰饶美丽，辽阔无比。 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pic>
        <p:nvPicPr>
          <p:cNvPr id="19460" name="图片 19459" descr="zao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3213" y="5949950"/>
            <a:ext cx="6300787" cy="908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47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>
                                            <p:txEl>
                                              <p:charRg st="47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>
                                            <p:txEl>
                                              <p:charRg st="47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标题 2048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0483" name="文本占位符 2048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400" b="1" dirty="0"/>
              <a:t>5</a:t>
            </a:r>
            <a:r>
              <a:rPr lang="zh-CN" altLang="en-US" sz="4400" b="1" dirty="0"/>
              <a:t>、有人说这段话排列的词语过多，不够简洁，有些句子完全可以删掉，比如“红玉的脸庞，黑玉的眼睛</a:t>
            </a:r>
            <a:r>
              <a:rPr lang="en-US" altLang="zh-CN" sz="4400" b="1" dirty="0"/>
              <a:t>……</a:t>
            </a:r>
            <a:r>
              <a:rPr lang="zh-CN" altLang="en-US" sz="4400" b="1" dirty="0"/>
              <a:t>狐仙姑深夜的谰语，原野上怪诞的狂风”。你是否同意这种看法？为什么？</a:t>
            </a:r>
            <a:br>
              <a:rPr lang="zh-CN" altLang="en-US" sz="4400" b="1" dirty="0"/>
            </a:br>
            <a:r>
              <a:rPr lang="zh-CN" altLang="en-US" sz="4400" b="1" dirty="0"/>
              <a:t>       </a:t>
            </a:r>
            <a:endParaRPr lang="zh-CN" altLang="en-US" sz="4400" b="1" dirty="0"/>
          </a:p>
          <a:p>
            <a:pPr>
              <a:buNone/>
            </a:pPr>
            <a:br>
              <a:rPr lang="zh-CN" altLang="en-US" b="1" dirty="0"/>
            </a:br>
            <a:endParaRPr lang="zh-CN" altLang="en-US" dirty="0"/>
          </a:p>
        </p:txBody>
      </p:sp>
      <p:pic>
        <p:nvPicPr>
          <p:cNvPr id="20484" name="图片 20483" descr="w0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97425"/>
            <a:ext cx="9144000" cy="2060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ircle/>
    <p:sndAc>
      <p:stSnd>
        <p:snd r:embed="rId2" name="chimes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5175"/>
          </a:xfrm>
          <a:ln/>
        </p:spPr>
        <p:txBody>
          <a:bodyPr anchor="ctr"/>
          <a:p>
            <a:r>
              <a:rPr lang="zh-CN" altLang="en-US" sz="4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学习目标</a:t>
            </a:r>
            <a:endParaRPr lang="zh-CN" altLang="en-US" sz="48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099" name="文本占位符 4098"/>
          <p:cNvSpPr>
            <a:spLocks noGrp="1"/>
          </p:cNvSpPr>
          <p:nvPr>
            <p:ph type="body" idx="1"/>
          </p:nvPr>
        </p:nvSpPr>
        <p:spPr>
          <a:xfrm>
            <a:off x="0" y="765175"/>
            <a:ext cx="8893175" cy="6092825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sz="4000" b="1" dirty="0"/>
              <a:t>1</a:t>
            </a:r>
            <a:r>
              <a:rPr lang="zh-CN" altLang="en-US" sz="4000" b="1" dirty="0"/>
              <a:t>、注重朗读训练，读准字音，读出感情</a:t>
            </a:r>
            <a:r>
              <a:rPr lang="en-US" altLang="zh-CN" sz="4000" b="1"/>
              <a:t>;</a:t>
            </a:r>
            <a:endParaRPr lang="en-US" altLang="zh-CN" sz="4000" b="1"/>
          </a:p>
          <a:p>
            <a:pPr>
              <a:lnSpc>
                <a:spcPct val="90000"/>
              </a:lnSpc>
              <a:buNone/>
            </a:pPr>
            <a:r>
              <a:rPr lang="en-US" altLang="zh-CN" sz="4000" b="1" dirty="0"/>
              <a:t>2</a:t>
            </a:r>
            <a:r>
              <a:rPr lang="zh-CN" altLang="en-US" sz="4000" b="1" dirty="0"/>
              <a:t>、通过朗读领会文意。联系时代背景，体会作者的思想感情</a:t>
            </a:r>
            <a:r>
              <a:rPr lang="en-US" altLang="zh-CN" sz="4000" b="1"/>
              <a:t>;</a:t>
            </a:r>
            <a:endParaRPr lang="en-US" altLang="zh-CN" sz="4000" b="1"/>
          </a:p>
          <a:p>
            <a:pPr>
              <a:lnSpc>
                <a:spcPct val="90000"/>
              </a:lnSpc>
              <a:buNone/>
            </a:pPr>
            <a:r>
              <a:rPr lang="en-US" altLang="zh-CN" sz="4000" b="1" dirty="0"/>
              <a:t>3</a:t>
            </a:r>
            <a:r>
              <a:rPr lang="zh-CN" altLang="en-US" sz="4000" b="1" dirty="0"/>
              <a:t>、揣摩、欣赏精彩段落和语句。了解呼告的写作手法</a:t>
            </a:r>
            <a:r>
              <a:rPr lang="en-US" altLang="zh-CN" sz="4000" b="1"/>
              <a:t>;</a:t>
            </a:r>
            <a:endParaRPr lang="en-US" altLang="zh-CN" sz="4000" b="1"/>
          </a:p>
          <a:p>
            <a:pPr>
              <a:lnSpc>
                <a:spcPct val="90000"/>
              </a:lnSpc>
              <a:buNone/>
            </a:pPr>
            <a:r>
              <a:rPr lang="en-US" altLang="zh-CN" sz="4000" b="1" dirty="0"/>
              <a:t>4</a:t>
            </a:r>
            <a:r>
              <a:rPr lang="zh-CN" altLang="en-US" sz="4000" b="1" dirty="0"/>
              <a:t>、增强学生热爱祖国家乡，发奋图强的美好情操，培养崇高的爱国主义精神。</a:t>
            </a:r>
            <a:r>
              <a:rPr lang="en-US" altLang="zh-CN" sz="4000" b="1" dirty="0"/>
              <a:t> </a:t>
            </a:r>
            <a:br>
              <a:rPr lang="en-US" altLang="zh-CN" sz="4000" b="1" dirty="0"/>
            </a:br>
            <a:endParaRPr lang="en-US" altLang="zh-CN" sz="4000" b="1" dirty="0"/>
          </a:p>
        </p:txBody>
      </p:sp>
      <p:pic>
        <p:nvPicPr>
          <p:cNvPr id="4100" name="图片 4099" descr="t01111c265b0c57e2a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6092825"/>
            <a:ext cx="7524750" cy="10080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ircle/>
    <p:sndAc>
      <p:stSnd>
        <p:snd r:embed="rId2" name="chimes.wav"/>
      </p:stSnd>
    </p:sndAc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标题 2150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1507" name="文本占位符 21506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400" b="1" dirty="0"/>
              <a:t>         </a:t>
            </a:r>
            <a:r>
              <a:rPr lang="zh-CN" altLang="en-US" sz="4400" b="1" dirty="0">
                <a:ea typeface="华文楷体" pitchFamily="2" charset="-122"/>
              </a:rPr>
              <a:t>不能删。因为“红玉的脸庞， 黑玉的眼睛”很容易引发人们想像到东北的父老乡亲像红玉一样的脸庞，像黑玉一样的眼睛，使人想到仍在日寇铁蹄下呻吟的故乡亲人。“狐仙姑深夜的谰语，原野上怪诞的狂风”这两句虽是不好的事物，但确是东北地区“特产”很容易激发人们思乡之情。</a:t>
            </a:r>
            <a:br>
              <a:rPr lang="zh-CN" altLang="en-US" sz="4400" b="1" dirty="0">
                <a:ea typeface="华文楷体" pitchFamily="2" charset="-122"/>
              </a:rPr>
            </a:br>
            <a:endParaRPr lang="zh-CN" altLang="en-US" sz="4400" b="1" dirty="0">
              <a:ea typeface="华文楷体" pitchFamily="2" charset="-122"/>
            </a:endParaRPr>
          </a:p>
        </p:txBody>
      </p:sp>
      <p:pic>
        <p:nvPicPr>
          <p:cNvPr id="21508" name="图片 21507" descr="w0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0400" y="5805488"/>
            <a:ext cx="2133600" cy="1052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ircle/>
    <p:sndAc>
      <p:stSnd>
        <p:snd r:embed="rId2" name="chimes.wav"/>
      </p:stSnd>
    </p:sndAc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标题 2252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2531" name="文本占位符 22530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6</a:t>
            </a:r>
            <a:r>
              <a:rPr lang="zh-CN" altLang="en-US" sz="4000" b="1" dirty="0"/>
              <a:t>、文中多次出现“当我</a:t>
            </a:r>
            <a:r>
              <a:rPr lang="en-US" altLang="zh-CN" sz="4000" b="1" dirty="0"/>
              <a:t>……</a:t>
            </a:r>
            <a:r>
              <a:rPr lang="zh-CN" altLang="en-US" sz="4000" b="1" dirty="0"/>
              <a:t>当我</a:t>
            </a:r>
            <a:r>
              <a:rPr lang="en-US" altLang="zh-CN" sz="4000" b="1" dirty="0"/>
              <a:t>……</a:t>
            </a:r>
            <a:r>
              <a:rPr lang="zh-CN" altLang="en-US" sz="4000" b="1" dirty="0"/>
              <a:t>当我”“我想起</a:t>
            </a:r>
            <a:r>
              <a:rPr lang="en-US" altLang="zh-CN" sz="4000" b="1" dirty="0"/>
              <a:t>……</a:t>
            </a:r>
            <a:r>
              <a:rPr lang="zh-CN" altLang="en-US" sz="4000" b="1" dirty="0"/>
              <a:t>我看见</a:t>
            </a:r>
            <a:r>
              <a:rPr lang="en-US" altLang="zh-CN" sz="4000" b="1" dirty="0"/>
              <a:t>……</a:t>
            </a:r>
            <a:r>
              <a:rPr lang="zh-CN" altLang="en-US" sz="4000" b="1" dirty="0"/>
              <a:t>我听见</a:t>
            </a:r>
            <a:r>
              <a:rPr lang="en-US" altLang="zh-CN" sz="4000" b="1" dirty="0"/>
              <a:t>……</a:t>
            </a:r>
            <a:r>
              <a:rPr lang="zh-CN" altLang="en-US" sz="4000" b="1" dirty="0"/>
              <a:t>我想起</a:t>
            </a:r>
            <a:r>
              <a:rPr lang="en-US" altLang="zh-CN" sz="4000" b="1" dirty="0"/>
              <a:t>……</a:t>
            </a:r>
            <a:r>
              <a:rPr lang="zh-CN" altLang="en-US" sz="4000" b="1" dirty="0"/>
              <a:t>我想起</a:t>
            </a:r>
            <a:r>
              <a:rPr lang="en-US" altLang="zh-CN" sz="4000" b="1" dirty="0"/>
              <a:t>……”</a:t>
            </a:r>
            <a:r>
              <a:rPr lang="zh-CN" altLang="en-US" sz="4000" b="1" dirty="0"/>
              <a:t>这是运用什么修辞手法。在文中起什么作用？</a:t>
            </a:r>
            <a:br>
              <a:rPr lang="zh-CN" altLang="en-US" sz="4000" b="1" dirty="0"/>
            </a:br>
            <a:r>
              <a:rPr lang="zh-CN" altLang="en-US" sz="4000" b="1" dirty="0"/>
              <a:t>     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</a:t>
            </a:r>
            <a:r>
              <a:rPr lang="zh-CN" altLang="en-US" sz="4000" b="1" dirty="0">
                <a:solidFill>
                  <a:srgbClr val="FF0000"/>
                </a:solidFill>
              </a:rPr>
              <a:t>运用排比的修辞手法，造成连贯、逐渐增强的气势，表达了作者强烈的思乡之情</a:t>
            </a:r>
            <a:r>
              <a:rPr lang="zh-CN" altLang="en-US" sz="4000" dirty="0">
                <a:solidFill>
                  <a:srgbClr val="FF0000"/>
                </a:solidFill>
              </a:rPr>
              <a:t> 。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pic>
        <p:nvPicPr>
          <p:cNvPr id="22532" name="图片 22531" descr="t01111c265b0c57e2a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141663"/>
            <a:ext cx="9144000" cy="792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3" name="图片 22532" descr="t01111c265b0c57e2a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949950"/>
            <a:ext cx="9144000" cy="908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83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>
                                            <p:txEl>
                                              <p:charRg st="83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>
                                            <p:txEl>
                                              <p:charRg st="83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标题 2457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  <a:ea typeface="华文彩云" pitchFamily="2" charset="-122"/>
              </a:rPr>
              <a:t>仿句练习</a:t>
            </a:r>
            <a:endParaRPr lang="zh-CN" altLang="en-US" sz="4000" b="1" dirty="0">
              <a:solidFill>
                <a:srgbClr val="FF0000"/>
              </a:solidFill>
              <a:ea typeface="华文彩云" pitchFamily="2" charset="-122"/>
            </a:endParaRPr>
          </a:p>
        </p:txBody>
      </p:sp>
      <p:sp>
        <p:nvSpPr>
          <p:cNvPr id="24579" name="文本占位符 24578"/>
          <p:cNvSpPr>
            <a:spLocks noGrp="1"/>
          </p:cNvSpPr>
          <p:nvPr>
            <p:ph type="body" idx="1"/>
          </p:nvPr>
        </p:nvSpPr>
        <p:spPr>
          <a:xfrm>
            <a:off x="0" y="1196975"/>
            <a:ext cx="9144000" cy="5661025"/>
          </a:xfrm>
          <a:ln/>
        </p:spPr>
        <p:txBody>
          <a:bodyPr/>
          <a:p>
            <a:pPr>
              <a:buNone/>
            </a:pPr>
            <a:r>
              <a:rPr lang="en-US" altLang="zh-CN" sz="4000" b="1" dirty="0">
                <a:solidFill>
                  <a:srgbClr val="FF0000"/>
                </a:solidFill>
              </a:rPr>
              <a:t>          </a:t>
            </a:r>
            <a:r>
              <a:rPr lang="zh-CN" altLang="en-US" sz="4400" b="1" dirty="0">
                <a:solidFill>
                  <a:srgbClr val="FF0000"/>
                </a:solidFill>
                <a:ea typeface="华文彩云" pitchFamily="2" charset="-122"/>
              </a:rPr>
              <a:t>例句：</a:t>
            </a:r>
            <a:endParaRPr lang="zh-CN" altLang="en-US" sz="4400" b="1" dirty="0">
              <a:solidFill>
                <a:srgbClr val="FF0000"/>
              </a:solidFill>
              <a:ea typeface="华文彩云" pitchFamily="2" charset="-122"/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FF00FF"/>
                </a:solidFill>
              </a:rPr>
              <a:t>          </a:t>
            </a:r>
            <a:r>
              <a:rPr lang="zh-CN" altLang="en-US" sz="4400" b="1" dirty="0"/>
              <a:t>当我躺在土地上的时候，我想起那参天碧绿的白桦林，标直漂亮的白桦林在原野上呻吟；我看见奔流的马群，深夜嗥鸣的蒙古狗，我听见皮鞭滚落在山涧里的脆响</a:t>
            </a:r>
            <a:r>
              <a:rPr lang="en-US" altLang="zh-CN" sz="4400" b="1"/>
              <a:t>……</a:t>
            </a:r>
            <a:endParaRPr lang="en-US" altLang="zh-CN" sz="4400" b="1"/>
          </a:p>
          <a:p>
            <a:pPr>
              <a:buNone/>
            </a:pPr>
            <a:endParaRPr lang="en-US" altLang="zh-CN" sz="4400" dirty="0"/>
          </a:p>
        </p:txBody>
      </p:sp>
      <p:pic>
        <p:nvPicPr>
          <p:cNvPr id="24580" name="图片 24579" descr="t01bef1a65a115088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000750"/>
            <a:ext cx="9144000" cy="857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ircle/>
    <p:sndAc>
      <p:stSnd>
        <p:snd r:embed="rId2" name="chimes.wav"/>
      </p:stSnd>
    </p:sndAc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标题 2560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5603" name="文本占位符 2560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b="1" dirty="0">
                <a:solidFill>
                  <a:srgbClr val="0033CC"/>
                </a:solidFill>
              </a:rPr>
              <a:t>              </a:t>
            </a:r>
            <a:r>
              <a:rPr lang="zh-CN" altLang="en-US" sz="4400" b="1" dirty="0">
                <a:solidFill>
                  <a:srgbClr val="FF0000"/>
                </a:solidFill>
                <a:ea typeface="华文彩云" pitchFamily="2" charset="-122"/>
              </a:rPr>
              <a:t>仿写：</a:t>
            </a:r>
            <a:endParaRPr lang="zh-CN" altLang="en-US" sz="4400" b="1" dirty="0">
              <a:solidFill>
                <a:srgbClr val="FF0000"/>
              </a:solidFill>
              <a:ea typeface="华文彩云" pitchFamily="2" charset="-122"/>
            </a:endParaRPr>
          </a:p>
          <a:p>
            <a:pPr>
              <a:buNone/>
            </a:pPr>
            <a:r>
              <a:rPr lang="zh-CN" altLang="en-US" sz="4400" b="1" dirty="0"/>
              <a:t>          </a:t>
            </a:r>
            <a:r>
              <a:rPr lang="zh-CN" altLang="en-US" sz="4400" b="1" dirty="0">
                <a:ea typeface="华文楷体" pitchFamily="2" charset="-122"/>
              </a:rPr>
              <a:t>今天是国庆节，我想起中华人民共和国</a:t>
            </a:r>
            <a:r>
              <a:rPr lang="en-US" altLang="zh-CN" sz="4400" b="1" dirty="0">
                <a:ea typeface="华文楷体" pitchFamily="2" charset="-122"/>
              </a:rPr>
              <a:t>1949</a:t>
            </a:r>
            <a:r>
              <a:rPr lang="zh-CN" altLang="en-US" sz="4400" b="1" dirty="0">
                <a:ea typeface="华文楷体" pitchFamily="2" charset="-122"/>
              </a:rPr>
              <a:t>年成立时的情景，我想起为了这一天而奋斗而牺牲的人们；我看见英姿飒爽的军人们迈着整齐的步伐走过主席台；我听见那庄严的</a:t>
            </a:r>
            <a:r>
              <a:rPr lang="en-US" altLang="zh-CN" sz="4400" b="1" dirty="0">
                <a:ea typeface="华文楷体" pitchFamily="2" charset="-122"/>
              </a:rPr>
              <a:t>《</a:t>
            </a:r>
            <a:r>
              <a:rPr lang="zh-CN" altLang="en-US" sz="4400" b="1" dirty="0">
                <a:ea typeface="华文楷体" pitchFamily="2" charset="-122"/>
              </a:rPr>
              <a:t>义勇军进行曲</a:t>
            </a:r>
            <a:r>
              <a:rPr lang="en-US" altLang="zh-CN" sz="4400" b="1" dirty="0">
                <a:ea typeface="华文楷体" pitchFamily="2" charset="-122"/>
              </a:rPr>
              <a:t>》</a:t>
            </a:r>
            <a:r>
              <a:rPr lang="zh-CN" altLang="en-US" sz="4400" b="1" dirty="0">
                <a:ea typeface="华文楷体" pitchFamily="2" charset="-122"/>
              </a:rPr>
              <a:t>回荡在天安门广场上空。</a:t>
            </a:r>
            <a:endParaRPr lang="zh-CN" altLang="en-US" sz="4400" b="1" dirty="0">
              <a:ea typeface="华文楷体" pitchFamily="2" charset="-122"/>
            </a:endParaRPr>
          </a:p>
          <a:p>
            <a:endParaRPr lang="zh-CN" altLang="en-US" sz="4400" b="1" dirty="0">
              <a:ea typeface="华文楷体" pitchFamily="2" charset="-122"/>
            </a:endParaRPr>
          </a:p>
          <a:p>
            <a:pPr>
              <a:buNone/>
            </a:pPr>
            <a:endParaRPr lang="zh-CN" altLang="en-US" dirty="0"/>
          </a:p>
        </p:txBody>
      </p:sp>
      <p:pic>
        <p:nvPicPr>
          <p:cNvPr id="25604" name="图片 25603" descr="t01c1e58abfde53607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8263" y="5157788"/>
            <a:ext cx="3995737" cy="1700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ircle/>
    <p:sndAc>
      <p:stSnd>
        <p:snd r:embed="rId2" name="chimes.wav"/>
      </p:stSnd>
    </p:sndAc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标题 2355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5175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  <a:ea typeface="华文彩云" pitchFamily="2" charset="-122"/>
              </a:rPr>
              <a:t>课文小结</a:t>
            </a:r>
            <a:endParaRPr lang="zh-CN" altLang="en-US" sz="4000" b="1" dirty="0">
              <a:solidFill>
                <a:srgbClr val="FF0000"/>
              </a:solidFill>
              <a:ea typeface="华文彩云" pitchFamily="2" charset="-122"/>
            </a:endParaRPr>
          </a:p>
        </p:txBody>
      </p:sp>
      <p:sp>
        <p:nvSpPr>
          <p:cNvPr id="23555" name="文本占位符 23554"/>
          <p:cNvSpPr>
            <a:spLocks noGrp="1"/>
          </p:cNvSpPr>
          <p:nvPr>
            <p:ph type="body" idx="1"/>
          </p:nvPr>
        </p:nvSpPr>
        <p:spPr>
          <a:xfrm>
            <a:off x="0" y="836613"/>
            <a:ext cx="9144000" cy="6021387"/>
          </a:xfrm>
          <a:ln/>
        </p:spPr>
        <p:txBody>
          <a:bodyPr/>
          <a:p>
            <a:pPr>
              <a:buNone/>
            </a:pPr>
            <a:r>
              <a:rPr lang="en-US" altLang="zh-CN" dirty="0"/>
              <a:t>          </a:t>
            </a:r>
            <a:r>
              <a:rPr lang="zh-CN" altLang="en-US" sz="4000" b="1" dirty="0">
                <a:ea typeface="华文楷体" pitchFamily="2" charset="-122"/>
              </a:rPr>
              <a:t>本课我们从欣赏景物、体会感情入手，了解作者通过描写东北大地丰富的物产，美丽的景色，回忆自己在那土地上发生的美好往事，表达了作者对故乡的热爱、怀念、眷恋之情，同时也表达了作者饱满深沉的爱国热情。在我们这片洒满热血的土地上，作为二十一世纪的中学生，更应该好好学习，将来建设最美好的家园。 </a:t>
            </a:r>
            <a:endParaRPr lang="zh-CN" altLang="en-US" sz="4000" b="1" dirty="0">
              <a:ea typeface="华文楷体" pitchFamily="2" charset="-122"/>
            </a:endParaRPr>
          </a:p>
        </p:txBody>
      </p:sp>
      <p:pic>
        <p:nvPicPr>
          <p:cNvPr id="23556" name="图片 23555" descr="t017ad25186a066ac2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857250" cy="1196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ircle/>
    <p:sndAc>
      <p:stSnd>
        <p:snd r:embed="rId2" name="chimes.wav"/>
      </p:stSnd>
    </p:sndAc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标题 2662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613"/>
          </a:xfrm>
          <a:ln/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  <a:ea typeface="华文行楷" pitchFamily="2" charset="-122"/>
              </a:rPr>
              <a:t>主题思想</a:t>
            </a:r>
            <a:endParaRPr lang="zh-CN" altLang="en-US" b="1" dirty="0">
              <a:solidFill>
                <a:srgbClr val="FF0000"/>
              </a:solidFill>
              <a:ea typeface="华文行楷" pitchFamily="2" charset="-122"/>
            </a:endParaRPr>
          </a:p>
        </p:txBody>
      </p:sp>
      <p:sp>
        <p:nvSpPr>
          <p:cNvPr id="26627" name="文本占位符 26626"/>
          <p:cNvSpPr>
            <a:spLocks noGrp="1"/>
          </p:cNvSpPr>
          <p:nvPr>
            <p:ph type="body" idx="1"/>
          </p:nvPr>
        </p:nvSpPr>
        <p:spPr>
          <a:xfrm>
            <a:off x="0" y="908050"/>
            <a:ext cx="9144000" cy="5949950"/>
          </a:xfrm>
          <a:ln/>
        </p:spPr>
        <p:txBody>
          <a:bodyPr/>
          <a:p>
            <a:pPr>
              <a:spcBef>
                <a:spcPct val="50000"/>
              </a:spcBef>
              <a:buClr>
                <a:srgbClr val="000000"/>
              </a:buClr>
              <a:buNone/>
            </a:pPr>
            <a:r>
              <a:rPr lang="en-US" altLang="zh-CN" b="1" dirty="0">
                <a:solidFill>
                  <a:srgbClr val="0033CC"/>
                </a:solidFill>
              </a:rPr>
              <a:t>              </a:t>
            </a:r>
            <a:r>
              <a:rPr lang="zh-CN" altLang="en-US" sz="4400" b="1" dirty="0">
                <a:ea typeface="华文楷体" pitchFamily="2" charset="-122"/>
              </a:rPr>
              <a:t>这篇散文以饱含深情语言，回忆了故乡的景物，追忆了自己成长的足迹，显示了与土地密不可分 的关系，既有对故土的深情赞美，也暗含有家难回的忧伤和愤怒，更有面对土地发出铮铮的誓言 ，流露出强烈的爱国情怀。</a:t>
            </a:r>
            <a:endParaRPr lang="zh-CN" altLang="en-US" sz="4400" b="1" dirty="0">
              <a:ea typeface="华文楷体" pitchFamily="2" charset="-122"/>
            </a:endParaRPr>
          </a:p>
          <a:p>
            <a:endParaRPr lang="zh-CN" altLang="en-US" sz="4400" b="1" dirty="0">
              <a:ea typeface="华文楷体" pitchFamily="2" charset="-122"/>
            </a:endParaRPr>
          </a:p>
        </p:txBody>
      </p:sp>
      <p:pic>
        <p:nvPicPr>
          <p:cNvPr id="26628" name="图片 26627" descr="t01a1b39b6e2c1ddcf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9700" y="5429250"/>
            <a:ext cx="3924300" cy="1428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ircle/>
    <p:sndAc>
      <p:stSnd>
        <p:snd r:embed="rId2" name="chimes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title"/>
          </p:nvPr>
        </p:nvSpPr>
        <p:spPr>
          <a:xfrm>
            <a:off x="0" y="0"/>
            <a:ext cx="2700338" cy="1052513"/>
          </a:xfrm>
          <a:ln/>
        </p:spPr>
        <p:txBody>
          <a:bodyPr anchor="ctr"/>
          <a:p>
            <a:r>
              <a:rPr lang="zh-CN" altLang="en-US" sz="4800" b="1" dirty="0">
                <a:solidFill>
                  <a:srgbClr val="FF0000"/>
                </a:solidFill>
                <a:ea typeface="华文新魏" pitchFamily="2" charset="-122"/>
              </a:rPr>
              <a:t>作者简介</a:t>
            </a:r>
            <a:endParaRPr lang="zh-CN" altLang="en-US" sz="4800" b="1" dirty="0">
              <a:solidFill>
                <a:srgbClr val="FF0000"/>
              </a:solidFill>
              <a:ea typeface="华文新魏" pitchFamily="2" charset="-122"/>
            </a:endParaRPr>
          </a:p>
        </p:txBody>
      </p:sp>
      <p:pic>
        <p:nvPicPr>
          <p:cNvPr id="5124" name="文本占位符 5123" descr="dmhl2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1125538"/>
            <a:ext cx="2771775" cy="5732462"/>
          </a:xfrm>
          <a:solidFill>
            <a:schemeClr val="lt1"/>
          </a:solidFill>
          <a:ln/>
        </p:spPr>
      </p:pic>
      <p:sp>
        <p:nvSpPr>
          <p:cNvPr id="5125" name="矩形 5124"/>
          <p:cNvSpPr/>
          <p:nvPr/>
        </p:nvSpPr>
        <p:spPr>
          <a:xfrm>
            <a:off x="2843213" y="0"/>
            <a:ext cx="6300787" cy="6791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端木蕻良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4400" b="1" dirty="0">
                <a:latin typeface="Arial" panose="020B0604020202020204" pitchFamily="34" charset="0"/>
                <a:ea typeface="宋体" panose="02010600030101010101" pitchFamily="2" charset="-122"/>
              </a:rPr>
              <a:t>1912——1996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）原名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曹汉文、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曹京平，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辽宁省昌图县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人。先后毕业于南开和清华，学生时代即开始创作，是东北流亡作家群中的代表人物。主要著作有</a:t>
            </a: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科尔沁旗草原</a:t>
            </a: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大地的海</a:t>
            </a:r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曹雪芹</a:t>
            </a: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等。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circle/>
    <p:sndAc>
      <p:stSnd>
        <p:snd r:embed="rId2" name="chimes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613"/>
          </a:xfrm>
          <a:ln/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  <a:ea typeface="华文新魏" pitchFamily="2" charset="-122"/>
              </a:rPr>
              <a:t>听课文录音</a:t>
            </a:r>
            <a:endParaRPr lang="zh-CN" altLang="en-US" b="1" dirty="0">
              <a:solidFill>
                <a:srgbClr val="FF0000"/>
              </a:solidFill>
              <a:ea typeface="华文新魏" pitchFamily="2" charset="-122"/>
            </a:endParaRPr>
          </a:p>
        </p:txBody>
      </p:sp>
      <p:sp>
        <p:nvSpPr>
          <p:cNvPr id="7171" name="文本占位符 7170"/>
          <p:cNvSpPr>
            <a:spLocks noGrp="1"/>
          </p:cNvSpPr>
          <p:nvPr>
            <p:ph type="body" idx="1"/>
          </p:nvPr>
        </p:nvSpPr>
        <p:spPr>
          <a:xfrm>
            <a:off x="0" y="836613"/>
            <a:ext cx="9144000" cy="6021387"/>
          </a:xfrm>
          <a:ln/>
        </p:spPr>
        <p:txBody>
          <a:bodyPr/>
          <a:p>
            <a:pPr>
              <a:buNone/>
            </a:pPr>
            <a:r>
              <a:rPr lang="en-US" altLang="zh-CN" sz="4400" b="1" dirty="0"/>
              <a:t>       </a:t>
            </a:r>
            <a:r>
              <a:rPr lang="zh-CN" altLang="en-US" sz="4400" b="1" dirty="0">
                <a:ea typeface="华文新魏" pitchFamily="2" charset="-122"/>
              </a:rPr>
              <a:t>注意以下要求：</a:t>
            </a:r>
            <a:r>
              <a:rPr lang="zh-CN" altLang="en-US" dirty="0">
                <a:ea typeface="华文新魏" pitchFamily="2" charset="-122"/>
              </a:rPr>
              <a:t> </a:t>
            </a:r>
            <a:endParaRPr lang="zh-CN" altLang="en-US" dirty="0">
              <a:ea typeface="华文新魏" pitchFamily="2" charset="-122"/>
            </a:endParaRPr>
          </a:p>
          <a:p>
            <a:pPr>
              <a:buNone/>
            </a:pPr>
            <a:r>
              <a:rPr lang="zh-CN" altLang="en-US" dirty="0">
                <a:ea typeface="华文新魏" pitchFamily="2" charset="-122"/>
              </a:rPr>
              <a:t>         </a:t>
            </a:r>
            <a:r>
              <a:rPr lang="en-US" altLang="zh-CN" sz="4400" b="1" dirty="0">
                <a:ea typeface="华文新魏" pitchFamily="2" charset="-122"/>
              </a:rPr>
              <a:t>1</a:t>
            </a:r>
            <a:r>
              <a:rPr lang="zh-CN" altLang="en-US" sz="4400" b="1" dirty="0">
                <a:ea typeface="华文新魏" pitchFamily="2" charset="-122"/>
              </a:rPr>
              <a:t>、注意听准字音；</a:t>
            </a:r>
            <a:endParaRPr lang="zh-CN" altLang="en-US" sz="4400" b="1" dirty="0">
              <a:ea typeface="华文新魏" pitchFamily="2" charset="-122"/>
            </a:endParaRPr>
          </a:p>
          <a:p>
            <a:pPr>
              <a:buNone/>
            </a:pPr>
            <a:r>
              <a:rPr lang="zh-CN" altLang="en-US" sz="4400" b="1" dirty="0">
                <a:ea typeface="华文新魏" pitchFamily="2" charset="-122"/>
              </a:rPr>
              <a:t>       </a:t>
            </a:r>
            <a:r>
              <a:rPr lang="en-US" altLang="zh-CN" sz="4400" b="1" dirty="0">
                <a:ea typeface="华文新魏" pitchFamily="2" charset="-122"/>
              </a:rPr>
              <a:t>2</a:t>
            </a:r>
            <a:r>
              <a:rPr lang="zh-CN" altLang="en-US" sz="4400" b="1" dirty="0">
                <a:ea typeface="华文新魏" pitchFamily="2" charset="-122"/>
              </a:rPr>
              <a:t>、注意朗读时的语气重音， 感 受作者情感；</a:t>
            </a:r>
            <a:endParaRPr lang="zh-CN" altLang="en-US" sz="4400" b="1" dirty="0">
              <a:ea typeface="华文新魏" pitchFamily="2" charset="-122"/>
            </a:endParaRPr>
          </a:p>
          <a:p>
            <a:pPr>
              <a:buNone/>
            </a:pPr>
            <a:r>
              <a:rPr lang="zh-CN" altLang="en-US" sz="4400" b="1" dirty="0">
                <a:ea typeface="华文新魏" pitchFamily="2" charset="-122"/>
              </a:rPr>
              <a:t>       </a:t>
            </a:r>
            <a:r>
              <a:rPr lang="en-US" altLang="zh-CN" sz="4400" b="1" dirty="0">
                <a:ea typeface="华文新魏" pitchFamily="2" charset="-122"/>
              </a:rPr>
              <a:t>3 </a:t>
            </a:r>
            <a:r>
              <a:rPr lang="zh-CN" altLang="en-US" sz="4400" b="1" dirty="0">
                <a:ea typeface="华文新魏" pitchFamily="2" charset="-122"/>
              </a:rPr>
              <a:t>、画出自己深受触动的句子或词语</a:t>
            </a:r>
            <a:r>
              <a:rPr lang="zh-CN" altLang="en-US" sz="4800" dirty="0">
                <a:ea typeface="华文新魏" pitchFamily="2" charset="-122"/>
              </a:rPr>
              <a:t>。</a:t>
            </a:r>
            <a:endParaRPr lang="zh-CN" altLang="en-US" sz="4800" b="1" dirty="0">
              <a:ea typeface="华文新魏" pitchFamily="2" charset="-122"/>
            </a:endParaRPr>
          </a:p>
          <a:p>
            <a:pPr>
              <a:buNone/>
            </a:pPr>
            <a:endParaRPr lang="zh-CN" altLang="en-US" sz="3600" b="1" dirty="0">
              <a:ea typeface="华文新魏" pitchFamily="2" charset="-122"/>
            </a:endParaRPr>
          </a:p>
        </p:txBody>
      </p:sp>
      <p:pic>
        <p:nvPicPr>
          <p:cNvPr id="7172" name="土地的誓言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516688" y="260350"/>
            <a:ext cx="719137" cy="1081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片 7172" descr="t0143bb5f4348a414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9975" y="5291138"/>
            <a:ext cx="6804025" cy="15668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ircle/>
    <p:sndAc>
      <p:stSnd>
        <p:snd r:embed="rId5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1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0505" fill="hold"/>
                                        <p:tgtEl>
                                          <p:spTgt spid="71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7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975"/>
          </a:xfrm>
          <a:ln/>
        </p:spPr>
        <p:txBody>
          <a:bodyPr anchor="ctr"/>
          <a:p>
            <a:r>
              <a:rPr lang="zh-CN" altLang="en-US" sz="4800" b="1" dirty="0">
                <a:solidFill>
                  <a:srgbClr val="FF0000"/>
                </a:solidFill>
                <a:ea typeface="华文行楷" pitchFamily="2" charset="-122"/>
              </a:rPr>
              <a:t>读准字音</a:t>
            </a:r>
            <a:endParaRPr lang="zh-CN" altLang="en-US" sz="4800" b="1" dirty="0">
              <a:solidFill>
                <a:srgbClr val="FF0000"/>
              </a:solidFill>
              <a:ea typeface="华文行楷" pitchFamily="2" charset="-122"/>
            </a:endParaRPr>
          </a:p>
        </p:txBody>
      </p:sp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0" y="908050"/>
            <a:ext cx="9144000" cy="5949950"/>
          </a:xfrm>
          <a:ln/>
        </p:spPr>
        <p:txBody>
          <a:bodyPr/>
          <a:p>
            <a:pPr>
              <a:buNone/>
            </a:pPr>
            <a:r>
              <a:rPr lang="en-US" altLang="zh-CN" sz="4400" b="1" dirty="0"/>
              <a:t>       </a:t>
            </a:r>
            <a:r>
              <a:rPr lang="zh-CN" altLang="en-US" sz="4400" b="1" dirty="0"/>
              <a:t>炽</a:t>
            </a:r>
            <a:r>
              <a:rPr lang="en-US" altLang="zh-CN" sz="4400" b="1" err="1">
                <a:solidFill>
                  <a:srgbClr val="FF0000"/>
                </a:solidFill>
              </a:rPr>
              <a:t>chì</a:t>
            </a:r>
            <a:r>
              <a:rPr lang="zh-CN" altLang="en-US" sz="4400" b="1" dirty="0"/>
              <a:t>痛      嗥</a:t>
            </a:r>
            <a:r>
              <a:rPr lang="en-US" altLang="zh-CN" sz="4400" b="1" err="1">
                <a:solidFill>
                  <a:srgbClr val="FF0000"/>
                </a:solidFill>
              </a:rPr>
              <a:t>háo</a:t>
            </a:r>
            <a:r>
              <a:rPr lang="zh-CN" altLang="en-US" sz="4400" b="1" dirty="0"/>
              <a:t>鸣    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斑斓</a:t>
            </a:r>
            <a:r>
              <a:rPr lang="en-US" altLang="zh-CN" sz="4400" b="1" err="1">
                <a:solidFill>
                  <a:srgbClr val="FF0000"/>
                </a:solidFill>
              </a:rPr>
              <a:t>lán</a:t>
            </a:r>
            <a:r>
              <a:rPr lang="en-US" altLang="zh-CN" sz="4400" b="1">
                <a:solidFill>
                  <a:srgbClr val="FF0000"/>
                </a:solidFill>
              </a:rPr>
              <a:t>      </a:t>
            </a:r>
            <a:r>
              <a:rPr lang="zh-CN" altLang="en-US" sz="4400" b="1" dirty="0"/>
              <a:t>谰</a:t>
            </a:r>
            <a:r>
              <a:rPr lang="en-US" altLang="zh-CN" sz="4400" b="1" err="1">
                <a:solidFill>
                  <a:srgbClr val="FF0000"/>
                </a:solidFill>
              </a:rPr>
              <a:t>lán</a:t>
            </a:r>
            <a:r>
              <a:rPr lang="zh-CN" altLang="en-US" sz="4400" b="1" dirty="0"/>
              <a:t>语      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怪诞</a:t>
            </a:r>
            <a:r>
              <a:rPr lang="en-US" altLang="zh-CN" sz="4400" b="1" err="1">
                <a:solidFill>
                  <a:srgbClr val="FF0000"/>
                </a:solidFill>
              </a:rPr>
              <a:t>dàn</a:t>
            </a:r>
            <a:r>
              <a:rPr lang="en-US" altLang="zh-CN" sz="4400" b="1">
                <a:solidFill>
                  <a:srgbClr val="FF0000"/>
                </a:solidFill>
              </a:rPr>
              <a:t>     </a:t>
            </a:r>
            <a:r>
              <a:rPr lang="zh-CN" altLang="en-US" sz="4400" b="1" dirty="0"/>
              <a:t>亘</a:t>
            </a:r>
            <a:r>
              <a:rPr lang="en-US" altLang="zh-CN" sz="4400" b="1" err="1">
                <a:solidFill>
                  <a:srgbClr val="FF0000"/>
                </a:solidFill>
              </a:rPr>
              <a:t>gèn</a:t>
            </a:r>
            <a:r>
              <a:rPr lang="zh-CN" altLang="en-US" sz="4400" b="1" dirty="0"/>
              <a:t>古     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默契</a:t>
            </a:r>
            <a:r>
              <a:rPr lang="en-US" altLang="zh-CN" sz="4400" b="1" err="1">
                <a:solidFill>
                  <a:srgbClr val="FF0000"/>
                </a:solidFill>
              </a:rPr>
              <a:t>qì</a:t>
            </a:r>
            <a:r>
              <a:rPr lang="en-US" altLang="zh-CN" sz="4400" b="1" dirty="0"/>
              <a:t>        </a:t>
            </a:r>
            <a:r>
              <a:rPr lang="zh-CN" altLang="en-US" sz="4400" b="1" dirty="0"/>
              <a:t>田垄</a:t>
            </a:r>
            <a:r>
              <a:rPr lang="en-US" altLang="zh-CN" sz="4400" b="1" err="1">
                <a:solidFill>
                  <a:srgbClr val="FF0000"/>
                </a:solidFill>
              </a:rPr>
              <a:t>lǒng</a:t>
            </a:r>
            <a:r>
              <a:rPr lang="en-US" altLang="zh-CN" sz="4400" b="1"/>
              <a:t> </a:t>
            </a:r>
            <a:endParaRPr lang="en-US" altLang="zh-CN" sz="4400" b="1"/>
          </a:p>
          <a:p>
            <a:pPr>
              <a:buNone/>
            </a:pPr>
            <a:r>
              <a:rPr lang="en-US" altLang="zh-CN" sz="4400" b="1" dirty="0"/>
              <a:t>       </a:t>
            </a:r>
            <a:r>
              <a:rPr lang="zh-CN" altLang="en-US" sz="4400" b="1" dirty="0"/>
              <a:t>蚱  蜢 </a:t>
            </a:r>
            <a:r>
              <a:rPr lang="en-US" altLang="zh-CN" sz="4400" b="1" err="1">
                <a:solidFill>
                  <a:srgbClr val="FF0000"/>
                </a:solidFill>
              </a:rPr>
              <a:t>zhà</a:t>
            </a:r>
            <a:r>
              <a:rPr lang="zh-CN" altLang="en-US" sz="4400" b="1" dirty="0">
                <a:solidFill>
                  <a:srgbClr val="FF0000"/>
                </a:solidFill>
              </a:rPr>
              <a:t>　</a:t>
            </a:r>
            <a:r>
              <a:rPr lang="en-US" altLang="zh-CN" sz="4400" b="1" err="1">
                <a:solidFill>
                  <a:srgbClr val="FF0000"/>
                </a:solidFill>
              </a:rPr>
              <a:t>měng</a:t>
            </a:r>
            <a:r>
              <a:rPr lang="en-US" altLang="zh-CN" sz="4400" b="1"/>
              <a:t> </a:t>
            </a:r>
            <a:endParaRPr lang="en-US" altLang="zh-CN" sz="4400" b="1"/>
          </a:p>
          <a:p>
            <a:pPr>
              <a:buNone/>
            </a:pPr>
            <a:r>
              <a:rPr lang="en-US" altLang="zh-CN" sz="4400" b="1" dirty="0"/>
              <a:t>       </a:t>
            </a:r>
            <a:r>
              <a:rPr lang="zh-CN" altLang="en-US" sz="4400" b="1" dirty="0"/>
              <a:t>污秽</a:t>
            </a:r>
            <a:r>
              <a:rPr lang="en-US" altLang="zh-CN" sz="4400" b="1" err="1">
                <a:solidFill>
                  <a:srgbClr val="FF0000"/>
                </a:solidFill>
              </a:rPr>
              <a:t>huì</a:t>
            </a:r>
            <a:endParaRPr lang="en-US" altLang="zh-CN" sz="4400" b="1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sz="4400" b="1"/>
          </a:p>
          <a:p>
            <a:endParaRPr lang="en-US" altLang="zh-CN" dirty="0"/>
          </a:p>
        </p:txBody>
      </p:sp>
      <p:pic>
        <p:nvPicPr>
          <p:cNvPr id="6148" name="图片 6147" descr="t0137350a222bd2bf0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8850" y="0"/>
            <a:ext cx="183515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ircle/>
    <p:sndAc>
      <p:stSnd>
        <p:snd r:embed="rId2" name="chimes.wav"/>
      </p:stSnd>
    </p:sndAc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标题 4505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  <a:ea typeface="华文新魏" pitchFamily="2" charset="-122"/>
              </a:rPr>
              <a:t>多音字</a:t>
            </a:r>
            <a:endParaRPr lang="zh-CN" altLang="en-US" b="1" dirty="0">
              <a:solidFill>
                <a:srgbClr val="FF0000"/>
              </a:solidFill>
              <a:ea typeface="华文新魏" pitchFamily="2" charset="-122"/>
            </a:endParaRPr>
          </a:p>
        </p:txBody>
      </p:sp>
      <p:sp>
        <p:nvSpPr>
          <p:cNvPr id="45059" name="文本占位符 45058"/>
          <p:cNvSpPr>
            <a:spLocks noGrp="1"/>
          </p:cNvSpPr>
          <p:nvPr>
            <p:ph type="body" idx="1"/>
          </p:nvPr>
        </p:nvSpPr>
        <p:spPr>
          <a:xfrm>
            <a:off x="0" y="765175"/>
            <a:ext cx="9144000" cy="6092825"/>
          </a:xfrm>
          <a:ln/>
        </p:spPr>
        <p:txBody>
          <a:bodyPr/>
          <a:p>
            <a:pPr>
              <a:buNone/>
            </a:pPr>
            <a:endParaRPr lang="en-US" altLang="zh-CN" dirty="0"/>
          </a:p>
          <a:p>
            <a:pPr>
              <a:buNone/>
            </a:pPr>
            <a:endParaRPr lang="en-US" altLang="zh-CN" dirty="0"/>
          </a:p>
        </p:txBody>
      </p:sp>
      <p:sp>
        <p:nvSpPr>
          <p:cNvPr id="45060" name="文本框 45059"/>
          <p:cNvSpPr txBox="1"/>
          <p:nvPr/>
        </p:nvSpPr>
        <p:spPr>
          <a:xfrm>
            <a:off x="827088" y="2708275"/>
            <a:ext cx="158432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参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1" name="左大括号 45060"/>
          <p:cNvSpPr/>
          <p:nvPr/>
        </p:nvSpPr>
        <p:spPr>
          <a:xfrm>
            <a:off x="1908175" y="1268413"/>
            <a:ext cx="1368425" cy="3744912"/>
          </a:xfrm>
          <a:prstGeom prst="leftBrace">
            <a:avLst>
              <a:gd name="adj1" fmla="val 2280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5062" name="文本框 45061"/>
          <p:cNvSpPr txBox="1"/>
          <p:nvPr/>
        </p:nvSpPr>
        <p:spPr>
          <a:xfrm>
            <a:off x="3276600" y="692150"/>
            <a:ext cx="1223963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8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cān</a:t>
            </a:r>
            <a:endParaRPr lang="en-US" altLang="zh-CN" sz="4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3" name="文本框 45062"/>
          <p:cNvSpPr txBox="1"/>
          <p:nvPr/>
        </p:nvSpPr>
        <p:spPr>
          <a:xfrm>
            <a:off x="3276600" y="2565400"/>
            <a:ext cx="201612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8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shēn</a:t>
            </a:r>
            <a:endParaRPr lang="en-US" altLang="zh-CN" sz="4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4" name="文本框 45063"/>
          <p:cNvSpPr txBox="1"/>
          <p:nvPr/>
        </p:nvSpPr>
        <p:spPr>
          <a:xfrm>
            <a:off x="3348038" y="4508500"/>
            <a:ext cx="136842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8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cēn</a:t>
            </a:r>
            <a:endParaRPr lang="en-US" altLang="zh-CN" sz="4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5" name="文本框 45064"/>
          <p:cNvSpPr txBox="1"/>
          <p:nvPr/>
        </p:nvSpPr>
        <p:spPr>
          <a:xfrm>
            <a:off x="5435600" y="765175"/>
            <a:ext cx="230505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参加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6" name="文本框 45065"/>
          <p:cNvSpPr txBox="1"/>
          <p:nvPr/>
        </p:nvSpPr>
        <p:spPr>
          <a:xfrm>
            <a:off x="5580063" y="2492375"/>
            <a:ext cx="165735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人参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7" name="文本框 45066"/>
          <p:cNvSpPr txBox="1"/>
          <p:nvPr/>
        </p:nvSpPr>
        <p:spPr>
          <a:xfrm>
            <a:off x="5580063" y="4365625"/>
            <a:ext cx="3024187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参差不齐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5068" name="图片 45067" descr="t012bbb3ac2ee73033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24400"/>
            <a:ext cx="1619250" cy="213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ircle/>
    <p:sndAc>
      <p:stSnd>
        <p:snd r:embed="rId2" name="chimes.wav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标题 4608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46083" name="文本占位符 4608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endParaRPr lang="en-US" altLang="zh-CN" dirty="0"/>
          </a:p>
          <a:p>
            <a:pPr>
              <a:buNone/>
            </a:pPr>
            <a:endParaRPr lang="en-US" altLang="zh-CN" dirty="0"/>
          </a:p>
        </p:txBody>
      </p:sp>
      <p:sp>
        <p:nvSpPr>
          <p:cNvPr id="46084" name="文本框 46083"/>
          <p:cNvSpPr txBox="1"/>
          <p:nvPr/>
        </p:nvSpPr>
        <p:spPr>
          <a:xfrm>
            <a:off x="1258888" y="2708275"/>
            <a:ext cx="115252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折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85" name="左大括号 46084"/>
          <p:cNvSpPr/>
          <p:nvPr/>
        </p:nvSpPr>
        <p:spPr>
          <a:xfrm>
            <a:off x="2124075" y="908050"/>
            <a:ext cx="1728788" cy="4465638"/>
          </a:xfrm>
          <a:prstGeom prst="leftBrace">
            <a:avLst>
              <a:gd name="adj1" fmla="val 2152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6086" name="文本框 46085"/>
          <p:cNvSpPr txBox="1"/>
          <p:nvPr/>
        </p:nvSpPr>
        <p:spPr>
          <a:xfrm>
            <a:off x="3851275" y="404813"/>
            <a:ext cx="144145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8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zhé</a:t>
            </a:r>
            <a:endParaRPr lang="en-US" altLang="zh-CN" sz="4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87" name="文本框 46086"/>
          <p:cNvSpPr txBox="1"/>
          <p:nvPr/>
        </p:nvSpPr>
        <p:spPr>
          <a:xfrm>
            <a:off x="3924300" y="2636838"/>
            <a:ext cx="1798638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8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shé</a:t>
            </a:r>
            <a:endParaRPr lang="en-US" altLang="zh-CN" sz="4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88" name="文本框 46087"/>
          <p:cNvSpPr txBox="1"/>
          <p:nvPr/>
        </p:nvSpPr>
        <p:spPr>
          <a:xfrm>
            <a:off x="3995738" y="4797425"/>
            <a:ext cx="1512887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8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zhē</a:t>
            </a:r>
            <a:endParaRPr lang="en-US" altLang="zh-CN" sz="4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89" name="文本框 46088"/>
          <p:cNvSpPr txBox="1"/>
          <p:nvPr/>
        </p:nvSpPr>
        <p:spPr>
          <a:xfrm>
            <a:off x="5148263" y="333375"/>
            <a:ext cx="2592387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折断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90" name="文本框 46089"/>
          <p:cNvSpPr txBox="1"/>
          <p:nvPr/>
        </p:nvSpPr>
        <p:spPr>
          <a:xfrm>
            <a:off x="5364163" y="2565400"/>
            <a:ext cx="1944687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折本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91" name="文本框 46090"/>
          <p:cNvSpPr txBox="1"/>
          <p:nvPr/>
        </p:nvSpPr>
        <p:spPr>
          <a:xfrm>
            <a:off x="5292725" y="4724400"/>
            <a:ext cx="2303463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折腾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6092" name="图片 46091" descr="t01acfc172d035998a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7625" y="0"/>
            <a:ext cx="1476375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ircle/>
    <p:sndAc>
      <p:stSnd>
        <p:snd r:embed="rId2" name="chimes.wav"/>
      </p:stSnd>
    </p:sndAc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标题 4710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47107" name="文本占位符 47106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endParaRPr lang="en-US" altLang="zh-CN" dirty="0"/>
          </a:p>
          <a:p>
            <a:pPr>
              <a:buNone/>
            </a:pPr>
            <a:endParaRPr lang="en-US" altLang="zh-CN" dirty="0"/>
          </a:p>
        </p:txBody>
      </p:sp>
      <p:sp>
        <p:nvSpPr>
          <p:cNvPr id="47108" name="文本框 47107"/>
          <p:cNvSpPr txBox="1"/>
          <p:nvPr/>
        </p:nvSpPr>
        <p:spPr>
          <a:xfrm>
            <a:off x="827088" y="2565400"/>
            <a:ext cx="1081087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血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09" name="左大括号 47108"/>
          <p:cNvSpPr/>
          <p:nvPr/>
        </p:nvSpPr>
        <p:spPr>
          <a:xfrm>
            <a:off x="1692275" y="908050"/>
            <a:ext cx="1366838" cy="4465638"/>
          </a:xfrm>
          <a:prstGeom prst="leftBrace">
            <a:avLst>
              <a:gd name="adj1" fmla="val 2722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7110" name="文本框 47109"/>
          <p:cNvSpPr txBox="1"/>
          <p:nvPr/>
        </p:nvSpPr>
        <p:spPr>
          <a:xfrm>
            <a:off x="3059113" y="476250"/>
            <a:ext cx="115252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8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xiě</a:t>
            </a:r>
            <a:endParaRPr lang="en-US" altLang="zh-CN" sz="4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11" name="文本框 47110"/>
          <p:cNvSpPr txBox="1"/>
          <p:nvPr/>
        </p:nvSpPr>
        <p:spPr>
          <a:xfrm>
            <a:off x="2843213" y="4797425"/>
            <a:ext cx="180022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8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xuè</a:t>
            </a:r>
            <a:endParaRPr lang="en-US" altLang="zh-CN" sz="4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12" name="文本框 47111"/>
          <p:cNvSpPr txBox="1"/>
          <p:nvPr/>
        </p:nvSpPr>
        <p:spPr>
          <a:xfrm>
            <a:off x="4500563" y="404813"/>
            <a:ext cx="2447925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血淋淋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13" name="文本框 47112"/>
          <p:cNvSpPr txBox="1"/>
          <p:nvPr/>
        </p:nvSpPr>
        <p:spPr>
          <a:xfrm>
            <a:off x="4643438" y="4724400"/>
            <a:ext cx="201612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血汗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7114" name="图片 47113" descr="t01fa0b0264f8bed7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2138" y="1700213"/>
            <a:ext cx="6011862" cy="2592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ircle/>
    <p:sndAc>
      <p:stSnd>
        <p:snd r:embed="rId2" name="chimes.wav"/>
      </p:stSnd>
    </p:sndAc>
  </p:transition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3629</Words>
  <Application>WPS 演示</Application>
  <PresentationFormat>在屏幕上显示</PresentationFormat>
  <Paragraphs>244</Paragraphs>
  <Slides>35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7" baseType="lpstr">
      <vt:lpstr>Arial</vt:lpstr>
      <vt:lpstr>宋体</vt:lpstr>
      <vt:lpstr>Wingdings</vt:lpstr>
      <vt:lpstr>华文行楷</vt:lpstr>
      <vt:lpstr>华文新魏</vt:lpstr>
      <vt:lpstr>华文楷体</vt:lpstr>
      <vt:lpstr>Times New Roman</vt:lpstr>
      <vt:lpstr>隶书</vt:lpstr>
      <vt:lpstr>华文彩云</vt:lpstr>
      <vt:lpstr>微软雅黑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WWW.YlmF.CoM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雨林木风</dc:creator>
  <cp:lastModifiedBy>Administrator</cp:lastModifiedBy>
  <cp:revision>19</cp:revision>
  <dcterms:created xsi:type="dcterms:W3CDTF">2005-12-31T16:04:28Z</dcterms:created>
  <dcterms:modified xsi:type="dcterms:W3CDTF">2018-10-17T01:39:25Z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