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97" r:id="rId5"/>
    <p:sldId id="300" r:id="rId6"/>
    <p:sldId id="258" r:id="rId7"/>
    <p:sldId id="259" r:id="rId8"/>
    <p:sldId id="261" r:id="rId9"/>
    <p:sldId id="262" r:id="rId10"/>
    <p:sldId id="298" r:id="rId11"/>
    <p:sldId id="299" r:id="rId12"/>
    <p:sldId id="263" r:id="rId13"/>
    <p:sldId id="264" r:id="rId14"/>
    <p:sldId id="265" r:id="rId15"/>
    <p:sldId id="266" r:id="rId16"/>
    <p:sldId id="260" r:id="rId17"/>
    <p:sldId id="268" r:id="rId18"/>
    <p:sldId id="269" r:id="rId19"/>
    <p:sldId id="267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3" r:id="rId42"/>
    <p:sldId id="295" r:id="rId43"/>
    <p:sldId id="292" r:id="rId44"/>
    <p:sldId id="294" r:id="rId4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2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4" name="页眉占位符 4403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44035" name="日期占位符 4403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4036" name="幻灯片图像占位符 4403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4037" name="文本占位符 4403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4038" name="页脚占位符 4403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44039" name="灯片编号占位符 4403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4505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4710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GIF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GIF"/><Relationship Id="rId1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GIF"/><Relationship Id="rId1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GIF"/><Relationship Id="rId1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G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GIF"/><Relationship Id="rId1" Type="http://schemas.openxmlformats.org/officeDocument/2006/relationships/image" Target="../media/image46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GIF"/><Relationship Id="rId1" Type="http://schemas.openxmlformats.org/officeDocument/2006/relationships/image" Target="../media/image47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GIF"/><Relationship Id="rId1" Type="http://schemas.openxmlformats.org/officeDocument/2006/relationships/image" Target="../media/image48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GIF"/><Relationship Id="rId1" Type="http://schemas.openxmlformats.org/officeDocument/2006/relationships/image" Target="../media/image5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GIF"/><Relationship Id="rId1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GIF"/><Relationship Id="rId1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GIF"/><Relationship Id="rId1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导入新课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</a:rPr>
              <a:t>有这样一位“优秀的语言艺术家”，</a:t>
            </a:r>
            <a:r>
              <a:rPr lang="en-US" altLang="zh-CN" sz="4000" b="1" dirty="0">
                <a:latin typeface="宋体" panose="02010600030101010101" pitchFamily="2" charset="-122"/>
              </a:rPr>
              <a:t> </a:t>
            </a:r>
            <a:r>
              <a:rPr lang="zh-CN" altLang="en-US" sz="4000" b="1" dirty="0">
                <a:latin typeface="宋体" panose="02010600030101010101" pitchFamily="2" charset="-122"/>
              </a:rPr>
              <a:t>他热切的主张规范现代汉语；有这样一位当代著名的教育家，他对中国现代教育作出了重要贡献。他就是叶圣陶，他的作品有散文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爬山虎的脚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、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记金华的双龙洞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，他的代表作有长篇小说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倪焕之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、童话集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稻草人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。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3076" name="图片 3075" descr="t01223dcb4b9a11f3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5445125"/>
            <a:ext cx="1692275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076" descr="t01223dcb4b9a11f3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5445125"/>
            <a:ext cx="1692275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077" descr="t01bd3616c9c4a3c4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3325" cy="1484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学习词语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修润</a:t>
            </a:r>
            <a:r>
              <a:rPr lang="en-US" altLang="zh-CN" sz="4000" b="1" dirty="0">
                <a:solidFill>
                  <a:srgbClr val="FF0000"/>
                </a:solidFill>
              </a:rPr>
              <a:t>xiū   rùn</a:t>
            </a:r>
            <a:r>
              <a:rPr lang="zh-CN" altLang="en-US" sz="4000" b="1" dirty="0"/>
              <a:t>修改润色。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南腔北调</a:t>
            </a:r>
            <a:r>
              <a:rPr lang="en-US" altLang="zh-CN" sz="4000" b="1" dirty="0">
                <a:solidFill>
                  <a:srgbClr val="FF0000"/>
                </a:solidFill>
              </a:rPr>
              <a:t>nán  qiāng  běi   diào</a:t>
            </a:r>
            <a:r>
              <a:rPr lang="zh-CN" altLang="en-US" sz="4000" b="1" dirty="0"/>
              <a:t>形容人口音不纯。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不耻下问</a:t>
            </a:r>
            <a:r>
              <a:rPr lang="en-US" altLang="zh-CN" sz="4000" b="1" dirty="0">
                <a:solidFill>
                  <a:srgbClr val="FF0000"/>
                </a:solidFill>
              </a:rPr>
              <a:t>bù   chǐ  xià   wèn</a:t>
            </a:r>
            <a:r>
              <a:rPr lang="zh-CN" altLang="en-US" sz="4000" b="1" dirty="0"/>
              <a:t>乐于向学问或地位比自己低的人学习，而不觉得不好意思。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商酌</a:t>
            </a:r>
            <a:r>
              <a:rPr lang="en-US" altLang="zh-CN" sz="4000" b="1" dirty="0">
                <a:solidFill>
                  <a:srgbClr val="FF0000"/>
                </a:solidFill>
              </a:rPr>
              <a:t>shāng    zhuó</a:t>
            </a:r>
            <a:r>
              <a:rPr lang="zh-CN" altLang="en-US" sz="4000" b="1" dirty="0"/>
              <a:t>商议，斟酌，简单易懂。</a:t>
            </a:r>
            <a:r>
              <a:rPr lang="zh-CN" altLang="en-US" dirty="0"/>
              <a:t> </a:t>
            </a:r>
            <a:endParaRPr lang="zh-CN" altLang="en-US" sz="4000" b="1" dirty="0"/>
          </a:p>
          <a:p>
            <a:pPr>
              <a:buNone/>
            </a:pPr>
            <a:endParaRPr lang="zh-CN" altLang="en-US" sz="4000" b="1" dirty="0"/>
          </a:p>
        </p:txBody>
      </p:sp>
      <p:pic>
        <p:nvPicPr>
          <p:cNvPr id="9220" name="图片 9219" descr="t0103cfeb69d83c7e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0"/>
            <a:ext cx="2411412" cy="122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220" descr="A3_0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4763"/>
            <a:ext cx="9144000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慎重</a:t>
            </a:r>
            <a:r>
              <a:rPr lang="en-US" altLang="zh-CN" sz="4000" b="1" dirty="0">
                <a:solidFill>
                  <a:srgbClr val="FF0000"/>
                </a:solidFill>
              </a:rPr>
              <a:t>shèn    zhòng</a:t>
            </a:r>
            <a:r>
              <a:rPr lang="zh-CN" altLang="en-US" sz="4000" b="1" dirty="0"/>
              <a:t>谨慎持重</a:t>
            </a:r>
            <a:r>
              <a:rPr lang="en-US" altLang="zh-CN" sz="4000" b="1" dirty="0"/>
              <a:t>;</a:t>
            </a:r>
            <a:r>
              <a:rPr lang="zh-CN" altLang="en-US" sz="4000" b="1" dirty="0"/>
              <a:t>谨慎认真。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一以贯之</a:t>
            </a:r>
            <a:r>
              <a:rPr lang="en-US" altLang="zh-CN" sz="4000" b="1" dirty="0">
                <a:solidFill>
                  <a:srgbClr val="FF0000"/>
                </a:solidFill>
              </a:rPr>
              <a:t>yī   yǐ   guàn    zhī</a:t>
            </a:r>
            <a:r>
              <a:rPr lang="zh-CN" altLang="en-US" sz="4000" b="1" dirty="0"/>
              <a:t>用一个根本性的事理贯通事情的始末或全部的道理。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颠沛流离 </a:t>
            </a:r>
            <a:r>
              <a:rPr lang="en-US" altLang="zh-CN" sz="4000" b="1" dirty="0">
                <a:solidFill>
                  <a:srgbClr val="FF0000"/>
                </a:solidFill>
              </a:rPr>
              <a:t>diān   pèi   liú   lí</a:t>
            </a:r>
            <a:r>
              <a:rPr lang="zh-CN" altLang="en-US" sz="4000" b="1" dirty="0"/>
              <a:t>生活艰难，四处流浪。</a:t>
            </a:r>
            <a:endParaRPr lang="zh-CN" altLang="en-US" sz="4000" b="1" dirty="0"/>
          </a:p>
          <a:p>
            <a:pPr>
              <a:buNone/>
            </a:pPr>
            <a:r>
              <a:rPr lang="en-US" altLang="en-US" sz="4000" b="1" dirty="0"/>
              <a:t>朦胧</a:t>
            </a:r>
            <a:r>
              <a:rPr lang="en-US" altLang="zh-CN" sz="4000" b="1" dirty="0">
                <a:solidFill>
                  <a:srgbClr val="FF0000"/>
                </a:solidFill>
              </a:rPr>
              <a:t>méng    lóng</a:t>
            </a:r>
            <a:r>
              <a:rPr lang="zh-CN" altLang="en-US" sz="4000" b="1" dirty="0"/>
              <a:t>物体的样子模糊，看不清楚。</a:t>
            </a:r>
            <a:r>
              <a:rPr lang="zh-CN" altLang="en-US" sz="4000" dirty="0"/>
              <a:t> </a:t>
            </a:r>
            <a:endParaRPr lang="zh-CN" altLang="en-US" sz="4000" dirty="0"/>
          </a:p>
          <a:p>
            <a:pPr>
              <a:buNone/>
            </a:pPr>
            <a:r>
              <a:rPr lang="zh-CN" altLang="en-US" sz="4000" b="1" dirty="0"/>
              <a:t>累赘</a:t>
            </a:r>
            <a:r>
              <a:rPr lang="en-US" altLang="zh-CN" sz="4000" b="1" dirty="0">
                <a:solidFill>
                  <a:srgbClr val="FF0000"/>
                </a:solidFill>
              </a:rPr>
              <a:t>lèi     zhuì</a:t>
            </a:r>
            <a:r>
              <a:rPr lang="zh-CN" altLang="en-US" sz="4000" b="1" dirty="0"/>
              <a:t>多余；麻烦。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pic>
        <p:nvPicPr>
          <p:cNvPr id="10244" name="图片 10243" descr="t01fc34fb886e599b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5229225"/>
            <a:ext cx="2339975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拖沓</a:t>
            </a:r>
            <a:r>
              <a:rPr lang="en-US" altLang="zh-CN" sz="4000" b="1" dirty="0">
                <a:solidFill>
                  <a:srgbClr val="FF0000"/>
                </a:solidFill>
              </a:rPr>
              <a:t>tuō    tà</a:t>
            </a:r>
            <a:r>
              <a:rPr lang="zh-CN" altLang="en-US" sz="4000" b="1" dirty="0"/>
              <a:t>不爽利；不简洁。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以身作则</a:t>
            </a:r>
            <a:r>
              <a:rPr lang="en-US" altLang="zh-CN" sz="4000" b="1" dirty="0">
                <a:solidFill>
                  <a:srgbClr val="FF0000"/>
                </a:solidFill>
              </a:rPr>
              <a:t>yǐ  shēn  zuò  zé</a:t>
            </a:r>
            <a:r>
              <a:rPr lang="zh-CN" altLang="en-US" sz="4000" b="1" dirty="0"/>
              <a:t>以自己的行动做出榜样。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自作自受</a:t>
            </a:r>
            <a:r>
              <a:rPr lang="en-US" altLang="zh-CN" sz="4000" b="1" dirty="0">
                <a:solidFill>
                  <a:srgbClr val="FF0000"/>
                </a:solidFill>
              </a:rPr>
              <a:t>zì   zuò   zì   shòu</a:t>
            </a:r>
            <a:r>
              <a:rPr lang="zh-CN" altLang="en-US" sz="4000" b="1" dirty="0"/>
              <a:t>自己做了蠢事坏事，自己倒霉。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搀和</a:t>
            </a:r>
            <a:r>
              <a:rPr lang="en-US" altLang="zh-CN" sz="4000" b="1" dirty="0">
                <a:solidFill>
                  <a:srgbClr val="FF0000"/>
                </a:solidFill>
              </a:rPr>
              <a:t>chān   huo</a:t>
            </a:r>
            <a:r>
              <a:rPr lang="en-US" altLang="zh-CN" sz="4000" b="1" dirty="0"/>
              <a:t>  </a:t>
            </a:r>
            <a:r>
              <a:rPr lang="zh-CN" altLang="en-US" sz="4000" b="1" dirty="0"/>
              <a:t>掺杂混合。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冗长</a:t>
            </a:r>
            <a:r>
              <a:rPr lang="en-US" altLang="zh-CN" sz="4000" b="1" dirty="0">
                <a:solidFill>
                  <a:srgbClr val="FF0000"/>
                </a:solidFill>
              </a:rPr>
              <a:t>rǒng   cháng</a:t>
            </a:r>
            <a:r>
              <a:rPr lang="en-US" altLang="zh-CN" sz="4000" b="1" dirty="0"/>
              <a:t>  </a:t>
            </a:r>
            <a:r>
              <a:rPr lang="zh-CN" altLang="en-US" sz="4000" b="1" dirty="0"/>
              <a:t>（文章、讲话等）废话多，拉得很长，含贬义。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著作等身</a:t>
            </a:r>
            <a:r>
              <a:rPr lang="en-US" altLang="zh-CN" sz="4000" b="1" dirty="0">
                <a:solidFill>
                  <a:srgbClr val="FF0000"/>
                </a:solidFill>
              </a:rPr>
              <a:t>zhù   zuò   děng   shēn</a:t>
            </a:r>
            <a:r>
              <a:rPr lang="zh-CN" altLang="en-US" sz="4000" b="1" dirty="0"/>
              <a:t>形容著作极多，叠起来能跟作者的身高相等。</a:t>
            </a:r>
            <a:endParaRPr lang="zh-CN" altLang="en-US" sz="4000" b="1" dirty="0"/>
          </a:p>
        </p:txBody>
      </p:sp>
      <p:pic>
        <p:nvPicPr>
          <p:cNvPr id="11268" name="图片 11267" descr="t01d8040a4dacd0f25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2924175"/>
            <a:ext cx="2627312" cy="1081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躬行君子，则吾未之有得：</a:t>
            </a:r>
            <a:r>
              <a:rPr lang="zh-CN" altLang="en-US" sz="4400" b="1" dirty="0"/>
              <a:t>做一个身体力行的君子，那我还没有做到。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学而不厌，诲而不倦，何有于我哉：</a:t>
            </a:r>
            <a:r>
              <a:rPr lang="zh-CN" altLang="en-US" sz="4400" b="1" dirty="0"/>
              <a:t>学习不觉得厌烦，教人不知道疲倦，对我来说，做到了哪些呢？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12292" name="图片 12291" descr="t0162b6a6dfe85211d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00663"/>
            <a:ext cx="9144000" cy="155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仁者见仁，智者见智：</a:t>
            </a:r>
            <a:r>
              <a:rPr lang="zh-CN" altLang="en-US" sz="4400" b="1" dirty="0"/>
              <a:t>比喻对同一个问题，不同的人从不同的立场或角度去看有不同的看法。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己欲立而立人，己欲达而达人：</a:t>
            </a:r>
            <a:r>
              <a:rPr lang="zh-CN" altLang="en-US" sz="4400" b="1" dirty="0"/>
              <a:t>仁爱之人，自己决定对人建立仁爱之心，别人才会对你仁爱，自己决定对人豁达（宽容），别人才会对你豁达（宽容）。</a:t>
            </a:r>
            <a:endParaRPr lang="zh-CN" altLang="en-US" sz="4400" b="1" dirty="0"/>
          </a:p>
        </p:txBody>
      </p:sp>
      <p:pic>
        <p:nvPicPr>
          <p:cNvPr id="6148" name="图片 6147" descr="t01e5e4bd24de49ad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5300663"/>
            <a:ext cx="3708400" cy="155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04813"/>
          </a:xfrm>
          <a:ln/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分析结构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r>
              <a:rPr lang="zh-CN" altLang="en-US" sz="3600" b="1" dirty="0"/>
              <a:t>第一部分（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）：</a:t>
            </a:r>
            <a:r>
              <a:rPr lang="zh-CN" altLang="en-US" sz="3600" b="1" dirty="0">
                <a:solidFill>
                  <a:srgbClr val="FF0000"/>
                </a:solidFill>
              </a:rPr>
              <a:t>谈写作本文的缘由和选材。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/>
              <a:t>第二部分（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）：</a:t>
            </a:r>
            <a:r>
              <a:rPr lang="zh-CN" altLang="en-US" sz="3600" b="1" dirty="0">
                <a:solidFill>
                  <a:srgbClr val="FF0000"/>
                </a:solidFill>
              </a:rPr>
              <a:t>总写叶圣陶先生的品德有过人之处。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/>
              <a:t>第三部分（</a:t>
            </a:r>
            <a:r>
              <a:rPr lang="en-US" altLang="zh-CN" sz="3600" b="1" dirty="0"/>
              <a:t>3-5</a:t>
            </a:r>
            <a:r>
              <a:rPr lang="zh-CN" altLang="en-US" sz="3600" b="1" dirty="0"/>
              <a:t>）：</a:t>
            </a:r>
            <a:r>
              <a:rPr lang="zh-CN" altLang="en-US" sz="3600" b="1" dirty="0">
                <a:solidFill>
                  <a:srgbClr val="FF0000"/>
                </a:solidFill>
              </a:rPr>
              <a:t>详写叶圣陶先生为人宽厚的一面。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/>
              <a:t>第四部分（</a:t>
            </a:r>
            <a:r>
              <a:rPr lang="en-US" altLang="zh-CN" sz="3600" b="1" dirty="0"/>
              <a:t>6-8</a:t>
            </a:r>
            <a:r>
              <a:rPr lang="zh-CN" altLang="en-US" sz="3600" b="1" dirty="0"/>
              <a:t>）：</a:t>
            </a:r>
            <a:r>
              <a:rPr lang="zh-CN" altLang="en-US" sz="3600" b="1" dirty="0">
                <a:solidFill>
                  <a:srgbClr val="FF0000"/>
                </a:solidFill>
              </a:rPr>
              <a:t>从语文方面详写叶圣陶先生为人的另一面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律己严。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/>
              <a:t>第五部分（</a:t>
            </a:r>
            <a:r>
              <a:rPr lang="en-US" altLang="zh-CN" sz="3600" b="1" dirty="0"/>
              <a:t>9</a:t>
            </a:r>
            <a:r>
              <a:rPr lang="zh-CN" altLang="en-US" sz="3600" b="1" dirty="0"/>
              <a:t>）：</a:t>
            </a:r>
            <a:r>
              <a:rPr lang="zh-CN" altLang="en-US" sz="3600" b="1" dirty="0">
                <a:solidFill>
                  <a:srgbClr val="FF0000"/>
                </a:solidFill>
              </a:rPr>
              <a:t>谈学习和仿效叶先生品德的思考。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4340" name="图片 14339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42075"/>
            <a:ext cx="914400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0" y="908050"/>
            <a:ext cx="9144000" cy="594995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 1</a:t>
            </a:r>
            <a:r>
              <a:rPr lang="zh-CN" altLang="en-US" sz="4000" b="1" dirty="0"/>
              <a:t>、开头一段在内容和结构上有什么作用？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内容上，突出“我”对叶圣陶先生逝世的悲痛心情，表明这是一篇回忆性文章；结构上，开篇点题，总领全文。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5364" name="图片 15363" descr="t010667676df2b24b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3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charRg st="31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           2</a:t>
            </a:r>
            <a:r>
              <a:rPr lang="zh-CN" altLang="en-US" sz="4000" b="1" dirty="0"/>
              <a:t>、作者为什么说在立德这一方面，叶先生总排列在最前列？表达了作者怎样的情感？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因为在作者的印象中，叶先生多才且平实谦虚；表达的是作者对叶先生的赞誉之情。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、引用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论语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上的语言有什么作用？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引用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论语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</a:rPr>
              <a:t>上的语言，更突出了叶圣陶先生超一般人的品行。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   </a:t>
            </a:r>
            <a:endParaRPr lang="zh-CN" altLang="en-US" dirty="0"/>
          </a:p>
        </p:txBody>
      </p:sp>
      <p:pic>
        <p:nvPicPr>
          <p:cNvPr id="13316" name="图片 1331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6453188"/>
            <a:ext cx="91090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5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50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27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charRg st="127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          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、“凡是同叶圣陶先生有些交往的，无不为他的待人厚而深受感动” 此句中“无不”表明了什么？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“无不”双重否定，表明了叶圣陶先生待人厚的品德给人留下的印象深刻。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</a:t>
            </a:r>
            <a:r>
              <a:rPr lang="en-US" altLang="zh-CN" sz="3600" b="1" dirty="0"/>
              <a:t>5</a:t>
            </a:r>
            <a:r>
              <a:rPr lang="zh-CN" altLang="en-US" sz="3600" b="1" dirty="0"/>
              <a:t>、我为什么“想不直接动笔，只提一些商酌性的意见 ”？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因为，叶圣陶先生德高望重，文学底蕴深厚，所以，作者出于对他的尊敬，想不直接动笔，只提一些商酌性的意见 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7412" name="图片 17411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238" y="5876925"/>
            <a:ext cx="933450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7412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550" y="5876925"/>
            <a:ext cx="933450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7413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5876925"/>
            <a:ext cx="93345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56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56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36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11">
                                            <p:txEl>
                                              <p:charRg st="136" end="1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6</a:t>
            </a:r>
            <a:r>
              <a:rPr lang="zh-CN" altLang="en-US" sz="4000" b="1" dirty="0"/>
              <a:t>、“不必客气。这样反而费事，还是直接改上。不限于语言，有什么不妥都改。千万不要慎重，怕改得不妥。我觉得不妥再改回来。” 这句话表现了叶先生怎样的优秀品质？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语言描写鲜明地表现了叶先生待人厚的优秀品质。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8436" name="图片 18435" descr="w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89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>
                                            <p:txEl>
                                              <p:charRg st="89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/>
          </p:cNvSpPr>
          <p:nvPr>
            <p:ph type="ctrTitle"/>
          </p:nvPr>
        </p:nvSpPr>
        <p:spPr>
          <a:xfrm>
            <a:off x="611188" y="0"/>
            <a:ext cx="7772400" cy="692150"/>
          </a:xfrm>
          <a:ln/>
        </p:spPr>
        <p:txBody>
          <a:bodyPr anchor="ctr"/>
          <a:p>
            <a:pPr defTabSz="914400">
              <a:buNone/>
            </a:pPr>
            <a:r>
              <a:rPr lang="zh-CN" altLang="en-US" sz="4000" b="1" kern="1200" baseline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叶圣陶先生二三事</a:t>
            </a:r>
            <a:r>
              <a:rPr lang="zh-CN" altLang="en-US" sz="4000" b="1" kern="1200" baseline="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000" b="1" kern="1200" baseline="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3" name="副标题 46082"/>
          <p:cNvSpPr>
            <a:spLocks noGrp="1"/>
          </p:cNvSpPr>
          <p:nvPr>
            <p:ph type="subTitle" idx="1"/>
          </p:nvPr>
        </p:nvSpPr>
        <p:spPr>
          <a:xfrm>
            <a:off x="2987675" y="836613"/>
            <a:ext cx="6400800" cy="1752600"/>
          </a:xfrm>
          <a:ln/>
        </p:spPr>
        <p:txBody>
          <a:bodyPr/>
          <a:p>
            <a:pPr defTabSz="914400">
              <a:buNone/>
            </a:pP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张中行</a:t>
            </a:r>
            <a:endParaRPr lang="zh-CN" altLang="en-US" sz="40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6084" name="图片 46083" descr="ca1349540923dd5423e0b862d209b3de9c82482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36613"/>
            <a:ext cx="3779838" cy="489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图片 46084" descr="77094b36acaf2edd34a39c9a8d1001e9390193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1628775"/>
            <a:ext cx="3333750" cy="411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6" name="文本框 46085"/>
          <p:cNvSpPr txBox="1"/>
          <p:nvPr/>
        </p:nvSpPr>
        <p:spPr>
          <a:xfrm>
            <a:off x="5940425" y="5911850"/>
            <a:ext cx="23034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张中行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7" name="文本框 46086"/>
          <p:cNvSpPr txBox="1"/>
          <p:nvPr/>
        </p:nvSpPr>
        <p:spPr>
          <a:xfrm>
            <a:off x="0" y="5876925"/>
            <a:ext cx="20875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叶圣陶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 7</a:t>
            </a:r>
            <a:r>
              <a:rPr lang="zh-CN" altLang="en-US" sz="4000" b="1" dirty="0"/>
              <a:t>、叶圣陶先生在晚年不能起床，同客人告别“他还举手打拱，不断地说谢谢 ”，表现了什么？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表现了叶先生待人厚的优秀品行，他的为人厚道不是一时半刻，而是伴随着他的一生。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9460" name="图片 19459" descr="z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365625"/>
            <a:ext cx="9144000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8</a:t>
            </a:r>
            <a:r>
              <a:rPr lang="zh-CN" altLang="en-US" sz="4000" b="1" dirty="0"/>
              <a:t>、“还记得大概是七十年代中期某年的春天吧，我以临时户口的身份在妻女家中小住，抽空去看他”这个句子有什么作用？“抽空去看他”说明了什么？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zh-CN" altLang="en-US" sz="4000" b="1" dirty="0">
                <a:solidFill>
                  <a:srgbClr val="FF0000"/>
                </a:solidFill>
              </a:rPr>
              <a:t>引起下文。 “抽空去看他”说明了作者和叶圣陶先生关系密切。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 </a:t>
            </a:r>
            <a:endParaRPr lang="zh-CN" altLang="en-US" sz="4000" b="1" dirty="0"/>
          </a:p>
        </p:txBody>
      </p:sp>
      <p:pic>
        <p:nvPicPr>
          <p:cNvPr id="20484" name="图片 20483" descr="t01f5bbc90a9ca449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3325"/>
            <a:ext cx="9144000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7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79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92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 “以上说待人厚，是叶圣陶先生为人的宽的一面。他还有严的一面，是律己，这包括正心修身和</a:t>
            </a:r>
            <a:r>
              <a:rPr lang="zh-CN" altLang="en-US" sz="3600" b="1" dirty="0">
                <a:ea typeface="Arial" panose="020B0604020202020204" pitchFamily="34" charset="0"/>
              </a:rPr>
              <a:t>‘</a:t>
            </a:r>
            <a:r>
              <a:rPr lang="zh-CN" altLang="en-US" sz="3600" b="1" dirty="0"/>
              <a:t>己欲立而立人，已欲达而达人</a:t>
            </a:r>
            <a:r>
              <a:rPr lang="zh-CN" altLang="en-US" sz="3600" b="1" dirty="0">
                <a:latin typeface="宋体" panose="02010600030101010101" pitchFamily="2" charset="-122"/>
              </a:rPr>
              <a:t>’</a:t>
            </a:r>
            <a:r>
              <a:rPr lang="zh-CN" altLang="en-US" sz="3600" b="1" dirty="0"/>
              <a:t>”。这两句话主要写了什么？ 在文章中起什么作用？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 </a:t>
            </a:r>
            <a:r>
              <a:rPr lang="zh-CN" altLang="en-US" sz="3600" b="1" dirty="0">
                <a:solidFill>
                  <a:srgbClr val="FF0000"/>
                </a:solidFill>
              </a:rPr>
              <a:t>这两句话高度评价了叶圣陶先生待人厚、律己严的品德。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/>
              <a:t>          第一句承接上文，总结了叶圣陶先生待人厚的品行。第二句开启下文，突出叶圣陶先生律己严的特点。这两句话</a:t>
            </a:r>
            <a:r>
              <a:rPr lang="zh-CN" altLang="en-US" sz="3600" b="1" dirty="0">
                <a:solidFill>
                  <a:srgbClr val="FF0000"/>
                </a:solidFill>
              </a:rPr>
              <a:t>承上启下</a:t>
            </a:r>
            <a:r>
              <a:rPr lang="zh-CN" altLang="en-US" sz="3600" b="1" dirty="0"/>
              <a:t>。</a:t>
            </a:r>
            <a:endParaRPr lang="zh-CN" altLang="en-US" sz="3600" b="1" dirty="0"/>
          </a:p>
        </p:txBody>
      </p:sp>
      <p:pic>
        <p:nvPicPr>
          <p:cNvPr id="21508" name="图片 21507" descr="地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0"/>
            <a:ext cx="576262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地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188913"/>
            <a:ext cx="720725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5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85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21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07">
                                            <p:txEl>
                                              <p:charRg st="121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dirty="0"/>
              <a:t>2</a:t>
            </a:r>
            <a:r>
              <a:rPr lang="zh-CN" altLang="en-US" sz="4000" dirty="0"/>
              <a:t>、</a:t>
            </a:r>
            <a:r>
              <a:rPr lang="zh-CN" altLang="en-US" sz="4000" b="1" dirty="0"/>
              <a:t>叶圣陶先生的“悔恨”“悲伤”表现了他怎样的品质？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叶圣陶先生的“悔恨”“悲伤”表现了他对别人的仁爱、宽厚之心。</a:t>
            </a:r>
            <a:r>
              <a:rPr lang="zh-CN" altLang="en-US" sz="4000" b="1" dirty="0"/>
              <a:t>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、叶圣陶先生的语文主张是什么？他在 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这方面是怎样严格要求自己的？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叶圣陶先生的语文主张是“写话”。一旦写得不像“话”就坚决改。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    </a:t>
            </a:r>
            <a:endParaRPr lang="zh-CN" altLang="en-US" b="1" dirty="0"/>
          </a:p>
        </p:txBody>
      </p:sp>
      <p:pic>
        <p:nvPicPr>
          <p:cNvPr id="22532" name="图片 22531" descr="齿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2060575"/>
            <a:ext cx="1360487" cy="87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22532" descr="齿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78525"/>
            <a:ext cx="1360488" cy="87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图片 22533" descr="齿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5978525"/>
            <a:ext cx="1360487" cy="87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22534" descr="齿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3513" y="5978525"/>
            <a:ext cx="1360487" cy="87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txEl>
                                              <p:charRg st="27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69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2531">
                                            <p:txEl>
                                              <p:charRg st="69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08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charRg st="108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dirty="0"/>
              <a:t>4</a:t>
            </a:r>
            <a:r>
              <a:rPr lang="zh-CN" altLang="en-US" sz="4000" dirty="0"/>
              <a:t>、</a:t>
            </a:r>
            <a:r>
              <a:rPr lang="zh-CN" altLang="en-US" sz="4000" b="1" dirty="0"/>
              <a:t>叶圣陶先生对文风不简洁的现象为什么这么感慨呢？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因为有些人写文章出现了废字，但又不肯删去，叶圣陶先生很重视文风的简洁，当然感慨了。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3556" name="图片 23555" descr="风景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21163"/>
            <a:ext cx="9144000" cy="263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26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26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5</a:t>
            </a:r>
            <a:r>
              <a:rPr lang="zh-CN" altLang="en-US" sz="4000" b="1" dirty="0"/>
              <a:t>、叶圣陶先生在“总的用语方面”是怎样律己严的？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叶圣陶先生非常重视语文，努力追求完美，并且以身作则，鞠躬尽瘁，这是常人难以达到的。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 </a:t>
            </a:r>
            <a:endParaRPr lang="zh-CN" altLang="en-US" sz="4000" b="1" dirty="0"/>
          </a:p>
          <a:p>
            <a:endParaRPr lang="zh-CN" altLang="en-US" dirty="0"/>
          </a:p>
        </p:txBody>
      </p:sp>
      <p:pic>
        <p:nvPicPr>
          <p:cNvPr id="24580" name="图片 24579" descr="t018f6a28ae7dca53b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25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charRg st="25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6</a:t>
            </a:r>
            <a:r>
              <a:rPr lang="zh-CN" altLang="en-US" sz="4000" b="1" dirty="0"/>
              <a:t>、关于叶圣陶先生对“做”和“作”的分工处理，体现了他怎样的性格特点？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对于“做”和“作”的分工处理，叶圣陶先生经过商讨而定下标准并监督执行，体现了他律己严，工作极端负责的特点。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5604" name="图片 25603" descr="t01b29c290af34b9bd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365625"/>
            <a:ext cx="9144000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36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3">
                                            <p:txEl>
                                              <p:charRg st="36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9144000" cy="5876925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</a:rPr>
              <a:t>、作者写这篇文章的缘由是什么？他主要选择了哪些材料？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</a:rPr>
              <a:t>缘由：</a:t>
            </a:r>
            <a:r>
              <a:rPr lang="zh-CN" altLang="en-US" sz="4000" b="1" dirty="0"/>
              <a:t>叶圣陶先生去世了，作者给他写纪念文。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选材：</a:t>
            </a:r>
            <a:r>
              <a:rPr lang="zh-CN" altLang="en-US" sz="4000" b="1" dirty="0"/>
              <a:t>与作者相关的，不见于或不明显见于高文典册的。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endParaRPr lang="zh-CN" altLang="en-US" b="1" dirty="0">
              <a:solidFill>
                <a:srgbClr val="FF0000"/>
              </a:solidFill>
            </a:endParaRPr>
          </a:p>
          <a:p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26628" name="图片 26627" descr="t01bef1a65a115088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73688"/>
            <a:ext cx="9144000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2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charRg st="28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5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charRg st="56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、概括文中写了关于叶圣陶的哪些事情。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待人厚：</a:t>
            </a:r>
            <a:r>
              <a:rPr lang="zh-CN" altLang="en-US" sz="4000" b="1" dirty="0"/>
              <a:t>修改文章 、恭送客人、 真诚复信；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律己严：</a:t>
            </a:r>
            <a:r>
              <a:rPr lang="zh-CN" altLang="en-US" sz="4000" b="1" dirty="0"/>
              <a:t>写文章用写话风格、 文风方面重视简洁、重视语文力求完美</a:t>
            </a:r>
            <a:r>
              <a:rPr lang="en-US" altLang="zh-CN" sz="4000" b="1" dirty="0"/>
              <a:t> </a:t>
            </a:r>
            <a:r>
              <a:rPr lang="zh-CN" altLang="en-US" sz="4000" b="1" dirty="0"/>
              <a:t>。</a:t>
            </a:r>
            <a:endParaRPr lang="zh-CN" altLang="en-US" sz="4000" b="1" dirty="0"/>
          </a:p>
          <a:p>
            <a:pPr>
              <a:buNone/>
            </a:pPr>
            <a:endParaRPr lang="zh-CN" altLang="en-US" b="1" dirty="0"/>
          </a:p>
        </p:txBody>
      </p:sp>
      <p:pic>
        <p:nvPicPr>
          <p:cNvPr id="27652" name="图片 27651" descr="风景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21163"/>
            <a:ext cx="9144000" cy="263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、勾画文中总结提示性的、过渡性的语句。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0033CC"/>
                </a:solidFill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“凡是同叶圣陶先生有些交往的，无不为他的待人深厚而感动。”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33CC"/>
                </a:solidFill>
              </a:rPr>
              <a:t>          </a:t>
            </a:r>
            <a:r>
              <a:rPr lang="en-US" altLang="zh-CN" sz="4000" b="1" dirty="0">
                <a:solidFill>
                  <a:srgbClr val="FF0000"/>
                </a:solidFill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</a:rPr>
              <a:t>文字之外，日常交往，他同样是一以贯之，宽厚待人。”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33CC"/>
                </a:solidFill>
              </a:rPr>
              <a:t>         </a:t>
            </a:r>
            <a:r>
              <a:rPr lang="en-US" altLang="zh-CN" sz="4000" b="1" dirty="0">
                <a:solidFill>
                  <a:srgbClr val="FF0000"/>
                </a:solidFill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</a:rPr>
              <a:t>以上说待人厚，是叶圣陶先生为人的宽的一面。他还有严的一面，是律己。”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8676" name="图片 28675" descr="t012e51267d0854147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5732463"/>
            <a:ext cx="5219700" cy="1125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2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charRg st="2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62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charRg st="62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10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8675">
                                            <p:txEl>
                                              <p:charRg st="100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揭示课题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xfrm>
            <a:off x="0" y="1196975"/>
            <a:ext cx="9144000" cy="5661025"/>
          </a:xfrm>
          <a:ln/>
        </p:spPr>
        <p:txBody>
          <a:bodyPr/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     </a:t>
            </a:r>
            <a:r>
              <a:rPr lang="zh-CN" altLang="en-US" sz="4400" b="1" dirty="0"/>
              <a:t>本文的题目概括了文章的主要内容，</a:t>
            </a:r>
            <a:r>
              <a:rPr lang="zh-CN" altLang="en-US" sz="4400" b="1" dirty="0">
                <a:solidFill>
                  <a:srgbClr val="FF0000"/>
                </a:solidFill>
              </a:rPr>
              <a:t>“叶圣陶先生”</a:t>
            </a:r>
            <a:r>
              <a:rPr lang="zh-CN" altLang="en-US" sz="4400" b="1" dirty="0"/>
              <a:t>表明了文章记叙的主要人物，</a:t>
            </a:r>
            <a:r>
              <a:rPr lang="zh-CN" altLang="en-US" sz="4400" b="1" dirty="0">
                <a:solidFill>
                  <a:srgbClr val="FF0000"/>
                </a:solidFill>
              </a:rPr>
              <a:t>“二三事”</a:t>
            </a:r>
            <a:r>
              <a:rPr lang="zh-CN" altLang="en-US" sz="4400" b="1" dirty="0"/>
              <a:t>则表明了记叙的是关于叶圣陶先生的两三件事情。</a:t>
            </a:r>
            <a:endParaRPr lang="zh-CN" altLang="en-US" sz="4400" b="1" dirty="0"/>
          </a:p>
        </p:txBody>
      </p:sp>
      <p:pic>
        <p:nvPicPr>
          <p:cNvPr id="50180" name="图片 50179" descr="t0199adfd4ee74624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3325"/>
            <a:ext cx="9144000" cy="184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50180" descr="t0110b9a21b18e3b6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97025" cy="155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</a:rPr>
              <a:t>、本文记述了叶圣陶先生哪些品德？分别用了哪些事例来进行说明。</a:t>
            </a:r>
            <a:r>
              <a:rPr lang="zh-CN" altLang="en-US" b="1" dirty="0">
                <a:latin typeface="宋体" panose="02010600030101010101" pitchFamily="2" charset="-122"/>
              </a:rPr>
              <a:t> 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待人厚，律己严。 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待人厚：</a:t>
            </a:r>
            <a:r>
              <a:rPr lang="zh-CN" altLang="en-US" sz="4000" b="1" dirty="0"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</a:rPr>
              <a:t>）第三自然段：修改文章  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</a:rPr>
              <a:t>）第四自然段：送客 ；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</a:rPr>
              <a:t>）第五自然段：复信。 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</a:rPr>
              <a:t>）第六自然段：会上发言。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律己严：</a:t>
            </a:r>
            <a:r>
              <a:rPr lang="zh-CN" altLang="en-US" sz="4000" b="1" dirty="0">
                <a:latin typeface="宋体" panose="02010600030101010101" pitchFamily="2" charset="-122"/>
              </a:rPr>
              <a:t>作文、做人，力求完美，以身作则，鞠躬尽瘁。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endParaRPr lang="zh-CN" altLang="en-US" sz="4000" dirty="0"/>
          </a:p>
        </p:txBody>
      </p:sp>
      <p:pic>
        <p:nvPicPr>
          <p:cNvPr id="29700" name="图片 29699" descr="t018f0a99de9aeb01c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3141663"/>
            <a:ext cx="2195512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51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charRg st="51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72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699">
                                            <p:txEl>
                                              <p:charRg st="72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86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699">
                                            <p:txEl>
                                              <p:charRg st="86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01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699">
                                            <p:txEl>
                                              <p:charRg st="101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17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9699">
                                            <p:txEl>
                                              <p:charRg st="117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5</a:t>
            </a:r>
            <a:r>
              <a:rPr lang="zh-CN" altLang="en-US" sz="4000" b="1" dirty="0"/>
              <a:t>、作者用了一个什么词来表述叶圣陶先生的语文主张？这种风格具体讲的是什么？（用书上的原话回答）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“写话” ；     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平易自然，鲜明简洁，细致恳切，念，顺口，听，悦耳，说像话还不够，就是话。还特别重视“简洁”。</a:t>
            </a:r>
            <a:r>
              <a:rPr lang="zh-CN" altLang="en-US" sz="4000" b="1" dirty="0"/>
              <a:t> </a:t>
            </a:r>
            <a:endParaRPr lang="zh-CN" altLang="en-US" sz="4000" b="1" dirty="0"/>
          </a:p>
          <a:p>
            <a:pPr>
              <a:buNone/>
            </a:pPr>
            <a:endParaRPr lang="zh-CN" altLang="en-US" sz="4000" b="1" dirty="0"/>
          </a:p>
        </p:txBody>
      </p:sp>
      <p:pic>
        <p:nvPicPr>
          <p:cNvPr id="30724" name="图片 30723" descr="mod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65725"/>
            <a:ext cx="9144000" cy="169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72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23">
                                            <p:txEl>
                                              <p:charRg st="72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6</a:t>
            </a:r>
            <a:r>
              <a:rPr lang="zh-CN" altLang="en-US" sz="3600" b="1" dirty="0">
                <a:latin typeface="宋体" panose="02010600030101010101" pitchFamily="2" charset="-122"/>
              </a:rPr>
              <a:t>、为什么叶圣陶先生的语文主张应该受到高度重视，作者从哪些方面进行了论述？  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）从历史来看，用白话代替文言，言文一致，是大势所趋，是从理论到实践都已有了答案的，所以说是“不成问题”。 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）从现实看，叶先生“写话”主张是切中时症的。 （时症：脱离口语甚至有意远离口语的文风正在制造“新文言”）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4000" dirty="0"/>
          </a:p>
        </p:txBody>
      </p:sp>
      <p:pic>
        <p:nvPicPr>
          <p:cNvPr id="31748" name="图片 31747" descr="zao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5949950"/>
            <a:ext cx="5364162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4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charRg st="40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97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charRg st="97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感知形象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9144000" cy="58769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      1</a:t>
            </a:r>
            <a:r>
              <a:rPr lang="zh-CN" altLang="en-US" sz="4000" b="1" dirty="0"/>
              <a:t>、回味先生的语言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他说：“不必客气。这样反而费事，还是直接改上。不限于语言，有什么不妥都改。千万不要慎重，怕改得不妥。我觉得不妥再改回来。”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     待人平易，为学谦虚。</a:t>
            </a:r>
            <a:r>
              <a:rPr lang="zh-CN" altLang="en-US" b="1" dirty="0"/>
              <a:t>  </a:t>
            </a:r>
            <a:endParaRPr lang="zh-CN" altLang="en-US" b="1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32772" name="图片 32771" descr="t01d7c5e86eb96d318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661025"/>
            <a:ext cx="9144000" cy="119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小女孩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63713" cy="1649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9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charRg st="98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他说他非常悔恨，真不该到天坛去看花。他看我的地址是公寓，以为公寓必是旅店一类，想到我在京城工作这么多年，最后沦为住旅店，感到很悲伤。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待人真诚，关怀备至。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他不只一次地说：“写成文章，在这间房里念， 要让那间房里的人听着，是说话，不是念稿，才算及了格。”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写话风格：平易自然，鲜明简洁，细致恳切，念，顺口，听，悦耳。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69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charRg st="69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42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charRg st="142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           </a:t>
            </a:r>
            <a:r>
              <a:rPr lang="zh-CN" altLang="en-US" sz="4400" b="1" dirty="0"/>
              <a:t>他是带着一些感慨说的：“你写成文章，给人家看，人家给你删去一两个字，意思没变，就证明你不行。”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文风方面重视“简洁”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dirty="0"/>
          </a:p>
        </p:txBody>
      </p:sp>
      <p:pic>
        <p:nvPicPr>
          <p:cNvPr id="34820" name="图片 34819" descr="t0177c2012190e46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21163"/>
            <a:ext cx="9144000" cy="263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6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9">
                                            <p:txEl>
                                              <p:charRg st="60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     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 回忆先生的身影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一次听吕叔湘先生说，当年他在上海，有一天到叶先生屋里去，见叶先生伏案执笔改什么，走近一看，是描他的一篇文章的标点。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      治学严谨 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endParaRPr lang="zh-CN" altLang="en-US" sz="4000" dirty="0"/>
          </a:p>
        </p:txBody>
      </p:sp>
      <p:pic>
        <p:nvPicPr>
          <p:cNvPr id="35844" name="图片 35843" descr="t0118f9ab21132852f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9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charRg st="95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有事，或无事，到东四八条他家去看他，告辞，拦阻他远送，无论怎样说，他一定还是走过三道门，四道台阶，送到大门外才告别，他鞠躬，口说谢谢，看着来人上路才转身回去。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      待人宽厚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endParaRPr lang="zh-CN" altLang="en-US" sz="3600" dirty="0"/>
          </a:p>
        </p:txBody>
      </p:sp>
      <p:pic>
        <p:nvPicPr>
          <p:cNvPr id="36868" name="图片 36867" descr="t01d5fef2d7f73cad7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97425"/>
            <a:ext cx="9144000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92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charRg st="92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    3</a:t>
            </a:r>
            <a:r>
              <a:rPr lang="zh-CN" altLang="en-US" sz="4000" b="1" dirty="0">
                <a:latin typeface="宋体" panose="02010600030101010101" pitchFamily="2" charset="-122"/>
              </a:rPr>
              <a:t>、 理解先生的苦心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 凡是拿笔的人，尤其或有意或无意而写得不像话的人，都 要常常想想叶圣陶先生的写话的主张，以及提出这种主张的深重的苦心。 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写文章用写话风格，文风方面重视简洁，重视语文力求完美。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叶圣陶先生热切的主张规范现代汉语包含规范的语法、修辞、词汇、标点等。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7893" name="图片 37892" descr="t01a18ba43a5faea4d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1913" cy="126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charRg st="87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120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891">
                                            <p:txEl>
                                              <p:charRg st="120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总结课文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 </a:t>
            </a:r>
            <a:r>
              <a:rPr lang="zh-CN" altLang="en-US" sz="4400" b="1" dirty="0"/>
              <a:t>作者通过一些典型事例让我们看到了一个躬行君子、堪为师表的忠厚长者独具而可贵的精神风貌，宽以待人，严以律己，叶圣陶先生做到了，我们能做到吗？通过本文的学习，希望同学们在学习和生活中学习叶先生的品格，宽厚做人，严格要求自己。 </a:t>
            </a:r>
            <a:endParaRPr lang="zh-CN" altLang="en-US" sz="4400" b="1" dirty="0"/>
          </a:p>
        </p:txBody>
      </p:sp>
      <p:pic>
        <p:nvPicPr>
          <p:cNvPr id="39940" name="图片 39939" descr="地球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0113" cy="112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片 39940" descr="t01bef1a65a115088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6000750"/>
            <a:ext cx="4140200" cy="85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教学目标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 1</a:t>
            </a:r>
            <a:r>
              <a:rPr lang="zh-CN" altLang="en-US" sz="4000" b="1" dirty="0">
                <a:latin typeface="宋体" panose="02010600030101010101" pitchFamily="2" charset="-122"/>
              </a:rPr>
              <a:t>、了解有关叶圣陶、张中行的文学常识；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  </a:t>
            </a:r>
            <a:r>
              <a:rPr lang="en-US" altLang="zh-CN" sz="4000" b="1" dirty="0"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</a:rPr>
              <a:t>、积累生字、生词；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  </a:t>
            </a:r>
            <a:r>
              <a:rPr lang="en-US" altLang="zh-CN" sz="4000" b="1" dirty="0">
                <a:latin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</a:rPr>
              <a:t>、</a:t>
            </a:r>
            <a:r>
              <a:rPr lang="zh-CN" altLang="en-US" sz="4000" b="1" dirty="0"/>
              <a:t>掌握本文对人物因小见大的刻画方法</a:t>
            </a:r>
            <a:r>
              <a:rPr lang="zh-CN" altLang="en-US" sz="4000" b="1" dirty="0">
                <a:latin typeface="宋体" panose="02010600030101010101" pitchFamily="2" charset="-122"/>
              </a:rPr>
              <a:t>；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  </a:t>
            </a:r>
            <a:r>
              <a:rPr lang="en-US" altLang="zh-CN" sz="4000" b="1" dirty="0">
                <a:latin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</a:rPr>
              <a:t>、</a:t>
            </a:r>
            <a:r>
              <a:rPr lang="zh-CN" altLang="en-US" sz="4000" b="1" dirty="0"/>
              <a:t>领会文中所记叶圣陶先生的语文观点</a:t>
            </a:r>
            <a:r>
              <a:rPr lang="zh-CN" altLang="en-US" sz="4000" dirty="0"/>
              <a:t> </a:t>
            </a:r>
            <a:r>
              <a:rPr lang="zh-CN" altLang="en-US" sz="4000" b="1" dirty="0">
                <a:latin typeface="宋体" panose="02010600030101010101" pitchFamily="2" charset="-122"/>
              </a:rPr>
              <a:t>；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  </a:t>
            </a:r>
            <a:r>
              <a:rPr lang="en-US" altLang="zh-CN" sz="4000" b="1" dirty="0">
                <a:latin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</a:rPr>
              <a:t>、</a:t>
            </a:r>
            <a:r>
              <a:rPr lang="zh-CN" altLang="en-US" sz="4000" b="1" dirty="0"/>
              <a:t>学习叶圣陶先生待人宽、律己严的品德。</a:t>
            </a:r>
            <a:r>
              <a:rPr lang="zh-CN" altLang="en-US" sz="4000" dirty="0"/>
              <a:t>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4100" name="图片 4099" descr="t014de10200e5fb9b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038" y="5949950"/>
            <a:ext cx="5795962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中心思想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0" y="1052513"/>
            <a:ext cx="9144000" cy="5805487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400" b="1" dirty="0"/>
              <a:t>作者通过对叶圣陶先生为人处世和工作态度等方面的记叙，赞美了叶圣陶先生待人宽、律己严的高贵品德，同时也阐明了叶圣陶先生的语文主张。</a:t>
            </a:r>
            <a:endParaRPr lang="zh-CN" altLang="en-US" sz="4400" b="1" dirty="0"/>
          </a:p>
        </p:txBody>
      </p:sp>
      <p:pic>
        <p:nvPicPr>
          <p:cNvPr id="41988" name="图片 41987" descr="t01c350bd54c0a893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97425"/>
            <a:ext cx="9144000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41988" descr="yay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58888" cy="1384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启示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0" y="908050"/>
            <a:ext cx="9144000" cy="594995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 </a:t>
            </a:r>
            <a:r>
              <a:rPr lang="zh-CN" altLang="en-US" sz="4400" b="1" dirty="0"/>
              <a:t>叶圣陶先生以他宽厚的人格感染着我们，以他严谨的治学引领着我们，以他深重的苦心激励着我们。让我们不负先贤，老老实实做人，勤勤恳恳做事，规规矩矩作文吧。</a:t>
            </a:r>
            <a:endParaRPr lang="zh-CN" altLang="en-US" sz="4400" b="1" dirty="0"/>
          </a:p>
          <a:p>
            <a:pPr>
              <a:buNone/>
            </a:pPr>
            <a:endParaRPr lang="zh-CN" altLang="en-US" sz="4400" dirty="0"/>
          </a:p>
        </p:txBody>
      </p:sp>
      <p:pic>
        <p:nvPicPr>
          <p:cNvPr id="38916" name="图片 38915" descr="t01e990f569039858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w028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0335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拓展延伸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叶圣陶文章为何大受欢迎？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在叶圣陶的作品中易读性是一个显著特征。强调词语的运用。他认为文章是为读者而作的，同时他把文章看作是读者与作者交流的工具。当时的作者面临的一个巨大问题是他们不具有优秀写作技巧的素养，他们的表达是不准确且意义模糊的。因此，文学作品难以被普通大众接受。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0964" name="图片 4096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76375" cy="172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40964" descr="t018f0a99de9aeb01c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450" y="5876925"/>
            <a:ext cx="135255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3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3">
                                            <p:txEl>
                                              <p:charRg st="23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20713"/>
          </a:xfrm>
          <a:ln/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叶圣陶其人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0" y="620713"/>
            <a:ext cx="9144000" cy="6237287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</a:rPr>
              <a:t>叶圣陶（</a:t>
            </a:r>
            <a:r>
              <a:rPr lang="en-US" altLang="zh-CN" sz="4000" b="1" dirty="0">
                <a:latin typeface="宋体" panose="02010600030101010101" pitchFamily="2" charset="-122"/>
              </a:rPr>
              <a:t>1894</a:t>
            </a:r>
            <a:r>
              <a:rPr lang="zh-CN" altLang="en-US" sz="4000" b="1" dirty="0">
                <a:latin typeface="宋体" panose="02010600030101010101" pitchFamily="2" charset="-122"/>
              </a:rPr>
              <a:t>年－</a:t>
            </a:r>
            <a:r>
              <a:rPr lang="en-US" altLang="zh-CN" sz="4000" b="1" dirty="0">
                <a:latin typeface="宋体" panose="02010600030101010101" pitchFamily="2" charset="-122"/>
              </a:rPr>
              <a:t>1988</a:t>
            </a:r>
            <a:r>
              <a:rPr lang="zh-CN" altLang="en-US" sz="4000" b="1" dirty="0">
                <a:latin typeface="宋体" panose="02010600030101010101" pitchFamily="2" charset="-122"/>
              </a:rPr>
              <a:t>年），原名叶绍钧，字秉臣，辛亥革命后改字圣陶。汉族人，江苏苏州人，现代著名作家、教育家、文学出版家和社会活动家，有“优秀的语言艺术家”之称。主要作品有我国第一部童话集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稻草人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，中国现代文学史上第一部长篇小说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倪焕之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，短篇小说集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隔膜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、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火灾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、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线下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、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城中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、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未厌集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等。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4000" b="1" dirty="0">
              <a:latin typeface="宋体" panose="02010600030101010101" pitchFamily="2" charset="-122"/>
            </a:endParaRPr>
          </a:p>
        </p:txBody>
      </p:sp>
      <p:pic>
        <p:nvPicPr>
          <p:cNvPr id="5124" name="图片 5123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58888" cy="126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作者介绍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张中行（</a:t>
            </a:r>
            <a:r>
              <a:rPr lang="en-US" altLang="zh-CN" sz="4000" b="1" dirty="0"/>
              <a:t>1909-2006</a:t>
            </a:r>
            <a:r>
              <a:rPr lang="zh-CN" altLang="en-US" sz="4000" b="1" dirty="0"/>
              <a:t>），原名张璇，学名张璿，河北省香河县河北屯乡石庄（今属天津市武清区河北屯镇）人，著名学者、哲学家、散文家。主要从事语文、古典文学及思想史的研究。是二十世纪末未名湖畔三雅士之一，与季羡林、金克木合称“燕园三老”。季羡林先生称赞他为“高人、逸人、至人、超人”。 </a:t>
            </a:r>
            <a:endParaRPr lang="zh-CN" altLang="en-US" sz="4000" b="1" dirty="0"/>
          </a:p>
        </p:txBody>
      </p:sp>
      <p:pic>
        <p:nvPicPr>
          <p:cNvPr id="7172" name="图片 7171" descr="t019f1aeb99495617b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3963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 descr="t018885fd0f1369e78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5795963"/>
            <a:ext cx="1511300" cy="1062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7173" descr="t018885fd0f1369e78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700" y="5734050"/>
            <a:ext cx="1511300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250"/>
          </a:xfrm>
          <a:ln/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读准字音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0" y="404813"/>
            <a:ext cx="9394825" cy="6929437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丁卯 </a:t>
            </a:r>
            <a:r>
              <a:rPr lang="en-US" altLang="zh-CN" sz="4000" b="1" dirty="0">
                <a:solidFill>
                  <a:srgbClr val="FF0000"/>
                </a:solidFill>
              </a:rPr>
              <a:t>mǎo              </a:t>
            </a:r>
            <a:r>
              <a:rPr lang="zh-CN" altLang="en-US" sz="4000" b="1" dirty="0"/>
              <a:t>触</a:t>
            </a:r>
            <a:r>
              <a:rPr lang="en-US" altLang="zh-CN" sz="4000" b="1" dirty="0">
                <a:solidFill>
                  <a:srgbClr val="FF0000"/>
                </a:solidFill>
              </a:rPr>
              <a:t>chù</a:t>
            </a:r>
            <a:r>
              <a:rPr lang="zh-CN" altLang="en-US" sz="4000" b="1" dirty="0"/>
              <a:t>及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恳</a:t>
            </a:r>
            <a:r>
              <a:rPr lang="en-US" altLang="zh-CN" sz="4000" b="1" dirty="0">
                <a:solidFill>
                  <a:srgbClr val="FF0000"/>
                </a:solidFill>
              </a:rPr>
              <a:t>kěn</a:t>
            </a:r>
            <a:r>
              <a:rPr lang="zh-CN" altLang="en-US" sz="4000" b="1" dirty="0"/>
              <a:t>切               修润</a:t>
            </a:r>
            <a:r>
              <a:rPr lang="en-US" altLang="zh-CN" sz="4000" b="1" dirty="0">
                <a:solidFill>
                  <a:srgbClr val="FF0000"/>
                </a:solidFill>
              </a:rPr>
              <a:t>rùn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</a:t>
            </a:r>
            <a:r>
              <a:rPr lang="zh-CN" altLang="en-US" sz="4000" b="1" dirty="0"/>
              <a:t>商酌</a:t>
            </a:r>
            <a:r>
              <a:rPr lang="en-US" altLang="zh-CN" sz="4000" b="1" dirty="0">
                <a:solidFill>
                  <a:srgbClr val="FF0000"/>
                </a:solidFill>
              </a:rPr>
              <a:t>zhu</a:t>
            </a:r>
            <a:r>
              <a:rPr lang="en-US" altLang="en-US" sz="4000" b="1" dirty="0">
                <a:solidFill>
                  <a:srgbClr val="FF0000"/>
                </a:solidFill>
              </a:rPr>
              <a:t>ó</a:t>
            </a:r>
            <a:r>
              <a:rPr lang="en-US" altLang="zh-CN" sz="4000" b="1" dirty="0"/>
              <a:t>             </a:t>
            </a:r>
            <a:r>
              <a:rPr lang="zh-CN" altLang="en-US" sz="4000" b="1" dirty="0"/>
              <a:t>诲人不倦</a:t>
            </a:r>
            <a:r>
              <a:rPr lang="en-US" altLang="zh-CN" sz="4000" b="1" dirty="0">
                <a:solidFill>
                  <a:srgbClr val="FF0000"/>
                </a:solidFill>
              </a:rPr>
              <a:t>huì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</a:t>
            </a:r>
            <a:r>
              <a:rPr lang="zh-CN" altLang="en-US" sz="4000" b="1" dirty="0"/>
              <a:t>不妥</a:t>
            </a:r>
            <a:r>
              <a:rPr lang="en-US" altLang="zh-CN" sz="4000" b="1" dirty="0">
                <a:solidFill>
                  <a:srgbClr val="FF0000"/>
                </a:solidFill>
              </a:rPr>
              <a:t>tuǒ</a:t>
            </a:r>
            <a:r>
              <a:rPr lang="en-US" altLang="zh-CN" sz="4000" b="1" dirty="0"/>
              <a:t>                </a:t>
            </a:r>
            <a:r>
              <a:rPr lang="zh-CN" altLang="en-US" sz="4000" b="1" dirty="0"/>
              <a:t>恢</a:t>
            </a:r>
            <a:r>
              <a:rPr lang="en-US" altLang="zh-CN" sz="4000" b="1" dirty="0">
                <a:solidFill>
                  <a:srgbClr val="FF0000"/>
                </a:solidFill>
              </a:rPr>
              <a:t>huī</a:t>
            </a:r>
            <a:r>
              <a:rPr lang="zh-CN" altLang="en-US" sz="4000" b="1" dirty="0"/>
              <a:t>复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打拱</a:t>
            </a:r>
            <a:r>
              <a:rPr lang="en-US" altLang="zh-CN" sz="4000" b="1" dirty="0">
                <a:solidFill>
                  <a:srgbClr val="FF0000"/>
                </a:solidFill>
              </a:rPr>
              <a:t>gǒng  </a:t>
            </a:r>
            <a:r>
              <a:rPr lang="en-US" altLang="zh-CN" sz="4000" b="1" dirty="0"/>
              <a:t>           </a:t>
            </a:r>
            <a:r>
              <a:rPr lang="zh-CN" altLang="en-US" sz="4000" b="1" dirty="0"/>
              <a:t>譬</a:t>
            </a:r>
            <a:r>
              <a:rPr lang="en-US" altLang="zh-CN" sz="4000" b="1" dirty="0">
                <a:solidFill>
                  <a:srgbClr val="FF0000"/>
                </a:solidFill>
              </a:rPr>
              <a:t>pì</a:t>
            </a:r>
            <a:r>
              <a:rPr lang="zh-CN" altLang="en-US" sz="4000" b="1" dirty="0"/>
              <a:t>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拖沓</a:t>
            </a:r>
            <a:r>
              <a:rPr lang="en-US" altLang="zh-CN" sz="4000" b="1" dirty="0">
                <a:solidFill>
                  <a:srgbClr val="FF0000"/>
                </a:solidFill>
              </a:rPr>
              <a:t>t</a:t>
            </a:r>
            <a:r>
              <a:rPr lang="en-US" altLang="zh-CN" sz="4000" dirty="0">
                <a:solidFill>
                  <a:srgbClr val="FF0000"/>
                </a:solidFill>
              </a:rPr>
              <a:t>à</a:t>
            </a:r>
            <a:r>
              <a:rPr lang="en-US" altLang="zh-CN" sz="4000" b="1" dirty="0"/>
              <a:t>                  </a:t>
            </a:r>
            <a:r>
              <a:rPr lang="zh-CN" altLang="en-US" sz="4000" b="1" dirty="0"/>
              <a:t>不耻</a:t>
            </a:r>
            <a:r>
              <a:rPr lang="en-US" altLang="zh-CN" sz="4000" b="1" dirty="0">
                <a:solidFill>
                  <a:srgbClr val="FF0000"/>
                </a:solidFill>
              </a:rPr>
              <a:t>chǐ</a:t>
            </a:r>
            <a:r>
              <a:rPr lang="zh-CN" altLang="en-US" sz="4000" b="1" dirty="0"/>
              <a:t>下问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累</a:t>
            </a:r>
            <a:r>
              <a:rPr lang="en-US" altLang="zh-CN" sz="4000" b="1" dirty="0">
                <a:solidFill>
                  <a:srgbClr val="FF0000"/>
                </a:solidFill>
              </a:rPr>
              <a:t>léi</a:t>
            </a:r>
            <a:r>
              <a:rPr lang="zh-CN" altLang="en-US" sz="4000" b="1" dirty="0"/>
              <a:t>赘</a:t>
            </a:r>
            <a:r>
              <a:rPr lang="en-US" altLang="zh-CN" sz="4000" b="1" dirty="0">
                <a:solidFill>
                  <a:srgbClr val="FF0000"/>
                </a:solidFill>
              </a:rPr>
              <a:t>zhuì </a:t>
            </a:r>
            <a:r>
              <a:rPr lang="en-US" altLang="zh-CN" sz="4000" b="1" dirty="0"/>
              <a:t>          </a:t>
            </a:r>
            <a:r>
              <a:rPr lang="zh-CN" altLang="en-US" sz="4000" b="1" dirty="0"/>
              <a:t>监督</a:t>
            </a:r>
            <a:r>
              <a:rPr lang="en-US" altLang="zh-CN" sz="4000" b="1" dirty="0">
                <a:solidFill>
                  <a:srgbClr val="FF0000"/>
                </a:solidFill>
              </a:rPr>
              <a:t>dū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</a:t>
            </a:r>
            <a:r>
              <a:rPr lang="zh-CN" altLang="en-US" sz="4000" b="1" dirty="0"/>
              <a:t>生疏</a:t>
            </a:r>
            <a:r>
              <a:rPr lang="en-US" altLang="zh-CN" sz="4000" b="1" dirty="0">
                <a:solidFill>
                  <a:srgbClr val="FF0000"/>
                </a:solidFill>
              </a:rPr>
              <a:t>shū                </a:t>
            </a:r>
            <a:r>
              <a:rPr lang="zh-CN" altLang="en-US" sz="4000" b="1" dirty="0"/>
              <a:t>朦</a:t>
            </a:r>
            <a:r>
              <a:rPr lang="en-US" altLang="zh-CN" sz="4000" b="1" dirty="0">
                <a:solidFill>
                  <a:srgbClr val="FF0000"/>
                </a:solidFill>
              </a:rPr>
              <a:t>méng</a:t>
            </a:r>
            <a:r>
              <a:rPr lang="zh-CN" altLang="en-US" sz="4000" b="1" dirty="0"/>
              <a:t>胧</a:t>
            </a:r>
            <a:r>
              <a:rPr lang="en-US" altLang="zh-CN" sz="4000" b="1" dirty="0">
                <a:solidFill>
                  <a:srgbClr val="FF0000"/>
                </a:solidFill>
              </a:rPr>
              <a:t>l</a:t>
            </a:r>
            <a:r>
              <a:rPr lang="en-US" altLang="en-US" sz="4000" b="1" dirty="0">
                <a:solidFill>
                  <a:srgbClr val="FF0000"/>
                </a:solidFill>
              </a:rPr>
              <a:t>ó</a:t>
            </a:r>
            <a:r>
              <a:rPr lang="en-US" altLang="zh-CN" sz="4000" b="1" dirty="0">
                <a:solidFill>
                  <a:srgbClr val="FF0000"/>
                </a:solidFill>
              </a:rPr>
              <a:t>ng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</a:t>
            </a:r>
            <a:r>
              <a:rPr lang="zh-CN" altLang="en-US" sz="4000" b="1" dirty="0"/>
              <a:t>哉</a:t>
            </a:r>
            <a:r>
              <a:rPr lang="en-US" altLang="zh-CN" sz="4000" b="1" dirty="0">
                <a:solidFill>
                  <a:srgbClr val="FF0000"/>
                </a:solidFill>
              </a:rPr>
              <a:t>zāi </a:t>
            </a:r>
            <a:r>
              <a:rPr lang="en-US" altLang="zh-CN" sz="4000" b="1" dirty="0"/>
              <a:t>                    </a:t>
            </a:r>
            <a:r>
              <a:rPr lang="zh-CN" altLang="en-US" sz="4000" b="1" dirty="0"/>
              <a:t>颠沛</a:t>
            </a:r>
            <a:r>
              <a:rPr lang="en-US" altLang="zh-CN" sz="4000" b="1" dirty="0">
                <a:solidFill>
                  <a:srgbClr val="FF0000"/>
                </a:solidFill>
              </a:rPr>
              <a:t>pèi</a:t>
            </a:r>
            <a:r>
              <a:rPr lang="zh-CN" altLang="en-US" sz="4000" b="1" dirty="0"/>
              <a:t>流离</a:t>
            </a:r>
            <a:endParaRPr lang="zh-CN" altLang="en-US" sz="4000" b="1" dirty="0"/>
          </a:p>
        </p:txBody>
      </p:sp>
      <p:pic>
        <p:nvPicPr>
          <p:cNvPr id="8196" name="图片 8195" descr="w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765175"/>
            <a:ext cx="854075" cy="623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练习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333375"/>
            <a:ext cx="1763712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多音字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48132" name="文本框 48131"/>
          <p:cNvSpPr txBox="1"/>
          <p:nvPr/>
        </p:nvSpPr>
        <p:spPr>
          <a:xfrm>
            <a:off x="-180975" y="3357563"/>
            <a:ext cx="7921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累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3" name="左大括号 48132"/>
          <p:cNvSpPr/>
          <p:nvPr/>
        </p:nvSpPr>
        <p:spPr>
          <a:xfrm>
            <a:off x="250825" y="1125538"/>
            <a:ext cx="1800225" cy="5256212"/>
          </a:xfrm>
          <a:prstGeom prst="leftBrace">
            <a:avLst>
              <a:gd name="adj1" fmla="val 2433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34" name="文本框 48133"/>
          <p:cNvSpPr txBox="1"/>
          <p:nvPr/>
        </p:nvSpPr>
        <p:spPr>
          <a:xfrm>
            <a:off x="1979613" y="836613"/>
            <a:ext cx="10795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é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2700338" y="765175"/>
            <a:ext cx="21605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累赘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6" name="文本框 48135"/>
          <p:cNvSpPr txBox="1"/>
          <p:nvPr/>
        </p:nvSpPr>
        <p:spPr>
          <a:xfrm>
            <a:off x="1979613" y="5876925"/>
            <a:ext cx="7905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lěi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文本框 48136"/>
          <p:cNvSpPr txBox="1"/>
          <p:nvPr/>
        </p:nvSpPr>
        <p:spPr>
          <a:xfrm>
            <a:off x="2627313" y="5805488"/>
            <a:ext cx="23050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积累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0" name="文本框 48139"/>
          <p:cNvSpPr txBox="1"/>
          <p:nvPr/>
        </p:nvSpPr>
        <p:spPr>
          <a:xfrm>
            <a:off x="4500563" y="3284538"/>
            <a:ext cx="9350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别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1" name="左大括号 48140"/>
          <p:cNvSpPr/>
          <p:nvPr/>
        </p:nvSpPr>
        <p:spPr>
          <a:xfrm>
            <a:off x="5076825" y="765175"/>
            <a:ext cx="1439863" cy="5905500"/>
          </a:xfrm>
          <a:prstGeom prst="leftBrace">
            <a:avLst>
              <a:gd name="adj1" fmla="val 3417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42" name="文本框 48141"/>
          <p:cNvSpPr txBox="1"/>
          <p:nvPr/>
        </p:nvSpPr>
        <p:spPr>
          <a:xfrm>
            <a:off x="6227763" y="333375"/>
            <a:ext cx="12239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bié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3" name="文本框 48142"/>
          <p:cNvSpPr txBox="1"/>
          <p:nvPr/>
        </p:nvSpPr>
        <p:spPr>
          <a:xfrm>
            <a:off x="7308850" y="260350"/>
            <a:ext cx="14747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分别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4" name="文本框 48143"/>
          <p:cNvSpPr txBox="1"/>
          <p:nvPr/>
        </p:nvSpPr>
        <p:spPr>
          <a:xfrm>
            <a:off x="6227763" y="6021388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biè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5" name="文本框 48144"/>
          <p:cNvSpPr txBox="1"/>
          <p:nvPr/>
        </p:nvSpPr>
        <p:spPr>
          <a:xfrm>
            <a:off x="7380288" y="5949950"/>
            <a:ext cx="14398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别扭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6" name="文本框 48145"/>
          <p:cNvSpPr txBox="1"/>
          <p:nvPr/>
        </p:nvSpPr>
        <p:spPr>
          <a:xfrm>
            <a:off x="1763713" y="3500438"/>
            <a:ext cx="9366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lèi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7" name="文本框 48146"/>
          <p:cNvSpPr txBox="1"/>
          <p:nvPr/>
        </p:nvSpPr>
        <p:spPr>
          <a:xfrm>
            <a:off x="2484438" y="3357563"/>
            <a:ext cx="1727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劳累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8148" name="图片 48147" descr="t015a59fd5f70bd88f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844675"/>
            <a:ext cx="1223962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9" name="图片 48148" descr="t015a59fd5f70bd88f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4292600"/>
            <a:ext cx="1223963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0" name="图片 48149" descr="t016d69497a48f621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1412875"/>
            <a:ext cx="2303462" cy="417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491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49156" name="文本框 49155"/>
          <p:cNvSpPr txBox="1"/>
          <p:nvPr/>
        </p:nvSpPr>
        <p:spPr>
          <a:xfrm>
            <a:off x="0" y="2924175"/>
            <a:ext cx="8651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沓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7" name="左大括号 49156"/>
          <p:cNvSpPr/>
          <p:nvPr/>
        </p:nvSpPr>
        <p:spPr>
          <a:xfrm>
            <a:off x="611188" y="692150"/>
            <a:ext cx="1368425" cy="5545138"/>
          </a:xfrm>
          <a:prstGeom prst="leftBrace">
            <a:avLst>
              <a:gd name="adj1" fmla="val 3376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58" name="文本框 49157"/>
          <p:cNvSpPr txBox="1"/>
          <p:nvPr/>
        </p:nvSpPr>
        <p:spPr>
          <a:xfrm>
            <a:off x="1835150" y="333375"/>
            <a:ext cx="10080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tà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9" name="文本框 49158"/>
          <p:cNvSpPr txBox="1"/>
          <p:nvPr/>
        </p:nvSpPr>
        <p:spPr>
          <a:xfrm>
            <a:off x="1835150" y="5876925"/>
            <a:ext cx="10080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dá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0" name="文本框 49159"/>
          <p:cNvSpPr txBox="1"/>
          <p:nvPr/>
        </p:nvSpPr>
        <p:spPr>
          <a:xfrm>
            <a:off x="2700338" y="260350"/>
            <a:ext cx="1584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杂沓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1" name="文本框 49160"/>
          <p:cNvSpPr txBox="1"/>
          <p:nvPr/>
        </p:nvSpPr>
        <p:spPr>
          <a:xfrm>
            <a:off x="2700338" y="5876925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一沓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2" name="文本框 49161"/>
          <p:cNvSpPr txBox="1"/>
          <p:nvPr/>
        </p:nvSpPr>
        <p:spPr>
          <a:xfrm>
            <a:off x="3924300" y="3068638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3" name="左大括号 49162"/>
          <p:cNvSpPr/>
          <p:nvPr/>
        </p:nvSpPr>
        <p:spPr>
          <a:xfrm>
            <a:off x="4643438" y="549275"/>
            <a:ext cx="1368425" cy="5903913"/>
          </a:xfrm>
          <a:prstGeom prst="leftBrace">
            <a:avLst>
              <a:gd name="adj1" fmla="val 3595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64" name="文本框 49163"/>
          <p:cNvSpPr txBox="1"/>
          <p:nvPr/>
        </p:nvSpPr>
        <p:spPr>
          <a:xfrm>
            <a:off x="6011863" y="188913"/>
            <a:ext cx="15128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zuò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5" name="文本框 49164"/>
          <p:cNvSpPr txBox="1"/>
          <p:nvPr/>
        </p:nvSpPr>
        <p:spPr>
          <a:xfrm>
            <a:off x="5940425" y="6096000"/>
            <a:ext cx="20161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zu</a:t>
            </a:r>
            <a:r>
              <a:rPr lang="en-US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ō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6" name="文本框 49165"/>
          <p:cNvSpPr txBox="1"/>
          <p:nvPr/>
        </p:nvSpPr>
        <p:spPr>
          <a:xfrm>
            <a:off x="7812088" y="188913"/>
            <a:ext cx="13319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振作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7" name="文本框 49166"/>
          <p:cNvSpPr txBox="1"/>
          <p:nvPr/>
        </p:nvSpPr>
        <p:spPr>
          <a:xfrm>
            <a:off x="7524750" y="6096000"/>
            <a:ext cx="16192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作坊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9168" name="图片 49167" descr="t0187f5f517394154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484313"/>
            <a:ext cx="1871662" cy="360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9" name="图片 49168" descr="t0187f5f517394154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3663" y="1628775"/>
            <a:ext cx="1871662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5212</Words>
  <Application>WPS 演示</Application>
  <PresentationFormat>在屏幕上显示</PresentationFormat>
  <Paragraphs>320</Paragraphs>
  <Slides>42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16</cp:revision>
  <dcterms:created xsi:type="dcterms:W3CDTF">2017-03-13T12:14:00Z</dcterms:created>
  <dcterms:modified xsi:type="dcterms:W3CDTF">2018-10-14T06:51:15Z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