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7" r:id="rId3"/>
    <p:sldId id="308" r:id="rId4"/>
    <p:sldId id="316" r:id="rId5"/>
    <p:sldId id="317" r:id="rId6"/>
    <p:sldId id="318" r:id="rId7"/>
    <p:sldId id="319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9" r:id="rId16"/>
    <p:sldId id="330" r:id="rId17"/>
    <p:sldId id="332" r:id="rId18"/>
    <p:sldId id="331" r:id="rId19"/>
    <p:sldId id="333" r:id="rId20"/>
    <p:sldId id="334" r:id="rId21"/>
    <p:sldId id="336" r:id="rId22"/>
    <p:sldId id="337" r:id="rId23"/>
    <p:sldId id="338" r:id="rId24"/>
    <p:sldId id="340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1" r:id="rId33"/>
    <p:sldId id="352" r:id="rId34"/>
    <p:sldId id="353" r:id="rId35"/>
    <p:sldId id="354" r:id="rId36"/>
    <p:sldId id="384" r:id="rId37"/>
    <p:sldId id="385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D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942" y="-102"/>
      </p:cViewPr>
      <p:guideLst>
        <p:guide orient="horz" pos="2184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7138" name="标题 34713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47139" name="副标题 34713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47140" name="日期占位符 347139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7141" name="页脚占位符 347140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7142" name="灯片编号占位符 347141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6114" name="标题 346113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46115" name="文本占位符 346114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46116" name="日期占位符 34611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6117" name="页脚占位符 34611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6118" name="灯片编号占位符 34611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hyperlink" Target="../../../use/AppData/Local/Temp/Rar$DI00.980/&#32043;&#34276;&#33821;&#28689;&#24067;&#26045;/&#32043;&#34276;&#32599;.ppt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oleObject" Target="../embeddings/oleObject3.bin"/><Relationship Id="rId7" Type="http://schemas.openxmlformats.org/officeDocument/2006/relationships/image" Target="../media/image17.png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8291" name="图片 268290" descr="04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3618548" y="533400"/>
            <a:ext cx="1100137" cy="5472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5698" name="文本占位符 285697"/>
          <p:cNvSpPr>
            <a:spLocks noGrp="1"/>
          </p:cNvSpPr>
          <p:nvPr>
            <p:ph type="body" idx="1"/>
          </p:nvPr>
        </p:nvSpPr>
        <p:spPr>
          <a:xfrm>
            <a:off x="4850130" y="3795395"/>
            <a:ext cx="4067175" cy="2635250"/>
          </a:xfrm>
        </p:spPr>
        <p:txBody>
          <a:bodyPr/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赏花前：焦虑悲痛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赏花时：宁静喜悦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赏花后：振奋向前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buChar char="•"/>
            </a:pPr>
            <a:endParaRPr lang="zh-CN" altLang="en-US"/>
          </a:p>
        </p:txBody>
      </p:sp>
      <p:sp>
        <p:nvSpPr>
          <p:cNvPr id="285699" name="标题 285698"/>
          <p:cNvSpPr txBox="1"/>
          <p:nvPr>
            <p:ph type="title"/>
          </p:nvPr>
        </p:nvSpPr>
        <p:spPr>
          <a:xfrm>
            <a:off x="5508625" y="0"/>
            <a:ext cx="3203575" cy="4319588"/>
          </a:xfrm>
        </p:spPr>
        <p:txBody>
          <a:bodyPr vert="horz" wrap="square" anchor="ctr"/>
          <a:p>
            <a:pPr algn="l"/>
            <a:r>
              <a:rPr lang="en-US" altLang="zh-CN" sz="4800"/>
              <a:t>2.</a:t>
            </a:r>
            <a:r>
              <a:rPr lang="zh-CN" altLang="en-US" sz="4800" b="1"/>
              <a:t>找出表现作者</a:t>
            </a:r>
            <a:r>
              <a:rPr lang="zh-CN" altLang="en-US" sz="4800" b="1">
                <a:hlinkClick r:id="rId1" tooltip="感情愿" action="ppaction://hlinkpres?slideindex=1&amp;slidetitle="/>
              </a:rPr>
              <a:t>感情</a:t>
            </a:r>
            <a:r>
              <a:rPr lang="zh-CN" altLang="en-US" sz="4800" b="1"/>
              <a:t>变化的语句：</a:t>
            </a:r>
            <a:br>
              <a:rPr lang="zh-CN" altLang="en-US" b="1"/>
            </a:br>
            <a:endParaRPr lang="zh-CN" altLang="en-US" b="1"/>
          </a:p>
        </p:txBody>
      </p:sp>
      <p:pic>
        <p:nvPicPr>
          <p:cNvPr id="285700" name="图片 285699" descr="紫藤花（4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5456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8569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85698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85698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22" name="文本框 286721"/>
          <p:cNvSpPr txBox="1"/>
          <p:nvPr/>
        </p:nvSpPr>
        <p:spPr>
          <a:xfrm>
            <a:off x="1043623" y="2349500"/>
            <a:ext cx="7459662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</a:t>
            </a:r>
            <a:r>
              <a:rPr lang="zh-CN" altLang="en-US" sz="3600" b="1">
                <a:latin typeface="Times New Roman" panose="02020603050405020304" pitchFamily="18" charset="0"/>
              </a:rPr>
              <a:t>家庭遭迫害，小弟患绝症等原因，多年来焦虑与悲痛一直压在心头。面对眼前生机勃勃的紫藤萝花，深受启发和鼓舞，产生了精神上的宁静和生的喜悦，进而悟出人生的哲理。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86723" name="文本框 286722"/>
          <p:cNvSpPr txBox="1"/>
          <p:nvPr/>
        </p:nvSpPr>
        <p:spPr>
          <a:xfrm>
            <a:off x="971550" y="908050"/>
            <a:ext cx="76041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chemeClr val="accent2"/>
                </a:solidFill>
                <a:latin typeface="Arial" panose="020B0604020202020204" pitchFamily="34" charset="0"/>
              </a:rPr>
              <a:t>为什么会有这种转变</a:t>
            </a:r>
            <a:r>
              <a:rPr lang="en-US" altLang="zh-CN" sz="6000" b="1">
                <a:solidFill>
                  <a:schemeClr val="accent2"/>
                </a:solidFill>
                <a:latin typeface="Arial" panose="020B0604020202020204" pitchFamily="34" charset="0"/>
              </a:rPr>
              <a:t>?</a:t>
            </a:r>
            <a:endParaRPr lang="en-US" altLang="zh-CN" sz="60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2" grpId="0"/>
      <p:bldP spid="2867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7746" name="文本框 287745"/>
          <p:cNvSpPr txBox="1"/>
          <p:nvPr/>
        </p:nvSpPr>
        <p:spPr>
          <a:xfrm>
            <a:off x="0" y="404813"/>
            <a:ext cx="8964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sz="3200" dirty="0">
              <a:latin typeface="Arial" panose="020B0604020202020204" pitchFamily="34" charset="0"/>
            </a:endParaRPr>
          </a:p>
        </p:txBody>
      </p:sp>
      <p:sp>
        <p:nvSpPr>
          <p:cNvPr id="287747" name="文本框 287746"/>
          <p:cNvSpPr txBox="1"/>
          <p:nvPr/>
        </p:nvSpPr>
        <p:spPr>
          <a:xfrm>
            <a:off x="323850" y="908050"/>
            <a:ext cx="84248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400">
                <a:latin typeface="Arial" panose="020B0604020202020204" pitchFamily="34" charset="0"/>
              </a:rPr>
              <a:t>3</a:t>
            </a:r>
            <a:r>
              <a:rPr lang="zh-CN" altLang="en-US" sz="4400">
                <a:latin typeface="Arial" panose="020B0604020202020204" pitchFamily="34" charset="0"/>
              </a:rPr>
              <a:t>、</a:t>
            </a:r>
            <a:r>
              <a:rPr lang="zh-CN" altLang="en-US" sz="4400" b="1">
                <a:latin typeface="Arial" panose="020B0604020202020204" pitchFamily="34" charset="0"/>
              </a:rPr>
              <a:t>作者由紫藤萝瀑布对生命产生了感悟：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287748" name="文本框 287747"/>
          <p:cNvSpPr txBox="1"/>
          <p:nvPr/>
        </p:nvSpPr>
        <p:spPr>
          <a:xfrm>
            <a:off x="1384300" y="53070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87749" name="矩形 287748"/>
          <p:cNvSpPr/>
          <p:nvPr/>
        </p:nvSpPr>
        <p:spPr>
          <a:xfrm>
            <a:off x="827088" y="2852738"/>
            <a:ext cx="712946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</a:rPr>
              <a:t>花和人都会遇到各种各样的不幸，但是生命的长河是无止境的。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774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774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74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8771" name="文本框 288770"/>
          <p:cNvSpPr txBox="1"/>
          <p:nvPr/>
        </p:nvSpPr>
        <p:spPr>
          <a:xfrm>
            <a:off x="1835150" y="3141663"/>
            <a:ext cx="684053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600" b="1">
                <a:solidFill>
                  <a:srgbClr val="990099"/>
                </a:solidFill>
                <a:latin typeface="Times New Roman" panose="02020603050405020304" pitchFamily="18" charset="0"/>
              </a:rPr>
              <a:t>我眼中的紫藤萝</a:t>
            </a:r>
            <a:endParaRPr lang="zh-CN" altLang="en-US" sz="6600" b="1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8772" name="文本框 288771"/>
          <p:cNvSpPr txBox="1"/>
          <p:nvPr/>
        </p:nvSpPr>
        <p:spPr>
          <a:xfrm>
            <a:off x="3111500" y="1012825"/>
            <a:ext cx="184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endParaRPr sz="6000" b="1" u="sng" dirty="0">
              <a:solidFill>
                <a:srgbClr val="990099"/>
              </a:solidFill>
              <a:latin typeface="Arial" panose="020B0604020202020204" pitchFamily="34" charset="0"/>
            </a:endParaRPr>
          </a:p>
        </p:txBody>
      </p:sp>
      <p:sp>
        <p:nvSpPr>
          <p:cNvPr id="288773" name="矩形 288772"/>
          <p:cNvSpPr/>
          <p:nvPr/>
        </p:nvSpPr>
        <p:spPr>
          <a:xfrm>
            <a:off x="3276600" y="1773238"/>
            <a:ext cx="32400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研读欣赏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0818" name="文本框 290817"/>
          <p:cNvSpPr txBox="1"/>
          <p:nvPr/>
        </p:nvSpPr>
        <p:spPr>
          <a:xfrm>
            <a:off x="381000" y="533400"/>
            <a:ext cx="3232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latin typeface="Times New Roman" panose="02020603050405020304" pitchFamily="18" charset="0"/>
                <a:ea typeface="黑体" panose="02010609060101010101" pitchFamily="2" charset="-122"/>
                <a:hlinkClick r:id="" action="ppaction://hlinkshowjump?jump=nextslide"/>
              </a:rPr>
              <a:t>藤萝花介绍：</a:t>
            </a:r>
            <a:endParaRPr lang="zh-CN" altLang="en-US" sz="40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0819" name="文本框 290818"/>
          <p:cNvSpPr txBox="1"/>
          <p:nvPr/>
        </p:nvSpPr>
        <p:spPr>
          <a:xfrm>
            <a:off x="304800" y="1600200"/>
            <a:ext cx="8093075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落叶藤本植物，缠绕茎，羽状复叶小叶长椭圆形，总状花序，花紫色，荚果长大而硬，表面有绒毛。供观赏。通称藤萝。</a:t>
            </a:r>
            <a:endParaRPr lang="zh-CN" altLang="en-US" sz="36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pitchFamily="2" charset="-122"/>
              </a:rPr>
              <a:t>——《</a:t>
            </a:r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现代汉语词典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endParaRPr lang="en-US" altLang="zh-CN" sz="36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90820" name="图片 290819" descr="z4"/>
          <p:cNvPicPr>
            <a:picLocks noChangeAspect="1"/>
          </p:cNvPicPr>
          <p:nvPr/>
        </p:nvPicPr>
        <p:blipFill>
          <a:blip r:embed="rId1"/>
          <a:srcRect l="14546" t="5455" r="10909"/>
          <a:stretch>
            <a:fillRect/>
          </a:stretch>
        </p:blipFill>
        <p:spPr>
          <a:xfrm>
            <a:off x="457200" y="3962400"/>
            <a:ext cx="34290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1842" name="图片 29184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323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1843" name="图片 291842" descr="紫藤萝瀑布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3890" name="图片 293889" descr="紫藤萝瀑布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2866" name="图片 292865" descr="紫藤萝瀑布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4914" name="图片 294913" descr="Su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5938" name="图片 295937" descr="紫藤萝瀑布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939" name="图片 295938" descr="紫藤萝瀑布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9314" name="文本框 269313"/>
          <p:cNvSpPr txBox="1"/>
          <p:nvPr/>
        </p:nvSpPr>
        <p:spPr>
          <a:xfrm>
            <a:off x="93980" y="772160"/>
            <a:ext cx="88036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1.</a:t>
            </a:r>
            <a:r>
              <a:rPr lang="zh-CN" altLang="en-US" sz="3600" b="1">
                <a:latin typeface="Times New Roman" panose="02020603050405020304" pitchFamily="18" charset="0"/>
              </a:rPr>
              <a:t>理清文章的线索，把握作者的思路，理解课文蕴含的人生哲理。（难点）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2.</a:t>
            </a:r>
            <a:r>
              <a:rPr lang="zh-CN" altLang="en-US" sz="3600" b="1">
                <a:latin typeface="Times New Roman" panose="02020603050405020304" pitchFamily="18" charset="0"/>
              </a:rPr>
              <a:t>品味含蓄隽永的语言，学习比喻、拟人和对比描写的方法。（重点）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3.</a:t>
            </a:r>
            <a:r>
              <a:rPr lang="zh-CN" altLang="en-US" sz="3600" b="1">
                <a:latin typeface="Times New Roman" panose="02020603050405020304" pitchFamily="18" charset="0"/>
              </a:rPr>
              <a:t>体会作者含蓄而深沉的思想感情，以积极乐观的态度对待人生。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69315" name="文本框 269314"/>
          <p:cNvSpPr txBox="1"/>
          <p:nvPr/>
        </p:nvSpPr>
        <p:spPr>
          <a:xfrm>
            <a:off x="2751138" y="11588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269316" name="文本框 269315"/>
          <p:cNvSpPr txBox="1"/>
          <p:nvPr/>
        </p:nvSpPr>
        <p:spPr>
          <a:xfrm>
            <a:off x="2587308" y="116205"/>
            <a:ext cx="31686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教学目标</a:t>
            </a:r>
            <a:endParaRPr lang="zh-CN" altLang="en-US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7986" name="图片 297985" descr="紫藤萝瀑布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867400" cy="439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987" name="图片 297986" descr="未标题-2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2209800"/>
            <a:ext cx="52705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988" name="图片 297987" descr="未标题-4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0"/>
            <a:ext cx="1343025" cy="43434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97989" name="对象 297988"/>
          <p:cNvGraphicFramePr>
            <a:graphicFrameLocks noChangeAspect="1"/>
          </p:cNvGraphicFramePr>
          <p:nvPr/>
        </p:nvGraphicFramePr>
        <p:xfrm>
          <a:off x="8001000" y="990600"/>
          <a:ext cx="9144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1905000" imgH="1562100" progId="Photoshop.Image.7">
                  <p:embed/>
                </p:oleObj>
              </mc:Choice>
              <mc:Fallback>
                <p:oleObj name="" r:id="rId4" imgW="1905000" imgH="1562100" progId="Photoshop.Image.7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001000" y="990600"/>
                        <a:ext cx="914400" cy="74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990" name="对象 297989"/>
          <p:cNvGraphicFramePr>
            <a:graphicFrameLocks noChangeAspect="1"/>
          </p:cNvGraphicFramePr>
          <p:nvPr/>
        </p:nvGraphicFramePr>
        <p:xfrm>
          <a:off x="381000" y="5257800"/>
          <a:ext cx="137160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6" imgW="1625600" imgH="1181100" progId="Photoshop.Image.7">
                  <p:embed/>
                </p:oleObj>
              </mc:Choice>
              <mc:Fallback>
                <p:oleObj name="" r:id="rId6" imgW="1625600" imgH="1181100" progId="Photoshop.Image.7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1000" y="5257800"/>
                        <a:ext cx="1371600" cy="996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991" name="对象 297990"/>
          <p:cNvGraphicFramePr>
            <a:graphicFrameLocks noChangeAspect="1"/>
          </p:cNvGraphicFramePr>
          <p:nvPr/>
        </p:nvGraphicFramePr>
        <p:xfrm>
          <a:off x="8153400" y="6134100"/>
          <a:ext cx="990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8" imgW="1739900" imgH="1270000" progId="Photoshop.Image.7">
                  <p:embed/>
                </p:oleObj>
              </mc:Choice>
              <mc:Fallback>
                <p:oleObj name="" r:id="rId8" imgW="1739900" imgH="1270000" progId="Photoshop.Image.7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153400" y="6134100"/>
                        <a:ext cx="990600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992" name="文本框 297991"/>
          <p:cNvSpPr txBox="1"/>
          <p:nvPr/>
        </p:nvSpPr>
        <p:spPr>
          <a:xfrm>
            <a:off x="2286000" y="44958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花瀑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97993" name="文本框 297992"/>
          <p:cNvSpPr txBox="1"/>
          <p:nvPr/>
        </p:nvSpPr>
        <p:spPr>
          <a:xfrm>
            <a:off x="6400800" y="45720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花穗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97994" name="文本框 297993"/>
          <p:cNvSpPr txBox="1"/>
          <p:nvPr/>
        </p:nvSpPr>
        <p:spPr>
          <a:xfrm>
            <a:off x="8001000" y="45720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宋体" panose="02010600030101010101" pitchFamily="2" charset="-122"/>
              </a:rPr>
              <a:t>花朵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7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97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97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92" grpId="0"/>
      <p:bldP spid="297993" grpId="0"/>
      <p:bldP spid="2979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9010" name="矩形 299009"/>
          <p:cNvSpPr/>
          <p:nvPr/>
        </p:nvSpPr>
        <p:spPr>
          <a:xfrm>
            <a:off x="1386840" y="5137150"/>
            <a:ext cx="7391400" cy="10668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仿佛在流动，在欢笑，在不停地生长。在和阳光互相挑逗，彼此推着挤着。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9011" name="矩形 299010"/>
          <p:cNvSpPr/>
          <p:nvPr/>
        </p:nvSpPr>
        <p:spPr>
          <a:xfrm>
            <a:off x="2228215" y="248920"/>
            <a:ext cx="6248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作者从哪几个方面描写盛开的紫藤萝树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9012" name="矩形 299011"/>
          <p:cNvSpPr/>
          <p:nvPr/>
        </p:nvSpPr>
        <p:spPr>
          <a:xfrm>
            <a:off x="501650" y="55753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思考：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9013" name="矩形 299012"/>
          <p:cNvSpPr/>
          <p:nvPr/>
        </p:nvSpPr>
        <p:spPr>
          <a:xfrm>
            <a:off x="0" y="144780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色：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9014" name="矩形 299013"/>
          <p:cNvSpPr/>
          <p:nvPr/>
        </p:nvSpPr>
        <p:spPr>
          <a:xfrm>
            <a:off x="0" y="327660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形：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9015" name="矩形 299014"/>
          <p:cNvSpPr/>
          <p:nvPr/>
        </p:nvSpPr>
        <p:spPr>
          <a:xfrm>
            <a:off x="0" y="5349875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态：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9016" name="矩形 299015"/>
          <p:cNvSpPr/>
          <p:nvPr/>
        </p:nvSpPr>
        <p:spPr>
          <a:xfrm>
            <a:off x="1547813" y="1341438"/>
            <a:ext cx="6351587" cy="15684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一片辉煌的淡紫色、深深浅浅的紫、紫色的大条幅上，泛着点点银光，就像迸溅的水花。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9017" name="矩形 299016"/>
          <p:cNvSpPr/>
          <p:nvPr/>
        </p:nvSpPr>
        <p:spPr>
          <a:xfrm>
            <a:off x="1600200" y="3200400"/>
            <a:ext cx="6777038" cy="10763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像一条瀑布，从空中垂下，不见其发端，也不见其终极。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9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9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9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9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9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0" grpId="0" bldLvl="0" animBg="1"/>
      <p:bldP spid="299013" grpId="0"/>
      <p:bldP spid="299014" grpId="0"/>
      <p:bldP spid="299015" grpId="0"/>
      <p:bldP spid="299016" grpId="0" bldLvl="0" animBg="1"/>
      <p:bldP spid="2990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0034" name="矩形 300033"/>
          <p:cNvSpPr/>
          <p:nvPr/>
        </p:nvSpPr>
        <p:spPr>
          <a:xfrm>
            <a:off x="0" y="1052513"/>
            <a:ext cx="9144000" cy="69135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4800" b="1"/>
              <a:t>  </a:t>
            </a:r>
            <a:r>
              <a:rPr lang="zh-CN" altLang="en-US" sz="4800" b="1"/>
              <a:t>作者按什么顺序对盛开的紫藤萝进行描写的？</a:t>
            </a:r>
            <a:endParaRPr lang="zh-CN" altLang="en-US" sz="4800" b="1"/>
          </a:p>
          <a:p>
            <a:pPr lvl="0">
              <a:buNone/>
            </a:pPr>
            <a:endParaRPr lang="zh-CN" altLang="en-US" sz="4800" b="1"/>
          </a:p>
          <a:p>
            <a:pPr lvl="0">
              <a:buNone/>
            </a:pPr>
            <a:endParaRPr lang="zh-CN" altLang="en-US" sz="4800" b="1"/>
          </a:p>
        </p:txBody>
      </p:sp>
      <p:sp>
        <p:nvSpPr>
          <p:cNvPr id="300035" name="文本框 300034"/>
          <p:cNvSpPr txBox="1"/>
          <p:nvPr/>
        </p:nvSpPr>
        <p:spPr>
          <a:xfrm>
            <a:off x="323850" y="3213100"/>
            <a:ext cx="867568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</a:rPr>
              <a:t>先写花瀑，次写花树、花穗，再写花朵。是按由远及近、由整体到局部的顺序描写的。</a:t>
            </a:r>
            <a:endParaRPr lang="zh-CN" altLang="en-US" sz="40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5" grpId="0"/>
      <p:bldP spid="30003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2082" name="标题 302081"/>
          <p:cNvSpPr>
            <a:spLocks noGrp="1"/>
          </p:cNvSpPr>
          <p:nvPr>
            <p:ph type="title"/>
          </p:nvPr>
        </p:nvSpPr>
        <p:spPr>
          <a:xfrm>
            <a:off x="971550" y="908050"/>
            <a:ext cx="7488238" cy="4897438"/>
          </a:xfrm>
        </p:spPr>
        <p:txBody>
          <a:bodyPr anchor="ctr"/>
          <a:p>
            <a:pPr algn="l"/>
            <a:r>
              <a:rPr lang="zh-CN" altLang="en-US" sz="4800"/>
              <a:t>选择你最喜欢的语段或语句品读，并说说你喜欢的理由。</a:t>
            </a:r>
            <a:br>
              <a:rPr lang="zh-CN" altLang="en-US" sz="4800"/>
            </a:br>
            <a:br>
              <a:rPr lang="zh-CN" altLang="en-US" sz="4800"/>
            </a:br>
            <a:r>
              <a:rPr lang="zh-CN" altLang="en-US" sz="3200">
                <a:solidFill>
                  <a:schemeClr val="tx1"/>
                </a:solidFill>
              </a:rPr>
              <a:t>（重点关注</a:t>
            </a:r>
            <a:r>
              <a:rPr lang="zh-CN" altLang="en-US" sz="3200" b="1">
                <a:solidFill>
                  <a:schemeClr val="tx1"/>
                </a:solidFill>
              </a:rPr>
              <a:t>紫藤萝有什么特点，作者是怎样抓住它的特征来描写的）</a:t>
            </a:r>
            <a:br>
              <a:rPr lang="zh-CN" altLang="en-US" sz="3200" b="1">
                <a:solidFill>
                  <a:schemeClr val="tx1"/>
                </a:solidFill>
              </a:rPr>
            </a:b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5154" name="图片 305153" descr="z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895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5155" name="文本框 305154"/>
          <p:cNvSpPr txBox="1"/>
          <p:nvPr/>
        </p:nvSpPr>
        <p:spPr>
          <a:xfrm>
            <a:off x="0" y="2286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品味与鉴赏</a:t>
            </a:r>
            <a:endParaRPr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5156" name="文本框 305155"/>
          <p:cNvSpPr txBox="1"/>
          <p:nvPr/>
        </p:nvSpPr>
        <p:spPr>
          <a:xfrm>
            <a:off x="3124200" y="0"/>
            <a:ext cx="5791200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600" u="sng">
              <a:solidFill>
                <a:srgbClr val="6D07E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i="1">
                <a:solidFill>
                  <a:srgbClr val="C725CB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“从未看过开得这样盛的藤萝</a:t>
            </a:r>
            <a:r>
              <a:rPr lang="en-US" altLang="zh-CN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只见一片辉煌的淡紫色</a:t>
            </a:r>
            <a:r>
              <a:rPr lang="en-US" altLang="zh-CN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象一条瀑布</a:t>
            </a:r>
            <a:r>
              <a:rPr lang="en-US" altLang="zh-CN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从空中垂下</a:t>
            </a:r>
            <a:r>
              <a:rPr lang="en-US" altLang="zh-CN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不见其发端</a:t>
            </a:r>
            <a:r>
              <a:rPr lang="en-US" altLang="zh-CN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rPr>
              <a:t>也不见其终极。”</a:t>
            </a:r>
            <a:endParaRPr lang="zh-CN" altLang="en-US" sz="3600" b="1" i="1">
              <a:solidFill>
                <a:srgbClr val="6D07E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5157" name="文本框 305156"/>
          <p:cNvSpPr txBox="1"/>
          <p:nvPr/>
        </p:nvSpPr>
        <p:spPr>
          <a:xfrm>
            <a:off x="3048000" y="3938905"/>
            <a:ext cx="58674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        </a:t>
            </a:r>
            <a:r>
              <a:rPr lang="zh-CN" altLang="en-US" sz="3600" b="1">
                <a:latin typeface="Times New Roman" panose="02020603050405020304" pitchFamily="18" charset="0"/>
              </a:rPr>
              <a:t>运用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比喻</a:t>
            </a:r>
            <a:r>
              <a:rPr lang="en-US" altLang="zh-CN" sz="3600" b="1">
                <a:solidFill>
                  <a:schemeClr val="bg2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18" charset="0"/>
              </a:rPr>
              <a:t>将一树盛开的紫藤萝比作瀑布</a:t>
            </a:r>
            <a:r>
              <a:rPr lang="en-US" altLang="zh-CN" sz="3600" b="1">
                <a:solidFill>
                  <a:srgbClr val="3333CC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18" charset="0"/>
              </a:rPr>
              <a:t>显得气势非凡</a:t>
            </a:r>
            <a:r>
              <a:rPr lang="en-US" altLang="zh-CN" sz="3600" b="1">
                <a:solidFill>
                  <a:srgbClr val="3333CC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18" charset="0"/>
              </a:rPr>
              <a:t>灿烂辉煌，也形象地表现了紫藤萝的繁茂。</a:t>
            </a:r>
            <a:endParaRPr lang="zh-CN" altLang="en-US" sz="36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5" grpId="0"/>
      <p:bldP spid="305156" grpId="0"/>
      <p:bldP spid="3051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6179" name="文本框 306178"/>
          <p:cNvSpPr txBox="1"/>
          <p:nvPr/>
        </p:nvSpPr>
        <p:spPr>
          <a:xfrm>
            <a:off x="457200" y="609600"/>
            <a:ext cx="31242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latin typeface="Times New Roman" panose="02020603050405020304" pitchFamily="18" charset="0"/>
              </a:rPr>
              <a:t>2.</a:t>
            </a:r>
            <a:r>
              <a:rPr lang="zh-CN" altLang="en-US" sz="3600" b="1" i="1">
                <a:latin typeface="Times New Roman" panose="02020603050405020304" pitchFamily="18" charset="0"/>
              </a:rPr>
              <a:t>“紫色的大条幅上，泛着点点银光，就像迸溅的水花。仔细看时，才知道那是每一朵紫花中的最浅淡的部分，在和阳光互相挑逗。”</a:t>
            </a:r>
            <a:endParaRPr lang="zh-CN" altLang="en-US" sz="3600" b="1" i="1">
              <a:latin typeface="Times New Roman" panose="02020603050405020304" pitchFamily="18" charset="0"/>
            </a:endParaRPr>
          </a:p>
        </p:txBody>
      </p:sp>
      <p:sp>
        <p:nvSpPr>
          <p:cNvPr id="306181" name="文本框 306180"/>
          <p:cNvSpPr txBox="1"/>
          <p:nvPr/>
        </p:nvSpPr>
        <p:spPr>
          <a:xfrm>
            <a:off x="4275455" y="280670"/>
            <a:ext cx="4038600" cy="3415030"/>
          </a:xfrm>
          <a:prstGeom prst="rect">
            <a:avLst/>
          </a:prstGeom>
          <a:solidFill>
            <a:srgbClr val="F6A8F4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Times New Roman" panose="02020603050405020304" pitchFamily="18" charset="0"/>
              </a:rPr>
              <a:t>       </a:t>
            </a:r>
            <a:r>
              <a:rPr lang="zh-CN" altLang="en-US" sz="3600" b="1">
                <a:solidFill>
                  <a:srgbClr val="E50B35"/>
                </a:solidFill>
                <a:latin typeface="Times New Roman" panose="02020603050405020304" pitchFamily="18" charset="0"/>
              </a:rPr>
              <a:t>比喻</a:t>
            </a:r>
            <a:r>
              <a:rPr lang="zh-CN" altLang="en-US" sz="3600" b="1">
                <a:latin typeface="Times New Roman" panose="02020603050405020304" pitchFamily="18" charset="0"/>
              </a:rPr>
              <a:t>手法，“银光”是紫花最浅淡的部分，由深而浅，可见作者观察非常仔细，笔触细腻。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06183" name="文本框 306182"/>
          <p:cNvSpPr txBox="1"/>
          <p:nvPr/>
        </p:nvSpPr>
        <p:spPr>
          <a:xfrm>
            <a:off x="4275455" y="3620770"/>
            <a:ext cx="40386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“</a:t>
            </a:r>
            <a:r>
              <a:rPr lang="zh-CN" altLang="en-US" sz="3600" b="1">
                <a:latin typeface="Times New Roman" panose="02020603050405020304" pitchFamily="18" charset="0"/>
              </a:rPr>
              <a:t>挑逗”一词是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拟人</a:t>
            </a:r>
            <a:r>
              <a:rPr lang="zh-CN" altLang="en-US" sz="3600" b="1">
                <a:latin typeface="Times New Roman" panose="02020603050405020304" pitchFamily="18" charset="0"/>
              </a:rPr>
              <a:t>用法，更显紫藤萝亮丽可爱，玲珑剔透，既富动感又充满情趣</a:t>
            </a:r>
            <a:r>
              <a:rPr lang="zh-CN" altLang="en-US" sz="3600">
                <a:latin typeface="Times New Roman" panose="02020603050405020304" pitchFamily="18" charset="0"/>
              </a:rPr>
              <a:t>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9" grpId="0"/>
      <p:bldP spid="3061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02" name="文本框 307201"/>
          <p:cNvSpPr txBox="1"/>
          <p:nvPr/>
        </p:nvSpPr>
        <p:spPr>
          <a:xfrm>
            <a:off x="3489325" y="685800"/>
            <a:ext cx="549275" cy="594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7203" name="文本框 307202"/>
          <p:cNvSpPr txBox="1"/>
          <p:nvPr/>
        </p:nvSpPr>
        <p:spPr>
          <a:xfrm>
            <a:off x="0" y="304800"/>
            <a:ext cx="50292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latin typeface="Times New Roman" panose="02020603050405020304" pitchFamily="18" charset="0"/>
              </a:rPr>
              <a:t>3.</a:t>
            </a:r>
            <a:r>
              <a:rPr lang="zh-CN" altLang="en-US" sz="3600" b="1" i="1">
                <a:latin typeface="Times New Roman" panose="02020603050405020304" pitchFamily="18" charset="0"/>
              </a:rPr>
              <a:t>“每一朵盛开的花就像是一个小小的张满了的帆，帆下带着尖底的舱，船舱鼓鼓的；又像一个忍俊不禁的笑容，就要绽开似的。”</a:t>
            </a:r>
            <a:endParaRPr lang="zh-CN" altLang="en-US" sz="3600" b="1" i="1">
              <a:latin typeface="Times New Roman" panose="02020603050405020304" pitchFamily="18" charset="0"/>
            </a:endParaRPr>
          </a:p>
        </p:txBody>
      </p:sp>
      <p:sp>
        <p:nvSpPr>
          <p:cNvPr id="307204" name="文本框 307203"/>
          <p:cNvSpPr txBox="1"/>
          <p:nvPr/>
        </p:nvSpPr>
        <p:spPr>
          <a:xfrm>
            <a:off x="4953000" y="457200"/>
            <a:ext cx="3657600" cy="5310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比喻    </a:t>
            </a:r>
            <a:r>
              <a:rPr lang="zh-CN" altLang="en-US" sz="3600" b="1">
                <a:latin typeface="Times New Roman" panose="02020603050405020304" pitchFamily="18" charset="0"/>
              </a:rPr>
              <a:t>将盛开的紫藤萝比喻成帆和船，显得生机勃勃；又比喻成笑容，更显美好可爱，是作者喜悦心情的表现。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拟人     </a:t>
            </a:r>
            <a:r>
              <a:rPr lang="zh-CN" altLang="en-US" sz="3600" b="1">
                <a:latin typeface="Times New Roman" panose="02020603050405020304" pitchFamily="18" charset="0"/>
              </a:rPr>
              <a:t>“忍俊不禁的笑容 ”    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pic>
        <p:nvPicPr>
          <p:cNvPr id="307205" name="图片 307204" descr="4"/>
          <p:cNvPicPr>
            <a:picLocks noChangeAspect="1"/>
          </p:cNvPicPr>
          <p:nvPr/>
        </p:nvPicPr>
        <p:blipFill>
          <a:blip r:embed="rId1"/>
          <a:srcRect l="61241" t="7039" r="24835" b="65376"/>
          <a:stretch>
            <a:fillRect/>
          </a:stretch>
        </p:blipFill>
        <p:spPr>
          <a:xfrm>
            <a:off x="304800" y="3810000"/>
            <a:ext cx="16002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06" name="图片 307205" descr="z9"/>
          <p:cNvPicPr>
            <a:picLocks noChangeAspect="1"/>
          </p:cNvPicPr>
          <p:nvPr/>
        </p:nvPicPr>
        <p:blipFill>
          <a:blip r:embed="rId2"/>
          <a:srcRect l="14999" t="21666" r="17500" b="10001"/>
          <a:stretch>
            <a:fillRect/>
          </a:stretch>
        </p:blipFill>
        <p:spPr>
          <a:xfrm>
            <a:off x="2133600" y="4114800"/>
            <a:ext cx="2743200" cy="208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0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3" grpId="0"/>
      <p:bldP spid="3072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8227" name="组合 308226"/>
          <p:cNvGrpSpPr/>
          <p:nvPr/>
        </p:nvGrpSpPr>
        <p:grpSpPr>
          <a:xfrm>
            <a:off x="609600" y="488950"/>
            <a:ext cx="8140700" cy="2635250"/>
            <a:chOff x="0" y="-76"/>
            <a:chExt cx="5128" cy="1660"/>
          </a:xfrm>
        </p:grpSpPr>
        <p:sp>
          <p:nvSpPr>
            <p:cNvPr id="308228" name="椭圆 308227"/>
            <p:cNvSpPr/>
            <p:nvPr/>
          </p:nvSpPr>
          <p:spPr>
            <a:xfrm>
              <a:off x="0" y="-76"/>
              <a:ext cx="5128" cy="1660"/>
            </a:xfrm>
            <a:prstGeom prst="ellipse">
              <a:avLst/>
            </a:prstGeom>
            <a:solidFill>
              <a:srgbClr val="B5DBF7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29" name="文本框 308228"/>
            <p:cNvSpPr txBox="1"/>
            <p:nvPr/>
          </p:nvSpPr>
          <p:spPr>
            <a:xfrm>
              <a:off x="672" y="144"/>
              <a:ext cx="3840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i="1">
                  <a:solidFill>
                    <a:srgbClr val="C725CB"/>
                  </a:solidFill>
                  <a:latin typeface="Times New Roman" panose="02020603050405020304" pitchFamily="18" charset="0"/>
                </a:rPr>
                <a:t>4.</a:t>
              </a:r>
              <a:r>
                <a:rPr lang="zh-CN" altLang="en-US" sz="3600" b="1" i="1">
                  <a:solidFill>
                    <a:srgbClr val="C725CB"/>
                  </a:solidFill>
                  <a:latin typeface="Times New Roman" panose="02020603050405020304" pitchFamily="18" charset="0"/>
                </a:rPr>
                <a:t>“紫色瀑布遮住了粗壮的盘虬卧龙般的枝干，不断流着，流着，流向人的心底。</a:t>
              </a:r>
              <a:endParaRPr lang="zh-CN" altLang="en-US" sz="3600" b="1" i="1">
                <a:solidFill>
                  <a:srgbClr val="C725CB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8230" name="组合 308229"/>
          <p:cNvGrpSpPr/>
          <p:nvPr/>
        </p:nvGrpSpPr>
        <p:grpSpPr>
          <a:xfrm>
            <a:off x="838200" y="3886200"/>
            <a:ext cx="7696200" cy="2133600"/>
            <a:chOff x="0" y="0"/>
            <a:chExt cx="4848" cy="1344"/>
          </a:xfrm>
        </p:grpSpPr>
        <p:sp>
          <p:nvSpPr>
            <p:cNvPr id="308231" name="矩形 308230"/>
            <p:cNvSpPr/>
            <p:nvPr/>
          </p:nvSpPr>
          <p:spPr>
            <a:xfrm>
              <a:off x="0" y="0"/>
              <a:ext cx="4848" cy="1344"/>
            </a:xfrm>
            <a:prstGeom prst="rect">
              <a:avLst/>
            </a:prstGeom>
            <a:solidFill>
              <a:srgbClr val="B5DBF7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32" name="文本框 308231"/>
            <p:cNvSpPr txBox="1"/>
            <p:nvPr/>
          </p:nvSpPr>
          <p:spPr>
            <a:xfrm>
              <a:off x="288" y="384"/>
              <a:ext cx="4272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E50B35"/>
                  </a:solidFill>
                  <a:latin typeface="Times New Roman" panose="02020603050405020304" pitchFamily="18" charset="0"/>
                </a:rPr>
                <a:t>物我交融，既写出一树繁花的壮丽，又抒发愉快欢畅的心情。</a:t>
              </a:r>
              <a:endParaRPr lang="zh-CN" altLang="en-US" sz="3600" b="1">
                <a:solidFill>
                  <a:srgbClr val="E50B35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9251" name="文本框 309250"/>
          <p:cNvSpPr txBox="1"/>
          <p:nvPr/>
        </p:nvSpPr>
        <p:spPr>
          <a:xfrm>
            <a:off x="762000" y="457200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663300"/>
                </a:solidFill>
                <a:latin typeface="Times New Roman" panose="02020603050405020304" pitchFamily="18" charset="0"/>
              </a:rPr>
              <a:t>学习小结</a:t>
            </a:r>
            <a:endParaRPr lang="zh-CN" altLang="en-US" sz="4000" b="1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9253" name="文本框 309252"/>
          <p:cNvSpPr txBox="1"/>
          <p:nvPr/>
        </p:nvSpPr>
        <p:spPr>
          <a:xfrm>
            <a:off x="1143000" y="2286000"/>
            <a:ext cx="502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09254" name="文本框 309253"/>
          <p:cNvSpPr txBox="1"/>
          <p:nvPr/>
        </p:nvSpPr>
        <p:spPr>
          <a:xfrm>
            <a:off x="533400" y="1646555"/>
            <a:ext cx="78917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抓住景物特征细致描绘。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合理安排描写顺序。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</a:rPr>
              <a:t>语言力求优美，用词准确修辞缤纷。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+mj-ea"/>
                <a:ea typeface="+mj-ea"/>
              </a:rPr>
              <a:t>4.</a:t>
            </a:r>
            <a:r>
              <a:rPr lang="zh-CN" altLang="zh-CN" sz="3200" b="1">
                <a:latin typeface="Times New Roman" panose="02020603050405020304" pitchFamily="18" charset="0"/>
              </a:rPr>
              <a:t>饱含深情写景状物。</a:t>
            </a:r>
            <a:endParaRPr lang="zh-CN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+mn-ea"/>
                <a:ea typeface="+mn-ea"/>
              </a:rPr>
              <a:t>5.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精辟</a:t>
            </a:r>
            <a:r>
              <a:rPr lang="zh-CN" altLang="en-US" sz="3200" b="1">
                <a:latin typeface="Times New Roman" panose="02020603050405020304" pitchFamily="18" charset="0"/>
              </a:rPr>
              <a:t>感悟来点睛，成就文章灵性美。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0274" name="矩形 310273"/>
          <p:cNvSpPr/>
          <p:nvPr/>
        </p:nvSpPr>
        <p:spPr>
          <a:xfrm rot="878232">
            <a:off x="6019800" y="533400"/>
            <a:ext cx="2638425" cy="91440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887400" prstMaterial="legacyMatte">
              <a:extrusionClr>
                <a:srgbClr val="6600CC"/>
              </a:extrusionClr>
            </a:sp3d>
          </a:bodyPr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560000" scaled="1"/>
                  <a:tileRect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探究赏析</a:t>
            </a:r>
            <a:endParaRPr lang="zh-CN" altLang="en-US" sz="4400" b="1"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560000" scaled="1"/>
                <a:tileRect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10275" name="图片 310274" descr="tenglu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4410" y="1839595"/>
            <a:ext cx="3926205" cy="3929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276" name="文本占位符 310275"/>
          <p:cNvPicPr>
            <a:picLocks noRot="1"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433070" y="1844040"/>
            <a:ext cx="3977005" cy="4013200"/>
          </a:xfrm>
        </p:spPr>
      </p:pic>
      <p:sp>
        <p:nvSpPr>
          <p:cNvPr id="310277" name="文本框 310276"/>
          <p:cNvSpPr txBox="1"/>
          <p:nvPr/>
        </p:nvSpPr>
        <p:spPr>
          <a:xfrm>
            <a:off x="609600" y="762000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310278" name="文本框 310277"/>
          <p:cNvSpPr txBox="1"/>
          <p:nvPr/>
        </p:nvSpPr>
        <p:spPr>
          <a:xfrm>
            <a:off x="762000" y="228600"/>
            <a:ext cx="5105400" cy="161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文中插入一段写十多年前家门外的一大株紫藤萝，</a:t>
            </a:r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</a:rPr>
              <a:t>观察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这两幅图片，从中你能探究出作者运用了哪种手法，有何作用？</a:t>
            </a:r>
            <a:endParaRPr lang="zh-CN" altLang="en-US" sz="24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310279" name="文本框 310278"/>
          <p:cNvSpPr txBox="1"/>
          <p:nvPr/>
        </p:nvSpPr>
        <p:spPr>
          <a:xfrm>
            <a:off x="1049020" y="5953125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现在的藤萝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280" name="文本框 310279"/>
          <p:cNvSpPr txBox="1"/>
          <p:nvPr/>
        </p:nvSpPr>
        <p:spPr>
          <a:xfrm>
            <a:off x="5544185" y="585724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十多年前的藤萝</a:t>
            </a:r>
            <a:endParaRPr lang="zh-CN" altLang="en-US" sz="28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0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0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7" grpId="0"/>
      <p:bldP spid="310278" grpId="0"/>
      <p:bldP spid="310279" grpId="0"/>
      <p:bldP spid="3102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7507" name="文本框 277506"/>
          <p:cNvSpPr txBox="1"/>
          <p:nvPr/>
        </p:nvSpPr>
        <p:spPr>
          <a:xfrm>
            <a:off x="539750" y="549275"/>
            <a:ext cx="466407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华文中宋" pitchFamily="2" charset="-122"/>
              </a:rPr>
              <a:t>读准下面红色字的字音。</a:t>
            </a:r>
            <a:endParaRPr lang="zh-CN" altLang="en-US" sz="3200" b="1">
              <a:latin typeface="Arial" panose="020B0604020202020204" pitchFamily="34" charset="0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77508" name="矩形 277507"/>
          <p:cNvSpPr/>
          <p:nvPr/>
        </p:nvSpPr>
        <p:spPr>
          <a:xfrm>
            <a:off x="914400" y="1371600"/>
            <a:ext cx="80772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迸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溅（      ）       沉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淀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（    ） </a:t>
            </a:r>
            <a:endParaRPr lang="zh-CN" altLang="en-US" sz="32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忍俊不</a:t>
            </a: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禁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（      ）   </a:t>
            </a: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伶仃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（        ） </a:t>
            </a:r>
            <a:endParaRPr lang="zh-CN" altLang="en-US" sz="32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仙露</a:t>
            </a: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琼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浆（       ）  </a:t>
            </a: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伫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立 （    ） </a:t>
            </a: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盘</a:t>
            </a: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虬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卧龙（       ）   酒</a:t>
            </a:r>
            <a:r>
              <a:rPr lang="zh-CN" altLang="en-US" sz="32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酿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（      ） </a:t>
            </a:r>
            <a:endParaRPr lang="zh-CN" altLang="en-US" sz="3200" b="1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77509" name="矩形 277508"/>
          <p:cNvSpPr/>
          <p:nvPr/>
        </p:nvSpPr>
        <p:spPr>
          <a:xfrm>
            <a:off x="2124075" y="1371600"/>
            <a:ext cx="41767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bèng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0" name="矩形 277509"/>
          <p:cNvSpPr/>
          <p:nvPr/>
        </p:nvSpPr>
        <p:spPr>
          <a:xfrm>
            <a:off x="3124200" y="2286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jīn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7511" name="矩形 277510"/>
          <p:cNvSpPr/>
          <p:nvPr/>
        </p:nvSpPr>
        <p:spPr>
          <a:xfrm>
            <a:off x="2916238" y="32766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qióng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2" name="矩形 277511"/>
          <p:cNvSpPr/>
          <p:nvPr/>
        </p:nvSpPr>
        <p:spPr>
          <a:xfrm>
            <a:off x="3084513" y="4267200"/>
            <a:ext cx="7254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qiú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3" name="文本框 277512"/>
          <p:cNvSpPr txBox="1"/>
          <p:nvPr/>
        </p:nvSpPr>
        <p:spPr>
          <a:xfrm>
            <a:off x="6791008" y="3320733"/>
            <a:ext cx="16462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zhù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4" name="文本框 277513"/>
          <p:cNvSpPr txBox="1"/>
          <p:nvPr/>
        </p:nvSpPr>
        <p:spPr>
          <a:xfrm>
            <a:off x="6301105" y="1371600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 diàn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5" name="文本框 277514"/>
          <p:cNvSpPr txBox="1"/>
          <p:nvPr/>
        </p:nvSpPr>
        <p:spPr>
          <a:xfrm>
            <a:off x="6492240" y="2437765"/>
            <a:ext cx="22431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líng dīng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6" name="文本框 277515"/>
          <p:cNvSpPr txBox="1"/>
          <p:nvPr/>
        </p:nvSpPr>
        <p:spPr>
          <a:xfrm>
            <a:off x="6597968" y="4267200"/>
            <a:ext cx="16462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niàng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7517" name="动作按钮: 后退或前一项 277516">
            <a:hlinkClick r:id="" action="ppaction://hlinkshowjump?jump=previousslide"/>
          </p:cNvPr>
          <p:cNvSpPr/>
          <p:nvPr/>
        </p:nvSpPr>
        <p:spPr>
          <a:xfrm>
            <a:off x="7667625" y="5661025"/>
            <a:ext cx="576263" cy="288925"/>
          </a:xfrm>
          <a:prstGeom prst="actionButtonBackPrevious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7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77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77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7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77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7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77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7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9" grpId="0"/>
      <p:bldP spid="277510" grpId="0"/>
      <p:bldP spid="277511" grpId="0"/>
      <p:bldP spid="277512" grpId="0"/>
      <p:bldP spid="277513" grpId="0"/>
      <p:bldP spid="277514" grpId="0"/>
      <p:bldP spid="277515" grpId="0"/>
      <p:bldP spid="2775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sp>
        <p:nvSpPr>
          <p:cNvPr id="311298" name="矩形 311297"/>
          <p:cNvSpPr/>
          <p:nvPr/>
        </p:nvSpPr>
        <p:spPr>
          <a:xfrm>
            <a:off x="284163" y="228600"/>
            <a:ext cx="8859837" cy="2725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用十多年前紫藤萝花的稀落与现在花开得繁盛形成</a:t>
            </a:r>
            <a:r>
              <a:rPr lang="zh-CN" altLang="en-US" sz="4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对比</a:t>
            </a:r>
            <a:r>
              <a:rPr lang="zh-CN" altLang="en-US" sz="4800" b="1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，突出了现在花的生机盎然。</a:t>
            </a:r>
            <a:endParaRPr lang="zh-CN" altLang="en-US" sz="4800" b="1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1299" name="矩形 311298"/>
          <p:cNvSpPr/>
          <p:nvPr/>
        </p:nvSpPr>
        <p:spPr>
          <a:xfrm>
            <a:off x="228600" y="3352800"/>
            <a:ext cx="876300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用十多年前花的不幸遭遇，与人的不幸遭遇形成</a:t>
            </a:r>
            <a:r>
              <a:rPr lang="zh-CN" altLang="en-US" sz="4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类比</a:t>
            </a:r>
            <a:r>
              <a:rPr lang="zh-CN" altLang="en-US" sz="4800" b="1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，说明花和人都会遇到各种各样的不幸。</a:t>
            </a:r>
            <a:endParaRPr lang="zh-CN" altLang="en-US" sz="4800" b="1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8" grpId="0"/>
      <p:bldP spid="3112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3346" name="文本框 313345"/>
          <p:cNvSpPr txBox="1"/>
          <p:nvPr/>
        </p:nvSpPr>
        <p:spPr>
          <a:xfrm>
            <a:off x="1258888" y="908050"/>
            <a:ext cx="71945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Times New Roman" panose="02020603050405020304" pitchFamily="18" charset="0"/>
              </a:rPr>
              <a:t>联系背景材料，试说说紫藤萝的命运有什么象征意义。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313347" name="文本框 313346"/>
          <p:cNvSpPr txBox="1"/>
          <p:nvPr/>
        </p:nvSpPr>
        <p:spPr>
          <a:xfrm>
            <a:off x="971550" y="2636838"/>
            <a:ext cx="755967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紫藤萝的命运，从花儿稀落到毁掉，再到如今繁花似锦，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正是十几年来整个国家命运的写照和象征。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33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33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4370" name="文本框 314369"/>
          <p:cNvSpPr txBox="1"/>
          <p:nvPr/>
        </p:nvSpPr>
        <p:spPr>
          <a:xfrm>
            <a:off x="92075" y="1341755"/>
            <a:ext cx="818832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        </a:t>
            </a:r>
            <a:r>
              <a:rPr lang="zh-CN" altLang="en-US" sz="4400" b="1">
                <a:latin typeface="Times New Roman" panose="02020603050405020304" pitchFamily="18" charset="0"/>
              </a:rPr>
              <a:t>用自己的话说说作者由紫藤萝花的荣枯对生命产生了怎样的感悟？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       带给你怎样的人生启迪？</a:t>
            </a:r>
            <a:endParaRPr lang="zh-CN" altLang="en-US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5394" name="矩形 315393"/>
          <p:cNvSpPr/>
          <p:nvPr/>
        </p:nvSpPr>
        <p:spPr>
          <a:xfrm>
            <a:off x="611188" y="1268413"/>
            <a:ext cx="78486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人的一生没有一帆风顺的，经常会遇到坎坷，就像花一样。紫藤萝花的枯荣让作者感悟到生命的途径是曲折的 ，但生命的存在却是美好和永恒的，生命的意义是顽强的。</a:t>
            </a:r>
            <a:endParaRPr lang="zh-CN" altLang="en-US" sz="4000" b="1">
              <a:solidFill>
                <a:srgbClr val="33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6418" name="文本框 316417"/>
          <p:cNvSpPr txBox="1"/>
          <p:nvPr/>
        </p:nvSpPr>
        <p:spPr>
          <a:xfrm>
            <a:off x="827088" y="692150"/>
            <a:ext cx="774065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36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紫藤萝瀑布</a:t>
            </a:r>
            <a:r>
              <a:rPr lang="en-US" altLang="zh-CN" sz="36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为我们展示了人生的画卷：藤萝不与群芳争艳，独自开在花谢时，踏春无人恋，蜂蝶亦不顾，而它们却尽情地展示着自己的生命，骄傲自信地为自己的美丽生命而欢腾嬉闹。仔细品味，使人幡然悟道，只有经历过苦难的人，才会珍惜生命，热爱生命，以饱满的生命力投身到生命的长河中，让生命更加绚丽多彩。</a:t>
            </a:r>
            <a:endParaRPr lang="zh-CN" altLang="en-US" sz="3600" b="1">
              <a:solidFill>
                <a:srgbClr val="3333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946" name="文本占位符 338945"/>
          <p:cNvSpPr>
            <a:spLocks noGrp="1"/>
          </p:cNvSpPr>
          <p:nvPr>
            <p:ph type="body" idx="1"/>
          </p:nvPr>
        </p:nvSpPr>
        <p:spPr>
          <a:xfrm>
            <a:off x="4458970" y="307975"/>
            <a:ext cx="4191000" cy="5585460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>
                <a:solidFill>
                  <a:srgbClr val="0000CC"/>
                </a:solidFill>
                <a:ea typeface="华文行楷" pitchFamily="2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ea typeface="华文行楷" pitchFamily="2" charset="-122"/>
              </a:rPr>
              <a:t>生命中会有磨难，但磨难终会过去，愿我们每个人的生命都像一朵朵小小的紫藤萝花，努力张满自己的风帆，绽放自己生命的异彩，为人类生命的长河增添光彩和芳香。</a:t>
            </a:r>
            <a:endParaRPr lang="zh-CN" altLang="en-US" sz="2800" b="1">
              <a:solidFill>
                <a:srgbClr val="0000FF"/>
              </a:solidFill>
              <a:ea typeface="华文行楷" pitchFamily="2" charset="-122"/>
            </a:endParaRPr>
          </a:p>
          <a:p>
            <a:pPr>
              <a:buNone/>
            </a:pPr>
            <a:endParaRPr lang="zh-CN" altLang="en-US" sz="2800" b="1">
              <a:solidFill>
                <a:srgbClr val="0000FF"/>
              </a:solidFill>
              <a:ea typeface="华文行楷" pitchFamily="2" charset="-122"/>
            </a:endParaRPr>
          </a:p>
        </p:txBody>
      </p:sp>
      <p:pic>
        <p:nvPicPr>
          <p:cNvPr id="338947" name="图片 338946" descr="瀑布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228600"/>
            <a:ext cx="4114800" cy="594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6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38946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46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971" name="矩形 339970"/>
          <p:cNvSpPr/>
          <p:nvPr/>
        </p:nvSpPr>
        <p:spPr>
          <a:xfrm>
            <a:off x="914400" y="1143000"/>
            <a:ext cx="7620000" cy="3505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华文新魏" charset="0"/>
                <a:ea typeface="华文新魏" charset="0"/>
              </a:rPr>
              <a:t>愿你的生命盛开如花</a:t>
            </a:r>
            <a:endParaRPr lang="zh-CN" altLang="en-US" sz="3600" b="1">
              <a:ln w="25400" cap="flat" cmpd="sng">
                <a:solidFill>
                  <a:srgbClr val="FFCC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8530" name="文本框 278529"/>
          <p:cNvSpPr txBox="1"/>
          <p:nvPr/>
        </p:nvSpPr>
        <p:spPr>
          <a:xfrm>
            <a:off x="2233930" y="20447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24AC5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读一读，写一写</a:t>
            </a:r>
            <a:endParaRPr lang="zh-CN" altLang="en-US" sz="3200">
              <a:solidFill>
                <a:srgbClr val="24AC5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8531" name="文本框 278530"/>
          <p:cNvSpPr txBox="1"/>
          <p:nvPr/>
        </p:nvSpPr>
        <p:spPr>
          <a:xfrm>
            <a:off x="323850" y="981075"/>
            <a:ext cx="8820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迸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(b</a:t>
            </a:r>
            <a:r>
              <a:rPr lang="en-US" altLang="zh-CN" sz="3600" b="1">
                <a:solidFill>
                  <a:srgbClr val="F5071E"/>
                </a:solidFill>
                <a:latin typeface="宋体" panose="02010600030101010101" pitchFamily="2" charset="-122"/>
              </a:rPr>
              <a:t>èng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溅</a:t>
            </a:r>
            <a:r>
              <a:rPr lang="en-US" altLang="zh-CN" sz="3600">
                <a:latin typeface="Times New Roman" panose="02020603050405020304" pitchFamily="18" charset="0"/>
              </a:rPr>
              <a:t>:</a:t>
            </a:r>
            <a:r>
              <a:rPr lang="zh-CN" altLang="en-US" sz="3600">
                <a:latin typeface="Times New Roman" panose="02020603050405020304" pitchFamily="18" charset="0"/>
              </a:rPr>
              <a:t>向四处溅射。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278532" name="文本框 278531"/>
          <p:cNvSpPr txBox="1"/>
          <p:nvPr/>
        </p:nvSpPr>
        <p:spPr>
          <a:xfrm>
            <a:off x="323850" y="1744345"/>
            <a:ext cx="6172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嚷嚷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:  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ng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  <a:sym typeface="+mn-ea"/>
              </a:rPr>
              <a:t>)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>
                <a:latin typeface="Times New Roman" panose="02020603050405020304" pitchFamily="18" charset="0"/>
              </a:rPr>
              <a:t>喧哗吵闹。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78533" name="文本框 278532"/>
          <p:cNvSpPr txBox="1"/>
          <p:nvPr/>
        </p:nvSpPr>
        <p:spPr>
          <a:xfrm>
            <a:off x="381000" y="2590800"/>
            <a:ext cx="7239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沉淀（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di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3600">
                <a:solidFill>
                  <a:srgbClr val="F5071E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>
                <a:latin typeface="Times New Roman" panose="02020603050405020304" pitchFamily="18" charset="0"/>
              </a:rPr>
              <a:t>溶液中难溶解的物质，比喻凝聚，积累</a:t>
            </a:r>
            <a:r>
              <a:rPr lang="zh-CN" altLang="en-US" sz="3600">
                <a:solidFill>
                  <a:schemeClr val="bg2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忍俊不禁</a:t>
            </a:r>
            <a:r>
              <a:rPr lang="zh-CN" altLang="en-US" sz="3600">
                <a:solidFill>
                  <a:srgbClr val="F5071E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>
                <a:latin typeface="Times New Roman" panose="02020603050405020304" pitchFamily="18" charset="0"/>
              </a:rPr>
              <a:t>忍不住笑。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绽开</a:t>
            </a:r>
            <a:r>
              <a:rPr lang="zh-CN" altLang="en-US" sz="3600">
                <a:solidFill>
                  <a:srgbClr val="F5071E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3600">
                <a:latin typeface="Times New Roman" panose="02020603050405020304" pitchFamily="18" charset="0"/>
              </a:rPr>
              <a:t>裂开</a:t>
            </a:r>
            <a:endParaRPr lang="zh-CN" altLang="en-US" sz="36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仙露琼浆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形容使人长生不老的美酒和果汁。</a:t>
            </a:r>
            <a:endParaRPr lang="zh-CN" altLang="en-US" sz="3600" b="1">
              <a:solidFill>
                <a:srgbClr val="F5071E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8534" name="图片 278533" descr="4"/>
          <p:cNvPicPr>
            <a:picLocks noChangeAspect="1"/>
          </p:cNvPicPr>
          <p:nvPr/>
        </p:nvPicPr>
        <p:blipFill>
          <a:blip r:embed="rId1"/>
          <a:srcRect l="53949" t="1521" r="22929" b="54343"/>
          <a:stretch>
            <a:fillRect/>
          </a:stretch>
        </p:blipFill>
        <p:spPr>
          <a:xfrm>
            <a:off x="7308850" y="0"/>
            <a:ext cx="1835150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8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0" grpId="0"/>
      <p:bldP spid="278531" grpId="0"/>
      <p:bldP spid="278532" grpId="0"/>
      <p:bldP spid="2785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9555" name="文本框 279554"/>
          <p:cNvSpPr txBox="1"/>
          <p:nvPr/>
        </p:nvSpPr>
        <p:spPr>
          <a:xfrm>
            <a:off x="533400" y="381000"/>
            <a:ext cx="640016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伫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(zh</a:t>
            </a:r>
            <a:r>
              <a:rPr lang="en-US" altLang="zh-CN" sz="3600" b="1">
                <a:solidFill>
                  <a:srgbClr val="F5071E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立</a:t>
            </a:r>
            <a:r>
              <a:rPr lang="zh-CN" altLang="en-US" sz="3600">
                <a:latin typeface="Times New Roman" panose="02020603050405020304" pitchFamily="18" charset="0"/>
              </a:rPr>
              <a:t>：长时间地站着。</a:t>
            </a:r>
            <a:endParaRPr lang="zh-CN" altLang="en-US" sz="36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F5071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9556" name="文本框 279555"/>
          <p:cNvSpPr txBox="1"/>
          <p:nvPr/>
        </p:nvSpPr>
        <p:spPr>
          <a:xfrm>
            <a:off x="43815" y="1600200"/>
            <a:ext cx="80333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腐化：</a:t>
            </a:r>
            <a:r>
              <a:rPr lang="zh-CN" altLang="en-US" sz="3600">
                <a:latin typeface="Times New Roman" panose="02020603050405020304" pitchFamily="18" charset="0"/>
              </a:rPr>
              <a:t>过分贪图享乐而使思想行为变坏。</a:t>
            </a:r>
            <a:endParaRPr lang="zh-CN" altLang="en-US" sz="36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F5071E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伶仃</a:t>
            </a:r>
            <a:r>
              <a:rPr lang="zh-CN" altLang="en-US" sz="3600">
                <a:latin typeface="Times New Roman" panose="02020603050405020304" pitchFamily="18" charset="0"/>
              </a:rPr>
              <a:t>：孤独，没有依靠。（</a:t>
            </a:r>
            <a:r>
              <a:rPr lang="zh-CN" altLang="en-US" sz="3600" b="1">
                <a:latin typeface="Times New Roman" panose="02020603050405020304" pitchFamily="18" charset="0"/>
              </a:rPr>
              <a:t>孤苦伶仃</a:t>
            </a:r>
            <a:r>
              <a:rPr lang="zh-CN" altLang="en-US" sz="3600">
                <a:latin typeface="Times New Roman" panose="02020603050405020304" pitchFamily="18" charset="0"/>
              </a:rPr>
              <a:t>）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279557" name="文本框 279556"/>
          <p:cNvSpPr txBox="1"/>
          <p:nvPr/>
        </p:nvSpPr>
        <p:spPr>
          <a:xfrm>
            <a:off x="43498" y="4694873"/>
            <a:ext cx="8153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盘虬（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</a:rPr>
              <a:t>qi</a:t>
            </a:r>
            <a:r>
              <a:rPr lang="en-US" altLang="zh-CN" sz="3600" b="1">
                <a:solidFill>
                  <a:srgbClr val="F507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</a:t>
            </a:r>
            <a:r>
              <a:rPr lang="zh-CN" altLang="en-US" sz="3600" b="1">
                <a:solidFill>
                  <a:srgbClr val="F5071E"/>
                </a:solidFill>
                <a:latin typeface="Times New Roman" panose="02020603050405020304" pitchFamily="18" charset="0"/>
              </a:rPr>
              <a:t>）卧龙</a:t>
            </a:r>
            <a:r>
              <a:rPr lang="zh-CN" altLang="en-US" sz="3600">
                <a:latin typeface="Times New Roman" panose="02020603050405020304" pitchFamily="18" charset="0"/>
              </a:rPr>
              <a:t>：盘着的虬，卧着的龙。形容树干像虬龙那样盘旋环绕。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9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5" grpId="0"/>
      <p:bldP spid="279556" grpId="0"/>
      <p:bldP spid="2795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0578" name="文本占位符 280577"/>
          <p:cNvSpPr>
            <a:spLocks noGrp="1"/>
          </p:cNvSpPr>
          <p:nvPr>
            <p:ph type="body" idx="1"/>
          </p:nvPr>
        </p:nvSpPr>
        <p:spPr>
          <a:xfrm>
            <a:off x="-13335" y="258445"/>
            <a:ext cx="9170035" cy="6907530"/>
          </a:xfrm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              </a:t>
            </a:r>
            <a:r>
              <a:rPr lang="zh-CN" altLang="en-US" sz="4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朗读课文</a:t>
            </a:r>
            <a:endParaRPr lang="zh-CN" altLang="en-US" sz="40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注意：</a:t>
            </a:r>
            <a:endParaRPr lang="zh-CN" altLang="en-US" sz="40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     长句的停顿要得当；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     朗读的节奏要缓急适当；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     注意朗读的语气、语调；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     注意句子的重音；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     读准字音，读出感情。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2626" name="标题 282625"/>
          <p:cNvSpPr>
            <a:spLocks noGrp="1"/>
          </p:cNvSpPr>
          <p:nvPr>
            <p:ph type="title"/>
          </p:nvPr>
        </p:nvSpPr>
        <p:spPr>
          <a:xfrm>
            <a:off x="165100" y="0"/>
            <a:ext cx="8797925" cy="6553200"/>
          </a:xfrm>
        </p:spPr>
        <p:txBody>
          <a:bodyPr anchor="ctr"/>
          <a:p>
            <a:pPr algn="l"/>
            <a:br>
              <a:rPr lang="zh-CN" altLang="en-US" sz="4000" b="1">
                <a:solidFill>
                  <a:schemeClr val="tx1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</a:rPr>
              <a:t>整体感知：</a:t>
            </a:r>
            <a:br>
              <a:rPr lang="zh-CN" altLang="en-US" sz="4000" b="1">
                <a:solidFill>
                  <a:schemeClr val="tx1"/>
                </a:solidFill>
              </a:rPr>
            </a:br>
            <a:br>
              <a:rPr lang="zh-CN" altLang="en-US" sz="4000" b="1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课文围绕着“花”写了哪些内容？请在下面括号里各填一字。</a:t>
            </a:r>
            <a:br>
              <a:rPr lang="zh-CN" altLang="en-US" sz="400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4000" b="1">
                <a:solidFill>
                  <a:schemeClr val="tx1"/>
                </a:solidFill>
              </a:rPr>
              <a:t>                 </a:t>
            </a:r>
            <a:br>
              <a:rPr lang="zh-CN" altLang="en-US" sz="4000" b="1">
                <a:solidFill>
                  <a:schemeClr val="tx1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</a:rPr>
              <a:t>                 （   ）花  </a:t>
            </a:r>
            <a:br>
              <a:rPr lang="zh-CN" altLang="en-US" sz="4000" b="1">
                <a:solidFill>
                  <a:schemeClr val="tx1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</a:rPr>
              <a:t>                 （   ）花 </a:t>
            </a:r>
            <a:br>
              <a:rPr lang="zh-CN" altLang="en-US" sz="4000" b="1">
                <a:solidFill>
                  <a:schemeClr val="tx1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</a:rPr>
              <a:t>                 （   ）花</a:t>
            </a:r>
            <a:br>
              <a:rPr lang="zh-CN" altLang="en-US" sz="4000" b="1">
                <a:solidFill>
                  <a:schemeClr val="tx1"/>
                </a:solidFill>
              </a:rPr>
            </a:br>
            <a:endParaRPr lang="zh-CN" altLang="en-US" sz="40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3650" name="文本框 283649"/>
          <p:cNvSpPr txBox="1"/>
          <p:nvPr/>
        </p:nvSpPr>
        <p:spPr>
          <a:xfrm>
            <a:off x="-113665" y="680085"/>
            <a:ext cx="9144000" cy="4057650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19800000" lon="19440000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>
            <a:spAutoFit/>
            <a:flatTx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latin typeface="幼圆" pitchFamily="49" charset="-122"/>
                <a:ea typeface="幼圆" pitchFamily="49" charset="-122"/>
              </a:rPr>
              <a:t>     </a:t>
            </a:r>
            <a:endParaRPr lang="en-US" altLang="zh-CN" sz="4000" b="1">
              <a:latin typeface="幼圆" pitchFamily="49" charset="-122"/>
              <a:ea typeface="幼圆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   </a:t>
            </a:r>
            <a:endParaRPr lang="en-US" altLang="zh-CN" sz="3600" b="1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    1. </a:t>
            </a: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看花</a:t>
            </a:r>
            <a:endParaRPr lang="zh-CN" altLang="en-US" sz="3600" b="1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忆花</a:t>
            </a:r>
            <a:endParaRPr lang="zh-CN" altLang="en-US" sz="3600" b="1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3. </a:t>
            </a: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悟花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4674" name="文本框 284673"/>
          <p:cNvSpPr txBox="1"/>
          <p:nvPr/>
        </p:nvSpPr>
        <p:spPr>
          <a:xfrm>
            <a:off x="252413" y="549275"/>
            <a:ext cx="8891587" cy="5064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第一段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1--6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</a:t>
            </a:r>
            <a:endParaRPr lang="zh-CN" altLang="en-US" sz="3200" b="1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写作者偶见一树茂盛的紫藤萝。</a:t>
            </a:r>
            <a:endParaRPr lang="zh-CN" altLang="en-US" sz="36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第二段（</a:t>
            </a:r>
            <a:r>
              <a:rPr lang="en-US" altLang="zh-CN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7--9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） </a:t>
            </a:r>
            <a:endParaRPr lang="zh-CN" altLang="en-US" sz="3200" b="1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写作者睹物释怀，心上的焦虑和悲痛化为精神的宁静和生的喜悦。</a:t>
            </a:r>
            <a:endParaRPr lang="zh-CN" altLang="en-US" sz="36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第三段（</a:t>
            </a:r>
            <a:r>
              <a:rPr lang="en-US" altLang="zh-CN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10--11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写作者由此感悟到生命的永恒。</a:t>
            </a:r>
            <a:endParaRPr lang="zh-CN" altLang="en-US" sz="3600" b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4675" name="矩形 284674"/>
          <p:cNvSpPr/>
          <p:nvPr/>
        </p:nvSpPr>
        <p:spPr>
          <a:xfrm>
            <a:off x="3492500" y="549275"/>
            <a:ext cx="1584325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看</a:t>
            </a:r>
            <a:endParaRPr lang="zh-CN" altLang="en-US" sz="3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4676" name="矩形 284675"/>
          <p:cNvSpPr/>
          <p:nvPr/>
        </p:nvSpPr>
        <p:spPr>
          <a:xfrm>
            <a:off x="3995738" y="2060575"/>
            <a:ext cx="1439862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花</a:t>
            </a:r>
            <a:endParaRPr lang="zh-CN" altLang="en-US" sz="3800" b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4677" name="矩形 284676"/>
          <p:cNvSpPr/>
          <p:nvPr/>
        </p:nvSpPr>
        <p:spPr>
          <a:xfrm>
            <a:off x="4211638" y="4221163"/>
            <a:ext cx="1582737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花</a:t>
            </a:r>
            <a:endParaRPr lang="zh-CN" altLang="en-US" sz="3800" b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4678" name="矩形 284677"/>
          <p:cNvSpPr/>
          <p:nvPr/>
        </p:nvSpPr>
        <p:spPr>
          <a:xfrm>
            <a:off x="887413" y="5710555"/>
            <a:ext cx="7004050" cy="671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>
                <a:latin typeface="Arial" panose="020B0604020202020204" pitchFamily="34" charset="0"/>
              </a:rPr>
              <a:t> </a:t>
            </a:r>
            <a:r>
              <a:rPr lang="zh-CN" altLang="en-US" sz="3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文章围绕紫藤萝花来抒发感情。</a:t>
            </a:r>
            <a:endParaRPr lang="zh-CN" altLang="en-US" sz="3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4679" name="矩形 284678"/>
          <p:cNvSpPr/>
          <p:nvPr/>
        </p:nvSpPr>
        <p:spPr>
          <a:xfrm>
            <a:off x="4140200" y="549275"/>
            <a:ext cx="66675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花</a:t>
            </a:r>
            <a:endParaRPr lang="zh-CN" altLang="en-US" sz="3800" b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4680" name="矩形 284679"/>
          <p:cNvSpPr/>
          <p:nvPr/>
        </p:nvSpPr>
        <p:spPr>
          <a:xfrm>
            <a:off x="3348038" y="2060575"/>
            <a:ext cx="414337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忆</a:t>
            </a:r>
            <a:endParaRPr lang="zh-CN" altLang="en-US" sz="3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4681" name="矩形 284680"/>
          <p:cNvSpPr/>
          <p:nvPr/>
        </p:nvSpPr>
        <p:spPr>
          <a:xfrm>
            <a:off x="3563938" y="4221163"/>
            <a:ext cx="66675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CC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悟</a:t>
            </a:r>
            <a:endParaRPr lang="zh-CN" altLang="en-US" sz="3800" b="1"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84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8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8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8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84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8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4" grpId="0"/>
      <p:bldP spid="284675" grpId="0"/>
      <p:bldP spid="284676" grpId="0"/>
      <p:bldP spid="284677" grpId="0"/>
      <p:bldP spid="284678" grpId="0"/>
      <p:bldP spid="284679" grpId="0"/>
      <p:bldP spid="284680" grpId="0"/>
      <p:bldP spid="284681" grpId="0"/>
    </p:bld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2598</Words>
  <Application>WPS 演示</Application>
  <PresentationFormat>在屏幕上显示</PresentationFormat>
  <Paragraphs>206</Paragraphs>
  <Slides>36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华文中宋</vt:lpstr>
      <vt:lpstr>黑体</vt:lpstr>
      <vt:lpstr>华文行楷</vt:lpstr>
      <vt:lpstr>幼圆</vt:lpstr>
      <vt:lpstr>楷体_GB2312</vt:lpstr>
      <vt:lpstr>华文新魏</vt:lpstr>
      <vt:lpstr>微软雅黑</vt:lpstr>
      <vt:lpstr>Arial Unicode MS</vt:lpstr>
      <vt:lpstr>Calibri</vt:lpstr>
      <vt:lpstr>隶书</vt:lpstr>
      <vt:lpstr>华文新魏</vt:lpstr>
      <vt:lpstr>华文琥珀</vt:lpstr>
      <vt:lpstr>隶书</vt:lpstr>
      <vt:lpstr>华文楷体</vt:lpstr>
      <vt:lpstr>新宋体-18030</vt:lpstr>
      <vt:lpstr>华文彩云</vt:lpstr>
      <vt:lpstr>文鼎粗行楷</vt:lpstr>
      <vt:lpstr>新宋体</vt:lpstr>
      <vt:lpstr>Segoe Print</vt:lpstr>
      <vt:lpstr>古瓶荷花</vt:lpstr>
      <vt:lpstr>Photoshop.Image.7</vt:lpstr>
      <vt:lpstr>Photoshop.Image.7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整体感知：  课文围绕着“花”写了哪些内容？请在下面括号里各填一字。                                    （   ）花                    （   ）花                   （   ）花 </vt:lpstr>
      <vt:lpstr>PowerPoint 演示文稿</vt:lpstr>
      <vt:lpstr>PowerPoint 演示文稿</vt:lpstr>
      <vt:lpstr>2.找出表现作者感情变化的语句：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选择你最喜欢的语段或语句品读，并说说你喜欢的理由。  （重点关注紫藤萝有什么特点，作者是怎样抓住它的特征来描写的）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语文大师 www.xiexingcun.com</dc:title>
  <dc:creator>语文大师 www.xiexingcun.com</dc:creator>
  <cp:keywords>  </cp:keywords>
  <dc:description>语文大师 www.xiexingcun.com</dc:description>
  <dc:subject> </dc:subject>
  <cp:category> </cp:category>
  <cp:lastModifiedBy>Administrator</cp:lastModifiedBy>
  <cp:revision>27</cp:revision>
  <dcterms:created xsi:type="dcterms:W3CDTF">2014-06-11T07:16:00Z</dcterms:created>
  <dcterms:modified xsi:type="dcterms:W3CDTF">2018-05-21T03:03:25Z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