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9" r:id="rId3"/>
    <p:sldId id="346" r:id="rId4"/>
    <p:sldId id="351" r:id="rId5"/>
    <p:sldId id="345" r:id="rId6"/>
    <p:sldId id="340" r:id="rId7"/>
    <p:sldId id="347" r:id="rId8"/>
    <p:sldId id="348" r:id="rId9"/>
    <p:sldId id="349" r:id="rId10"/>
    <p:sldId id="350" r:id="rId11"/>
    <p:sldId id="295" r:id="rId12"/>
    <p:sldId id="281" r:id="rId13"/>
    <p:sldId id="305" r:id="rId14"/>
    <p:sldId id="306" r:id="rId15"/>
    <p:sldId id="318" r:id="rId16"/>
    <p:sldId id="307" r:id="rId17"/>
    <p:sldId id="296" r:id="rId18"/>
    <p:sldId id="352" r:id="rId19"/>
    <p:sldId id="333" r:id="rId20"/>
  </p:sldIdLst>
  <p:sldSz cx="12192000" cy="6858000"/>
  <p:notesSz cx="6858000" cy="9144000"/>
  <p:custShowLst>
    <p:custShow name="自定义放映 1" id="0">
      <p:sldLst/>
    </p:custShow>
    <p:custShow name="自定义放映 2" id="1">
      <p:sldLst/>
    </p:custShow>
  </p:custShow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65" d="100"/>
          <a:sy n="65" d="100"/>
        </p:scale>
        <p:origin x="-378" y="-102"/>
      </p:cViewPr>
      <p:guideLst>
        <p:guide orient="horz" pos="2160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dirty="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27BA33-5970-4838-91BB-DB20835D9F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33F73A-EAB2-4C5C-8324-792F9B0324DC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F3033-915E-41FF-BC00-DE037225B67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2EB17-02A9-4884-85B9-714298154D95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C5C3C-D0BE-4EC9-B927-5A7B6698E4C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3B38C6-1B96-49DE-8244-A56396EF7077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0CDB6-48E3-44DA-9666-CF0C9A3BF0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61CC03-DE1D-40EE-A7CF-EA14F6B8E055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3B84F-D5C8-4322-99C0-B72B0945368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EA3242-FE4C-4FA1-8334-0D38B587F83D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A1B6D3-AEE6-4B8B-9730-D3CDAD5DEFD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ED7D29-67A2-4D3B-8FED-0731FEB1799A}" type="datetime1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7AA45-E6D6-4352-B247-D29FC3AD80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754B55-0E97-4C15-B068-5190BFCF52FB}" type="datetime1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819CA-1934-4EF3-BD8F-D13FD9B7160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107FC2-3849-45F2-9829-350AE4877755}" type="datetime1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B5137-BADA-4010-80C3-F800C509BC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F1523-1478-473D-BF2A-B296ED5068DF}" type="datetime1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6F223-C761-4821-9240-1A0904F8258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6795DA-7234-49D9-B5C1-57FE40BCEA3F}" type="datetime1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F52CB-2F5B-46B6-8A1D-27BDD55591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2E7FAE-9B9B-4358-93BD-193ECC5D6EEB}" type="datetime1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E0018-EA27-4EFC-A09B-75F9553861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1E911B8-9BF3-4D04-99FD-286357618B30}" type="datetime1">
              <a:rPr lang="zh-CN" altLang="en-US"/>
            </a:fld>
            <a:endParaRPr lang="en-US" altLang="zh-CN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366B063-0D55-472B-B2F1-27B840260D5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hyperlink" Target="http://njxwjy.njenet.net.cn/school/jxpt_4/jx_sc/xx/xxyw3/xxyw_3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hyperlink" Target="http://www.qingzangtibet.com/jcly/jinchuanV131.ht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lihua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3"/>
          <p:cNvSpPr>
            <a:spLocks noTextEdit="1"/>
          </p:cNvSpPr>
          <p:nvPr/>
        </p:nvSpPr>
        <p:spPr bwMode="auto">
          <a:xfrm>
            <a:off x="3810000" y="990600"/>
            <a:ext cx="4800600" cy="2214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"/>
              <a:lightRig rig="legacyFlat3" dir="t"/>
            </a:scene3d>
            <a:sp3d extrusionH="277800" prstMaterial="legacyMatte">
              <a:extrusionClr>
                <a:srgbClr val="FF00FF"/>
              </a:extrusionClr>
            </a:sp3d>
          </a:bodyPr>
          <a:lstStyle/>
          <a:p>
            <a:pPr algn="ctr"/>
            <a:r>
              <a:rPr lang="zh-CN" altLang="en-US" sz="3600" b="1" i="1" kern="10">
                <a:ln w="9525">
                  <a:round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驿 路 梨 花</a:t>
            </a:r>
            <a:endParaRPr lang="zh-CN" altLang="en-US" sz="3600" b="1" i="1" kern="10">
              <a:ln w="9525">
                <a:round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WordArt 4"/>
          <p:cNvSpPr>
            <a:spLocks noTextEdit="1"/>
          </p:cNvSpPr>
          <p:nvPr/>
        </p:nvSpPr>
        <p:spPr bwMode="auto">
          <a:xfrm>
            <a:off x="7239000" y="4114800"/>
            <a:ext cx="160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彭荆风</a:t>
            </a:r>
            <a:endParaRPr lang="zh-CN" altLang="en-US" sz="3600" b="1" kern="10">
              <a:ln w="9525">
                <a:noFill/>
                <a:round/>
              </a:ln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111620"/>
          <p:cNvSpPr txBox="1">
            <a:spLocks noChangeArrowheads="1"/>
          </p:cNvSpPr>
          <p:nvPr/>
        </p:nvSpPr>
        <p:spPr bwMode="auto">
          <a:xfrm>
            <a:off x="3124200" y="5043488"/>
            <a:ext cx="59436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7200" b="1">
              <a:solidFill>
                <a:srgbClr val="FF00FF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占位符 55303"/>
          <p:cNvSpPr>
            <a:spLocks noGrp="1" noRot="1"/>
          </p:cNvSpPr>
          <p:nvPr>
            <p:ph idx="4294967295"/>
          </p:nvPr>
        </p:nvSpPr>
        <p:spPr>
          <a:xfrm>
            <a:off x="815975" y="774700"/>
            <a:ext cx="10186988" cy="42005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谁是小茅屋的主人？</a:t>
            </a:r>
            <a:endParaRPr lang="zh-CN" altLang="en-US" sz="5400" b="1">
              <a:solidFill>
                <a:srgbClr val="FF0000"/>
              </a:solidFill>
              <a:latin typeface="华文楷体"/>
              <a:ea typeface="华文楷体"/>
              <a:cs typeface="华文楷体"/>
              <a:sym typeface="+mn-ea"/>
            </a:endParaRPr>
          </a:p>
          <a:p>
            <a:pPr marL="0" indent="0" algn="ctr">
              <a:buFontTx/>
              <a:buNone/>
            </a:pPr>
            <a:endParaRPr lang="zh-CN" altLang="en-US" sz="54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悬念一：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这是什么人的房子呢？  </a:t>
            </a:r>
            <a:endParaRPr lang="zh-CN" altLang="en-US" sz="44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误会一：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认为瑶族老人是主人。</a:t>
            </a:r>
            <a:endParaRPr lang="zh-CN" altLang="en-US" sz="44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  </a:t>
            </a:r>
            <a:endParaRPr lang="zh-CN" altLang="en-US" sz="2400" b="1"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6386" name="图片 2" descr="140830eixqdgxydqxclxb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13725" y="4298950"/>
            <a:ext cx="37147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4"/>
          <p:cNvSpPr txBox="1">
            <a:spLocks noChangeArrowheads="1"/>
          </p:cNvSpPr>
          <p:nvPr/>
        </p:nvSpPr>
        <p:spPr bwMode="auto">
          <a:xfrm>
            <a:off x="768350" y="804863"/>
            <a:ext cx="10923588" cy="496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latin typeface="隶书"/>
              <a:ea typeface="隶书"/>
              <a:cs typeface="隶书"/>
            </a:endParaRPr>
          </a:p>
          <a:p>
            <a:pPr>
              <a:lnSpc>
                <a:spcPts val="684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白木门板上用黑炭写着两个字：</a:t>
            </a:r>
            <a:r>
              <a:rPr lang="en-US" altLang="zh-CN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请进</a:t>
            </a:r>
            <a:r>
              <a:rPr lang="en-US" altLang="zh-CN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”</a:t>
            </a:r>
            <a:r>
              <a:rPr lang="en-US" altLang="zh-CN" sz="4400" b="1">
                <a:latin typeface="华文楷体"/>
                <a:ea typeface="华文楷体"/>
                <a:cs typeface="华文楷体"/>
                <a:sym typeface="+mn-ea"/>
              </a:rPr>
              <a:t>……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一张简陋的大竹床铺着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厚厚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的稻草。倚在墙边的大竹筒里装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满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了水</a:t>
            </a:r>
            <a:r>
              <a:rPr lang="en-US" altLang="zh-CN" sz="4400" b="1">
                <a:latin typeface="华文楷体"/>
                <a:ea typeface="华文楷体"/>
                <a:cs typeface="华文楷体"/>
              </a:rPr>
              <a:t>……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又发现墙上写着几行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粗大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的字：“屋后边有干柴，梁上竹筒里有米，有盐巴，有辣子。” </a:t>
            </a:r>
            <a:endParaRPr lang="zh-CN" altLang="en-US" sz="4400" b="1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969963" y="1333500"/>
            <a:ext cx="10504487" cy="2444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latin typeface="隶书"/>
              <a:ea typeface="隶书"/>
              <a:cs typeface="隶书"/>
            </a:endParaRPr>
          </a:p>
          <a:p>
            <a:pPr>
              <a:lnSpc>
                <a:spcPts val="484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4400" b="1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一个须眉花白的瑶族老人站在门前，</a:t>
            </a:r>
            <a:endParaRPr lang="zh-CN" altLang="en-US" sz="4400" b="1">
              <a:latin typeface="华文楷体"/>
              <a:ea typeface="华文楷体"/>
              <a:cs typeface="华文楷体"/>
            </a:endParaRPr>
          </a:p>
          <a:p>
            <a:pPr>
              <a:lnSpc>
                <a:spcPts val="4840"/>
              </a:lnSpc>
            </a:pPr>
            <a:endParaRPr lang="zh-CN" altLang="en-US" sz="4400" b="1">
              <a:latin typeface="华文楷体"/>
              <a:ea typeface="华文楷体"/>
              <a:cs typeface="华文楷体"/>
            </a:endParaRPr>
          </a:p>
          <a:p>
            <a:pPr>
              <a:lnSpc>
                <a:spcPts val="4840"/>
              </a:lnSpc>
            </a:pPr>
            <a:r>
              <a:rPr lang="zh-CN" altLang="en-US" sz="4400" b="1">
                <a:latin typeface="华文楷体"/>
                <a:ea typeface="华文楷体"/>
                <a:cs typeface="华文楷体"/>
              </a:rPr>
              <a:t>手里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提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着一杆明火枪，肩上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扛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着一袋米。</a:t>
            </a:r>
            <a:endParaRPr lang="en-US" sz="4400" b="1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"/>
          <p:cNvSpPr txBox="1">
            <a:spLocks noChangeArrowheads="1"/>
          </p:cNvSpPr>
          <p:nvPr/>
        </p:nvSpPr>
        <p:spPr bwMode="auto">
          <a:xfrm>
            <a:off x="885825" y="1014413"/>
            <a:ext cx="10420350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latin typeface="隶书"/>
              <a:ea typeface="隶书"/>
              <a:cs typeface="隶书"/>
            </a:endParaRPr>
          </a:p>
          <a:p>
            <a:pPr>
              <a:lnSpc>
                <a:spcPts val="684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我和老余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同时抓住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老人的手，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抢着说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感谢的话；老人眼睛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瞪得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大大的，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几次想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说话插不上嘴。直到我们不作声了，老人才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笑道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：</a:t>
            </a:r>
            <a:r>
              <a:rPr lang="en-US" altLang="zh-CN" sz="4400" b="1">
                <a:latin typeface="华文楷体"/>
                <a:ea typeface="华文楷体"/>
                <a:cs typeface="华文楷体"/>
              </a:rPr>
              <a:t>“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我不是主人，也是过路人呢？</a:t>
            </a:r>
            <a:r>
              <a:rPr lang="en-US" altLang="zh-CN" sz="4400" b="1">
                <a:latin typeface="华文楷体"/>
                <a:ea typeface="华文楷体"/>
                <a:cs typeface="华文楷体"/>
              </a:rPr>
              <a:t>”</a:t>
            </a:r>
            <a:endParaRPr lang="en-US" altLang="zh-CN" sz="4400" b="1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55303"/>
          <p:cNvSpPr>
            <a:spLocks noGrp="1" noRot="1"/>
          </p:cNvSpPr>
          <p:nvPr>
            <p:ph idx="4294967295"/>
          </p:nvPr>
        </p:nvSpPr>
        <p:spPr>
          <a:xfrm>
            <a:off x="914400" y="1076325"/>
            <a:ext cx="10055225" cy="515461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谁是小茅屋的主人？</a:t>
            </a:r>
            <a:endParaRPr lang="en-US" altLang="zh-CN" sz="5400" b="1">
              <a:solidFill>
                <a:srgbClr val="FF0000"/>
              </a:solidFill>
              <a:latin typeface="华文楷体"/>
              <a:ea typeface="华文楷体"/>
              <a:cs typeface="华文楷体"/>
              <a:sym typeface="+mn-ea"/>
            </a:endParaRPr>
          </a:p>
          <a:p>
            <a:pPr marL="0" indent="0" algn="ctr">
              <a:buFontTx/>
              <a:buNone/>
            </a:pPr>
            <a:endParaRPr lang="zh-CN" altLang="en-US" sz="54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悬念一：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这是什么人的房子呢？  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误会一：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认为瑶族老人是主人。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2400" b="1">
                <a:latin typeface="华文楷体"/>
                <a:ea typeface="华文楷体"/>
                <a:cs typeface="华文楷体"/>
              </a:rPr>
              <a:t>  </a:t>
            </a:r>
            <a:endParaRPr lang="zh-CN" altLang="en-US" sz="24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文本占位符 55303"/>
          <p:cNvSpPr>
            <a:spLocks noGrp="1" noRot="1"/>
          </p:cNvSpPr>
          <p:nvPr/>
        </p:nvSpPr>
        <p:spPr bwMode="auto">
          <a:xfrm>
            <a:off x="790575" y="4386263"/>
            <a:ext cx="10304463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悬念二：</a:t>
            </a:r>
            <a:r>
              <a:rPr lang="zh-CN" altLang="en-US" sz="4000" b="1">
                <a:latin typeface="华文楷体"/>
                <a:ea typeface="华文楷体"/>
                <a:cs typeface="华文楷体"/>
                <a:sym typeface="+mn-ea"/>
              </a:rPr>
              <a:t>这房子的主人是谁呢？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868363" y="944563"/>
            <a:ext cx="10455275" cy="496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latin typeface="隶书"/>
              <a:ea typeface="隶书"/>
              <a:cs typeface="隶书"/>
            </a:endParaRPr>
          </a:p>
          <a:p>
            <a:pPr>
              <a:lnSpc>
                <a:spcPts val="684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瑶族老人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立即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走到她们面前，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深深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弯下腰去，行了个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大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礼，吓得小姑娘们像小雀似的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蹦开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了，接着就</a:t>
            </a:r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哈哈大笑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起来：</a:t>
            </a:r>
            <a:r>
              <a:rPr lang="en-US" altLang="zh-CN" sz="4400" b="1">
                <a:latin typeface="华文楷体"/>
                <a:ea typeface="华文楷体"/>
                <a:cs typeface="华文楷体"/>
              </a:rPr>
              <a:t>“</a:t>
            </a:r>
            <a:r>
              <a:rPr lang="zh-CN" altLang="en-US" sz="4400" b="1">
                <a:latin typeface="华文楷体"/>
                <a:ea typeface="华文楷体"/>
                <a:cs typeface="华文楷体"/>
              </a:rPr>
              <a:t>老爷爷，你给我们行这样大的礼，不怕折损我们吗？</a:t>
            </a:r>
            <a:r>
              <a:rPr lang="en-US" altLang="zh-CN" sz="4400" b="1">
                <a:latin typeface="华文楷体"/>
                <a:ea typeface="华文楷体"/>
                <a:cs typeface="华文楷体"/>
              </a:rPr>
              <a:t>”</a:t>
            </a:r>
            <a:endParaRPr lang="en-US" altLang="zh-CN" sz="4400" b="1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55303"/>
          <p:cNvSpPr>
            <a:spLocks noGrp="1" noRot="1"/>
          </p:cNvSpPr>
          <p:nvPr>
            <p:ph idx="4294967295"/>
          </p:nvPr>
        </p:nvSpPr>
        <p:spPr>
          <a:xfrm>
            <a:off x="914400" y="1076325"/>
            <a:ext cx="10055225" cy="515461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谁是小茅屋的主人？</a:t>
            </a:r>
            <a:endParaRPr lang="zh-CN" altLang="en-US" sz="54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悬念一：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这是什么人的房子呢？  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误会一：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认为瑶族老人是主人。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  <a:p>
            <a:pPr marL="0" indent="0" algn="ctr">
              <a:buFontTx/>
              <a:buNone/>
            </a:pPr>
            <a:r>
              <a:rPr lang="zh-CN" altLang="en-US" sz="2400" b="1">
                <a:latin typeface="华文楷体"/>
                <a:ea typeface="华文楷体"/>
                <a:cs typeface="华文楷体"/>
              </a:rPr>
              <a:t>  </a:t>
            </a:r>
            <a:endParaRPr lang="zh-CN" altLang="en-US" sz="24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22530" name="文本占位符 55303"/>
          <p:cNvSpPr>
            <a:spLocks noGrp="1" noRot="1"/>
          </p:cNvSpPr>
          <p:nvPr/>
        </p:nvSpPr>
        <p:spPr bwMode="auto">
          <a:xfrm>
            <a:off x="790575" y="3530600"/>
            <a:ext cx="10304463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悬念二：</a:t>
            </a:r>
            <a:r>
              <a:rPr lang="zh-CN" altLang="en-US" sz="4000" b="1">
                <a:latin typeface="华文楷体"/>
                <a:ea typeface="华文楷体"/>
                <a:cs typeface="华文楷体"/>
                <a:sym typeface="+mn-ea"/>
              </a:rPr>
              <a:t>这房子的主人是谁呢？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文本占位符 55303"/>
          <p:cNvSpPr>
            <a:spLocks noGrp="1" noRot="1"/>
          </p:cNvSpPr>
          <p:nvPr/>
        </p:nvSpPr>
        <p:spPr bwMode="auto">
          <a:xfrm>
            <a:off x="1919288" y="4249738"/>
            <a:ext cx="8915400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_GB2312"/>
                <a:ea typeface="楷体_GB2312"/>
                <a:cs typeface="楷体_GB231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误会二：</a:t>
            </a:r>
            <a:r>
              <a:rPr lang="zh-CN" altLang="en-US" sz="4000" b="1">
                <a:latin typeface="华文楷体"/>
                <a:ea typeface="华文楷体"/>
                <a:cs typeface="华文楷体"/>
                <a:sym typeface="+mn-ea"/>
              </a:rPr>
              <a:t>认为哈尼小姑娘就是主人。</a:t>
            </a:r>
            <a:endParaRPr lang="zh-CN" altLang="en-US" sz="40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5" name="文本占位符 55303"/>
          <p:cNvSpPr>
            <a:spLocks noGrp="1" noRot="1"/>
          </p:cNvSpPr>
          <p:nvPr/>
        </p:nvSpPr>
        <p:spPr bwMode="auto">
          <a:xfrm>
            <a:off x="911225" y="4973638"/>
            <a:ext cx="10606088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_GB2312"/>
                <a:ea typeface="楷体_GB2312"/>
                <a:cs typeface="楷体_GB2312"/>
                <a:sym typeface="+mn-ea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悬念三：</a:t>
            </a:r>
            <a:r>
              <a:rPr lang="zh-CN" altLang="en-US" sz="4000" b="1">
                <a:latin typeface="华文楷体"/>
                <a:ea typeface="华文楷体"/>
                <a:cs typeface="华文楷体"/>
                <a:sym typeface="+mn-ea"/>
              </a:rPr>
              <a:t>解放军战士为什么盖房子呢？</a:t>
            </a:r>
            <a:endParaRPr lang="zh-CN" altLang="en-US" sz="4000" b="1">
              <a:latin typeface="华文楷体"/>
              <a:ea typeface="华文楷体"/>
              <a:cs typeface="华文楷体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9457"/>
          <p:cNvSpPr txBox="1"/>
          <p:nvPr/>
        </p:nvSpPr>
        <p:spPr>
          <a:xfrm>
            <a:off x="1524000" y="196850"/>
            <a:ext cx="909955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buFont typeface="Wingdings" panose="05000000000000000000" pitchFamily="2" charset="2"/>
              <a:buChar char="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文章的标题是《驿路梨花》，字面的意义是指驿路上的梨花，实际上是一语双关，它还指什么？用“驿路梨花”作标题并在文章结尾引用诗句有什么含义？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br>
              <a:rPr lang="en-US" altLang="zh-CN" sz="3200">
                <a:latin typeface="Times New Roman" panose="02020603050405020304" pitchFamily="18" charset="0"/>
              </a:rPr>
            </a:b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1524000" y="2051050"/>
            <a:ext cx="9944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梨花”还指梨花其人、梨花精神即雷锋精神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1611313" y="2951163"/>
            <a:ext cx="8763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</a:rPr>
              <a:t>含义</a:t>
            </a:r>
            <a:r>
              <a:rPr lang="en-US" altLang="zh-CN" sz="2800">
                <a:solidFill>
                  <a:srgbClr val="FFFF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</a:rPr>
              <a:t>：以物喻人，使自然的梨花同小茅屋的主人相互辉映。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611313" y="3914775"/>
            <a:ext cx="923607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</a:rPr>
              <a:t>含义</a:t>
            </a:r>
            <a:r>
              <a:rPr lang="en-US" altLang="zh-CN" sz="2800">
                <a:solidFill>
                  <a:srgbClr val="FFFF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</a:rPr>
              <a:t>：梨花是全文的线索。结尾引用诗句“驿路梨花处处开”歌颂了雷锋精神已经在边境地区军民中发扬光大。</a:t>
            </a:r>
            <a:r>
              <a:rPr lang="en-US" altLang="zh-CN" sz="3200">
                <a:solidFill>
                  <a:srgbClr val="FFFF00"/>
                </a:solidFill>
                <a:latin typeface="Times New Roman" panose="02020603050405020304" pitchFamily="18" charset="0"/>
              </a:rPr>
              <a:t>  </a:t>
            </a:r>
            <a:endParaRPr lang="en-US" altLang="zh-CN" sz="320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4" descr="t01df4a25a1574b66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5571" y="4152619"/>
            <a:ext cx="4179116" cy="2717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标题 1"/>
          <p:cNvSpPr>
            <a:spLocks noGrp="1"/>
          </p:cNvSpPr>
          <p:nvPr>
            <p:ph type="title"/>
          </p:nvPr>
        </p:nvSpPr>
        <p:spPr>
          <a:xfrm>
            <a:off x="1716664" y="222100"/>
            <a:ext cx="9419808" cy="890247"/>
          </a:xfrm>
        </p:spPr>
        <p:txBody>
          <a:bodyPr vert="horz" wrap="square" lIns="91429" tIns="45715" rIns="91429" bIns="45715" anchor="ctr"/>
          <a:p>
            <a:r>
              <a:rPr lang="zh-CN" altLang="en-US" dirty="0">
                <a:sym typeface="+mn-ea"/>
              </a:rPr>
              <a:t>作者简介  写作背景</a:t>
            </a:r>
            <a:endParaRPr lang="zh-CN" altLang="en-US">
              <a:sym typeface="+mn-ea"/>
            </a:endParaRPr>
          </a:p>
        </p:txBody>
      </p:sp>
      <p:sp>
        <p:nvSpPr>
          <p:cNvPr id="11268" name="内容占位符 2"/>
          <p:cNvSpPr>
            <a:spLocks noGrp="1"/>
          </p:cNvSpPr>
          <p:nvPr>
            <p:ph idx="1"/>
          </p:nvPr>
        </p:nvSpPr>
        <p:spPr>
          <a:xfrm>
            <a:off x="352740" y="1266880"/>
            <a:ext cx="10783732" cy="4955141"/>
          </a:xfrm>
        </p:spPr>
        <p:txBody>
          <a:bodyPr vert="horz" wrap="square" lIns="91429" tIns="45715" rIns="91429" bIns="45715" anchor="t"/>
          <a:p>
            <a:pPr marL="228600" indent="-228600" defTabSz="914400">
              <a:buNone/>
            </a:pPr>
            <a:r>
              <a:rPr lang="en-US" altLang="zh-CN" sz="4230">
                <a:sym typeface="+mn-ea"/>
              </a:rPr>
              <a:t>   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作者彭荆风，江西萍乡人。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1929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年出生，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1950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年毕业于二野军政大学四分校。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1949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年参军，历任云南军区文化部编辑，昆明军区创作员、宣传部副部长，成都军区创作室主任。第六届全国人大代表，中国作协理事、名誉委员，云南作协副主席。纪实文学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解放大西南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540" dirty="0"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   我从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1950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年春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随军进入云南以来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三十多年大部分时间都在那里生</a:t>
            </a:r>
            <a:endParaRPr lang="zh-CN" altLang="en-US" sz="2540" dirty="0"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活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.……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我写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驿路梨花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是在被迫搁笔多年后的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1977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年秋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那时</a:t>
            </a:r>
            <a:r>
              <a:rPr lang="en-US" altLang="zh-CN" sz="2540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党中</a:t>
            </a:r>
            <a:endParaRPr lang="zh-CN" altLang="en-US" sz="2540" dirty="0"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latin typeface="宋体" panose="02010600030101010101" pitchFamily="2" charset="-122"/>
                <a:sym typeface="+mn-ea"/>
              </a:rPr>
              <a:t>央重新提出了学习雷锋</a:t>
            </a:r>
            <a:r>
              <a:rPr lang="en-US" altLang="zh-CN" sz="2540">
                <a:latin typeface="宋体" panose="02010600030101010101" pitchFamily="2" charset="-122"/>
                <a:sym typeface="+mn-ea"/>
              </a:rPr>
              <a:t>.……</a:t>
            </a: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我想起了边疆许许多多朴实的人和事</a:t>
            </a:r>
            <a:r>
              <a:rPr lang="en-US" altLang="zh-CN" sz="254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endParaRPr lang="en-US" altLang="zh-CN" sz="254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我想起了我曾经见过的那深山大岭里的小茅屋</a:t>
            </a:r>
            <a:r>
              <a:rPr lang="en-US" altLang="zh-CN" sz="254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endParaRPr lang="en-US" altLang="zh-CN" sz="254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默默为茅屋打柴、背水的哈尼族人</a:t>
            </a:r>
            <a:r>
              <a:rPr lang="en-US" altLang="zh-CN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以及为了后来</a:t>
            </a:r>
            <a:endParaRPr lang="zh-CN" altLang="en-US" sz="254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的旅客</a:t>
            </a:r>
            <a:r>
              <a:rPr lang="en-US" altLang="zh-CN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临行前都要给小茅屋做点事的先行者</a:t>
            </a:r>
            <a:r>
              <a:rPr lang="en-US" altLang="zh-CN" sz="254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en-US" altLang="zh-CN" sz="254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defTabSz="914400">
              <a:buNone/>
            </a:pP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想起这些</a:t>
            </a:r>
            <a:r>
              <a:rPr lang="en-US" altLang="zh-CN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54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一股无形的力量迫使我立即拿起笔来</a:t>
            </a:r>
            <a:r>
              <a:rPr lang="en-US" altLang="zh-CN" sz="254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en-US" altLang="zh-CN" sz="254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defTabSz="914400"/>
            <a:endParaRPr lang="en-US" altLang="zh-CN" sz="254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228600" indent="-228600" defTabSz="914400"/>
            <a:endParaRPr lang="en-US" altLang="zh-CN" sz="254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3621" name="Text Box 5"/>
          <p:cNvSpPr txBox="1"/>
          <p:nvPr/>
        </p:nvSpPr>
        <p:spPr>
          <a:xfrm>
            <a:off x="1897063" y="385763"/>
            <a:ext cx="8064500" cy="444627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思考：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1．课文中写了哪些人？他们出场的顺序是怎样的？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2.</a:t>
            </a:r>
            <a:r>
              <a:rPr lang="zh-CN" altLang="en-US" sz="3200" b="1" dirty="0">
                <a:latin typeface="Arial" panose="020B0604020202020204" pitchFamily="34" charset="0"/>
              </a:rPr>
              <a:t>以上那些人所做的事以及做这些事的目的？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49513" y="2355850"/>
            <a:ext cx="62388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“我”和老余、瑶族老人、一群哈尼小姑娘、  （解放军）、  （梨花）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6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流程图: 过程 16387"/>
          <p:cNvSpPr/>
          <p:nvPr/>
        </p:nvSpPr>
        <p:spPr>
          <a:xfrm>
            <a:off x="2111375" y="3444875"/>
            <a:ext cx="2133600" cy="1441450"/>
          </a:xfrm>
          <a:prstGeom prst="flowChartProcess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十几年前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解放军路过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建小茅屋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9" name="流程图: 过程 16388"/>
          <p:cNvSpPr/>
          <p:nvPr/>
        </p:nvSpPr>
        <p:spPr>
          <a:xfrm>
            <a:off x="4189413" y="1552575"/>
            <a:ext cx="5105400" cy="763588"/>
          </a:xfrm>
          <a:prstGeom prst="flowChartProcess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23556" name="图片 16389" descr="scene_1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213" y="2852738"/>
            <a:ext cx="3505200" cy="222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文本框 16390"/>
          <p:cNvSpPr txBox="1"/>
          <p:nvPr/>
        </p:nvSpPr>
        <p:spPr>
          <a:xfrm>
            <a:off x="4189413" y="1700213"/>
            <a:ext cx="51292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梨花姑娘照料小茅屋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92" name="流程图: 过程 16391"/>
          <p:cNvSpPr/>
          <p:nvPr/>
        </p:nvSpPr>
        <p:spPr>
          <a:xfrm>
            <a:off x="8001000" y="2981325"/>
            <a:ext cx="2438400" cy="1905000"/>
          </a:xfrm>
          <a:prstGeom prst="flowChartProcess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梨花姑娘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出嫁后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妹妹接着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照料小茅屋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93" name="流程图: 过程 16392"/>
          <p:cNvSpPr/>
          <p:nvPr/>
        </p:nvSpPr>
        <p:spPr>
          <a:xfrm>
            <a:off x="6629400" y="5157788"/>
            <a:ext cx="2438400" cy="1119187"/>
          </a:xfrm>
          <a:prstGeom prst="flowChartProcess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瑶族老人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借住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照看小茅屋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94" name="流程图: 过程 16393"/>
          <p:cNvSpPr/>
          <p:nvPr/>
        </p:nvSpPr>
        <p:spPr>
          <a:xfrm>
            <a:off x="3282950" y="5203825"/>
            <a:ext cx="2438400" cy="1044575"/>
          </a:xfrm>
          <a:prstGeom prst="flowChartProcess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8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我们”路过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住宿，修屋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95" name="流程图: 联系 16394"/>
          <p:cNvSpPr/>
          <p:nvPr/>
        </p:nvSpPr>
        <p:spPr>
          <a:xfrm>
            <a:off x="2195513" y="53721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97" name="流程图: 联系 16396"/>
          <p:cNvSpPr/>
          <p:nvPr/>
        </p:nvSpPr>
        <p:spPr>
          <a:xfrm>
            <a:off x="9067800" y="54102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>
                <a:latin typeface="Times New Roman" panose="02020603050405020304" pitchFamily="18" charset="0"/>
              </a:rPr>
              <a:t>2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6398" name="流程图: 联系 16397"/>
          <p:cNvSpPr/>
          <p:nvPr/>
        </p:nvSpPr>
        <p:spPr>
          <a:xfrm>
            <a:off x="9559925" y="2143125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>
                <a:latin typeface="Times New Roman" panose="02020603050405020304" pitchFamily="18" charset="0"/>
              </a:rPr>
              <a:t>3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6399" name="流程图: 联系 16398"/>
          <p:cNvSpPr/>
          <p:nvPr/>
        </p:nvSpPr>
        <p:spPr>
          <a:xfrm>
            <a:off x="1763713" y="2574925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401" name="流程图: 联系 16400"/>
          <p:cNvSpPr/>
          <p:nvPr/>
        </p:nvSpPr>
        <p:spPr>
          <a:xfrm>
            <a:off x="7848600" y="69215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5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406" name="五边形 16405"/>
          <p:cNvSpPr/>
          <p:nvPr/>
        </p:nvSpPr>
        <p:spPr>
          <a:xfrm>
            <a:off x="5562600" y="942975"/>
            <a:ext cx="1752600" cy="6096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插叙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407" name="五边形 16406"/>
          <p:cNvSpPr/>
          <p:nvPr/>
        </p:nvSpPr>
        <p:spPr>
          <a:xfrm>
            <a:off x="2601913" y="2689225"/>
            <a:ext cx="1752600" cy="6096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插叙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68" name="同侧圆角矩形 7"/>
          <p:cNvSpPr/>
          <p:nvPr/>
        </p:nvSpPr>
        <p:spPr>
          <a:xfrm>
            <a:off x="1935163" y="765175"/>
            <a:ext cx="2000250" cy="517525"/>
          </a:xfrm>
          <a:custGeom>
            <a:avLst/>
            <a:gdLst>
              <a:gd name="txL" fmla="*/ 0 w 2000609"/>
              <a:gd name="txT" fmla="*/ 0 h 516419"/>
              <a:gd name="txR" fmla="*/ 2000609 w 2000609"/>
              <a:gd name="txB" fmla="*/ 516419 h 516419"/>
            </a:gdLst>
            <a:ahLst/>
            <a:cxnLst>
              <a:cxn ang="0">
                <a:pos x="52159" y="0"/>
              </a:cxn>
              <a:cxn ang="0">
                <a:pos x="1946655" y="0"/>
              </a:cxn>
              <a:cxn ang="0">
                <a:pos x="1998814" y="52766"/>
              </a:cxn>
              <a:cxn ang="0">
                <a:pos x="1998814" y="521972"/>
              </a:cxn>
              <a:cxn ang="0">
                <a:pos x="1998814" y="521972"/>
              </a:cxn>
              <a:cxn ang="0">
                <a:pos x="0" y="521972"/>
              </a:cxn>
              <a:cxn ang="0">
                <a:pos x="0" y="521972"/>
              </a:cxn>
              <a:cxn ang="0">
                <a:pos x="0" y="52766"/>
              </a:cxn>
              <a:cxn ang="0">
                <a:pos x="52159" y="0"/>
              </a:cxn>
            </a:cxnLst>
            <a:rect l="txL" t="txT" r="txR" b="txB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>
                  <a:alpha val="100000"/>
                </a:srgbClr>
              </a:gs>
              <a:gs pos="35001">
                <a:srgbClr val="DAE7FF">
                  <a:alpha val="100000"/>
                </a:srgbClr>
              </a:gs>
              <a:gs pos="100000">
                <a:srgbClr val="F0F5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p>
            <a:pPr algn="ctr"/>
            <a:endParaRPr lang="en-US" altLang="zh-CN" sz="30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课文解析</a:t>
            </a:r>
            <a:endParaRPr lang="en-US" altLang="zh-CN" sz="30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872413" y="2371725"/>
            <a:ext cx="1752600" cy="6096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插叙</a:t>
            </a:r>
            <a:endParaRPr lang="zh-CN" altLang="en-US" sz="28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89" grpId="0" bldLvl="0" animBg="1"/>
      <p:bldP spid="16391" grpId="0"/>
      <p:bldP spid="16392" grpId="0" bldLvl="0" animBg="1"/>
      <p:bldP spid="16393" grpId="0" bldLvl="0" animBg="1"/>
      <p:bldP spid="16394" grpId="0" bldLvl="0" animBg="1"/>
      <p:bldP spid="16395" grpId="0" bldLvl="0" animBg="1"/>
      <p:bldP spid="16397" grpId="0" bldLvl="0" animBg="1"/>
      <p:bldP spid="16398" grpId="0" bldLvl="0" animBg="1"/>
      <p:bldP spid="16399" grpId="0" bldLvl="0" animBg="1"/>
      <p:bldP spid="16401" grpId="0" bldLvl="0" animBg="1"/>
      <p:bldP spid="16406" grpId="0" bldLvl="0" animBg="1"/>
      <p:bldP spid="16407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2346325" y="20034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4339" name="表格 14338"/>
          <p:cNvGraphicFramePr/>
          <p:nvPr/>
        </p:nvGraphicFramePr>
        <p:xfrm>
          <a:off x="1847850" y="908050"/>
          <a:ext cx="7579360" cy="5349875"/>
        </p:xfrm>
        <a:graphic>
          <a:graphicData uri="http://schemas.openxmlformats.org/drawingml/2006/table">
            <a:tbl>
              <a:tblPr/>
              <a:tblGrid>
                <a:gridCol w="1094105"/>
                <a:gridCol w="1516380"/>
                <a:gridCol w="2610485"/>
                <a:gridCol w="2358390"/>
              </a:tblGrid>
              <a:tr h="114681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出现顺序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所做好事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做好事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目的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14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37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45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17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8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5711" name="Rectangle 47"/>
          <p:cNvSpPr/>
          <p:nvPr/>
        </p:nvSpPr>
        <p:spPr>
          <a:xfrm>
            <a:off x="1905000" y="152400"/>
            <a:ext cx="845820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根据课文内容填写下面的表格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25726" name="Text Box 62"/>
          <p:cNvSpPr txBox="1"/>
          <p:nvPr/>
        </p:nvSpPr>
        <p:spPr>
          <a:xfrm>
            <a:off x="3000375" y="2205038"/>
            <a:ext cx="1584325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9900"/>
                </a:solidFill>
                <a:latin typeface="Arial" panose="020B0604020202020204" pitchFamily="34" charset="0"/>
              </a:rPr>
              <a:t>我和老余</a:t>
            </a:r>
            <a:endParaRPr lang="zh-CN" altLang="en-US" sz="24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625728" name="Text Box 64"/>
          <p:cNvSpPr txBox="1"/>
          <p:nvPr/>
        </p:nvSpPr>
        <p:spPr>
          <a:xfrm>
            <a:off x="4621213" y="2082800"/>
            <a:ext cx="2303462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9900"/>
                </a:solidFill>
                <a:latin typeface="Arial" panose="020B0604020202020204" pitchFamily="34" charset="0"/>
              </a:rPr>
              <a:t>修葺小茅屋，给房顶加草，挖排水沟</a:t>
            </a:r>
            <a:endParaRPr lang="zh-CN" altLang="en-US" sz="20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625730" name="Text Box 66"/>
          <p:cNvSpPr txBox="1"/>
          <p:nvPr/>
        </p:nvSpPr>
        <p:spPr>
          <a:xfrm>
            <a:off x="7180263" y="2082800"/>
            <a:ext cx="2016125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9900"/>
                </a:solidFill>
                <a:latin typeface="Arial" panose="020B0604020202020204" pitchFamily="34" charset="0"/>
              </a:rPr>
              <a:t>向哈尼小姑娘学习，为群众着想</a:t>
            </a:r>
            <a:endParaRPr lang="zh-CN" altLang="en-US" sz="20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625736" name="Text Box 72"/>
          <p:cNvSpPr txBox="1"/>
          <p:nvPr/>
        </p:nvSpPr>
        <p:spPr>
          <a:xfrm>
            <a:off x="2963863" y="3074988"/>
            <a:ext cx="1295400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</a:rPr>
              <a:t>瑶族老人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25737" name="Text Box 73"/>
          <p:cNvSpPr txBox="1"/>
          <p:nvPr/>
        </p:nvSpPr>
        <p:spPr>
          <a:xfrm>
            <a:off x="4787900" y="2846388"/>
            <a:ext cx="2232025" cy="86042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</a:rPr>
              <a:t>专门送粮食来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</a:rPr>
              <a:t>修葺小茅屋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25738" name="Text Box 74"/>
          <p:cNvSpPr txBox="1"/>
          <p:nvPr/>
        </p:nvSpPr>
        <p:spPr>
          <a:xfrm>
            <a:off x="7216775" y="2971800"/>
            <a:ext cx="1822450" cy="39878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</a:rPr>
              <a:t>为方便后来人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5406" name="Text Box 76"/>
          <p:cNvSpPr txBox="1"/>
          <p:nvPr/>
        </p:nvSpPr>
        <p:spPr>
          <a:xfrm>
            <a:off x="3143250" y="4005263"/>
            <a:ext cx="30988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5741" name="Text Box 77"/>
          <p:cNvSpPr txBox="1"/>
          <p:nvPr/>
        </p:nvSpPr>
        <p:spPr>
          <a:xfrm>
            <a:off x="3035300" y="3852863"/>
            <a:ext cx="1368425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梨花妹妹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5742" name="Text Box 78"/>
          <p:cNvSpPr txBox="1"/>
          <p:nvPr/>
        </p:nvSpPr>
        <p:spPr>
          <a:xfrm>
            <a:off x="4665663" y="3852863"/>
            <a:ext cx="196977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常来照管小茅屋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5743" name="Text Box 79"/>
          <p:cNvSpPr txBox="1"/>
          <p:nvPr/>
        </p:nvSpPr>
        <p:spPr>
          <a:xfrm>
            <a:off x="7180263" y="3700463"/>
            <a:ext cx="2376487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向解放军和姐姐学习，接姐姐的班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5750" name="Text Box 86"/>
          <p:cNvSpPr txBox="1"/>
          <p:nvPr/>
        </p:nvSpPr>
        <p:spPr>
          <a:xfrm>
            <a:off x="3071813" y="4660900"/>
            <a:ext cx="1079500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</a:rPr>
              <a:t>解放军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625751" name="Text Box 87"/>
          <p:cNvSpPr txBox="1"/>
          <p:nvPr/>
        </p:nvSpPr>
        <p:spPr>
          <a:xfrm>
            <a:off x="4665663" y="4508500"/>
            <a:ext cx="1944687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</a:rPr>
              <a:t>砍树割草盖小茅屋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625752" name="Text Box 88"/>
          <p:cNvSpPr txBox="1"/>
          <p:nvPr/>
        </p:nvSpPr>
        <p:spPr>
          <a:xfrm>
            <a:off x="7215188" y="4508500"/>
            <a:ext cx="1944687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</a:rPr>
              <a:t>向雷锋学习，方便过路人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625755" name="Text Box 91"/>
          <p:cNvSpPr txBox="1"/>
          <p:nvPr/>
        </p:nvSpPr>
        <p:spPr>
          <a:xfrm>
            <a:off x="3071813" y="5526088"/>
            <a:ext cx="1295400" cy="39878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梨花姑娘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625756" name="Text Box 92"/>
          <p:cNvSpPr txBox="1"/>
          <p:nvPr/>
        </p:nvSpPr>
        <p:spPr>
          <a:xfrm>
            <a:off x="4584700" y="5526088"/>
            <a:ext cx="2016125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照料小茅屋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625758" name="Text Box 94"/>
          <p:cNvSpPr txBox="1"/>
          <p:nvPr/>
        </p:nvSpPr>
        <p:spPr>
          <a:xfrm>
            <a:off x="7180263" y="5373688"/>
            <a:ext cx="2016125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向解放军学习，方便过路人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2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2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2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2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25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25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25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25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625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625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711" grpId="0" bldLvl="0" animBg="1"/>
      <p:bldP spid="625711" grpId="1" bldLvl="0" animBg="1"/>
      <p:bldP spid="625726" grpId="0"/>
      <p:bldP spid="625728" grpId="0"/>
      <p:bldP spid="625730" grpId="0"/>
      <p:bldP spid="625736" grpId="0"/>
      <p:bldP spid="625737" grpId="0"/>
      <p:bldP spid="625738" grpId="0"/>
      <p:bldP spid="625743" grpId="0"/>
      <p:bldP spid="625751" grpId="0"/>
      <p:bldP spid="625752" grpId="0"/>
      <p:bldP spid="625756" grpId="0"/>
      <p:bldP spid="6257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t01499089f54730d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4308" y="3047371"/>
            <a:ext cx="4064896" cy="30503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387441" y="376633"/>
            <a:ext cx="9416448" cy="890247"/>
          </a:xfrm>
        </p:spPr>
        <p:txBody>
          <a:bodyPr vert="horz" wrap="square" lIns="91429" tIns="45715" rIns="91429" bIns="45715" anchor="ctr"/>
          <a:p>
            <a:r>
              <a:rPr lang="en-US" altLang="zh-CN" sz="6985" dirty="0">
                <a:solidFill>
                  <a:srgbClr val="FF0000"/>
                </a:solidFill>
              </a:rPr>
              <a:t>  </a:t>
            </a:r>
            <a:r>
              <a:rPr lang="zh-CN" altLang="en-US" sz="6985" dirty="0">
                <a:solidFill>
                  <a:srgbClr val="FF0000"/>
                </a:solidFill>
              </a:rPr>
              <a:t>    </a:t>
            </a:r>
            <a:endParaRPr lang="zh-CN" altLang="en-US" sz="6985" dirty="0">
              <a:solidFill>
                <a:srgbClr val="FF0000"/>
              </a:solidFill>
            </a:endParaRPr>
          </a:p>
        </p:txBody>
      </p:sp>
      <p:sp>
        <p:nvSpPr>
          <p:cNvPr id="6148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0" y="1142580"/>
            <a:ext cx="12191329" cy="5079440"/>
          </a:xfrm>
        </p:spPr>
        <p:txBody>
          <a:bodyPr vert="horz" wrap="square" lIns="91429" tIns="45715" rIns="91429" bIns="45715" anchor="t"/>
          <a:p>
            <a:pPr marL="0" indent="0" defTabSz="914400">
              <a:lnSpc>
                <a:spcPts val="3300"/>
              </a:lnSpc>
              <a:buNone/>
            </a:pPr>
            <a:r>
              <a:rPr lang="en-US" altLang="zh-CN" sz="5080" dirty="0"/>
              <a:t> 1.</a:t>
            </a:r>
            <a:r>
              <a:rPr lang="zh-CN" altLang="en-US" sz="5080" dirty="0"/>
              <a:t>文章有几处描写梨花，分别在哪里？</a:t>
            </a:r>
            <a:endParaRPr lang="zh-CN" altLang="en-US" sz="5080" dirty="0"/>
          </a:p>
          <a:p>
            <a:pPr marL="0" indent="0" defTabSz="914400">
              <a:lnSpc>
                <a:spcPts val="3300"/>
              </a:lnSpc>
              <a:buNone/>
            </a:pPr>
            <a:br>
              <a:rPr lang="zh-CN" altLang="en-US" sz="5080" dirty="0">
                <a:sym typeface="+mn-ea"/>
              </a:rPr>
            </a:br>
            <a:br>
              <a:rPr lang="zh-CN" altLang="en-US" sz="5080" dirty="0">
                <a:sym typeface="+mn-ea"/>
              </a:rPr>
            </a:br>
            <a:endParaRPr lang="zh-CN" altLang="en-US" sz="5080" dirty="0">
              <a:sym typeface="+mn-ea"/>
            </a:endParaRPr>
          </a:p>
          <a:p>
            <a:pPr marL="0" indent="0" defTabSz="914400">
              <a:lnSpc>
                <a:spcPct val="140000"/>
              </a:lnSpc>
            </a:pPr>
            <a:endParaRPr lang="zh-CN" altLang="en-US" sz="5080" dirty="0">
              <a:sym typeface="+mn-ea"/>
            </a:endParaRPr>
          </a:p>
          <a:p>
            <a:pPr marL="0" indent="0" defTabSz="914400">
              <a:lnSpc>
                <a:spcPct val="140000"/>
              </a:lnSpc>
            </a:pPr>
            <a:endParaRPr lang="zh-CN" altLang="en-US" sz="2965" dirty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XC3A700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7235" name="AutoShape 3"/>
          <p:cNvSpPr/>
          <p:nvPr/>
        </p:nvSpPr>
        <p:spPr>
          <a:xfrm>
            <a:off x="1524000" y="3886200"/>
            <a:ext cx="9144000" cy="2743200"/>
          </a:xfrm>
          <a:prstGeom prst="foldedCorner">
            <a:avLst>
              <a:gd name="adj" fmla="val 12500"/>
            </a:avLst>
          </a:prstGeom>
          <a:solidFill>
            <a:srgbClr val="0000FF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7236" name="Text Box 4"/>
          <p:cNvSpPr txBox="1"/>
          <p:nvPr/>
        </p:nvSpPr>
        <p:spPr>
          <a:xfrm>
            <a:off x="1828800" y="4267200"/>
            <a:ext cx="9144000" cy="26149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“白色梨花开满枝头，多么美丽的一片梨树林啊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!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山间的夜风吹得人脸上凉凉的，梨花的白色花瓣轻轻飘落在我们身上。”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这是自然界的梨花。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07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5" grpId="0" bldLvl="0" animBg="1"/>
      <p:bldP spid="6072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/>
          <p:nvPr/>
        </p:nvSpPr>
        <p:spPr>
          <a:xfrm>
            <a:off x="1524000" y="2946400"/>
            <a:ext cx="6765925" cy="368300"/>
          </a:xfrm>
          <a:prstGeom prst="rect">
            <a:avLst/>
          </a:prstGeom>
          <a:solidFill>
            <a:srgbClr val="EEEEEE"/>
          </a:solidFill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8674" name="Picture 3" descr="上图为哈尼女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8260" name="Text Box 4"/>
          <p:cNvSpPr txBox="1"/>
          <p:nvPr/>
        </p:nvSpPr>
        <p:spPr>
          <a:xfrm>
            <a:off x="6537325" y="296863"/>
            <a:ext cx="3673475" cy="6294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“我到处打听小茅屋的主人是哪个，好不容易才从一个赶马人那里知道个大概，原来对门山头上有个名叫梨花的哈尼小姑娘</a:t>
            </a: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多好的梨花啊</a:t>
            </a: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!</a:t>
            </a: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”——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这是写人。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08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k01tree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838200"/>
            <a:ext cx="9982200" cy="704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Rectangle 3"/>
          <p:cNvSpPr/>
          <p:nvPr/>
        </p:nvSpPr>
        <p:spPr>
          <a:xfrm>
            <a:off x="1219200" y="5181600"/>
            <a:ext cx="11125200" cy="1905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699" name="Rectangle 4"/>
          <p:cNvSpPr/>
          <p:nvPr/>
        </p:nvSpPr>
        <p:spPr>
          <a:xfrm>
            <a:off x="1524000" y="-838200"/>
            <a:ext cx="533400" cy="6096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9285" name="Text Box 5"/>
          <p:cNvSpPr txBox="1"/>
          <p:nvPr/>
        </p:nvSpPr>
        <p:spPr>
          <a:xfrm>
            <a:off x="2133600" y="4953000"/>
            <a:ext cx="8763000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“这天夜里，我睡得十分香甜，梦中恍惚在那香气四溢的梨花林里漫步，还看见一个身穿着花衫的哈尼小姑娘在梨花丛中歌唱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……”——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先写花，后写人，把花和人自然地结合在一起。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92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ImageLin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Rectangle 3"/>
          <p:cNvSpPr/>
          <p:nvPr/>
        </p:nvSpPr>
        <p:spPr>
          <a:xfrm>
            <a:off x="1524000" y="0"/>
            <a:ext cx="9144000" cy="2209800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1524000" y="0"/>
            <a:ext cx="8915400" cy="236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“我望着这群充满朝气的哈尼小姑娘和那洁白的梨花，不由得想起了一句诗：‘驿路梨花处处开。’”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——“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驿路梨花”一语双关既指梨花美又指叫梨花的小姑年的美，实际上赞颂的是世代相传的雷锋精神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f"/>
  <p:tag name="KSO_WM_UNIT_INDEX" val="1"/>
  <p:tag name="KSO_WM_UNIT_ID" val="custom160392_2*f*1"/>
  <p:tag name="KSO_WM_UNIT_CLEAR" val="1"/>
  <p:tag name="KSO_WM_UNIT_LAYERLEVEL" val="1"/>
  <p:tag name="KSO_WM_UNIT_VALUE" val="528"/>
  <p:tag name="KSO_WM_UNIT_HIGHLIGHT" val="0"/>
  <p:tag name="KSO_WM_UNIT_COMPATIBLE" val="0"/>
  <p:tag name="KSO_WM_UNIT_PRESET_TEXT_INDEX" val="5"/>
  <p:tag name="KSO_WM_UNIT_PRESET_TEXT_LEN" val="232"/>
</p:tagLst>
</file>

<file path=ppt/tags/tag3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0"/>
  <p:tag name="KSO_WM_SLIDE_SIZE" val="811*390"/>
  <p:tag name="MH_TYPE" val="#NeiR#"/>
  <p:tag name="MH_NUMBER" val="1"/>
  <p:tag name="MH_CATEGORY" val="#QiTTB#"/>
  <p:tag name="MH_LAYOUT" val="Desc"/>
  <p:tag name="MH" val="20150923153100"/>
  <p:tag name="MH_LIBRARY" val="GRAPHIC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自定义</PresentationFormat>
  <Paragraphs>180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  <vt:variant>
        <vt:lpstr>自定义放映</vt:lpstr>
      </vt:variant>
      <vt:variant>
        <vt:i4>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楷体_GB2312</vt:lpstr>
      <vt:lpstr>华文楷体</vt:lpstr>
      <vt:lpstr>隶书</vt:lpstr>
      <vt:lpstr>Times New Roman</vt:lpstr>
      <vt:lpstr>新宋体</vt:lpstr>
      <vt:lpstr>微软雅黑</vt:lpstr>
      <vt:lpstr>Arial Unicode MS</vt:lpstr>
      <vt:lpstr>方正隶变_GBK</vt:lpstr>
      <vt:lpstr>黑体</vt:lpstr>
      <vt:lpstr>楷体_GB2312</vt:lpstr>
      <vt:lpstr>华文新魏</vt:lpstr>
      <vt:lpstr>默认设计模板</vt:lpstr>
      <vt:lpstr>PowerPoint 演示文稿</vt:lpstr>
      <vt:lpstr>PowerPoint 演示文稿</vt:lpstr>
      <vt:lpstr>PowerPoint 演示文稿</vt:lpstr>
      <vt:lpstr>PowerPoint 演示文稿</vt:lpstr>
      <vt:lpstr>  自主阅读    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作者简介  写作背景</vt:lpstr>
      <vt:lpstr>自定义放映 1</vt:lpstr>
      <vt:lpstr>自定义放映 2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lenovo</cp:lastModifiedBy>
  <cp:revision>59</cp:revision>
  <dcterms:created xsi:type="dcterms:W3CDTF">2008-09-05T01:13:00Z</dcterms:created>
  <dcterms:modified xsi:type="dcterms:W3CDTF">2018-05-04T00:53:22Z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