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3" r:id="rId4"/>
    <p:sldId id="274" r:id="rId5"/>
    <p:sldId id="270" r:id="rId6"/>
    <p:sldId id="271" r:id="rId7"/>
    <p:sldId id="272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058"/>
          <p:cNvSpPr txBox="1"/>
          <p:nvPr/>
        </p:nvSpPr>
        <p:spPr>
          <a:xfrm>
            <a:off x="8387715" y="301625"/>
            <a:ext cx="1629410" cy="5603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</a:rPr>
              <a:t>叶圣陶先生二三事</a:t>
            </a:r>
            <a:endParaRPr lang="zh-CN" altLang="en-US" sz="5400" b="1" dirty="0">
              <a:latin typeface="Arial" panose="020B0604020202020204" pitchFamily="34" charset="0"/>
            </a:endParaRPr>
          </a:p>
          <a:p>
            <a:r>
              <a:rPr lang="zh-CN" altLang="en-US" sz="4000" b="1" dirty="0">
                <a:latin typeface="Arial" panose="020B0604020202020204" pitchFamily="34" charset="0"/>
              </a:rPr>
              <a:t>              </a:t>
            </a:r>
            <a:r>
              <a:rPr lang="zh-CN" altLang="en-US" sz="4000" b="1" dirty="0">
                <a:latin typeface="Arial" panose="020B0604020202020204" pitchFamily="34" charset="0"/>
                <a:ea typeface="隶书" panose="02010509060101010101" pitchFamily="49" charset="-122"/>
              </a:rPr>
              <a:t>张中行</a:t>
            </a:r>
            <a:endParaRPr lang="zh-CN" altLang="en-US" sz="40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291" name="图片 1" descr="1378468056967_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6350"/>
            <a:ext cx="6811963" cy="687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1275" y="365125"/>
            <a:ext cx="12224385" cy="2137410"/>
          </a:xfrm>
        </p:spPr>
        <p:txBody>
          <a:bodyPr>
            <a:normAutofit/>
          </a:bodyPr>
          <a:p>
            <a:r>
              <a:rPr lang="en-US" altLang="zh-CN"/>
              <a:t>        </a:t>
            </a:r>
            <a:r>
              <a:rPr lang="zh-CN" altLang="en-US">
                <a:solidFill>
                  <a:srgbClr val="FF0000"/>
                </a:solidFill>
              </a:rPr>
              <a:t>观察一下这几句关键句，其中有一句是关键句中的关键句，它起着承上启下的过渡作用，你有没有发现。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5875" y="3173730"/>
            <a:ext cx="12224385" cy="445452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6000"/>
              <a:t>         </a:t>
            </a:r>
            <a:r>
              <a:rPr lang="zh-CN" altLang="en-US" sz="6000">
                <a:solidFill>
                  <a:srgbClr val="0070C0"/>
                </a:solidFill>
              </a:rPr>
              <a:t>以上说待人厚，是叶圣陶先生为人的宽的一面。他还有严的一面，是律己，这包括正心修身和“己欲立而立人，己欲达而达人”。</a:t>
            </a:r>
            <a:endParaRPr lang="zh-CN" altLang="en-US" sz="60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三、精读文  景仰叶圣陶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              </a:t>
            </a:r>
            <a:r>
              <a:rPr lang="zh-CN" altLang="en-US" sz="6000"/>
              <a:t>默读课文（3—5小节），如果读到哪里你感受到了叶老先生的宽厚，你就在旁边做上标注，写下感想。</a:t>
            </a:r>
            <a:endParaRPr lang="zh-CN" altLang="en-US" sz="6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5" y="372745"/>
            <a:ext cx="12190730" cy="3112135"/>
          </a:xfrm>
        </p:spPr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         </a:t>
            </a:r>
            <a:r>
              <a:rPr lang="zh-CN" altLang="en-US">
                <a:sym typeface="+mn-ea"/>
              </a:rPr>
              <a:t>我出于对他的尊敬，想不直接动笔，只提一些商酌性的意见。他说：“不必客气。这样反而费事，还是直接改上。不限于语言，有什么不妥都改。千万不要慎重，怕改得不妥。我觉得不妥再改回来。”我觉得这里能体现叶圣陶先生的宽厚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25" y="3484880"/>
            <a:ext cx="12190095" cy="2692400"/>
          </a:xfrm>
        </p:spPr>
        <p:txBody>
          <a:bodyPr/>
          <a:p>
            <a:r>
              <a:rPr lang="en-US" altLang="zh-CN"/>
              <a:t>            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9525" y="3209290"/>
            <a:ext cx="1219073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</a:rPr>
              <a:t>         </a:t>
            </a:r>
            <a:r>
              <a:rPr lang="zh-CN" altLang="en-US" sz="6000">
                <a:solidFill>
                  <a:srgbClr val="FF0000"/>
                </a:solidFill>
              </a:rPr>
              <a:t>以上说待人厚，是叶圣陶先生为人的宽的一面。他还有严的一面，是律己，这包括正心修身和“己欲立而立人，己欲达而达人”。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【赏读“行”中的宽厚】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6000"/>
              <a:t>“可是他却不放弃客气，比如有一两处他认为可以不动的，就一定</a:t>
            </a:r>
            <a:r>
              <a:rPr lang="zh-CN" altLang="en-US" sz="6000">
                <a:solidFill>
                  <a:srgbClr val="FF0000"/>
                </a:solidFill>
              </a:rPr>
              <a:t>亲自</a:t>
            </a:r>
            <a:r>
              <a:rPr lang="zh-CN" altLang="en-US" sz="6000"/>
              <a:t>来，谦虚而恳切地问我，同意不同意恢复。”</a:t>
            </a:r>
            <a:endParaRPr lang="zh-CN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76300"/>
            <a:ext cx="10515600" cy="5300980"/>
          </a:xfrm>
        </p:spPr>
        <p:txBody>
          <a:bodyPr>
            <a:noAutofit/>
          </a:bodyPr>
          <a:p>
            <a:r>
              <a:rPr lang="zh-CN" altLang="en-US" sz="6000"/>
              <a:t>“有人到东四八条他家去看他，告辞时，客人拦阻他远送，无论怎样说，他一定还是走过三道门，四道台阶，送到大门外。告别，他鞠躬，口说谢谢，看着来人上路才转身回去。”</a:t>
            </a:r>
            <a:endParaRPr lang="zh-CN" altLang="en-US" sz="6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40" y="365125"/>
            <a:ext cx="12137390" cy="1637030"/>
          </a:xfrm>
        </p:spPr>
        <p:txBody>
          <a:bodyPr>
            <a:normAutofit fontScale="90000"/>
          </a:bodyPr>
          <a:p>
            <a:r>
              <a:rPr lang="zh-CN" altLang="en-US"/>
              <a:t>“他看我的地址是公寓，以为公寓必是旅店一类，想到我在京城工作这么多年，最后沦为住旅店，感到很悲伤。”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40" y="2153920"/>
            <a:ext cx="12137390" cy="4679950"/>
          </a:xfrm>
        </p:spPr>
        <p:txBody>
          <a:bodyPr>
            <a:normAutofit fontScale="90000" lnSpcReduction="10000"/>
          </a:bodyPr>
          <a:p>
            <a:r>
              <a:rPr lang="en-US" altLang="zh-CN">
                <a:solidFill>
                  <a:srgbClr val="00B050"/>
                </a:solidFill>
              </a:rPr>
              <a:t>     </a:t>
            </a:r>
            <a:r>
              <a:rPr lang="zh-CN" altLang="en-US">
                <a:solidFill>
                  <a:srgbClr val="00B050"/>
                </a:solidFill>
              </a:rPr>
              <a:t>“我看了信，也很悲伤，不是为自己的颠沛流离了，是想到十年来的社会现象，像叶圣陶先生这样的人竟越来越少了。”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 sz="4000">
                <a:solidFill>
                  <a:srgbClr val="0070C0"/>
                </a:solidFill>
              </a:rPr>
              <a:t>       背景：1966年，叶老靠边了，成了文教界被打倒的“祖师爷”。当时中央统一的课本没有了，各个省编的课本叫做《政文》，等于是取消了语文课。文革中一点一滴建立的语言规范和美感瞬间崩塌，叶老一篇不漏地看报上的批判文章，也出门看机关，学校张贴的大字报，回到家中，他不做声了。他有一个原则，既然不能说真话，他就不说话。在1969年后，叶老到北京，长期与家人分离，叶老内心感到孤独，他开始给儿子写信，一写就是500封。</a:t>
            </a:r>
            <a:endParaRPr lang="zh-CN" altLang="en-US" sz="40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620" y="365125"/>
            <a:ext cx="12155805" cy="2569210"/>
          </a:xfrm>
        </p:spPr>
        <p:txBody>
          <a:bodyPr>
            <a:normAutofit/>
          </a:bodyPr>
          <a:p>
            <a:r>
              <a:rPr lang="en-US" altLang="zh-CN"/>
              <a:t>        </a:t>
            </a:r>
            <a:r>
              <a:rPr lang="zh-CN" altLang="en-US">
                <a:solidFill>
                  <a:srgbClr val="FF0000"/>
                </a:solidFill>
              </a:rPr>
              <a:t>以上说的都是叶老的宽厚待人，叶老对己的严又严到什么程度呢？请用“叶圣陶先生的严，严到 （                                      ） 的程度。”的句式表达你对叶老谨严律己的理解。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15" y="2775585"/>
            <a:ext cx="12155805" cy="4058285"/>
          </a:xfrm>
        </p:spPr>
        <p:txBody>
          <a:bodyPr>
            <a:normAutofit lnSpcReduction="10000"/>
          </a:bodyPr>
          <a:p>
            <a:endParaRPr lang="zh-CN" altLang="en-US"/>
          </a:p>
          <a:p>
            <a:r>
              <a:rPr lang="zh-CN" altLang="en-US"/>
              <a:t>叶圣陶先生的严，严到：写成文章，在这间房里念， 要让那间房里的人听着，是说话，不是念稿，才算及了格的程度。</a:t>
            </a:r>
            <a:endParaRPr lang="zh-CN" altLang="en-US"/>
          </a:p>
          <a:p>
            <a:r>
              <a:rPr lang="zh-CN" altLang="en-US"/>
              <a:t>叶圣陶先生的严，严到：写完文章后，可以自己试念试听，看像话不像话，不像话，坚决改的程度。</a:t>
            </a:r>
            <a:endParaRPr lang="zh-CN" altLang="en-US"/>
          </a:p>
          <a:p>
            <a:r>
              <a:rPr lang="zh-CN" altLang="en-US"/>
              <a:t>叶圣陶先生的严，严到：你写成文章，给人家看，人家给你删去一两个字，意思没变，就证明你不行的程度。</a:t>
            </a:r>
            <a:endParaRPr lang="zh-CN" altLang="en-US"/>
          </a:p>
          <a:p>
            <a:r>
              <a:rPr lang="zh-CN" altLang="en-US"/>
              <a:t>叶圣陶先生的严，严到：零碎的，写作的各个方面，小至一个标点，以至抄稿的格式，他都同样认真，不做到完全妥帖决不放松的程度。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四、跳出文  深知叶圣陶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25" y="1825625"/>
            <a:ext cx="12173585" cy="5008245"/>
          </a:xfrm>
        </p:spPr>
        <p:txBody>
          <a:bodyPr/>
          <a:p>
            <a:r>
              <a:rPr lang="en-US" altLang="zh-CN" sz="3600"/>
              <a:t>         </a:t>
            </a:r>
            <a:r>
              <a:rPr lang="zh-CN" altLang="en-US" sz="3600"/>
              <a:t>他就是我们的榜样，他的待人宽厚，他的谨严律己都是我们的榜样。其实叶老的美德就藏在他的名字里。</a:t>
            </a:r>
            <a:endParaRPr lang="zh-CN" altLang="en-US" sz="3600"/>
          </a:p>
          <a:p>
            <a:r>
              <a:rPr lang="zh-CN" altLang="en-US" sz="3600"/>
              <a:t>        </a:t>
            </a:r>
            <a:r>
              <a:rPr lang="zh-CN" altLang="en-US" sz="3600">
                <a:solidFill>
                  <a:srgbClr val="0070C0"/>
                </a:solidFill>
              </a:rPr>
              <a:t> 叶圣陶曾数次改名，他原名叶绍钧，小学时，请先生章伯寅取一个立志于爱国强国的字。章先生说：“你名绍钧，有诗曰‘秉国之钧’，取‘秉臣’为字好。” 1911年10月15日，苏州在辛亥革命中光复了。次日，叶绍钧找到章伯寅先生说：“清廷已覆没，皇帝被打倒了，我不能再作臣了，请先生改一个字。”先生笑了笑说：“你名绍钧，有诗曰‘圣人陶钧万物’，就取‘圣陶’为字吧。”</a:t>
            </a:r>
            <a:endParaRPr lang="zh-CN" altLang="en-US" sz="36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" y="365125"/>
            <a:ext cx="11990070" cy="1911985"/>
          </a:xfrm>
        </p:spPr>
        <p:txBody>
          <a:bodyPr>
            <a:normAutofit/>
          </a:bodyPr>
          <a:p>
            <a:r>
              <a:rPr lang="zh-CN" altLang="en-US">
                <a:solidFill>
                  <a:srgbClr val="0070C0"/>
                </a:solidFill>
              </a:rPr>
              <a:t>“秉臣”他愿做一个忠国、爱国、用一己之力改变国家之命运的臣子。“圣陶”他又多么希望自己能像圣人先贤一样造就万物、育化万物。</a:t>
            </a: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" y="2723515"/>
            <a:ext cx="12146915" cy="3453765"/>
          </a:xfrm>
        </p:spPr>
        <p:txBody>
          <a:bodyPr>
            <a:normAutofit fontScale="90000"/>
          </a:bodyPr>
          <a:p>
            <a:r>
              <a:rPr lang="en-US" altLang="zh-CN" sz="4000"/>
              <a:t>         </a:t>
            </a:r>
            <a:r>
              <a:rPr lang="zh-CN" altLang="en-US" sz="4000"/>
              <a:t>其实叶圣陶先生一生对真、善、美的追求也默含在他每一个孩子的名字里。</a:t>
            </a:r>
            <a:endParaRPr lang="zh-CN" altLang="en-US" sz="4000"/>
          </a:p>
          <a:p>
            <a:r>
              <a:rPr lang="zh-CN" altLang="en-US" sz="4000"/>
              <a:t>         </a:t>
            </a:r>
            <a:r>
              <a:rPr lang="zh-CN" altLang="en-US" sz="4000">
                <a:solidFill>
                  <a:srgbClr val="0070C0"/>
                </a:solidFill>
              </a:rPr>
              <a:t> 1918年大儿子出生后，叶圣陶为他取名“至善”。</a:t>
            </a:r>
            <a:endParaRPr lang="zh-CN" altLang="en-US" sz="4000">
              <a:solidFill>
                <a:srgbClr val="0070C0"/>
              </a:solidFill>
            </a:endParaRPr>
          </a:p>
          <a:p>
            <a:r>
              <a:rPr lang="zh-CN" altLang="en-US" sz="4000">
                <a:solidFill>
                  <a:srgbClr val="0070C0"/>
                </a:solidFill>
              </a:rPr>
              <a:t>叶圣陶的第二个孩子是女儿，他为女儿取名“至美”。</a:t>
            </a:r>
            <a:endParaRPr lang="zh-CN" altLang="en-US" sz="4000">
              <a:solidFill>
                <a:srgbClr val="0070C0"/>
              </a:solidFill>
            </a:endParaRPr>
          </a:p>
          <a:p>
            <a:r>
              <a:rPr lang="zh-CN" altLang="en-US" sz="4000">
                <a:solidFill>
                  <a:srgbClr val="0070C0"/>
                </a:solidFill>
              </a:rPr>
              <a:t>叶老的第三个孩子是男孩，叶圣陶为老三起名叫“至诚”。</a:t>
            </a:r>
            <a:endParaRPr lang="zh-CN" altLang="en-US" sz="40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" y="209550"/>
            <a:ext cx="12155805" cy="1947545"/>
          </a:xfrm>
        </p:spPr>
        <p:txBody>
          <a:bodyPr>
            <a:normAutofit/>
          </a:bodyPr>
          <a:p>
            <a:r>
              <a:rPr lang="en-US" altLang="zh-CN"/>
              <a:t>         </a:t>
            </a:r>
            <a:r>
              <a:rPr lang="zh-CN" altLang="en-US">
                <a:solidFill>
                  <a:srgbClr val="FF0000"/>
                </a:solidFill>
              </a:rPr>
              <a:t>叶圣陶先生，人，往矣，我们常常想到他的业绩，想到他的美德。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15" y="1863090"/>
            <a:ext cx="12155170" cy="5186045"/>
          </a:xfrm>
        </p:spPr>
        <p:txBody>
          <a:bodyPr>
            <a:noAutofit/>
          </a:bodyPr>
          <a:p>
            <a:r>
              <a:rPr lang="en-US" altLang="zh-CN" sz="6000">
                <a:solidFill>
                  <a:srgbClr val="0070C0"/>
                </a:solidFill>
              </a:rPr>
              <a:t>     </a:t>
            </a:r>
            <a:r>
              <a:rPr lang="zh-CN" altLang="en-US" sz="6000">
                <a:solidFill>
                  <a:srgbClr val="0070C0"/>
                </a:solidFill>
              </a:rPr>
              <a:t>“叶圣陶先生于1988年2月16日逝世。记得那是旧历丁卯年除夕，晚上得知这消息，外面正响着鞭炮，万想不到这繁碎而响亮的声音也把他送走了，心里立即罩上双层的悲哀。”</a:t>
            </a:r>
            <a:endParaRPr lang="zh-CN" altLang="en-US" sz="60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占位符 4098"/>
          <p:cNvSpPr>
            <a:spLocks noGrp="1"/>
          </p:cNvSpPr>
          <p:nvPr>
            <p:ph idx="1"/>
          </p:nvPr>
        </p:nvSpPr>
        <p:spPr>
          <a:xfrm>
            <a:off x="4511675" y="268288"/>
            <a:ext cx="6108700" cy="63293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张中行，原名张璇，学名张璿，河北省香河县河北屯乡石庄（今属天津市武清区河北屯镇）人，著名学者、哲学家、散文家。主要从事语文、古典文学及思想史的研究。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曾参加编写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《汉语课本》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《古代散文选》等。合作编著有《文言文选读》《文言读本续编》；编著有《文言常识》、《文言津逮》、《佛教与中国文学》、《负暄琐话》等。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是二十世纪末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未名湖畔三雅士之一，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与季羡林、金克木合称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“燕园三老”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。季羡林先生称赞他为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6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高人、逸人、至人、超人”。</a:t>
            </a:r>
            <a:endParaRPr kumimoji="0" lang="zh-CN" altLang="en-US" sz="3600" b="1" i="0" u="sng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14339" name="Picture 4" descr="07"/>
          <p:cNvPicPr>
            <a:picLocks noChangeAspect="1"/>
          </p:cNvPicPr>
          <p:nvPr/>
        </p:nvPicPr>
        <p:blipFill>
          <a:blip r:embed="rId1"/>
          <a:srcRect t="12178"/>
          <a:stretch>
            <a:fillRect/>
          </a:stretch>
        </p:blipFill>
        <p:spPr>
          <a:xfrm>
            <a:off x="1695450" y="1700213"/>
            <a:ext cx="2873375" cy="497205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340" name="矩形 4100"/>
          <p:cNvSpPr>
            <a:spLocks noTextEdit="1"/>
          </p:cNvSpPr>
          <p:nvPr/>
        </p:nvSpPr>
        <p:spPr>
          <a:xfrm>
            <a:off x="1847850" y="188913"/>
            <a:ext cx="2303463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作者介绍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占位符 5122"/>
          <p:cNvSpPr>
            <a:spLocks noGrp="1"/>
          </p:cNvSpPr>
          <p:nvPr>
            <p:ph idx="1"/>
          </p:nvPr>
        </p:nvSpPr>
        <p:spPr>
          <a:xfrm>
            <a:off x="5519738" y="333375"/>
            <a:ext cx="4968875" cy="5792788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叶圣陶（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1894-1988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），名绍钧，字圣陶，江苏苏州人，著名作家、著名教育家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早期代表作长篇小说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倪焕之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。“九一八”事变后，积极参加爱国抗日活动，发表了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多收了三五斗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等著名的短片小说，技巧日臻圆熟。叶圣陶还是中国现代童话创作的拓荒者。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pic>
        <p:nvPicPr>
          <p:cNvPr id="15363" name="Picture 4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843" y="672783"/>
            <a:ext cx="3732212" cy="5113337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 bwMode="auto">
          <a:xfrm>
            <a:off x="1528444" y="-5401"/>
            <a:ext cx="8229600" cy="1143004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读一读，写一写</a:t>
            </a:r>
            <a:endParaRPr kumimoji="0" lang="zh-CN" altLang="en-US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411" name="文本占位符 21506"/>
          <p:cNvSpPr>
            <a:spLocks noGrp="1"/>
          </p:cNvSpPr>
          <p:nvPr>
            <p:ph idx="1"/>
          </p:nvPr>
        </p:nvSpPr>
        <p:spPr>
          <a:xfrm>
            <a:off x="1585913" y="1519238"/>
            <a:ext cx="8435975" cy="4468812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/>
              <a:t>修</a:t>
            </a:r>
            <a:r>
              <a:rPr lang="zh-CN" altLang="en-US" sz="4000" b="1" dirty="0">
                <a:solidFill>
                  <a:srgbClr val="FF0000"/>
                </a:solidFill>
              </a:rPr>
              <a:t>润</a:t>
            </a:r>
            <a:r>
              <a:rPr lang="zh-CN" altLang="en-US" sz="4000" b="1" dirty="0"/>
              <a:t>     生</a:t>
            </a:r>
            <a:r>
              <a:rPr lang="zh-CN" altLang="en-US" sz="4000" b="1" dirty="0">
                <a:solidFill>
                  <a:srgbClr val="FF0000"/>
                </a:solidFill>
              </a:rPr>
              <a:t>疏</a:t>
            </a:r>
            <a:r>
              <a:rPr lang="zh-CN" altLang="en-US" sz="4000" b="1" dirty="0"/>
              <a:t>     商</a:t>
            </a:r>
            <a:r>
              <a:rPr lang="zh-CN" altLang="en-US" sz="4000" b="1" dirty="0">
                <a:solidFill>
                  <a:srgbClr val="FF0000"/>
                </a:solidFill>
              </a:rPr>
              <a:t>酌</a:t>
            </a:r>
            <a:r>
              <a:rPr lang="zh-CN" altLang="en-US" sz="4000" b="1" dirty="0"/>
              <a:t>    </a:t>
            </a:r>
            <a:r>
              <a:rPr lang="zh-CN" altLang="en-US" sz="4000" b="1" dirty="0">
                <a:solidFill>
                  <a:srgbClr val="FF0000"/>
                </a:solidFill>
              </a:rPr>
              <a:t>恳</a:t>
            </a:r>
            <a:r>
              <a:rPr lang="zh-CN" altLang="en-US" sz="4000" b="1" dirty="0"/>
              <a:t>切     </a:t>
            </a:r>
            <a:r>
              <a:rPr lang="zh-CN" altLang="en-US" sz="4000" b="1" dirty="0">
                <a:solidFill>
                  <a:srgbClr val="FF0000"/>
                </a:solidFill>
              </a:rPr>
              <a:t>譬</a:t>
            </a:r>
            <a:r>
              <a:rPr lang="zh-CN" altLang="en-US" sz="4000" b="1" dirty="0"/>
              <a:t>如</a:t>
            </a:r>
            <a:endParaRPr lang="zh-CN" altLang="en-US" sz="4000" b="1" dirty="0"/>
          </a:p>
          <a:p>
            <a:pPr eaLnBrk="1" hangingPunct="1"/>
            <a:endParaRPr lang="zh-CN" altLang="en-US" sz="4000" b="1" dirty="0"/>
          </a:p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</a:rPr>
              <a:t>朦胧</a:t>
            </a:r>
            <a:r>
              <a:rPr lang="zh-CN" altLang="en-US" sz="4000" b="1" dirty="0"/>
              <a:t>     </a:t>
            </a:r>
            <a:r>
              <a:rPr lang="zh-CN" altLang="en-US" sz="4000" b="1" dirty="0">
                <a:solidFill>
                  <a:srgbClr val="FF0000"/>
                </a:solidFill>
              </a:rPr>
              <a:t>累赘</a:t>
            </a:r>
            <a:r>
              <a:rPr lang="zh-CN" altLang="en-US" sz="4000" b="1" dirty="0"/>
              <a:t>     </a:t>
            </a:r>
            <a:r>
              <a:rPr lang="zh-CN" altLang="en-US" sz="4000" b="1" dirty="0">
                <a:solidFill>
                  <a:srgbClr val="FF0000"/>
                </a:solidFill>
              </a:rPr>
              <a:t>别扭</a:t>
            </a:r>
            <a:r>
              <a:rPr lang="zh-CN" altLang="en-US" sz="4000" b="1" dirty="0"/>
              <a:t>    拖</a:t>
            </a:r>
            <a:r>
              <a:rPr lang="zh-CN" altLang="en-US" sz="4000" b="1" dirty="0">
                <a:solidFill>
                  <a:srgbClr val="FF0000"/>
                </a:solidFill>
              </a:rPr>
              <a:t>沓</a:t>
            </a:r>
            <a:r>
              <a:rPr lang="zh-CN" altLang="en-US" sz="4000" b="1" dirty="0"/>
              <a:t>     妥</a:t>
            </a:r>
            <a:r>
              <a:rPr lang="zh-CN" altLang="en-US" sz="4000" b="1" dirty="0">
                <a:solidFill>
                  <a:srgbClr val="FF0000"/>
                </a:solidFill>
              </a:rPr>
              <a:t>帖</a:t>
            </a:r>
            <a:r>
              <a:rPr lang="zh-CN" altLang="en-US" sz="4000" b="1" dirty="0"/>
              <a:t>   </a:t>
            </a:r>
            <a:endParaRPr lang="zh-CN" altLang="en-US" sz="4000" b="1" dirty="0"/>
          </a:p>
        </p:txBody>
      </p:sp>
      <p:sp>
        <p:nvSpPr>
          <p:cNvPr id="17412" name="矩形 21517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8400" y="1136650"/>
            <a:ext cx="1158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rùn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3850" y="1136650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shū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6763" y="1136650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zhuó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7225" y="1136650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kěn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2688" y="1046163"/>
            <a:ext cx="17160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pì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6850" y="2538413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méng lóng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8400" y="2600325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léi zhui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5113" y="2517775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biè niu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4763" y="2538413"/>
            <a:ext cx="844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tà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12263" y="2538413"/>
            <a:ext cx="7000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tiē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 bwMode="auto">
          <a:xfrm>
            <a:off x="1528444" y="-5401"/>
            <a:ext cx="8229600" cy="1143004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读一读，写一写</a:t>
            </a:r>
            <a:endParaRPr kumimoji="0" lang="zh-CN" altLang="en-US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435" name="文本占位符 21506"/>
          <p:cNvSpPr>
            <a:spLocks noGrp="1"/>
          </p:cNvSpPr>
          <p:nvPr>
            <p:ph idx="1"/>
          </p:nvPr>
        </p:nvSpPr>
        <p:spPr>
          <a:xfrm>
            <a:off x="1585913" y="1368425"/>
            <a:ext cx="6707187" cy="4478338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/>
              <a:t>  </a:t>
            </a:r>
            <a:r>
              <a:rPr lang="zh-CN" altLang="en-US" sz="4000" b="1" dirty="0">
                <a:solidFill>
                  <a:srgbClr val="FF0000"/>
                </a:solidFill>
              </a:rPr>
              <a:t>诲</a:t>
            </a:r>
            <a:r>
              <a:rPr lang="zh-CN" altLang="en-US" sz="4000" b="1" dirty="0"/>
              <a:t>人不倦    不</a:t>
            </a:r>
            <a:r>
              <a:rPr lang="zh-CN" altLang="en-US" sz="4000" b="1" dirty="0">
                <a:solidFill>
                  <a:srgbClr val="FF0000"/>
                </a:solidFill>
              </a:rPr>
              <a:t>耻</a:t>
            </a:r>
            <a:r>
              <a:rPr lang="zh-CN" altLang="en-US" sz="4000" b="1" dirty="0"/>
              <a:t>下问  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   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</a:rPr>
              <a:t>颠沛</a:t>
            </a:r>
            <a:r>
              <a:rPr lang="zh-CN" altLang="en-US" sz="4000" b="1" dirty="0"/>
              <a:t>流离       以身</a:t>
            </a:r>
            <a:r>
              <a:rPr lang="zh-CN" altLang="en-US" sz="4000" b="1" dirty="0">
                <a:solidFill>
                  <a:srgbClr val="FF0000"/>
                </a:solidFill>
              </a:rPr>
              <a:t>作</a:t>
            </a:r>
            <a:r>
              <a:rPr lang="zh-CN" altLang="en-US" sz="4000" b="1" dirty="0"/>
              <a:t>则 </a:t>
            </a:r>
            <a:endParaRPr lang="zh-CN" altLang="en-US" sz="4000" b="1" dirty="0"/>
          </a:p>
        </p:txBody>
      </p:sp>
      <p:sp>
        <p:nvSpPr>
          <p:cNvPr id="18436" name="矩形 21517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7" name="图片 21519" descr="t01cb9564cca21f3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2850" y="188913"/>
            <a:ext cx="14954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90750" y="968375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huì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9538" y="862013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chǐ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2138" y="2349500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diān pèi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0" y="2409825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zuò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21505"/>
          <p:cNvSpPr>
            <a:spLocks noGrp="1"/>
          </p:cNvSpPr>
          <p:nvPr>
            <p:ph type="title"/>
          </p:nvPr>
        </p:nvSpPr>
        <p:spPr>
          <a:xfrm>
            <a:off x="1528763" y="-4762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/>
              <a:t>字词补充</a:t>
            </a:r>
            <a:endParaRPr lang="zh-CN" altLang="en-US" sz="4800" b="1" dirty="0"/>
          </a:p>
        </p:txBody>
      </p:sp>
      <p:sp>
        <p:nvSpPr>
          <p:cNvPr id="19459" name="文本占位符 21506"/>
          <p:cNvSpPr>
            <a:spLocks noGrp="1"/>
          </p:cNvSpPr>
          <p:nvPr>
            <p:ph idx="1"/>
          </p:nvPr>
        </p:nvSpPr>
        <p:spPr>
          <a:xfrm>
            <a:off x="1676400" y="1335088"/>
            <a:ext cx="7769225" cy="4329112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/>
              <a:t>简明</a:t>
            </a:r>
            <a:r>
              <a:rPr lang="zh-CN" altLang="en-US" sz="4000" b="1" dirty="0">
                <a:solidFill>
                  <a:srgbClr val="FF0000"/>
                </a:solidFill>
              </a:rPr>
              <a:t>扼</a:t>
            </a:r>
            <a:r>
              <a:rPr lang="zh-CN" altLang="en-US" sz="4000" b="1" dirty="0"/>
              <a:t>要       </a:t>
            </a:r>
            <a:r>
              <a:rPr lang="zh-CN" altLang="en-US" sz="4000" b="1" dirty="0">
                <a:solidFill>
                  <a:srgbClr val="FF0000"/>
                </a:solidFill>
              </a:rPr>
              <a:t>沾溉        </a:t>
            </a:r>
            <a:r>
              <a:rPr lang="zh-CN" altLang="en-US" sz="4000" b="1" dirty="0"/>
              <a:t>丁</a:t>
            </a:r>
            <a:r>
              <a:rPr lang="zh-CN" altLang="en-US" sz="4000" b="1" dirty="0">
                <a:solidFill>
                  <a:srgbClr val="FF0000"/>
                </a:solidFill>
              </a:rPr>
              <a:t>卯</a:t>
            </a:r>
            <a:r>
              <a:rPr lang="zh-CN" altLang="en-US" sz="4000" b="1" dirty="0"/>
              <a:t>             </a:t>
            </a:r>
            <a:endParaRPr lang="zh-CN" altLang="en-US" sz="4000" b="1" dirty="0"/>
          </a:p>
          <a:p>
            <a:pPr eaLnBrk="1" hangingPunct="1"/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自顾不</a:t>
            </a:r>
            <a:r>
              <a:rPr lang="zh-CN" altLang="en-US" sz="4000" b="1" dirty="0">
                <a:solidFill>
                  <a:srgbClr val="FF0000"/>
                </a:solidFill>
              </a:rPr>
              <a:t>暇</a:t>
            </a:r>
            <a:r>
              <a:rPr lang="zh-CN" altLang="en-US" sz="4000" b="1" dirty="0"/>
              <a:t>        </a:t>
            </a:r>
            <a:r>
              <a:rPr lang="zh-CN" altLang="zh-CN" sz="4000" b="1" dirty="0">
                <a:solidFill>
                  <a:srgbClr val="FF0000"/>
                </a:solidFill>
              </a:rPr>
              <a:t>冗</a:t>
            </a:r>
            <a:r>
              <a:rPr lang="zh-CN" altLang="zh-CN" sz="4000" b="1" dirty="0"/>
              <a:t>长     </a:t>
            </a:r>
            <a:endParaRPr lang="zh-CN" altLang="en-US" sz="4000" b="1" dirty="0"/>
          </a:p>
        </p:txBody>
      </p:sp>
      <p:sp>
        <p:nvSpPr>
          <p:cNvPr id="21508" name="矩形 21507"/>
          <p:cNvSpPr/>
          <p:nvPr/>
        </p:nvSpPr>
        <p:spPr>
          <a:xfrm>
            <a:off x="3136900" y="693738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è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4754563" y="82550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zhān gài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3630613" y="2222500"/>
            <a:ext cx="817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xiá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矩形 21512"/>
          <p:cNvSpPr/>
          <p:nvPr/>
        </p:nvSpPr>
        <p:spPr>
          <a:xfrm>
            <a:off x="5067300" y="2222500"/>
            <a:ext cx="119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rǒng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矩形 21517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5" name="图片 21519" descr="t01cb9564cca21f3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2850" y="188913"/>
            <a:ext cx="14954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658100" y="825500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mǎo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2" grpId="0"/>
      <p:bldP spid="2151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20" y="44450"/>
            <a:ext cx="5022850" cy="6798945"/>
          </a:xfrm>
        </p:spPr>
        <p:txBody>
          <a:bodyPr>
            <a:normAutofit fontScale="90000"/>
          </a:bodyPr>
          <a:p>
            <a:pPr algn="l"/>
            <a:r>
              <a:rPr lang="zh-CN" altLang="en-US" sz="6000">
                <a:solidFill>
                  <a:srgbClr val="FF0000"/>
                </a:solidFill>
              </a:rPr>
              <a:t>一、</a:t>
            </a:r>
            <a:r>
              <a:rPr lang="zh-CN" altLang="en-US" sz="6600">
                <a:solidFill>
                  <a:srgbClr val="FF0000"/>
                </a:solidFill>
              </a:rPr>
              <a:t>观照片、</a:t>
            </a:r>
            <a:br>
              <a:rPr lang="zh-CN" altLang="en-US" sz="6600">
                <a:solidFill>
                  <a:srgbClr val="FF0000"/>
                </a:solidFill>
              </a:rPr>
            </a:br>
            <a:r>
              <a:rPr lang="zh-CN" altLang="en-US" sz="6600">
                <a:solidFill>
                  <a:srgbClr val="FF0000"/>
                </a:solidFill>
              </a:rPr>
              <a:t>初识叶圣陶</a:t>
            </a:r>
            <a:br>
              <a:rPr lang="zh-CN" altLang="en-US" sz="6600">
                <a:solidFill>
                  <a:srgbClr val="FF0000"/>
                </a:solidFill>
              </a:rPr>
            </a:br>
            <a:br>
              <a:rPr lang="zh-CN" altLang="en-US" sz="6600">
                <a:solidFill>
                  <a:srgbClr val="FF0000"/>
                </a:solidFill>
              </a:rPr>
            </a:br>
            <a:r>
              <a:rPr lang="zh-CN" altLang="en-US" sz="6600">
                <a:solidFill>
                  <a:srgbClr val="FF0000"/>
                </a:solidFill>
              </a:rPr>
              <a:t>     </a:t>
            </a:r>
            <a:r>
              <a:rPr lang="zh-CN" altLang="en-US" sz="4000">
                <a:solidFill>
                  <a:schemeClr val="bg2">
                    <a:lumMod val="10000"/>
                  </a:schemeClr>
                </a:solidFill>
              </a:rPr>
              <a:t>有人说要想了解一个人，就要看他说了什么话，做了什么事，这样才能触摸到他的灵魂。下面就让我们一起走进文本听听他的故事。</a:t>
            </a:r>
            <a:br>
              <a:rPr lang="zh-CN" altLang="en-US" sz="6600">
                <a:solidFill>
                  <a:schemeClr val="bg2">
                    <a:lumMod val="10000"/>
                  </a:schemeClr>
                </a:solidFill>
              </a:rPr>
            </a:br>
            <a:endParaRPr lang="zh-CN" altLang="en-US" sz="660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5363" name="Picture 4" descr="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81270" y="44450"/>
            <a:ext cx="7359015" cy="679831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二、略读文，感知叶圣陶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" y="1825625"/>
            <a:ext cx="12173585" cy="4351655"/>
          </a:xfrm>
        </p:spPr>
        <p:txBody>
          <a:bodyPr/>
          <a:p>
            <a:pPr marL="0" indent="0">
              <a:buNone/>
            </a:pPr>
            <a:r>
              <a:rPr lang="en-US" altLang="zh-CN" sz="6000"/>
              <a:t>        </a:t>
            </a:r>
            <a:r>
              <a:rPr lang="zh-CN" altLang="en-US" sz="6000"/>
              <a:t>略读课文，尽量在五分钟内读完课文（本文2000字左右），找出文中评价性的语句，感受在作者的笔下，叶圣陶又是一个怎样的人。</a:t>
            </a:r>
            <a:endParaRPr lang="zh-CN" altLang="en-US" sz="6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8890" y="512445"/>
            <a:ext cx="12192000" cy="6304280"/>
          </a:xfrm>
        </p:spPr>
        <p:txBody>
          <a:bodyPr>
            <a:noAutofit/>
          </a:bodyPr>
          <a:p>
            <a:r>
              <a:rPr lang="en-US" altLang="zh-CN" sz="360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、我常常跟别人说：“叶老既是躬行君子，又能学而不厌，诲人不倦，所以确是人之师表。”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sz="360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、凡是同叶圣陶先生有些交往的，无不为他的待人深厚而感动。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sz="360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、文字之外，日常交往，他同样是一以贯之，宽厚待人。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sz="360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、以上说待人厚，是叶圣陶先生为人的宽的一面。他还有严的一面，是律己，这包括正心修身和“己欲立而立人，己欲达而达人”。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sz="360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、在文风方面，叶圣陶先生还特别重视“简洁”。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sz="360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、在我认识的一些前辈和同辈里，重视语文，努力求完美，并且以身作则，鞠躬尽瘁，叶圣陶先生应该说是第一位。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2740</Words>
  <Application>WPS 演示</Application>
  <PresentationFormat>宽屏</PresentationFormat>
  <Paragraphs>129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隶书</vt:lpstr>
      <vt:lpstr>楷体_GB2312</vt:lpstr>
      <vt:lpstr>华文细黑</vt:lpstr>
      <vt:lpstr>微软雅黑</vt:lpstr>
      <vt:lpstr>Arial Unicode MS</vt:lpstr>
      <vt:lpstr>Calibri Light</vt:lpstr>
      <vt:lpstr>Calibri</vt:lpstr>
      <vt:lpstr>新宋体</vt:lpstr>
      <vt:lpstr>Office 主题</vt:lpstr>
      <vt:lpstr>PowerPoint 演示文稿</vt:lpstr>
      <vt:lpstr>PowerPoint 演示文稿</vt:lpstr>
      <vt:lpstr>PowerPoint 演示文稿</vt:lpstr>
      <vt:lpstr>读一读，写一写</vt:lpstr>
      <vt:lpstr>读一读，写一写</vt:lpstr>
      <vt:lpstr>字词补充</vt:lpstr>
      <vt:lpstr>一、观照片、 初识叶圣陶       有人说要想了解一个人，就要看他说了什么话，做了什么事，这样才能触摸到他的灵魂。下面就让我们一起走进文本听听他的故事。 </vt:lpstr>
      <vt:lpstr>二、略读文，感知叶圣陶</vt:lpstr>
      <vt:lpstr>PowerPoint 演示文稿</vt:lpstr>
      <vt:lpstr>        观察一下这几句关键句，其中有一句是关键句中的关键句，它起着承上启下的过渡作用，你有没有发现。</vt:lpstr>
      <vt:lpstr>三、精读文  景仰叶圣陶</vt:lpstr>
      <vt:lpstr>         我出于对他的尊敬，想不直接动笔，只提一些商酌性的意见。他说：“不必客气。这样反而费事，还是直接改上。不限于语言，有什么不妥都改。千万不要慎重，怕改得不妥。我觉得不妥再改回来。”我觉得这里能体现叶圣陶先生的宽厚。 </vt:lpstr>
      <vt:lpstr>【赏读“行”中的宽厚】</vt:lpstr>
      <vt:lpstr>PowerPoint 演示文稿</vt:lpstr>
      <vt:lpstr>“他看我的地址是公寓，以为公寓必是旅店一类，想到我在京城工作这么多年，最后沦为住旅店，感到很悲伤。”</vt:lpstr>
      <vt:lpstr>        以上说的都是叶老的宽厚待人，叶老对己的严又严到什么程度呢？请用“叶圣陶先生的严，严到 （                                      ） 的程度。”的句式表达你对叶老谨严律己的理解。</vt:lpstr>
      <vt:lpstr>四、跳出文  深知叶圣陶</vt:lpstr>
      <vt:lpstr>“秉臣”他愿做一个忠国、爱国、用一己之力改变国家之命运的臣子。“圣陶”他又多么希望自己能像圣人先贤一样造就万物、育化万物。</vt:lpstr>
      <vt:lpstr>         叶圣陶先生，人，往矣，我们常常想到他的业绩，想到他的美德。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3</cp:revision>
  <dcterms:created xsi:type="dcterms:W3CDTF">2015-05-05T08:02:00Z</dcterms:created>
  <dcterms:modified xsi:type="dcterms:W3CDTF">2018-05-02T14:15:44Z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