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54" r:id="rId3"/>
    <p:sldId id="337" r:id="rId4"/>
    <p:sldId id="378" r:id="rId5"/>
    <p:sldId id="449" r:id="rId6"/>
    <p:sldId id="441" r:id="rId7"/>
    <p:sldId id="333" r:id="rId8"/>
    <p:sldId id="460" r:id="rId9"/>
    <p:sldId id="518" r:id="rId10"/>
    <p:sldId id="408" r:id="rId11"/>
    <p:sldId id="413" r:id="rId12"/>
    <p:sldId id="443" r:id="rId13"/>
    <p:sldId id="445" r:id="rId14"/>
    <p:sldId id="444" r:id="rId15"/>
    <p:sldId id="414" r:id="rId16"/>
    <p:sldId id="452" r:id="rId17"/>
    <p:sldId id="416" r:id="rId18"/>
    <p:sldId id="564" r:id="rId19"/>
    <p:sldId id="565" r:id="rId20"/>
    <p:sldId id="566" r:id="rId21"/>
    <p:sldId id="474" r:id="rId22"/>
    <p:sldId id="485" r:id="rId23"/>
    <p:sldId id="435" r:id="rId24"/>
    <p:sldId id="464" r:id="rId25"/>
    <p:sldId id="465" r:id="rId26"/>
    <p:sldId id="436" r:id="rId27"/>
    <p:sldId id="517" r:id="rId28"/>
    <p:sldId id="484" r:id="rId29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CC66"/>
    <a:srgbClr val="FF6600"/>
    <a:srgbClr val="FF0066"/>
    <a:srgbClr val="CC66FF"/>
    <a:srgbClr val="00FF99"/>
    <a:srgbClr val="6600FF"/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853"/>
    <p:restoredTop sz="94659"/>
  </p:normalViewPr>
  <p:slideViewPr>
    <p:cSldViewPr showGuides="1">
      <p:cViewPr varScale="1">
        <p:scale>
          <a:sx n="71" d="100"/>
          <a:sy n="71" d="100"/>
        </p:scale>
        <p:origin x="-89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394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164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64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64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microsoft.com/office/2007/relationships/media" Target="file:///D:\360&#26497;&#36895;&#27983;&#35272;&#22120;&#19979;&#36733;\&#26472;&#32475;&#12298;&#32769;&#29579;&#12299;\&#26472;&#32475;&#12298;&#32769;&#29579;&#12299;.mp3" TargetMode="External"/><Relationship Id="rId3" Type="http://schemas.openxmlformats.org/officeDocument/2006/relationships/audio" Target="file:///D:\360&#26497;&#36895;&#27983;&#35272;&#22120;&#19979;&#36733;\&#26472;&#32475;&#12298;&#32769;&#29579;&#12299;\&#26472;&#32475;&#12298;&#32769;&#29579;&#12299;.mp3" TargetMode="Externa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内容占位符 33793"/>
          <p:cNvSpPr>
            <a:spLocks noGrp="1"/>
          </p:cNvSpPr>
          <p:nvPr>
            <p:ph idx="1"/>
          </p:nvPr>
        </p:nvSpPr>
        <p:spPr>
          <a:xfrm>
            <a:off x="250825" y="1412875"/>
            <a:ext cx="5184775" cy="4256088"/>
          </a:xfrm>
        </p:spPr>
        <p:txBody>
          <a:bodyPr wrap="square" anchor="t">
            <a:spAutoFit/>
          </a:bodyPr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600" b="1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b="1" dirty="0">
                <a:latin typeface="华文楷体" pitchFamily="2" charset="-122"/>
                <a:ea typeface="华文楷体" pitchFamily="2" charset="-122"/>
              </a:rPr>
              <a:t>一</a:t>
            </a:r>
            <a:r>
              <a:rPr lang="zh-CN" altLang="en-US" b="1">
                <a:latin typeface="华文楷体" pitchFamily="2" charset="-122"/>
                <a:ea typeface="华文楷体" pitchFamily="2" charset="-122"/>
              </a:rPr>
              <a:t>个车夫能跟作家成为朋友吗？一个幸运的人会怎样对待不幸的人呢</a:t>
            </a:r>
            <a:r>
              <a:rPr lang="en-US" altLang="zh-CN" b="1">
                <a:latin typeface="Times New Roman" panose="02020603050405020304" pitchFamily="18" charset="0"/>
                <a:ea typeface="华文楷体" pitchFamily="2" charset="-122"/>
              </a:rPr>
              <a:t>?</a:t>
            </a:r>
            <a:r>
              <a:rPr lang="zh-CN" altLang="en-US" b="1">
                <a:latin typeface="华文楷体" pitchFamily="2" charset="-122"/>
                <a:ea typeface="华文楷体" pitchFamily="2" charset="-122"/>
              </a:rPr>
              <a:t>信赖真的能创造出美好的境界吗？今天，就让我们跟着杨绛，一起走近</a:t>
            </a:r>
            <a:r>
              <a:rPr lang="en-US" altLang="zh-CN" b="1"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b="1">
                <a:latin typeface="华文楷体" pitchFamily="2" charset="-122"/>
                <a:ea typeface="华文楷体" pitchFamily="2" charset="-122"/>
              </a:rPr>
              <a:t>老王</a:t>
            </a:r>
            <a:r>
              <a:rPr lang="en-US" altLang="zh-CN" b="1"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b="1">
                <a:latin typeface="华文楷体" pitchFamily="2" charset="-122"/>
                <a:ea typeface="华文楷体" pitchFamily="2" charset="-122"/>
              </a:rPr>
              <a:t>，解开心中的谜团。</a:t>
            </a:r>
            <a:endParaRPr lang="zh-CN" altLang="en-US" b="1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3795" name="图片 33794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91200" y="1752600"/>
            <a:ext cx="2794000" cy="4191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6" name="图片 33795" descr="ni_png_006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6100" y="5232400"/>
            <a:ext cx="1625600" cy="16256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3797" name="组合 33796"/>
          <p:cNvGrpSpPr/>
          <p:nvPr/>
        </p:nvGrpSpPr>
        <p:grpSpPr>
          <a:xfrm>
            <a:off x="2895600" y="457200"/>
            <a:ext cx="3200400" cy="990600"/>
            <a:chOff x="0" y="0"/>
            <a:chExt cx="2016" cy="624"/>
          </a:xfrm>
        </p:grpSpPr>
        <p:sp>
          <p:nvSpPr>
            <p:cNvPr id="2053" name="圆角矩形 33797"/>
            <p:cNvSpPr/>
            <p:nvPr/>
          </p:nvSpPr>
          <p:spPr>
            <a:xfrm>
              <a:off x="0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  <a:tileRect/>
            </a:gradFill>
            <a:ln w="28575" cap="flat" cmpd="sng">
              <a:solidFill>
                <a:srgbClr val="9900F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107763" dir="13499999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p>
              <a:pPr lvl="0" indent="0" algn="ctr"/>
              <a:endParaRPr lang="zh-CN" altLang="en-US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4" name="文本框 33798"/>
            <p:cNvSpPr txBox="1"/>
            <p:nvPr/>
          </p:nvSpPr>
          <p:spPr>
            <a:xfrm>
              <a:off x="0" y="48"/>
              <a:ext cx="2016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 algn="ctr"/>
              <a:r>
                <a:rPr lang="zh-CN" altLang="en-US" sz="4400" b="1">
                  <a:solidFill>
                    <a:srgbClr val="CC0000"/>
                  </a:solidFill>
                  <a:latin typeface="Times New Roman" panose="02020603050405020304" pitchFamily="18" charset="0"/>
                  <a:ea typeface="方正姚体" pitchFamily="2" charset="-122"/>
                </a:rPr>
                <a:t>导入新课</a:t>
              </a:r>
              <a:endParaRPr lang="zh-CN" altLang="en-US" sz="4400" b="1">
                <a:solidFill>
                  <a:srgbClr val="CC0000"/>
                </a:solidFill>
                <a:latin typeface="Times New Roman" panose="02020603050405020304" pitchFamily="18" charset="0"/>
                <a:ea typeface="方正姚体" pitchFamily="2" charset="-122"/>
              </a:endParaRPr>
            </a:p>
          </p:txBody>
        </p:sp>
      </p:grp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charRg st="0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3794">
                                            <p:txEl>
                                              <p:charRg st="0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794">
                                            <p:txEl>
                                              <p:charRg st="0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Picture 12" descr="2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220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6595" name="Rectangle 3"/>
          <p:cNvSpPr/>
          <p:nvPr/>
        </p:nvSpPr>
        <p:spPr>
          <a:xfrm>
            <a:off x="1476375" y="400050"/>
            <a:ext cx="7062788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3600" b="1" dirty="0">
                <a:solidFill>
                  <a:srgbClr val="99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职业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靠一辆破旧三轮维持生活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6596" name="Rectangle 4"/>
          <p:cNvSpPr/>
          <p:nvPr/>
        </p:nvSpPr>
        <p:spPr>
          <a:xfrm>
            <a:off x="1476375" y="1695450"/>
            <a:ext cx="4841875" cy="14652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solidFill>
                  <a:srgbClr val="99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生活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打了一辈子光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棍，孤苦伶仃 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6597" name="Rectangle 5"/>
          <p:cNvSpPr/>
          <p:nvPr/>
        </p:nvSpPr>
        <p:spPr>
          <a:xfrm>
            <a:off x="1403350" y="3403600"/>
            <a:ext cx="7489825" cy="1465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solidFill>
                  <a:srgbClr val="99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身体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眼睛残疾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endParaRPr lang="en-US" altLang="zh-CN" sz="36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              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生意受影响。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6598" name="Rectangle 6"/>
          <p:cNvSpPr/>
          <p:nvPr/>
        </p:nvSpPr>
        <p:spPr>
          <a:xfrm>
            <a:off x="1476375" y="5059363"/>
            <a:ext cx="5761038" cy="1465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solidFill>
                  <a:srgbClr val="99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居住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荒僻的小胡同，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塌败的小屋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6599" name="Text Box 7"/>
          <p:cNvSpPr txBox="1"/>
          <p:nvPr/>
        </p:nvSpPr>
        <p:spPr>
          <a:xfrm>
            <a:off x="249238" y="1412875"/>
            <a:ext cx="793750" cy="4752975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华文彩云" pitchFamily="2" charset="-122"/>
              </a:rPr>
              <a:t>凄凉艰难的老王</a:t>
            </a:r>
            <a:endParaRPr lang="zh-CN" altLang="en-US" sz="4000" b="1" dirty="0">
              <a:latin typeface="Arial" panose="020B0604020202020204" pitchFamily="34" charset="0"/>
              <a:ea typeface="华文彩云" pitchFamily="2" charset="-122"/>
            </a:endParaRPr>
          </a:p>
        </p:txBody>
      </p:sp>
      <p:sp>
        <p:nvSpPr>
          <p:cNvPr id="366600" name="AutoShape 8"/>
          <p:cNvSpPr/>
          <p:nvPr/>
        </p:nvSpPr>
        <p:spPr>
          <a:xfrm>
            <a:off x="1042988" y="765175"/>
            <a:ext cx="215900" cy="4968875"/>
          </a:xfrm>
          <a:prstGeom prst="leftBrace">
            <a:avLst>
              <a:gd name="adj1" fmla="val 191682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7" name="WordArt 10"/>
          <p:cNvSpPr>
            <a:spLocks noTextEdit="1"/>
          </p:cNvSpPr>
          <p:nvPr/>
        </p:nvSpPr>
        <p:spPr>
          <a:xfrm>
            <a:off x="6732588" y="2565400"/>
            <a:ext cx="1800225" cy="194468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93977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800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华文行楷" charset="0"/>
                <a:ea typeface="华文行楷" charset="0"/>
              </a:rPr>
              <a:t>苦</a:t>
            </a:r>
            <a:endParaRPr lang="zh-CN" altLang="en-US" sz="800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华文行楷" charset="0"/>
              <a:ea typeface="华文行楷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3665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3665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3665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66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66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66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66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66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6595" grpId="0"/>
      <p:bldP spid="366596" grpId="0"/>
      <p:bldP spid="366597" grpId="0"/>
      <p:bldP spid="366598" grpId="0"/>
      <p:bldP spid="366599" grpId="0"/>
      <p:bldP spid="36660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Picture 5" descr="2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220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2" name="Rectangle 2"/>
          <p:cNvSpPr>
            <a:spLocks noGrp="1"/>
          </p:cNvSpPr>
          <p:nvPr>
            <p:ph type="title"/>
          </p:nvPr>
        </p:nvSpPr>
        <p:spPr>
          <a:xfrm>
            <a:off x="395288" y="692150"/>
            <a:ext cx="8229600" cy="1858963"/>
          </a:xfrm>
        </p:spPr>
        <p:txBody>
          <a:bodyPr wrap="square" lIns="91440" tIns="45720" rIns="91440" bIns="45720" anchor="ctr"/>
          <a:p>
            <a:pPr algn="l" eaLnBrk="1" hangingPunct="1"/>
            <a:r>
              <a:rPr lang="en-US" altLang="zh-CN" sz="3600" b="1">
                <a:solidFill>
                  <a:srgbClr val="FF0000"/>
                </a:solidFill>
              </a:rPr>
              <a:t>       </a:t>
            </a:r>
            <a:r>
              <a:rPr lang="zh-CN" altLang="en-US" sz="3600" b="1" dirty="0">
                <a:solidFill>
                  <a:srgbClr val="FF0000"/>
                </a:solidFill>
              </a:rPr>
              <a:t>课文第</a:t>
            </a:r>
            <a:r>
              <a:rPr lang="en-US" altLang="zh-CN" sz="3600" b="1">
                <a:solidFill>
                  <a:srgbClr val="FF0000"/>
                </a:solidFill>
              </a:rPr>
              <a:t>3</a:t>
            </a:r>
            <a:r>
              <a:rPr lang="zh-CN" altLang="en-US" sz="3600" b="1" dirty="0">
                <a:solidFill>
                  <a:srgbClr val="FF0000"/>
                </a:solidFill>
              </a:rPr>
              <a:t>自然段写老王的生理残疾，还介绍了人们对老王的态度。别人如何对待老王？</a:t>
            </a:r>
            <a:r>
              <a:rPr lang="zh-CN" altLang="en-US" sz="4000" dirty="0">
                <a:solidFill>
                  <a:srgbClr val="FF0000"/>
                </a:solidFill>
              </a:rPr>
              <a:t> 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399363" name="Rectangle 3"/>
          <p:cNvSpPr>
            <a:spLocks noGrp="1"/>
          </p:cNvSpPr>
          <p:nvPr>
            <p:ph idx="1"/>
          </p:nvPr>
        </p:nvSpPr>
        <p:spPr>
          <a:xfrm>
            <a:off x="684213" y="2997200"/>
            <a:ext cx="8218487" cy="2087563"/>
          </a:xfrm>
        </p:spPr>
        <p:txBody>
          <a:bodyPr wrap="square" lIns="91440" tIns="45720" rIns="91440" bIns="45720" anchor="t"/>
          <a:p>
            <a:pPr eaLnBrk="1" hangingPunct="1">
              <a:buNone/>
            </a:pPr>
            <a:r>
              <a:rPr lang="en-US" altLang="zh-CN" sz="3600" b="1">
                <a:solidFill>
                  <a:srgbClr val="99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3600" b="1" dirty="0">
                <a:solidFill>
                  <a:srgbClr val="99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、不愿坐他的车；</a:t>
            </a:r>
            <a:endParaRPr lang="zh-CN" altLang="en-US" sz="3600" b="1" dirty="0">
              <a:solidFill>
                <a:srgbClr val="990099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buNone/>
            </a:pPr>
            <a:r>
              <a:rPr lang="en-US" altLang="zh-CN" sz="3600" b="1">
                <a:solidFill>
                  <a:srgbClr val="99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3600" b="1" dirty="0">
                <a:solidFill>
                  <a:srgbClr val="99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、叫他</a:t>
            </a:r>
            <a:r>
              <a:rPr lang="zh-CN" altLang="en-US" sz="3600" b="1" dirty="0">
                <a:solidFill>
                  <a:srgbClr val="990099"/>
                </a:solidFill>
                <a:ea typeface="楷体_GB2312" panose="02010609030101010101" pitchFamily="49" charset="-122"/>
              </a:rPr>
              <a:t>“</a:t>
            </a:r>
            <a:r>
              <a:rPr lang="zh-CN" altLang="en-US" sz="3600" b="1" dirty="0">
                <a:solidFill>
                  <a:srgbClr val="99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老光棍</a:t>
            </a:r>
            <a:r>
              <a:rPr lang="zh-CN" altLang="en-US" sz="3600" b="1" dirty="0">
                <a:solidFill>
                  <a:srgbClr val="990099"/>
                </a:solidFill>
                <a:ea typeface="楷体_GB2312" panose="02010609030101010101" pitchFamily="49" charset="-122"/>
              </a:rPr>
              <a:t>”</a:t>
            </a:r>
            <a:r>
              <a:rPr lang="zh-CN" altLang="en-US" sz="3600" b="1" dirty="0">
                <a:solidFill>
                  <a:srgbClr val="99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；</a:t>
            </a:r>
            <a:endParaRPr lang="zh-CN" altLang="en-US" sz="3600" b="1" dirty="0">
              <a:solidFill>
                <a:srgbClr val="990099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buNone/>
            </a:pPr>
            <a:r>
              <a:rPr lang="en-US" altLang="zh-CN" sz="3600" b="1">
                <a:solidFill>
                  <a:srgbClr val="99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</a:t>
            </a:r>
            <a:r>
              <a:rPr lang="zh-CN" altLang="en-US" sz="3600" b="1" dirty="0">
                <a:solidFill>
                  <a:srgbClr val="99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、恶意的揣测他眼睛瞎掉的原因。</a:t>
            </a:r>
            <a:endParaRPr lang="zh-CN" altLang="en-US" sz="3600" b="1" dirty="0">
              <a:solidFill>
                <a:srgbClr val="990099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buNone/>
            </a:pPr>
            <a:endParaRPr lang="en-US" altLang="zh-CN">
              <a:solidFill>
                <a:srgbClr val="99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6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6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6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63">
                                            <p:txEl>
                                              <p:charRg st="1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99363">
                                            <p:txEl>
                                              <p:charRg st="1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9363">
                                            <p:txEl>
                                              <p:charRg st="1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63">
                                            <p:txEl>
                                              <p:charRg st="21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99363">
                                            <p:txEl>
                                              <p:charRg st="21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99363">
                                            <p:txEl>
                                              <p:charRg st="21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5" name="Picture 5" descr="2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220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3460" name="Rectangle 4"/>
          <p:cNvSpPr>
            <a:spLocks noGrp="1"/>
          </p:cNvSpPr>
          <p:nvPr>
            <p:ph idx="1"/>
          </p:nvPr>
        </p:nvSpPr>
        <p:spPr>
          <a:xfrm>
            <a:off x="539750" y="1773238"/>
            <a:ext cx="8229600" cy="4525962"/>
          </a:xfrm>
        </p:spPr>
        <p:txBody>
          <a:bodyPr wrap="square" lIns="91440" tIns="45720" rIns="91440" bIns="45720" anchor="t"/>
          <a:p>
            <a:pPr algn="ctr" eaLnBrk="1" hangingPunct="1">
              <a:buNone/>
            </a:pPr>
            <a:r>
              <a:rPr lang="zh-CN" altLang="en-US" sz="4000" b="1" dirty="0"/>
              <a:t>身体之苦：弯腰曲背，瞎眼残年。</a:t>
            </a:r>
            <a:endParaRPr lang="zh-CN" altLang="en-US" sz="4000" b="1" dirty="0"/>
          </a:p>
          <a:p>
            <a:pPr algn="ctr" eaLnBrk="1" hangingPunct="1">
              <a:buNone/>
            </a:pPr>
            <a:r>
              <a:rPr lang="zh-CN" altLang="en-US" sz="4000" b="1" dirty="0"/>
              <a:t>生活之苦：塌败小屋，三轮为生。</a:t>
            </a:r>
            <a:endParaRPr lang="zh-CN" altLang="en-US" sz="4000" b="1" dirty="0"/>
          </a:p>
          <a:p>
            <a:pPr algn="ctr" eaLnBrk="1" hangingPunct="1">
              <a:buNone/>
            </a:pPr>
            <a:r>
              <a:rPr lang="zh-CN" altLang="en-US" sz="4000" b="1" dirty="0"/>
              <a:t>精神之苦：孤独无亲，备受轻视。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460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3460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3460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460">
                                            <p:txEl>
                                              <p:charRg st="16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3460">
                                            <p:txEl>
                                              <p:charRg st="16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3460">
                                            <p:txEl>
                                              <p:charRg st="16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460">
                                            <p:txEl>
                                              <p:charRg st="32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3460">
                                            <p:txEl>
                                              <p:charRg st="32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3460">
                                            <p:txEl>
                                              <p:charRg st="32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3460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09" name="Picture 4" descr="2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220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0" name="Text Box 2"/>
          <p:cNvSpPr txBox="1"/>
          <p:nvPr/>
        </p:nvSpPr>
        <p:spPr>
          <a:xfrm>
            <a:off x="755650" y="908050"/>
            <a:ext cx="5327650" cy="10985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6600" b="1" dirty="0">
                <a:solidFill>
                  <a:srgbClr val="99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研讨探究</a:t>
            </a:r>
            <a:endParaRPr lang="zh-CN" altLang="en-US" sz="6600" b="1" dirty="0">
              <a:solidFill>
                <a:srgbClr val="99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0387" name="Text Box 3"/>
          <p:cNvSpPr txBox="1"/>
          <p:nvPr/>
        </p:nvSpPr>
        <p:spPr>
          <a:xfrm>
            <a:off x="900113" y="2852738"/>
            <a:ext cx="7705725" cy="10064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lvl="0" indent="0" algn="just">
              <a:spcBef>
                <a:spcPct val="50000"/>
              </a:spcBef>
            </a:pPr>
            <a:r>
              <a:rPr lang="en-US" altLang="zh-CN" sz="60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60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、研讨老王之</a:t>
            </a:r>
            <a:r>
              <a:rPr lang="zh-CN" altLang="en-US" sz="60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“</a:t>
            </a:r>
            <a:r>
              <a:rPr lang="zh-CN" altLang="en-US" sz="60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善</a:t>
            </a:r>
            <a:r>
              <a:rPr lang="zh-CN" altLang="en-US" sz="60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”</a:t>
            </a:r>
            <a:endParaRPr lang="zh-CN" altLang="en-US" sz="60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0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038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3" name="Picture 8" descr="2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220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7619" name="Rectangle 3"/>
          <p:cNvSpPr>
            <a:spLocks noGrp="1"/>
          </p:cNvSpPr>
          <p:nvPr>
            <p:ph idx="1"/>
          </p:nvPr>
        </p:nvSpPr>
        <p:spPr>
          <a:xfrm>
            <a:off x="457200" y="1052513"/>
            <a:ext cx="8229600" cy="5256212"/>
          </a:xfrm>
        </p:spPr>
        <p:txBody>
          <a:bodyPr wrap="square" lIns="91440" tIns="45720" rIns="91440" bIns="45720" anchor="t"/>
          <a:p>
            <a:pPr eaLnBrk="1" hangingPunct="1">
              <a:buNone/>
            </a:pPr>
            <a:r>
              <a:rPr lang="en-US" altLang="zh-CN" sz="3600">
                <a:ea typeface="黑体" panose="02010600030101010101" pitchFamily="2" charset="-122"/>
              </a:rPr>
              <a:t>          </a:t>
            </a:r>
            <a:r>
              <a:rPr lang="zh-CN" altLang="en-US" sz="3600" b="1" dirty="0">
                <a:ea typeface="黑体" panose="02010600030101010101" pitchFamily="2" charset="-122"/>
              </a:rPr>
              <a:t>朗读读课文</a:t>
            </a:r>
            <a:r>
              <a:rPr lang="en-US" altLang="zh-CN" sz="3600" b="1">
                <a:ea typeface="黑体" panose="02010600030101010101" pitchFamily="2" charset="-122"/>
              </a:rPr>
              <a:t>5—22</a:t>
            </a:r>
            <a:r>
              <a:rPr lang="zh-CN" altLang="en-US" sz="3600" b="1" dirty="0">
                <a:ea typeface="黑体" panose="02010600030101010101" pitchFamily="2" charset="-122"/>
              </a:rPr>
              <a:t>自然段，思考下列问题：</a:t>
            </a:r>
            <a:endParaRPr lang="zh-CN" altLang="en-US" sz="3600" b="1" dirty="0">
              <a:ea typeface="黑体" panose="02010600030101010101" pitchFamily="2" charset="-122"/>
            </a:endParaRPr>
          </a:p>
          <a:p>
            <a:pPr algn="just" eaLnBrk="1" hangingPunct="1"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   ①作者记叙了与老王交往中的哪几件事？这几件事说明老王品质如何？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algn="just" eaLnBrk="1" hangingPunct="1">
              <a:buNone/>
            </a:pP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algn="just" eaLnBrk="1" hangingPunct="1"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   ②老王所做的哪一件事最令你感动？为什么？</a:t>
            </a:r>
            <a:r>
              <a:rPr lang="zh-CN" altLang="en-US" sz="3600" b="1" dirty="0">
                <a:ea typeface="黑体" panose="02010600030101010101" pitchFamily="2" charset="-122"/>
              </a:rPr>
              <a:t> </a:t>
            </a:r>
            <a:endParaRPr lang="zh-CN" altLang="en-US" sz="3600" b="1" dirty="0">
              <a:ea typeface="黑体" panose="02010600030101010101" pitchFamily="2" charset="-122"/>
            </a:endParaRPr>
          </a:p>
          <a:p>
            <a:pPr algn="just" eaLnBrk="1" hangingPunct="1"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   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19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7619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7619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19">
                                            <p:txEl>
                                              <p:charRg st="31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7619">
                                            <p:txEl>
                                              <p:charRg st="31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7619">
                                            <p:txEl>
                                              <p:charRg st="31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19">
                                            <p:txEl>
                                              <p:charRg st="67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7619">
                                            <p:txEl>
                                              <p:charRg st="67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67619">
                                            <p:txEl>
                                              <p:charRg st="67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19">
                                            <p:txEl>
                                              <p:charRg st="92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7619">
                                            <p:txEl>
                                              <p:charRg st="92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7619">
                                            <p:txEl>
                                              <p:charRg st="92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761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Rectangle 2"/>
          <p:cNvSpPr>
            <a:spLocks noGrp="1"/>
          </p:cNvSpPr>
          <p:nvPr>
            <p:ph type="title"/>
          </p:nvPr>
        </p:nvSpPr>
        <p:spPr>
          <a:xfrm>
            <a:off x="1095375" y="260350"/>
            <a:ext cx="6572250" cy="1143000"/>
          </a:xfrm>
        </p:spPr>
        <p:txBody>
          <a:bodyPr wrap="square" lIns="91440" tIns="45720" rIns="91440" bIns="45720" anchor="ctr"/>
          <a:p>
            <a:pPr algn="l" eaLnBrk="1" hangingPunct="1"/>
            <a:r>
              <a:rPr lang="zh-CN" altLang="en-US" sz="5400" b="1" dirty="0">
                <a:solidFill>
                  <a:srgbClr val="990099"/>
                </a:solidFill>
              </a:rPr>
              <a:t>精读课文，填写下表</a:t>
            </a:r>
            <a:endParaRPr lang="zh-CN" altLang="en-US" sz="5400" b="1" dirty="0">
              <a:solidFill>
                <a:srgbClr val="990099"/>
              </a:solidFill>
            </a:endParaRPr>
          </a:p>
        </p:txBody>
      </p:sp>
      <p:graphicFrame>
        <p:nvGraphicFramePr>
          <p:cNvPr id="369667" name="Group 3"/>
          <p:cNvGraphicFramePr>
            <a:graphicFrameLocks noGrp="1"/>
          </p:cNvGraphicFramePr>
          <p:nvPr>
            <p:ph idx="1"/>
          </p:nvPr>
        </p:nvGraphicFramePr>
        <p:xfrm>
          <a:off x="457200" y="1610995"/>
          <a:ext cx="8229600" cy="4792980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112204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事件</a:t>
                      </a:r>
                      <a:endParaRPr kumimoji="0" lang="zh-CN" altLang="en-US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老王的品质</a:t>
                      </a:r>
                      <a:endParaRPr kumimoji="0" lang="zh-CN" altLang="en-US" sz="4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1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buClrTx/>
                        <a:buSzTx/>
                        <a:buFontTx/>
                        <a:buNone/>
                      </a:pP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0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430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9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1" name="Picture 21" descr="2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220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914400" y="260350"/>
            <a:ext cx="8229600" cy="1143000"/>
          </a:xfrm>
        </p:spPr>
        <p:txBody>
          <a:bodyPr wrap="square" lIns="91440" tIns="45720" rIns="91440" bIns="45720" anchor="ctr"/>
          <a:p>
            <a:pPr algn="l" eaLnBrk="1" hangingPunct="1"/>
            <a:r>
              <a:rPr lang="zh-CN" altLang="en-US" sz="5400" b="1" dirty="0">
                <a:solidFill>
                  <a:srgbClr val="990099"/>
                </a:solidFill>
              </a:rPr>
              <a:t>精读课文，填写下表</a:t>
            </a:r>
            <a:endParaRPr lang="zh-CN" altLang="en-US" sz="5400" b="1" dirty="0">
              <a:solidFill>
                <a:srgbClr val="990099"/>
              </a:solidFill>
            </a:endParaRPr>
          </a:p>
        </p:txBody>
      </p:sp>
      <p:graphicFrame>
        <p:nvGraphicFramePr>
          <p:cNvPr id="369667" name="Group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641850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11322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事件</a:t>
                      </a:r>
                      <a:endParaRPr kumimoji="0" lang="zh-CN" altLang="en-US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老王的品质</a:t>
                      </a:r>
                      <a:endParaRPr kumimoji="0" lang="zh-CN" altLang="en-US" sz="4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22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送冰块，车费减半</a:t>
                      </a: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老实厚道</a:t>
                      </a:r>
                      <a:endParaRPr kumimoji="0" lang="zh-CN" altLang="en-US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0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送钱先生看病，不要钱</a:t>
                      </a:r>
                      <a:endParaRPr kumimoji="0" lang="zh-CN" alt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重感情，讲仁义</a:t>
                      </a:r>
                      <a:endParaRPr kumimoji="0" lang="zh-CN" altLang="en-US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1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临死前送来香油、鸡蛋</a:t>
                      </a:r>
                      <a:endParaRPr kumimoji="0" lang="zh-CN" alt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知恩必报</a:t>
                      </a:r>
                      <a:endParaRPr kumimoji="0" lang="zh-CN" altLang="en-US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3902710" y="4812665"/>
            <a:ext cx="189357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>
                <a:solidFill>
                  <a:srgbClr val="FF0000"/>
                </a:solidFill>
                <a:latin typeface="华文行楷" charset="0"/>
                <a:ea typeface="华文行楷" charset="0"/>
                <a:cs typeface="+mn-cs"/>
                <a:sym typeface="+mn-ea"/>
              </a:rPr>
              <a:t>善</a:t>
            </a:r>
            <a:endParaRPr lang="zh-CN" altLang="en-US" sz="8000">
              <a:solidFill>
                <a:srgbClr val="FF0000"/>
              </a:solidFill>
              <a:latin typeface="华文行楷" charset="0"/>
              <a:ea typeface="华文行楷" charset="0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9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9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7" name="内容占位符 62466"/>
          <p:cNvSpPr>
            <a:spLocks noGrp="1"/>
          </p:cNvSpPr>
          <p:nvPr>
            <p:ph idx="1"/>
          </p:nvPr>
        </p:nvSpPr>
        <p:spPr>
          <a:xfrm>
            <a:off x="468313" y="908050"/>
            <a:ext cx="8435975" cy="1828800"/>
          </a:xfrm>
        </p:spPr>
        <p:txBody>
          <a:bodyPr anchor="t"/>
          <a:p>
            <a:pPr>
              <a:lnSpc>
                <a:spcPct val="90000"/>
              </a:lnSpc>
            </a:pPr>
            <a:r>
              <a:rPr lang="zh-CN" altLang="en-US" sz="2400" dirty="0"/>
              <a:t>有一天，我在家听到打门，开门看见老王直僵僵地镶嵌在门框里。这句话中“镶嵌”一词好在何处？</a:t>
            </a:r>
            <a:endParaRPr lang="zh-CN" altLang="en-US" sz="2400" dirty="0"/>
          </a:p>
          <a:p>
            <a:pPr>
              <a:lnSpc>
                <a:spcPct val="90000"/>
              </a:lnSpc>
            </a:pPr>
            <a:r>
              <a:rPr lang="zh-CN" altLang="en-US" sz="2400" dirty="0">
                <a:solidFill>
                  <a:srgbClr val="FF0000"/>
                </a:solidFill>
              </a:rPr>
              <a:t>“镶嵌”一词运用了夸张的修辞手法，形象地写出了老王步履维艰，身体僵直的样子，暗示老王生命将逝。 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62469" name="文本框 62468"/>
          <p:cNvSpPr txBox="1"/>
          <p:nvPr/>
        </p:nvSpPr>
        <p:spPr>
          <a:xfrm>
            <a:off x="374650" y="2924175"/>
            <a:ext cx="8769350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“他面如死灰，两只眼上都结着一层翳，分不清哪一只瞎，哪一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只不瞎。说得可笑些，他简直像棺材里倒出来的，就像我想像里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的僵尸，骷髅上绷着一层枯黄的干皮，打上一棍就会散成一堆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白骨。” 这句描写有什么作用？</a:t>
            </a:r>
            <a:endParaRPr lang="en-US" altLang="zh-CN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470" name="文本框 62469"/>
          <p:cNvSpPr txBox="1"/>
          <p:nvPr/>
        </p:nvSpPr>
        <p:spPr>
          <a:xfrm>
            <a:off x="395605" y="4672330"/>
            <a:ext cx="8314690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l"/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这段话用神态和外貌描写，暗示了老王的身体已经到了即将崩溃的境地，也流露出了作者的同情和悲酸。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67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67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charRg st="45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467">
                                            <p:txEl>
                                              <p:charRg st="45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2467">
                                            <p:txEl>
                                              <p:charRg st="45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 build="p"/>
      <p:bldP spid="62469" grpId="0"/>
      <p:bldP spid="6247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13665" y="514350"/>
            <a:ext cx="891667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sym typeface="+mn-ea"/>
              </a:rPr>
              <a:t>     </a:t>
            </a:r>
            <a:r>
              <a:rPr lang="zh-CN" altLang="en-US" sz="4000">
                <a:cs typeface="+mn-ea"/>
                <a:sym typeface="+mn-ea"/>
              </a:rPr>
              <a:t>“我</a:t>
            </a:r>
            <a:r>
              <a:rPr lang="zh-CN" altLang="en-US" sz="4000">
                <a:sym typeface="+mn-ea"/>
              </a:rPr>
              <a:t>强笑说：‘老王，这么新鲜的大鸡蛋，都给我们吃?’”怎样理解这句话中的“强笑”一词？ </a:t>
            </a:r>
            <a:endParaRPr lang="zh-CN" altLang="en-US" sz="4000"/>
          </a:p>
        </p:txBody>
      </p:sp>
      <p:sp>
        <p:nvSpPr>
          <p:cNvPr id="100" name="文本框 99"/>
          <p:cNvSpPr txBox="1"/>
          <p:nvPr/>
        </p:nvSpPr>
        <p:spPr>
          <a:xfrm>
            <a:off x="488315" y="3291840"/>
            <a:ext cx="8126095" cy="2103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304800" algn="l"/>
            <a:r>
              <a:rPr lang="en-US" altLang="zh-CN" sz="4400" b="0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4400" b="0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强笑”表现了作者看见老王直僵僵的身体时压抑不住的悲酸和感动。</a:t>
            </a:r>
            <a:endParaRPr lang="zh-CN" altLang="en-US" sz="4400" b="0" u="none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矩形 56321"/>
          <p:cNvSpPr/>
          <p:nvPr/>
        </p:nvSpPr>
        <p:spPr>
          <a:xfrm>
            <a:off x="16510" y="198120"/>
            <a:ext cx="9007475" cy="1066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609600" lvl="0" indent="-609600">
              <a:spcBef>
                <a:spcPct val="20000"/>
              </a:spcBef>
            </a:pPr>
            <a:r>
              <a:rPr lang="zh-CN" altLang="en-US" sz="3200" b="1">
                <a:solidFill>
                  <a:srgbClr val="00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</a:t>
            </a: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老王说“我不是要钱”，为什么最后还收了钱，体现了他的什么品质？ </a:t>
            </a:r>
            <a:endParaRPr lang="zh-CN" altLang="en-US" sz="3600" b="1">
              <a:solidFill>
                <a:schemeClr val="tx1"/>
              </a:solidFill>
              <a:latin typeface="Times New Roman" panose="02020603050405020304" pitchFamily="18" charset="0"/>
              <a:ea typeface="仿宋_GB2312" panose="02010609030101010101" pitchFamily="49" charset="-122"/>
            </a:endParaRPr>
          </a:p>
        </p:txBody>
      </p:sp>
      <p:sp>
        <p:nvSpPr>
          <p:cNvPr id="56324" name="矩形 56323"/>
          <p:cNvSpPr/>
          <p:nvPr/>
        </p:nvSpPr>
        <p:spPr>
          <a:xfrm>
            <a:off x="211455" y="1465580"/>
            <a:ext cx="9109710" cy="19202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     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老王怕“我”真的托人给他送钱，平白给“我”添麻烦。体现了老王朴实善良。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6510" y="3492500"/>
            <a:ext cx="9114155" cy="11887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en-US" altLang="zh-CN" sz="36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6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我”拿钱给老王是为了帮助他，而作者为什么说“我却拿钱去侮辱他”？</a:t>
            </a:r>
            <a:endParaRPr lang="zh-CN" altLang="en-US" sz="3600"/>
          </a:p>
        </p:txBody>
      </p:sp>
      <p:sp>
        <p:nvSpPr>
          <p:cNvPr id="2" name="文本框 1"/>
          <p:cNvSpPr txBox="1"/>
          <p:nvPr/>
        </p:nvSpPr>
        <p:spPr>
          <a:xfrm>
            <a:off x="16510" y="4681220"/>
            <a:ext cx="9114155" cy="19202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304800" algn="l"/>
            <a:r>
              <a:rPr lang="zh-CN" altLang="en-US" sz="4000" b="0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因为“我”没有“领受他的谢意”，没有接受他真诚的感激，连他临终前一个小小的愿望也没能实现。</a:t>
            </a:r>
            <a:endParaRPr lang="zh-CN" altLang="en-US" sz="4000" b="0" u="none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/>
      <p:bldP spid="563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12994" name="Text Box 2"/>
          <p:cNvSpPr txBox="1"/>
          <p:nvPr/>
        </p:nvSpPr>
        <p:spPr>
          <a:xfrm>
            <a:off x="8027988" y="1628775"/>
            <a:ext cx="792162" cy="1746250"/>
          </a:xfrm>
          <a:prstGeom prst="rect">
            <a:avLst/>
          </a:prstGeom>
          <a:solidFill>
            <a:srgbClr val="C0C0C0">
              <a:alpha val="54117"/>
            </a:srgbClr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54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杨绛</a:t>
            </a:r>
            <a:endParaRPr lang="zh-CN" altLang="en-US" sz="54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5" name="WordArt 6"/>
          <p:cNvSpPr>
            <a:spLocks noTextEdit="1"/>
          </p:cNvSpPr>
          <p:nvPr/>
        </p:nvSpPr>
        <p:spPr>
          <a:xfrm rot="5400000">
            <a:off x="5973763" y="1019175"/>
            <a:ext cx="2303462" cy="931863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960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老王</a:t>
            </a:r>
            <a:endParaRPr lang="zh-CN" altLang="en-US" sz="960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00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2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2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99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矩形 54273"/>
          <p:cNvSpPr/>
          <p:nvPr/>
        </p:nvSpPr>
        <p:spPr>
          <a:xfrm>
            <a:off x="1331913" y="2636838"/>
            <a:ext cx="6553200" cy="16303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0">
              <a:lnSpc>
                <a:spcPct val="120000"/>
              </a:lnSpc>
            </a:pPr>
            <a:r>
              <a:rPr lang="zh-CN" altLang="en-US" sz="2400" b="1" dirty="0">
                <a:solidFill>
                  <a:schemeClr val="fol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⑴</a:t>
            </a:r>
            <a:r>
              <a:rPr lang="zh-CN" altLang="en-US" sz="2800" b="1" dirty="0">
                <a:solidFill>
                  <a:schemeClr val="folHlink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老王一生孤苦伶仃，作者一家对老王关爱较多，所以老王在病危之际，亲自来谢谢好心人。</a:t>
            </a:r>
            <a:endParaRPr lang="zh-CN" altLang="en-US" sz="2800" b="1">
              <a:solidFill>
                <a:schemeClr val="folHlink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54275" name="矩形 54274"/>
          <p:cNvSpPr/>
          <p:nvPr/>
        </p:nvSpPr>
        <p:spPr>
          <a:xfrm>
            <a:off x="1403350" y="4149725"/>
            <a:ext cx="4264025" cy="6048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0">
              <a:lnSpc>
                <a:spcPct val="120000"/>
              </a:lnSpc>
            </a:pPr>
            <a:r>
              <a:rPr lang="zh-CN" altLang="en-US" sz="24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⑵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知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恩图报、心地善良。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54276" name="矩形 54275"/>
          <p:cNvSpPr/>
          <p:nvPr/>
        </p:nvSpPr>
        <p:spPr>
          <a:xfrm>
            <a:off x="1447800" y="4606925"/>
            <a:ext cx="6781800" cy="11176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0">
              <a:lnSpc>
                <a:spcPct val="120000"/>
              </a:lnSpc>
            </a:pPr>
            <a:r>
              <a:rPr lang="zh-CN" altLang="en-US" sz="24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⑶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详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写。因为这件事更能表现老王的善良和他身上知恩图报的高尚品质。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54277" name="矩形 54276"/>
          <p:cNvSpPr/>
          <p:nvPr/>
        </p:nvSpPr>
        <p:spPr>
          <a:xfrm>
            <a:off x="684213" y="1196975"/>
            <a:ext cx="7696200" cy="15017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110000"/>
              </a:lnSpc>
            </a:pPr>
            <a:r>
              <a:rPr lang="zh-CN" altLang="en-US" sz="2800" b="1">
                <a:solidFill>
                  <a:srgbClr val="3333FF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         </a:t>
            </a:r>
            <a:r>
              <a:rPr lang="en-US" altLang="zh-CN" sz="2800" b="1">
                <a:solidFill>
                  <a:srgbClr val="3333FF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1</a:t>
            </a:r>
            <a:r>
              <a:rPr lang="zh-CN" altLang="en-US" sz="2800" b="1">
                <a:solidFill>
                  <a:srgbClr val="3333FF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、老王为什么在去世前给“我”送香油、鸡蛋？这件事体现了老王怎样的性格特点？这件事是详写还是略写？为什么要详写？</a:t>
            </a:r>
            <a:endParaRPr lang="zh-CN" altLang="en-US" sz="2800" b="1">
              <a:solidFill>
                <a:srgbClr val="3333FF"/>
              </a:solidFill>
              <a:latin typeface="Times New Roman" panose="02020603050405020304" pitchFamily="18" charset="0"/>
              <a:ea typeface="仿宋_GB2312" panose="02010609030101010101" pitchFamily="49" charset="-122"/>
            </a:endParaRPr>
          </a:p>
        </p:txBody>
      </p:sp>
      <p:pic>
        <p:nvPicPr>
          <p:cNvPr id="54278" name="图片 54277" descr="ni_png_006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9800" y="0"/>
            <a:ext cx="1625600" cy="16256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4279" name="组合 54278"/>
          <p:cNvGrpSpPr/>
          <p:nvPr/>
        </p:nvGrpSpPr>
        <p:grpSpPr>
          <a:xfrm>
            <a:off x="2916238" y="188913"/>
            <a:ext cx="3200400" cy="990600"/>
            <a:chOff x="0" y="0"/>
            <a:chExt cx="2016" cy="624"/>
          </a:xfrm>
        </p:grpSpPr>
        <p:sp>
          <p:nvSpPr>
            <p:cNvPr id="27655" name="圆角矩形 54279"/>
            <p:cNvSpPr/>
            <p:nvPr/>
          </p:nvSpPr>
          <p:spPr>
            <a:xfrm>
              <a:off x="0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  <a:tileRect/>
            </a:gradFill>
            <a:ln w="28575" cap="flat" cmpd="sng">
              <a:solidFill>
                <a:srgbClr val="9900F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107763" dir="13499999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p>
              <a:pPr lvl="0" indent="0" algn="ctr"/>
              <a:endParaRPr lang="zh-CN" altLang="en-US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656" name="文本框 54280"/>
            <p:cNvSpPr txBox="1"/>
            <p:nvPr/>
          </p:nvSpPr>
          <p:spPr>
            <a:xfrm>
              <a:off x="0" y="48"/>
              <a:ext cx="2016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 algn="ctr"/>
              <a:r>
                <a:rPr lang="zh-CN" altLang="en-US" sz="4400" b="1">
                  <a:solidFill>
                    <a:srgbClr val="CC0000"/>
                  </a:solidFill>
                  <a:latin typeface="Times New Roman" panose="02020603050405020304" pitchFamily="18" charset="0"/>
                  <a:ea typeface="方正姚体" pitchFamily="2" charset="-122"/>
                </a:rPr>
                <a:t>疑难解析</a:t>
              </a:r>
              <a:endParaRPr lang="zh-CN" altLang="en-US" sz="4400" b="1">
                <a:solidFill>
                  <a:srgbClr val="CC0000"/>
                </a:solidFill>
                <a:latin typeface="Times New Roman" panose="02020603050405020304" pitchFamily="18" charset="0"/>
                <a:ea typeface="方正姚体" pitchFamily="2" charset="-122"/>
              </a:endParaRPr>
            </a:p>
          </p:txBody>
        </p:sp>
      </p:grp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70" decel="1000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770" decel="100000"/>
                                        <p:tgtEl>
                                          <p:spTgt spid="5427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  <p:bldP spid="54275" grpId="0"/>
      <p:bldP spid="54276" grpId="0"/>
      <p:bldP spid="5427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标题 6553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algn="l"/>
            <a:r>
              <a:rPr lang="en-US" altLang="zh-CN" sz="3600" dirty="0">
                <a:solidFill>
                  <a:srgbClr val="FF0000"/>
                </a:solidFill>
              </a:rPr>
              <a:t>      2</a:t>
            </a:r>
            <a:r>
              <a:rPr lang="zh-CN" altLang="en-US" sz="3600" dirty="0">
                <a:solidFill>
                  <a:srgbClr val="FF0000"/>
                </a:solidFill>
              </a:rPr>
              <a:t>、哪一个段落暗示出作者一家曾经给予老王帮助？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65539" name="内容占位符 65538"/>
          <p:cNvSpPr>
            <a:spLocks noGrp="1"/>
          </p:cNvSpPr>
          <p:nvPr>
            <p:ph idx="1"/>
          </p:nvPr>
        </p:nvSpPr>
        <p:spPr/>
        <p:txBody>
          <a:bodyPr anchor="t"/>
          <a:p>
            <a:r>
              <a:rPr lang="zh-CN" altLang="en-US" dirty="0"/>
              <a:t>我谢了他的好香油，谢了他的大鸡蛋，然后转身进屋去。他赶忙止住我说：“我不是要钱。” </a:t>
            </a:r>
            <a:br>
              <a:rPr lang="zh-CN" altLang="en-US" dirty="0"/>
            </a:br>
            <a:endParaRPr lang="zh-CN" altLang="en-US" dirty="0"/>
          </a:p>
          <a:p>
            <a:r>
              <a:rPr lang="en-US" altLang="zh-CN">
                <a:solidFill>
                  <a:schemeClr val="folHlink"/>
                </a:solidFill>
              </a:rPr>
              <a:t>“</a:t>
            </a:r>
            <a:r>
              <a:rPr lang="zh-CN" altLang="en-US" dirty="0">
                <a:solidFill>
                  <a:schemeClr val="folHlink"/>
                </a:solidFill>
              </a:rPr>
              <a:t>转身进屋”的动作，是老王比较熟悉的</a:t>
            </a:r>
            <a:r>
              <a:rPr lang="en-US" altLang="zh-CN">
                <a:solidFill>
                  <a:schemeClr val="folHlink"/>
                </a:solidFill>
              </a:rPr>
              <a:t>-----</a:t>
            </a:r>
            <a:r>
              <a:rPr lang="zh-CN" altLang="en-US" dirty="0">
                <a:solidFill>
                  <a:schemeClr val="folHlink"/>
                </a:solidFill>
              </a:rPr>
              <a:t>进屋拿钱，所以他赶忙说：“我不是要钱。”这里也暗示出，作者一家是经常资助老王的。</a:t>
            </a:r>
            <a:endParaRPr lang="zh-CN" altLang="en-US" dirty="0">
              <a:solidFill>
                <a:schemeClr val="folHlin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5539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5539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charRg st="44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5539">
                                            <p:txEl>
                                              <p:charRg st="44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5539">
                                            <p:txEl>
                                              <p:charRg st="44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8" grpId="0"/>
      <p:bldP spid="65539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3" name="Picture 8" descr="2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220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22" name="Text Box 2"/>
          <p:cNvSpPr txBox="1"/>
          <p:nvPr/>
        </p:nvSpPr>
        <p:spPr>
          <a:xfrm>
            <a:off x="468313" y="188913"/>
            <a:ext cx="8064500" cy="1076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      3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、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思考：作者对老王的友好表现在哪里？体现出作者怎样的品质？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  <p:sp>
        <p:nvSpPr>
          <p:cNvPr id="21508" name="Text Box 3"/>
          <p:cNvSpPr txBox="1"/>
          <p:nvPr/>
        </p:nvSpPr>
        <p:spPr>
          <a:xfrm>
            <a:off x="323850" y="1341438"/>
            <a:ext cx="8675688" cy="3538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、照顾老王的生意，坐他车。（第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段）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2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2800" b="1" dirty="0">
                <a:cs typeface="+mn-cs"/>
                <a:sym typeface="+mn-ea"/>
              </a:rPr>
              <a:t>她的女儿也如她一样善良，送老王大瓶鱼肝油，治好他的夜盲症。（第</a:t>
            </a:r>
            <a:r>
              <a:rPr lang="en-US" altLang="zh-CN" sz="2800" b="1">
                <a:cs typeface="+mn-cs"/>
                <a:sym typeface="+mn-ea"/>
              </a:rPr>
              <a:t>3</a:t>
            </a:r>
            <a:r>
              <a:rPr lang="zh-CN" altLang="en-US" sz="2800" b="1" dirty="0">
                <a:cs typeface="+mn-cs"/>
                <a:sym typeface="+mn-ea"/>
              </a:rPr>
              <a:t>段）</a:t>
            </a:r>
            <a:endParaRPr lang="zh-CN" altLang="en-US" sz="2800" b="1" dirty="0">
              <a:cs typeface="+mn-cs"/>
              <a:sym typeface="+mn-ea"/>
            </a:endParaRPr>
          </a:p>
          <a:p>
            <a:pPr lvl="0" indent="0"/>
            <a:r>
              <a:rPr lang="en-US" altLang="zh-CN" sz="2800" b="1">
                <a:cs typeface="+mn-cs"/>
                <a:sym typeface="+mn-ea"/>
              </a:rPr>
              <a:t>3</a:t>
            </a:r>
            <a:r>
              <a:rPr lang="zh-CN" altLang="en-US" sz="2800" b="1" dirty="0">
                <a:cs typeface="+mn-cs"/>
                <a:sym typeface="+mn-ea"/>
              </a:rPr>
              <a:t>、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老王再客气，也付给他应得的报酬。（第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段）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、关心老王的生计：三轮车改装后，生意不好做，关切询问他是否能维持生活。（第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7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段）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2800" b="1" dirty="0">
                <a:cs typeface="+mn-cs"/>
                <a:sym typeface="+mn-ea"/>
              </a:rPr>
              <a:t>老王送来香油鸡蛋，不能让他白送，也给了钱。（第</a:t>
            </a:r>
            <a:r>
              <a:rPr lang="en-US" altLang="zh-CN" sz="2800" b="1">
                <a:cs typeface="+mn-cs"/>
                <a:sym typeface="+mn-ea"/>
              </a:rPr>
              <a:t>14</a:t>
            </a:r>
            <a:r>
              <a:rPr lang="zh-CN" altLang="en-US" sz="2800" b="1" dirty="0">
                <a:cs typeface="+mn-cs"/>
                <a:sym typeface="+mn-ea"/>
              </a:rPr>
              <a:t>段）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24" name="AutoShape 4"/>
          <p:cNvSpPr/>
          <p:nvPr/>
        </p:nvSpPr>
        <p:spPr>
          <a:xfrm>
            <a:off x="6781800" y="4652963"/>
            <a:ext cx="1752600" cy="2089150"/>
          </a:xfrm>
          <a:prstGeom prst="irregularSeal1">
            <a:avLst/>
          </a:prstGeom>
          <a:solidFill>
            <a:srgbClr val="FF99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6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善</a:t>
            </a:r>
            <a:endParaRPr lang="zh-CN" altLang="en-US" sz="6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389126" name="Rectangle 6"/>
          <p:cNvSpPr/>
          <p:nvPr/>
        </p:nvSpPr>
        <p:spPr>
          <a:xfrm>
            <a:off x="3492500" y="5445125"/>
            <a:ext cx="3455988" cy="5762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 algn="ctr">
              <a:lnSpc>
                <a:spcPct val="90000"/>
              </a:lnSpc>
            </a:pPr>
            <a:r>
              <a:rPr lang="zh-CN" altLang="en-US" sz="4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关  爱</a:t>
            </a:r>
            <a:endParaRPr lang="zh-CN" altLang="en-US" sz="48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algn="ctr">
              <a:lnSpc>
                <a:spcPct val="90000"/>
              </a:lnSpc>
            </a:pP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（人道主义精神）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27" name="AutoShape 7"/>
          <p:cNvSpPr/>
          <p:nvPr/>
        </p:nvSpPr>
        <p:spPr>
          <a:xfrm>
            <a:off x="900113" y="5086350"/>
            <a:ext cx="2773362" cy="1655763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ahLst/>
            <a:cxnLst>
              <a:cxn ang="17694720">
                <a:pos x="2080021" y="0"/>
              </a:cxn>
              <a:cxn ang="11796480">
                <a:pos x="0" y="827882"/>
              </a:cxn>
              <a:cxn ang="5898240">
                <a:pos x="2080021" y="1655763"/>
              </a:cxn>
              <a:cxn ang="0">
                <a:pos x="2773362" y="827882"/>
              </a:cxn>
            </a:cxnLst>
            <a:rect l="txL" t="txT" r="txR" b="tx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极富爱心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" fill="hold"/>
                                        <p:tgtEl>
                                          <p:spTgt spid="389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" fill="hold"/>
                                        <p:tgtEl>
                                          <p:spTgt spid="389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215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215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89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89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la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89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89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89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89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22" grpId="0"/>
      <p:bldP spid="21508" grpId="0"/>
      <p:bldP spid="389124" grpId="0" animBg="1"/>
      <p:bldP spid="389126" grpId="0"/>
      <p:bldP spid="38912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1" name="Picture 6" descr="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2" name="Text Box 2"/>
          <p:cNvSpPr txBox="1"/>
          <p:nvPr/>
        </p:nvSpPr>
        <p:spPr>
          <a:xfrm>
            <a:off x="611188" y="908050"/>
            <a:ext cx="5761037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3" name="Text Box 3"/>
          <p:cNvSpPr txBox="1"/>
          <p:nvPr/>
        </p:nvSpPr>
        <p:spPr>
          <a:xfrm>
            <a:off x="4427538" y="1773238"/>
            <a:ext cx="7129462" cy="366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2340" name="Text Box 4"/>
          <p:cNvSpPr txBox="1"/>
          <p:nvPr/>
        </p:nvSpPr>
        <p:spPr>
          <a:xfrm>
            <a:off x="323850" y="1989138"/>
            <a:ext cx="8424863" cy="3937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3200" b="1">
                <a:solidFill>
                  <a:srgbClr val="F82502"/>
                </a:solidFill>
                <a:latin typeface="Arial" panose="020B0604020202020204" pitchFamily="34" charset="0"/>
                <a:ea typeface="华文新魏" pitchFamily="2" charset="-122"/>
              </a:rPr>
              <a:t>        </a:t>
            </a:r>
            <a:r>
              <a:rPr lang="zh-CN" altLang="en-US" sz="3600" b="1" dirty="0">
                <a:solidFill>
                  <a:srgbClr val="F8250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本文是写人记事的散文，材料琐碎，作者严密组织材料，使其成为一个有机整体。</a:t>
            </a:r>
            <a:endParaRPr lang="zh-CN" altLang="en-US" sz="3600" b="1" dirty="0">
              <a:solidFill>
                <a:srgbClr val="F8250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solidFill>
                  <a:srgbClr val="1402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3600" b="1">
                <a:solidFill>
                  <a:srgbClr val="1402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600" b="1" dirty="0">
                <a:solidFill>
                  <a:srgbClr val="1402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、本文在写老王的“苦”和“善”时，分别用了什么顺序？</a:t>
            </a:r>
            <a:endParaRPr lang="zh-CN" altLang="en-US" sz="3600" b="1" dirty="0">
              <a:solidFill>
                <a:srgbClr val="1402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solidFill>
                  <a:srgbClr val="1402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3600" b="1">
                <a:solidFill>
                  <a:srgbClr val="1402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600" b="1" dirty="0">
                <a:solidFill>
                  <a:srgbClr val="1402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、贯穿全文的线索是什么？</a:t>
            </a:r>
            <a:endParaRPr lang="zh-CN" altLang="en-US" sz="3600" b="1" dirty="0">
              <a:solidFill>
                <a:srgbClr val="1402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2341" name="Oval 5"/>
          <p:cNvSpPr>
            <a:spLocks noChangeArrowheads="1"/>
          </p:cNvSpPr>
          <p:nvPr/>
        </p:nvSpPr>
        <p:spPr bwMode="auto">
          <a:xfrm>
            <a:off x="468313" y="333375"/>
            <a:ext cx="3024188" cy="1008063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rgbClr val="CCECFF"/>
              </a:gs>
            </a:gsLst>
            <a:path path="shape">
              <a:fillToRect l="50000" t="50000" r="50000" b="50000"/>
            </a:path>
          </a:gradFill>
          <a:ln w="3175" cap="sq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 lIns="18000" tIns="10800" rIns="18000" bIns="10800" anchor="ctr"/>
          <a:p>
            <a:pPr lvl="0" algn="ctr" eaLnBrk="0" fontAlgn="base" hangingPunct="0"/>
            <a:r>
              <a:rPr lang="zh-CN" altLang="en-US" sz="4400" b="1" strike="noStrike" noProof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迷你简启体" pitchFamily="1" charset="-122"/>
                <a:ea typeface="迷你简启体" pitchFamily="1" charset="-122"/>
                <a:cs typeface="+mn-ea"/>
              </a:rPr>
              <a:t>讨论探究</a:t>
            </a:r>
            <a:endParaRPr lang="zh-CN" altLang="en-US" sz="4400" b="1" strike="noStrike" noProof="1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迷你简启体" pitchFamily="1" charset="-122"/>
              <a:ea typeface="迷你简启体" pitchFamily="1" charset="-122"/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4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Text Box 2"/>
          <p:cNvSpPr txBox="1"/>
          <p:nvPr/>
        </p:nvSpPr>
        <p:spPr>
          <a:xfrm>
            <a:off x="3492500" y="5373688"/>
            <a:ext cx="4167188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endParaRPr lang="zh-CN" altLang="zh-CN" sz="3200" dirty="0">
              <a:solidFill>
                <a:srgbClr val="990033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143363" name="Text Box 3"/>
          <p:cNvSpPr txBox="1"/>
          <p:nvPr/>
        </p:nvSpPr>
        <p:spPr>
          <a:xfrm>
            <a:off x="2843213" y="1628775"/>
            <a:ext cx="5156200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solidFill>
                  <a:srgbClr val="1402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生理：</a:t>
            </a:r>
            <a:r>
              <a:rPr lang="zh-CN" altLang="en-US" sz="3200" b="1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一只眼是瞎的，有夜盲症。</a:t>
            </a:r>
            <a:endParaRPr lang="zh-CN" altLang="en-US" sz="3200" b="1" dirty="0">
              <a:solidFill>
                <a:srgbClr val="00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364" name="Text Box 4"/>
          <p:cNvSpPr txBox="1"/>
          <p:nvPr/>
        </p:nvSpPr>
        <p:spPr>
          <a:xfrm>
            <a:off x="2843213" y="4292600"/>
            <a:ext cx="5218112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solidFill>
                  <a:srgbClr val="F8250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送钱先生看病，拿车费心不安。</a:t>
            </a:r>
            <a:endParaRPr lang="zh-CN" altLang="en-US" sz="3200" b="1" dirty="0">
              <a:solidFill>
                <a:srgbClr val="F8250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868" name="Text Box 5"/>
          <p:cNvSpPr txBox="1"/>
          <p:nvPr/>
        </p:nvSpPr>
        <p:spPr>
          <a:xfrm>
            <a:off x="1042988" y="2409825"/>
            <a:ext cx="854075" cy="1717675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4400" b="1" dirty="0">
                <a:solidFill>
                  <a:schemeClr val="tx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老 王</a:t>
            </a:r>
            <a:endParaRPr lang="zh-CN" altLang="en-US" sz="4400" b="1" dirty="0">
              <a:solidFill>
                <a:schemeClr val="tx2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3366" name="AutoShape 6"/>
          <p:cNvSpPr/>
          <p:nvPr/>
        </p:nvSpPr>
        <p:spPr>
          <a:xfrm>
            <a:off x="1763713" y="1341438"/>
            <a:ext cx="215900" cy="4248150"/>
          </a:xfrm>
          <a:prstGeom prst="leftBrace">
            <a:avLst>
              <a:gd name="adj1" fmla="val 163879"/>
              <a:gd name="adj2" fmla="val 49898"/>
            </a:avLst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54000" rIns="54000" anchor="ctr"/>
          <a:p>
            <a:pPr lvl="0" indent="0" algn="ctr">
              <a:spcBef>
                <a:spcPct val="20000"/>
              </a:spcBef>
            </a:pPr>
            <a:endParaRPr lang="zh-CN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367" name="Text Box 7"/>
          <p:cNvSpPr txBox="1"/>
          <p:nvPr/>
        </p:nvSpPr>
        <p:spPr>
          <a:xfrm>
            <a:off x="1908175" y="1916113"/>
            <a:ext cx="727075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000" b="1" dirty="0">
                <a:solidFill>
                  <a:srgbClr val="140200"/>
                </a:solidFill>
                <a:latin typeface="Times New Roman" panose="02020603050405020304" pitchFamily="18" charset="0"/>
                <a:ea typeface="隶书" pitchFamily="49" charset="-122"/>
              </a:rPr>
              <a:t>苦</a:t>
            </a:r>
            <a:endParaRPr lang="zh-CN" altLang="en-US" sz="4000" b="1" dirty="0">
              <a:solidFill>
                <a:srgbClr val="1402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43368" name="Text Box 8"/>
          <p:cNvSpPr txBox="1"/>
          <p:nvPr/>
        </p:nvSpPr>
        <p:spPr>
          <a:xfrm>
            <a:off x="1908175" y="4652963"/>
            <a:ext cx="795338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善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43369" name="AutoShape 9"/>
          <p:cNvSpPr/>
          <p:nvPr/>
        </p:nvSpPr>
        <p:spPr>
          <a:xfrm>
            <a:off x="2555875" y="1412875"/>
            <a:ext cx="276225" cy="1727200"/>
          </a:xfrm>
          <a:prstGeom prst="leftBrace">
            <a:avLst>
              <a:gd name="adj1" fmla="val 52078"/>
              <a:gd name="adj2" fmla="val 50000"/>
            </a:avLst>
          </a:prstGeom>
          <a:noFill/>
          <a:ln w="25400" cap="flat" cmpd="sng">
            <a:solidFill>
              <a:srgbClr val="000066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54000" rIns="54000" anchor="ctr"/>
          <a:p>
            <a:pPr lvl="0" indent="0" algn="ctr">
              <a:spcBef>
                <a:spcPct val="20000"/>
              </a:spcBef>
            </a:pPr>
            <a:endParaRPr lang="zh-CN" altLang="zh-CN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370" name="Text Box 10"/>
          <p:cNvSpPr txBox="1"/>
          <p:nvPr/>
        </p:nvSpPr>
        <p:spPr>
          <a:xfrm>
            <a:off x="2843213" y="692150"/>
            <a:ext cx="5510212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solidFill>
                  <a:srgbClr val="1402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职业：</a:t>
            </a:r>
            <a:r>
              <a:rPr lang="zh-CN" altLang="en-US" sz="3200" b="1" dirty="0">
                <a:solidFill>
                  <a:srgbClr val="000066"/>
                </a:solidFill>
                <a:latin typeface="黑体" panose="02010600030101010101" pitchFamily="2" charset="-122"/>
                <a:ea typeface="宋体" panose="02010600030101010101" pitchFamily="2" charset="-122"/>
              </a:rPr>
              <a:t>蹬破旧三轮，文革期间    被取缔。</a:t>
            </a:r>
            <a:endParaRPr lang="zh-CN" altLang="en-US" sz="3200" b="1" dirty="0">
              <a:solidFill>
                <a:srgbClr val="000066"/>
              </a:solidFill>
              <a:latin typeface="黑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371" name="Text Box 11"/>
          <p:cNvSpPr txBox="1"/>
          <p:nvPr/>
        </p:nvSpPr>
        <p:spPr>
          <a:xfrm>
            <a:off x="2843213" y="2636838"/>
            <a:ext cx="5027612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solidFill>
                  <a:srgbClr val="1402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居住：</a:t>
            </a:r>
            <a:r>
              <a:rPr lang="zh-CN" altLang="en-US" sz="3200" b="1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荒僻的小胡同，小屋破烂。</a:t>
            </a:r>
            <a:endParaRPr lang="zh-CN" altLang="en-US" sz="3200" b="1" dirty="0">
              <a:solidFill>
                <a:srgbClr val="00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372" name="AutoShape 12"/>
          <p:cNvSpPr/>
          <p:nvPr/>
        </p:nvSpPr>
        <p:spPr>
          <a:xfrm>
            <a:off x="2555875" y="4149725"/>
            <a:ext cx="274638" cy="1800225"/>
          </a:xfrm>
          <a:prstGeom prst="leftBrace">
            <a:avLst>
              <a:gd name="adj1" fmla="val 54593"/>
              <a:gd name="adj2" fmla="val 50000"/>
            </a:avLst>
          </a:prstGeom>
          <a:noFill/>
          <a:ln w="25400" cap="flat" cmpd="sng">
            <a:solidFill>
              <a:srgbClr val="000066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 algn="ctr">
              <a:spcBef>
                <a:spcPct val="20000"/>
              </a:spcBef>
            </a:pPr>
            <a:endParaRPr lang="zh-CN" altLang="zh-CN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373" name="Text Box 13"/>
          <p:cNvSpPr txBox="1"/>
          <p:nvPr/>
        </p:nvSpPr>
        <p:spPr>
          <a:xfrm>
            <a:off x="2843213" y="3860800"/>
            <a:ext cx="4968875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solidFill>
                  <a:srgbClr val="F8250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带送冰块，车费减半。</a:t>
            </a:r>
            <a:endParaRPr lang="zh-CN" altLang="en-US" sz="3200" b="1" dirty="0">
              <a:solidFill>
                <a:srgbClr val="F8250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374" name="Text Box 14"/>
          <p:cNvSpPr txBox="1"/>
          <p:nvPr/>
        </p:nvSpPr>
        <p:spPr>
          <a:xfrm>
            <a:off x="2843213" y="5229225"/>
            <a:ext cx="5294312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solidFill>
                  <a:srgbClr val="F8250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去世前一天，还拿香油、鸡蛋上门感谢。</a:t>
            </a:r>
            <a:endParaRPr lang="zh-CN" altLang="en-US" sz="3200" b="1" dirty="0">
              <a:solidFill>
                <a:srgbClr val="F8250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375" name="Line 15"/>
          <p:cNvSpPr/>
          <p:nvPr/>
        </p:nvSpPr>
        <p:spPr>
          <a:xfrm flipH="1">
            <a:off x="8459788" y="1412875"/>
            <a:ext cx="0" cy="446405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43376" name="Text Box 16"/>
          <p:cNvSpPr txBox="1"/>
          <p:nvPr/>
        </p:nvSpPr>
        <p:spPr>
          <a:xfrm>
            <a:off x="8410575" y="1557338"/>
            <a:ext cx="733425" cy="1509712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F82502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逻辑</a:t>
            </a:r>
            <a:endParaRPr lang="zh-CN" altLang="en-US" sz="3600" b="1" dirty="0">
              <a:solidFill>
                <a:srgbClr val="F82502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43377" name="Text Box 17"/>
          <p:cNvSpPr txBox="1"/>
          <p:nvPr/>
        </p:nvSpPr>
        <p:spPr>
          <a:xfrm>
            <a:off x="8410575" y="3789363"/>
            <a:ext cx="733425" cy="165735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F82502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时间</a:t>
            </a:r>
            <a:endParaRPr lang="zh-CN" altLang="en-US" sz="3600" b="1" dirty="0">
              <a:solidFill>
                <a:srgbClr val="F82502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43378" name="Line 18"/>
          <p:cNvSpPr/>
          <p:nvPr/>
        </p:nvSpPr>
        <p:spPr>
          <a:xfrm>
            <a:off x="939800" y="1449388"/>
            <a:ext cx="0" cy="4321175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stealth" w="med" len="med"/>
          </a:ln>
        </p:spPr>
      </p:sp>
      <p:sp>
        <p:nvSpPr>
          <p:cNvPr id="143379" name="Text Box 19"/>
          <p:cNvSpPr txBox="1"/>
          <p:nvPr/>
        </p:nvSpPr>
        <p:spPr>
          <a:xfrm>
            <a:off x="179388" y="692150"/>
            <a:ext cx="584200" cy="5616575"/>
          </a:xfrm>
          <a:prstGeom prst="rect">
            <a:avLst/>
          </a:prstGeom>
          <a:noFill/>
          <a:ln w="9525">
            <a:noFill/>
          </a:ln>
        </p:spPr>
        <p:txBody>
          <a:bodyPr vert="eaVert" lIns="18000" tIns="10800" rIns="18000" bIns="10800"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以作者与老王的交往为线索</a:t>
            </a:r>
            <a:endParaRPr lang="zh-CN" altLang="en-US" sz="3600" b="1" dirty="0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0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370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370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43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43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3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3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3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3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143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500"/>
                                        <p:tgtEl>
                                          <p:spTgt spid="143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3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43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43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43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43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3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3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3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43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43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3" dur="500"/>
                                        <p:tgtEl>
                                          <p:spTgt spid="143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3" grpId="0"/>
      <p:bldP spid="143364" grpId="0"/>
      <p:bldP spid="143366" grpId="0" animBg="1"/>
      <p:bldP spid="143367" grpId="0"/>
      <p:bldP spid="143368" grpId="0"/>
      <p:bldP spid="143369" grpId="0" animBg="1"/>
      <p:bldP spid="143371" grpId="0"/>
      <p:bldP spid="143372" grpId="0" animBg="1"/>
      <p:bldP spid="143373" grpId="0"/>
      <p:bldP spid="143374" grpId="0"/>
      <p:bldP spid="143376" grpId="0"/>
      <p:bldP spid="143377" grpId="0"/>
      <p:bldP spid="14337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7" name="Picture 8" descr="2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220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0146" name="Text Box 2"/>
          <p:cNvSpPr txBox="1"/>
          <p:nvPr/>
        </p:nvSpPr>
        <p:spPr>
          <a:xfrm>
            <a:off x="755650" y="1358900"/>
            <a:ext cx="8064500" cy="2286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那是一个幸运的人对一个不幸者的愧怍。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为什么作者觉得愧怍？假如你是作者，老王在生命最后的日子给你送来香油和鸡蛋时，你哪些地方会比杨绛做得更好？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0147" name="Text Box 3"/>
          <p:cNvSpPr txBox="1"/>
          <p:nvPr/>
        </p:nvSpPr>
        <p:spPr>
          <a:xfrm>
            <a:off x="755650" y="3716338"/>
            <a:ext cx="8064500" cy="22891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一个社会总有幸运者和不幸者，幸运者有责任关爱不幸者，帮助改善他们的处境。作者回想起来，觉得对老王的关爱还不够，所以感到“愧怍”。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0" name="Text Box 4"/>
          <p:cNvSpPr txBox="1"/>
          <p:nvPr/>
        </p:nvSpPr>
        <p:spPr>
          <a:xfrm>
            <a:off x="971550" y="4941888"/>
            <a:ext cx="61214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endParaRPr lang="zh-CN" altLang="zh-CN" sz="3200" b="1" dirty="0">
              <a:solidFill>
                <a:srgbClr val="008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90149" name="Rectangle 5"/>
          <p:cNvSpPr/>
          <p:nvPr/>
        </p:nvSpPr>
        <p:spPr>
          <a:xfrm>
            <a:off x="684213" y="404813"/>
            <a:ext cx="7804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000" b="1" dirty="0">
                <a:solidFill>
                  <a:srgbClr val="FF0066"/>
                </a:solidFill>
                <a:latin typeface="Arial" panose="020B0604020202020204" pitchFamily="34" charset="0"/>
                <a:ea typeface="华文彩云" pitchFamily="2" charset="-122"/>
              </a:rPr>
              <a:t>找出揭示全文主旨的“文眼”的句子</a:t>
            </a:r>
            <a:endParaRPr lang="zh-CN" altLang="en-US" sz="4000" b="1" dirty="0">
              <a:solidFill>
                <a:srgbClr val="FF0066"/>
              </a:solidFill>
              <a:latin typeface="Arial" panose="020B0604020202020204" pitchFamily="34" charset="0"/>
              <a:ea typeface="华文彩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0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0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90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0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0146" grpId="0"/>
      <p:bldP spid="390147" grpId="0"/>
      <p:bldP spid="39014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Rectangle 2"/>
          <p:cNvSpPr>
            <a:spLocks noGrp="1"/>
          </p:cNvSpPr>
          <p:nvPr>
            <p:ph type="title"/>
          </p:nvPr>
        </p:nvSpPr>
        <p:spPr>
          <a:xfrm>
            <a:off x="457200" y="701675"/>
            <a:ext cx="8435975" cy="1143000"/>
          </a:xfrm>
          <a:solidFill>
            <a:schemeClr val="bg1"/>
          </a:solidFill>
        </p:spPr>
        <p:txBody>
          <a:bodyPr wrap="square" lIns="91440" tIns="45720" rIns="91440" bIns="45720" anchor="ctr"/>
          <a:p>
            <a:pPr algn="l" eaLnBrk="1" hangingPunct="1"/>
            <a:r>
              <a:rPr lang="zh-CN" altLang="en-US" b="1" dirty="0"/>
              <a:t>对这一句话，你是怎样理解的？</a:t>
            </a:r>
            <a:endParaRPr lang="zh-CN" altLang="en-US" b="1" dirty="0"/>
          </a:p>
        </p:txBody>
      </p:sp>
      <p:sp>
        <p:nvSpPr>
          <p:cNvPr id="39939" name="Rectangle 3"/>
          <p:cNvSpPr>
            <a:spLocks noGrp="1"/>
          </p:cNvSpPr>
          <p:nvPr>
            <p:ph idx="1"/>
          </p:nvPr>
        </p:nvSpPr>
        <p:spPr>
          <a:xfrm>
            <a:off x="611188" y="2205038"/>
            <a:ext cx="8281987" cy="3744912"/>
          </a:xfrm>
          <a:solidFill>
            <a:schemeClr val="bg1"/>
          </a:solidFill>
        </p:spPr>
        <p:txBody>
          <a:bodyPr wrap="square" lIns="91440" tIns="45720" rIns="91440" bIns="45720" anchor="t"/>
          <a:p>
            <a:pPr eaLnBrk="1" hangingPunct="1">
              <a:lnSpc>
                <a:spcPct val="90000"/>
              </a:lnSpc>
              <a:buNone/>
            </a:pPr>
            <a:r>
              <a:rPr lang="en-US" altLang="zh-CN" b="1" dirty="0">
                <a:solidFill>
                  <a:srgbClr val="99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b="1" dirty="0">
                <a:solidFill>
                  <a:srgbClr val="99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、这是本文的中心主旨句。也是本文的文眼所在。</a:t>
            </a:r>
            <a:endParaRPr lang="zh-CN" altLang="en-US" b="1" dirty="0">
              <a:solidFill>
                <a:srgbClr val="990099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b="1" dirty="0">
                <a:solidFill>
                  <a:srgbClr val="99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b="1" dirty="0">
                <a:solidFill>
                  <a:srgbClr val="99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、一个社会总有幸运者和不幸者。作者回想过去，觉得对老王的关心还不够，所以</a:t>
            </a:r>
            <a:r>
              <a:rPr lang="zh-CN" altLang="en-US" b="1" dirty="0">
                <a:solidFill>
                  <a:srgbClr val="990099"/>
                </a:solidFill>
                <a:ea typeface="楷体_GB2312" panose="02010609030101010101" pitchFamily="49" charset="-122"/>
              </a:rPr>
              <a:t>“</a:t>
            </a:r>
            <a:r>
              <a:rPr lang="zh-CN" altLang="en-US" b="1" dirty="0">
                <a:solidFill>
                  <a:srgbClr val="99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愧怍</a:t>
            </a:r>
            <a:r>
              <a:rPr lang="zh-CN" altLang="en-US" b="1" dirty="0">
                <a:solidFill>
                  <a:srgbClr val="990099"/>
                </a:solidFill>
                <a:ea typeface="楷体_GB2312" panose="02010609030101010101" pitchFamily="49" charset="-122"/>
              </a:rPr>
              <a:t>”</a:t>
            </a:r>
            <a:r>
              <a:rPr lang="zh-CN" altLang="en-US" b="1" dirty="0">
                <a:solidFill>
                  <a:srgbClr val="99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en-US" altLang="zh-CN" b="1" dirty="0">
              <a:solidFill>
                <a:srgbClr val="990099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b="1" dirty="0">
                <a:solidFill>
                  <a:srgbClr val="99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</a:t>
            </a:r>
            <a:r>
              <a:rPr lang="zh-CN" altLang="en-US" b="1" dirty="0">
                <a:solidFill>
                  <a:srgbClr val="99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zh-CN" altLang="en-US" b="1" dirty="0">
                <a:solidFill>
                  <a:srgbClr val="9900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对老王的死，作者深表同情。为自己对老王的关爱不够和自己无力真正改善老王的境遇，作者感到愧怍，呼吁关爱不幸人。</a:t>
            </a:r>
            <a:endParaRPr lang="zh-CN" altLang="en-US" b="1" dirty="0">
              <a:solidFill>
                <a:srgbClr val="990099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5603" name="AutoShape 4">
            <a:hlinkClick r:id="rId1" action="ppaction://hlinksldjump"/>
          </p:cNvPr>
          <p:cNvSpPr/>
          <p:nvPr/>
        </p:nvSpPr>
        <p:spPr>
          <a:xfrm>
            <a:off x="7956550" y="6237288"/>
            <a:ext cx="647700" cy="288925"/>
          </a:xfrm>
          <a:custGeom>
            <a:avLst/>
            <a:gdLst/>
            <a:ahLst/>
            <a:cxnLst>
              <a:cxn ang="0">
                <a:pos x="0" y="1932360"/>
              </a:cxn>
              <a:cxn ang="0">
                <a:pos x="9711002" y="0"/>
              </a:cxn>
              <a:cxn ang="0">
                <a:pos x="19422005" y="1932360"/>
              </a:cxn>
              <a:cxn ang="0">
                <a:pos x="9711002" y="3864707"/>
              </a:cxn>
              <a:cxn ang="0">
                <a:pos x="0" y="1932360"/>
              </a:cxn>
              <a:cxn ang="0">
                <a:pos x="4855501" y="1932360"/>
              </a:cxn>
              <a:cxn ang="0">
                <a:pos x="9711002" y="2898533"/>
              </a:cxn>
              <a:cxn ang="0">
                <a:pos x="14566502" y="1932360"/>
              </a:cxn>
              <a:cxn ang="0">
                <a:pos x="9711002" y="966173"/>
              </a:cxn>
              <a:cxn ang="0">
                <a:pos x="4855501" y="1932360"/>
              </a:cxn>
            </a:cxnLst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39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39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charRg st="24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9939">
                                            <p:txEl>
                                              <p:charRg st="24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939">
                                            <p:txEl>
                                              <p:charRg st="24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charRg st="67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939">
                                            <p:txEl>
                                              <p:charRg st="67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9939">
                                            <p:txEl>
                                              <p:charRg st="67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标题 6451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b="1" dirty="0"/>
              <a:t>内容主旨</a:t>
            </a:r>
            <a:endParaRPr lang="zh-CN" altLang="en-US" b="1" dirty="0"/>
          </a:p>
        </p:txBody>
      </p:sp>
      <p:sp>
        <p:nvSpPr>
          <p:cNvPr id="26626" name="文本占位符 64514"/>
          <p:cNvSpPr>
            <a:spLocks noGrp="1"/>
          </p:cNvSpPr>
          <p:nvPr>
            <p:ph idx="1"/>
          </p:nvPr>
        </p:nvSpPr>
        <p:spPr>
          <a:xfrm>
            <a:off x="-98425" y="1600200"/>
            <a:ext cx="9229725" cy="4526280"/>
          </a:xfrm>
        </p:spPr>
        <p:txBody>
          <a:bodyPr anchor="t"/>
          <a:p>
            <a:r>
              <a:rPr lang="zh-CN" altLang="en-US" sz="4400" dirty="0">
                <a:solidFill>
                  <a:srgbClr val="FF0066"/>
                </a:solidFill>
              </a:rPr>
              <a:t>这篇散文以“我”与老王的交往为线索，回忆了老王的几个生活片段，刻画了一个穷苦卑微但又心地善良、老实厚道的人物形象，表达了作者一家对老王那样的不幸者给予的关心、同情和尊重，同时也含蓄地提出了“关怀不幸者”这一社会问题。</a:t>
            </a:r>
            <a:endParaRPr lang="zh-CN" altLang="en-US" sz="4400" dirty="0">
              <a:solidFill>
                <a:srgbClr val="FF0066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0515" name="Text Box 3"/>
          <p:cNvSpPr txBox="1"/>
          <p:nvPr/>
        </p:nvSpPr>
        <p:spPr>
          <a:xfrm>
            <a:off x="2951163" y="0"/>
            <a:ext cx="6192837" cy="4362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800" b="1" dirty="0">
                <a:latin typeface="华文行楷" pitchFamily="2" charset="-122"/>
                <a:ea typeface="华文行楷" pitchFamily="2" charset="-122"/>
              </a:rPr>
              <a:t>   </a:t>
            </a:r>
            <a:r>
              <a:rPr lang="en-US" altLang="zh-CN" sz="2800" b="1">
                <a:latin typeface="华文行楷" pitchFamily="2" charset="-122"/>
                <a:ea typeface="华文行楷" pitchFamily="2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杨绛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,钱钟书夫人，原名杨季康,生于1911年，江苏无锡人。</a:t>
            </a:r>
            <a:r>
              <a:rPr lang="zh-CN" altLang="en-US" sz="28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作家、文学翻译家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。1932年毕业于苏州东吴大学。1935</a:t>
            </a:r>
            <a:r>
              <a:rPr lang="zh-CN" altLang="en-US" sz="2800" b="1" dirty="0">
                <a:latin typeface="Arial" panose="020B0604020202020204" pitchFamily="34" charset="0"/>
                <a:ea typeface="楷体_GB2312" panose="02010609030101010101" pitchFamily="49" charset="-122"/>
              </a:rPr>
              <a:t>——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1938年留学英法，回国后曾在上海震旦女子文理学院、清华大学任教。1949年后，在中国社会科学院文学研究所、外国文学研究所工作。主要</a:t>
            </a:r>
            <a:r>
              <a:rPr lang="zh-CN" altLang="en-US" sz="28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译著有《堂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吉诃德》，散文集《干校六记》《将饮茶》等，长篇小说《洗澡》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20517" name="Text Box 5"/>
          <p:cNvSpPr txBox="1"/>
          <p:nvPr/>
        </p:nvSpPr>
        <p:spPr>
          <a:xfrm>
            <a:off x="71438" y="4556125"/>
            <a:ext cx="5580062" cy="2041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钱钟书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（1910</a:t>
            </a:r>
            <a:r>
              <a:rPr lang="zh-CN" altLang="en-US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—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1998），江苏无锡人。</a:t>
            </a:r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学者，</a:t>
            </a:r>
            <a:r>
              <a:rPr lang="zh-CN" altLang="zh-CN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作家</a:t>
            </a:r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，著有小说《围城》和学术著作《谈艺录》《管锥编》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等。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320518" name="Picture 6" descr="杨绛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1500" y="4149725"/>
            <a:ext cx="3384550" cy="2663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Picture 7" descr="杨绛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952750" cy="33575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0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20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0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0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0515" grpId="0"/>
      <p:bldP spid="3205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3" name="Picture 5" descr="2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220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8578" name="Text Box 2"/>
          <p:cNvSpPr txBox="1"/>
          <p:nvPr/>
        </p:nvSpPr>
        <p:spPr>
          <a:xfrm>
            <a:off x="250825" y="2060575"/>
            <a:ext cx="8610600" cy="3937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　文章作于</a:t>
            </a:r>
            <a:r>
              <a:rPr lang="en-US" altLang="zh-CN" sz="3600" b="1">
                <a:solidFill>
                  <a:srgbClr val="FF0000"/>
                </a:solidFill>
                <a:latin typeface="_x000B__x000C_"/>
                <a:ea typeface="宋体" panose="02010600030101010101" pitchFamily="2" charset="-122"/>
              </a:rPr>
              <a:t>1984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年。这是一篇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回忆性的散文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，作者记叙了自己从前同老王交往中的几个片段，当时正是“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文化大革命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”时期，作者夫妇被认为是“反动学术权威”，但是，任何歪风邪气对老王都没有丝毫影响，他照样尊重作者夫妇。由此与老王的交往深深的印刻在了作者的脑海之中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……</a:t>
            </a:r>
            <a:endParaRPr lang="en-US" altLang="zh-CN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195" name="WordArt 4"/>
          <p:cNvSpPr>
            <a:spLocks noTextEdit="1"/>
          </p:cNvSpPr>
          <p:nvPr/>
        </p:nvSpPr>
        <p:spPr>
          <a:xfrm>
            <a:off x="2555875" y="404813"/>
            <a:ext cx="3352800" cy="1085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6600">
                <a:ln w="12700" cap="flat" cmpd="sng">
                  <a:solidFill>
                    <a:srgbClr val="3333CC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00008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写作背景</a:t>
            </a:r>
            <a:endParaRPr lang="zh-CN" altLang="en-US" sz="6600">
              <a:ln w="12700" cap="flat" cmpd="sng">
                <a:solidFill>
                  <a:srgbClr val="3333CC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000080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8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857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7" name="Picture 5" descr="2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220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7314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0"/>
            <a:ext cx="7786688" cy="1143000"/>
          </a:xfrm>
        </p:spPr>
        <p:txBody>
          <a:bodyPr vert="horz" wrap="square" lIns="91440" tIns="45720" rIns="91440" bIns="45720" numCol="1" anchor="ctr" anchorCtr="0" compatLnSpc="1"/>
          <a:p>
            <a:pPr eaLnBrk="1" fontAlgn="base" hangingPunct="1"/>
            <a:r>
              <a:rPr lang="zh-CN" altLang="en-US" sz="60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字 词</a:t>
            </a:r>
            <a:endParaRPr lang="zh-CN" altLang="en-US" sz="6000" b="1" strike="noStrike" noProof="1" dirty="0">
              <a:effectLst>
                <a:outerShdw blurRad="38100" dist="38100" dir="2700000">
                  <a:srgbClr val="C0C0C0"/>
                </a:outerShdw>
              </a:effectLst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97315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1052513"/>
            <a:ext cx="9217025" cy="4465638"/>
          </a:xfrm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0030101010101" pitchFamily="2" charset="-122"/>
                <a:cs typeface="+mn-cs"/>
              </a:rPr>
              <a:t>伛               攥              惶恐</a:t>
            </a:r>
            <a:endParaRPr kumimoji="0" lang="zh-CN" altLang="en-US" sz="4000" b="1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黑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0030101010101" pitchFamily="2" charset="-122"/>
                <a:cs typeface="+mn-cs"/>
              </a:rPr>
              <a:t>   荒僻           塌败           取缔     </a:t>
            </a:r>
            <a:endParaRPr kumimoji="0" lang="zh-CN" altLang="en-US" sz="4000" b="1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黑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0030101010101" pitchFamily="2" charset="-122"/>
                <a:cs typeface="+mn-cs"/>
              </a:rPr>
              <a:t>   骷髅            翳              滞笨</a:t>
            </a:r>
            <a:endParaRPr kumimoji="0" lang="zh-CN" altLang="en-US" sz="4000" b="1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黑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0030101010101" pitchFamily="2" charset="-122"/>
                <a:cs typeface="+mn-cs"/>
              </a:rPr>
              <a:t>   愧怍</a:t>
            </a:r>
            <a:endParaRPr kumimoji="0" lang="zh-CN" altLang="en-US" sz="4000" b="1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黑体" panose="02010600030101010101" pitchFamily="2" charset="-122"/>
              <a:cs typeface="+mn-cs"/>
            </a:endParaRPr>
          </a:p>
        </p:txBody>
      </p:sp>
      <p:sp>
        <p:nvSpPr>
          <p:cNvPr id="397316" name="Rectangle 4"/>
          <p:cNvSpPr>
            <a:spLocks noChangeArrowheads="1"/>
          </p:cNvSpPr>
          <p:nvPr/>
        </p:nvSpPr>
        <p:spPr bwMode="auto">
          <a:xfrm>
            <a:off x="1187450" y="1052513"/>
            <a:ext cx="7777163" cy="352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</a:t>
            </a:r>
            <a:r>
              <a:rPr kumimoji="0" lang="en-US" altLang="zh-CN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0030101010101" pitchFamily="2" charset="-122"/>
                <a:cs typeface="+mn-cs"/>
              </a:rPr>
              <a:t>yǔ</a:t>
            </a: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0030101010101" pitchFamily="2" charset="-122"/>
                <a:cs typeface="+mn-cs"/>
              </a:rPr>
              <a:t>           </a:t>
            </a:r>
            <a:r>
              <a:rPr kumimoji="0" lang="en-US" altLang="zh-CN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0030101010101" pitchFamily="2" charset="-122"/>
                <a:cs typeface="+mn-cs"/>
              </a:rPr>
              <a:t>zuàn</a:t>
            </a: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0030101010101" pitchFamily="2" charset="-122"/>
                <a:cs typeface="+mn-cs"/>
              </a:rPr>
              <a:t>             </a:t>
            </a:r>
            <a:r>
              <a:rPr kumimoji="0" lang="en-US" altLang="zh-CN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0030101010101" pitchFamily="2" charset="-122"/>
                <a:cs typeface="+mn-cs"/>
              </a:rPr>
              <a:t>huáng</a:t>
            </a:r>
            <a:endParaRPr kumimoji="0" lang="en-US" altLang="zh-CN" sz="40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0030101010101" pitchFamily="2" charset="-122"/>
                <a:cs typeface="+mn-cs"/>
              </a:rPr>
              <a:t>    </a:t>
            </a:r>
            <a:r>
              <a:rPr kumimoji="0" lang="en-US" altLang="zh-CN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0030101010101" pitchFamily="2" charset="-122"/>
                <a:cs typeface="+mn-cs"/>
              </a:rPr>
              <a:t>pì</a:t>
            </a: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0030101010101" pitchFamily="2" charset="-122"/>
                <a:cs typeface="+mn-cs"/>
              </a:rPr>
              <a:t>               </a:t>
            </a:r>
            <a:r>
              <a:rPr kumimoji="0" lang="en-US" altLang="zh-CN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0030101010101" pitchFamily="2" charset="-122"/>
                <a:cs typeface="+mn-cs"/>
              </a:rPr>
              <a:t>tā</a:t>
            </a: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0030101010101" pitchFamily="2" charset="-122"/>
                <a:cs typeface="+mn-cs"/>
              </a:rPr>
              <a:t>                </a:t>
            </a:r>
            <a:r>
              <a:rPr kumimoji="0" lang="en-US" altLang="zh-CN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0030101010101" pitchFamily="2" charset="-122"/>
                <a:cs typeface="+mn-cs"/>
              </a:rPr>
              <a:t>dì</a:t>
            </a: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0030101010101" pitchFamily="2" charset="-122"/>
                <a:cs typeface="+mn-cs"/>
              </a:rPr>
              <a:t> </a:t>
            </a:r>
            <a:endParaRPr kumimoji="0" lang="en-US" altLang="zh-CN" sz="40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0030101010101" pitchFamily="2" charset="-122"/>
                <a:cs typeface="+mn-cs"/>
              </a:rPr>
              <a:t>   </a:t>
            </a:r>
            <a:r>
              <a:rPr kumimoji="0" lang="en-US" altLang="zh-CN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0030101010101" pitchFamily="2" charset="-122"/>
                <a:cs typeface="+mn-cs"/>
              </a:rPr>
              <a:t>kū</a:t>
            </a: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0030101010101" pitchFamily="2" charset="-122"/>
                <a:cs typeface="+mn-cs"/>
              </a:rPr>
              <a:t> </a:t>
            </a:r>
            <a:r>
              <a:rPr kumimoji="0" lang="en-US" altLang="zh-CN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0030101010101" pitchFamily="2" charset="-122"/>
                <a:cs typeface="+mn-cs"/>
              </a:rPr>
              <a:t>lóu</a:t>
            </a: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0030101010101" pitchFamily="2" charset="-122"/>
                <a:cs typeface="+mn-cs"/>
              </a:rPr>
              <a:t>         </a:t>
            </a:r>
            <a:r>
              <a:rPr kumimoji="0" lang="en-US" altLang="en-US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0030101010101" pitchFamily="2" charset="-122"/>
                <a:cs typeface="+mn-cs"/>
              </a:rPr>
              <a:t>yì</a:t>
            </a: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0030101010101" pitchFamily="2" charset="-122"/>
                <a:cs typeface="+mn-cs"/>
              </a:rPr>
              <a:t>                 </a:t>
            </a:r>
            <a:r>
              <a:rPr kumimoji="0" lang="en-US" altLang="zh-CN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0030101010101" pitchFamily="2" charset="-122"/>
                <a:cs typeface="+mn-cs"/>
              </a:rPr>
              <a:t>zhì</a:t>
            </a: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0030101010101" pitchFamily="2" charset="-122"/>
                <a:cs typeface="+mn-cs"/>
              </a:rPr>
              <a:t>   </a:t>
            </a:r>
            <a:endParaRPr kumimoji="0" lang="en-US" altLang="zh-CN" sz="40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0030101010101" pitchFamily="2" charset="-122"/>
                <a:cs typeface="+mn-cs"/>
              </a:rPr>
              <a:t>   </a:t>
            </a:r>
            <a:r>
              <a:rPr kumimoji="0" lang="en-US" altLang="zh-CN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0030101010101" pitchFamily="2" charset="-122"/>
                <a:cs typeface="+mn-cs"/>
              </a:rPr>
              <a:t>kuì</a:t>
            </a: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0030101010101" pitchFamily="2" charset="-122"/>
                <a:cs typeface="+mn-cs"/>
              </a:rPr>
              <a:t> </a:t>
            </a:r>
            <a:r>
              <a:rPr kumimoji="0" lang="en-US" altLang="zh-CN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0030101010101" pitchFamily="2" charset="-122"/>
                <a:cs typeface="+mn-cs"/>
              </a:rPr>
              <a:t>zuò</a:t>
            </a:r>
            <a:endParaRPr kumimoji="0" lang="en-US" altLang="zh-CN" sz="36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97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97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7314" grpId="0"/>
      <p:bldP spid="3973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0241" name="Picture 1026" descr="车夫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3000" y="3810000"/>
            <a:ext cx="4191000" cy="304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1731" name="Text Box 1027"/>
          <p:cNvSpPr txBox="1"/>
          <p:nvPr/>
        </p:nvSpPr>
        <p:spPr>
          <a:xfrm>
            <a:off x="4427538" y="404813"/>
            <a:ext cx="4968875" cy="3381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5400" b="1">
                <a:solidFill>
                  <a:srgbClr val="FF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</a:t>
            </a:r>
            <a:r>
              <a:rPr lang="zh-CN" altLang="en-US" sz="5400" b="1" dirty="0">
                <a:solidFill>
                  <a:srgbClr val="FF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请你带着问题，阅读课文，走进老王的心灵。</a:t>
            </a:r>
            <a:endParaRPr lang="zh-CN" altLang="en-US" sz="5400" b="1" dirty="0">
              <a:solidFill>
                <a:srgbClr val="FF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10243" name="Picture 1028" descr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356100" cy="4941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1733" name="Oval 1029"/>
          <p:cNvSpPr/>
          <p:nvPr/>
        </p:nvSpPr>
        <p:spPr>
          <a:xfrm>
            <a:off x="539750" y="5013325"/>
            <a:ext cx="3240088" cy="16764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5400" dirty="0">
                <a:latin typeface="Arial" panose="020B0604020202020204" pitchFamily="34" charset="0"/>
                <a:ea typeface="方正舒体" pitchFamily="2" charset="-122"/>
              </a:rPr>
              <a:t>走近老王</a:t>
            </a:r>
            <a:endParaRPr lang="zh-CN" altLang="en-US" sz="5400" dirty="0">
              <a:latin typeface="Arial" panose="020B0604020202020204" pitchFamily="34" charset="0"/>
              <a:ea typeface="方正舒体" pitchFamily="2" charset="-122"/>
            </a:endParaRPr>
          </a:p>
        </p:txBody>
      </p:sp>
      <p:pic>
        <p:nvPicPr>
          <p:cNvPr id="2" name="杨绛《老王》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803775" y="4213225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1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1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1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6" dur="46576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01731" grpId="0"/>
      <p:bldP spid="20173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文本框 39937"/>
          <p:cNvSpPr txBox="1"/>
          <p:nvPr/>
        </p:nvSpPr>
        <p:spPr>
          <a:xfrm>
            <a:off x="311150" y="285750"/>
            <a:ext cx="235585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9900CC"/>
                </a:solidFill>
                <a:latin typeface="Arial" panose="020B0604020202020204" pitchFamily="34" charset="0"/>
                <a:ea typeface="楷体" panose="02010609060101010101" charset="-122"/>
              </a:rPr>
              <a:t>整体感知</a:t>
            </a:r>
            <a:endParaRPr lang="zh-CN" altLang="en-US" sz="3600" b="1" dirty="0">
              <a:solidFill>
                <a:srgbClr val="9900CC"/>
              </a:solidFill>
              <a:latin typeface="Arial" panose="020B0604020202020204" pitchFamily="34" charset="0"/>
              <a:ea typeface="楷体" panose="02010609060101010101" charset="-122"/>
            </a:endParaRPr>
          </a:p>
        </p:txBody>
      </p:sp>
      <p:sp>
        <p:nvSpPr>
          <p:cNvPr id="11266" name="文本框 39938"/>
          <p:cNvSpPr txBox="1"/>
          <p:nvPr/>
        </p:nvSpPr>
        <p:spPr>
          <a:xfrm>
            <a:off x="311150" y="1054100"/>
            <a:ext cx="7935913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1.速读课文，找出本文的文眼。（原句回答）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9940" name="文本框 39939"/>
          <p:cNvSpPr txBox="1"/>
          <p:nvPr/>
        </p:nvSpPr>
        <p:spPr>
          <a:xfrm>
            <a:off x="1079500" y="1892300"/>
            <a:ext cx="72644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</a:rPr>
              <a:t>那是一个幸运的人对一个不幸者的愧怍。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楷体" panose="02010609060101010101" charset="-122"/>
            </a:endParaRPr>
          </a:p>
        </p:txBody>
      </p:sp>
      <p:sp>
        <p:nvSpPr>
          <p:cNvPr id="39941" name="文本框 39940"/>
          <p:cNvSpPr txBox="1"/>
          <p:nvPr/>
        </p:nvSpPr>
        <p:spPr>
          <a:xfrm>
            <a:off x="311150" y="2730500"/>
            <a:ext cx="8074025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2.本文是以什么为记叙线索的。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9942" name="文本框 39941"/>
          <p:cNvSpPr txBox="1"/>
          <p:nvPr/>
        </p:nvSpPr>
        <p:spPr>
          <a:xfrm>
            <a:off x="1079500" y="3498850"/>
            <a:ext cx="6335713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本文以“我”与老王的交往为线索。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9943" name="文本框 39942"/>
          <p:cNvSpPr txBox="1"/>
          <p:nvPr/>
        </p:nvSpPr>
        <p:spPr>
          <a:xfrm>
            <a:off x="381000" y="4337050"/>
            <a:ext cx="8242300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3.老王是一个什么样的人？请用两个关键词概括。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71" name="文本框 39943"/>
          <p:cNvSpPr txBox="1"/>
          <p:nvPr/>
        </p:nvSpPr>
        <p:spPr>
          <a:xfrm>
            <a:off x="2266950" y="6083300"/>
            <a:ext cx="3951288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buFont typeface="Arial" panose="020B0604020202020204" pitchFamily="34" charset="0"/>
              <a:buNone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45" name="文本框 39944"/>
          <p:cNvSpPr txBox="1"/>
          <p:nvPr/>
        </p:nvSpPr>
        <p:spPr>
          <a:xfrm>
            <a:off x="1219200" y="5524500"/>
            <a:ext cx="2905125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</a:rPr>
              <a:t>不幸、善良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 bldLvl="0"/>
      <p:bldP spid="39941" grpId="0" bldLvl="0"/>
      <p:bldP spid="39942" grpId="0" bldLvl="0"/>
      <p:bldP spid="39943" grpId="0" bldLvl="0"/>
      <p:bldP spid="39945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290" name="Rectangle 7"/>
          <p:cNvSpPr/>
          <p:nvPr/>
        </p:nvSpPr>
        <p:spPr>
          <a:xfrm>
            <a:off x="142875" y="0"/>
            <a:ext cx="2357438" cy="708025"/>
          </a:xfrm>
          <a:prstGeom prst="rect">
            <a:avLst/>
          </a:prstGeom>
          <a:solidFill>
            <a:srgbClr val="0000FF">
              <a:alpha val="29999"/>
            </a:srgbClr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4000" dirty="0">
                <a:solidFill>
                  <a:schemeClr val="folHlink"/>
                </a:solidFill>
                <a:latin typeface="Arial" panose="020B0604020202020204" pitchFamily="34" charset="0"/>
                <a:ea typeface="华文琥珀" pitchFamily="2" charset="-122"/>
              </a:rPr>
              <a:t>整体感知</a:t>
            </a:r>
            <a:endParaRPr lang="zh-CN" altLang="en-US" sz="4000" dirty="0">
              <a:solidFill>
                <a:srgbClr val="000000"/>
              </a:solidFill>
              <a:latin typeface="Calibri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291" name="Text Box 3"/>
          <p:cNvSpPr/>
          <p:nvPr/>
        </p:nvSpPr>
        <p:spPr>
          <a:xfrm>
            <a:off x="214313" y="857250"/>
            <a:ext cx="8643937" cy="1200150"/>
          </a:xfrm>
          <a:prstGeom prst="rect">
            <a:avLst/>
          </a:prstGeom>
          <a:solidFill>
            <a:srgbClr val="C0C0C0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自由朗读课文，了解课文大意，并概括出文章要点，列出提纲。</a:t>
            </a:r>
            <a:endParaRPr lang="zh-CN" altLang="en-US" dirty="0">
              <a:solidFill>
                <a:srgbClr val="000000"/>
              </a:solidFill>
              <a:latin typeface="Calibri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220" name="Text Box 3"/>
          <p:cNvSpPr/>
          <p:nvPr/>
        </p:nvSpPr>
        <p:spPr>
          <a:xfrm>
            <a:off x="357188" y="2143125"/>
            <a:ext cx="8572500" cy="4524375"/>
          </a:xfrm>
          <a:prstGeom prst="rect">
            <a:avLst/>
          </a:prstGeom>
          <a:solidFill>
            <a:srgbClr val="C0C0C0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第一部分（</a:t>
            </a:r>
            <a:r>
              <a:rPr lang="en-US" altLang="x-none" sz="36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1-4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）：简介老王的个人情况（鳏夫、单干户、一只眼、住处塌败）。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第二部分（</a:t>
            </a:r>
            <a:r>
              <a:rPr lang="en-US" altLang="x-none" sz="36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5-16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）：记叙与老王交往的几件事（送冰、送人、拉“货”、送香油和鸡蛋）。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第三部分（</a:t>
            </a:r>
            <a:r>
              <a:rPr lang="en-US" altLang="x-none" sz="36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17-22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）：写老王去世和“我”的心理。</a:t>
            </a:r>
            <a:endParaRPr lang="zh-CN" altLang="en-US" sz="3600" b="1" dirty="0">
              <a:latin typeface="Calibri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220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charRg st="38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20">
                                            <p:txEl>
                                              <p:charRg st="38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0">
                                            <p:txEl>
                                              <p:charRg st="38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charRg st="81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220">
                                            <p:txEl>
                                              <p:charRg st="81" end="10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3" name="Picture 4" descr="2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220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4" name="Text Box 2"/>
          <p:cNvSpPr txBox="1"/>
          <p:nvPr/>
        </p:nvSpPr>
        <p:spPr>
          <a:xfrm>
            <a:off x="900113" y="765175"/>
            <a:ext cx="4967287" cy="11890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7200" b="1" dirty="0">
                <a:solidFill>
                  <a:srgbClr val="99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研讨探究</a:t>
            </a:r>
            <a:endParaRPr lang="zh-CN" altLang="en-US" sz="7200" b="1" dirty="0">
              <a:solidFill>
                <a:srgbClr val="99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1475" name="Text Box 3"/>
          <p:cNvSpPr txBox="1"/>
          <p:nvPr/>
        </p:nvSpPr>
        <p:spPr>
          <a:xfrm>
            <a:off x="827088" y="2852738"/>
            <a:ext cx="7705725" cy="10064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lvl="0" indent="0" algn="just">
              <a:spcBef>
                <a:spcPct val="50000"/>
              </a:spcBef>
            </a:pPr>
            <a:r>
              <a:rPr lang="en-US" altLang="zh-CN" sz="60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60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、研讨老王之</a:t>
            </a:r>
            <a:r>
              <a:rPr lang="zh-CN" altLang="en-US" sz="60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“</a:t>
            </a:r>
            <a:r>
              <a:rPr lang="zh-CN" altLang="en-US" sz="60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苦</a:t>
            </a:r>
            <a:r>
              <a:rPr lang="zh-CN" altLang="en-US" sz="60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”</a:t>
            </a:r>
            <a:endParaRPr lang="zh-CN" altLang="en-US" sz="60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1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1475" grpId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2987</Words>
  <Application>WPS 演示</Application>
  <PresentationFormat/>
  <Paragraphs>221</Paragraphs>
  <Slides>27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53" baseType="lpstr">
      <vt:lpstr>Arial</vt:lpstr>
      <vt:lpstr>宋体</vt:lpstr>
      <vt:lpstr>Wingdings</vt:lpstr>
      <vt:lpstr>华文楷体</vt:lpstr>
      <vt:lpstr>Times New Roman</vt:lpstr>
      <vt:lpstr>方正姚体</vt:lpstr>
      <vt:lpstr>黑体</vt:lpstr>
      <vt:lpstr>华文行楷</vt:lpstr>
      <vt:lpstr>楷体_GB2312</vt:lpstr>
      <vt:lpstr>_x000B__x000C_</vt:lpstr>
      <vt:lpstr>微软雅黑</vt:lpstr>
      <vt:lpstr>方正舒体</vt:lpstr>
      <vt:lpstr>楷体</vt:lpstr>
      <vt:lpstr>华文琥珀</vt:lpstr>
      <vt:lpstr>Calibri</vt:lpstr>
      <vt:lpstr>华文彩云</vt:lpstr>
      <vt:lpstr>华文行楷</vt:lpstr>
      <vt:lpstr>Arial Unicode MS</vt:lpstr>
      <vt:lpstr>Lucida Sans Unicode</vt:lpstr>
      <vt:lpstr>仿宋_GB2312</vt:lpstr>
      <vt:lpstr>华文新魏</vt:lpstr>
      <vt:lpstr>迷你简启体</vt:lpstr>
      <vt:lpstr>隶书</vt:lpstr>
      <vt:lpstr>华文隶书</vt:lpstr>
      <vt:lpstr>Courier New</vt:lpstr>
      <vt:lpstr>默认设计模板</vt:lpstr>
      <vt:lpstr>PowerPoint 演示文稿</vt:lpstr>
      <vt:lpstr>PowerPoint 演示文稿</vt:lpstr>
      <vt:lpstr>PowerPoint 演示文稿</vt:lpstr>
      <vt:lpstr>PowerPoint 演示文稿</vt:lpstr>
      <vt:lpstr>字 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课文第3自然段写老王的生理残疾，还介绍了人们对老王的态度。别人如何对待老王？ </vt:lpstr>
      <vt:lpstr>PowerPoint 演示文稿</vt:lpstr>
      <vt:lpstr>PowerPoint 演示文稿</vt:lpstr>
      <vt:lpstr>PowerPoint 演示文稿</vt:lpstr>
      <vt:lpstr>精读课文，填写下表</vt:lpstr>
      <vt:lpstr>精读课文，填写下表</vt:lpstr>
      <vt:lpstr>PowerPoint 演示文稿</vt:lpstr>
      <vt:lpstr>PowerPoint 演示文稿</vt:lpstr>
      <vt:lpstr>PowerPoint 演示文稿</vt:lpstr>
      <vt:lpstr>PowerPoint 演示文稿</vt:lpstr>
      <vt:lpstr>      2、哪一个段落暗示出作者一家曾经给予老王帮助？</vt:lpstr>
      <vt:lpstr>PowerPoint 演示文稿</vt:lpstr>
      <vt:lpstr>PowerPoint 演示文稿</vt:lpstr>
      <vt:lpstr>PowerPoint 演示文稿</vt:lpstr>
      <vt:lpstr>PowerPoint 演示文稿</vt:lpstr>
      <vt:lpstr>对这一句话，你是怎样理解的？</vt:lpstr>
      <vt:lpstr>内容主旨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xgh035</cp:lastModifiedBy>
  <cp:revision>197</cp:revision>
  <dcterms:created xsi:type="dcterms:W3CDTF">2003-10-06T05:01:00Z</dcterms:created>
  <dcterms:modified xsi:type="dcterms:W3CDTF">2018-04-07T03:13:17Z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