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7" r:id="rId3"/>
    <p:sldId id="275" r:id="rId4"/>
    <p:sldId id="288" r:id="rId5"/>
    <p:sldId id="290" r:id="rId6"/>
    <p:sldId id="266" r:id="rId7"/>
    <p:sldId id="272" r:id="rId8"/>
    <p:sldId id="276" r:id="rId10"/>
    <p:sldId id="292" r:id="rId11"/>
    <p:sldId id="277" r:id="rId12"/>
    <p:sldId id="265" r:id="rId13"/>
    <p:sldId id="291" r:id="rId1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charset="0"/>
                <a:ea typeface="微软雅黑" panose="020B050302020402020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202C46B-7789-4099-9C53-4A195A4820C1}" type="slidenum">
              <a:rPr lang="zh-CN" altLang="en-US" smtClean="0">
                <a:latin typeface="等线"/>
                <a:ea typeface="等线"/>
                <a:cs typeface="等线"/>
              </a:rPr>
            </a:fld>
            <a:endParaRPr lang="zh-CN" altLang="en-US" smtClean="0">
              <a:latin typeface="等线"/>
              <a:ea typeface="等线"/>
              <a:cs typeface="等线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emf"/><Relationship Id="rId4" Type="http://schemas.openxmlformats.org/officeDocument/2006/relationships/image" Target="../media/image3.emf"/><Relationship Id="rId3" Type="http://schemas.openxmlformats.org/officeDocument/2006/relationships/image" Target="../media/image4.emf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emf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295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0"/>
            <a:ext cx="1981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4563"/>
            <a:ext cx="201295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4787900"/>
            <a:ext cx="19812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175" y="1414123"/>
            <a:ext cx="6343650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42" y="3909814"/>
            <a:ext cx="1969116" cy="293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19375" y="2602397"/>
            <a:ext cx="6953250" cy="774215"/>
          </a:xfrm>
        </p:spPr>
        <p:txBody>
          <a:bodyPr anchor="b"/>
          <a:lstStyle>
            <a:lvl1pPr algn="ctr">
              <a:defRPr sz="40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814763" y="3376612"/>
            <a:ext cx="4562475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7E347-7F92-4604-B49E-376ACF164270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12E4B-DF2E-4AA9-87AF-D728E8E35EC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457200"/>
            <a:ext cx="10515600" cy="5695950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5DBF6-599A-45E7-97F6-D3C32A514EE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198BF-3A32-488E-BEA8-6C609DD1DC0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6A7-F397-4DD6-A3CE-37721F962D9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98280-9722-480C-AA2A-8A88B44BE7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2900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3324225"/>
            <a:ext cx="342900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3625"/>
            <a:ext cx="3162300" cy="330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9700" y="0"/>
            <a:ext cx="3190875" cy="335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2875" y="3276599"/>
            <a:ext cx="6826250" cy="71437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76525" y="4017963"/>
            <a:ext cx="6838950" cy="809625"/>
          </a:xfrm>
        </p:spPr>
        <p:txBody>
          <a:bodyPr/>
          <a:lstStyle>
            <a:lvl1pPr marL="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963294-DDA0-49F7-957C-518F9638D89F}" type="datetimeFigureOut">
              <a:rPr lang="zh-CN" altLang="en-US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FFE06-1280-46EC-92CD-70FD2829670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CD24D-BCB6-44FF-8386-B5DBA29E0AB2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2711B-1329-453B-800F-03B261135A2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814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759825"/>
            <a:ext cx="5157787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814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759825"/>
            <a:ext cx="5183188" cy="3429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172F4-9E2E-445A-84E2-20CCAAD82ECF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BB549-47CE-4A1F-A00E-341B7D15DE2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2950" cy="211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0"/>
            <a:ext cx="19812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54563"/>
            <a:ext cx="201295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0800" y="4787900"/>
            <a:ext cx="19812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175" y="1414123"/>
            <a:ext cx="6343650" cy="407593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442" y="3909814"/>
            <a:ext cx="1969116" cy="293640"/>
          </a:xfrm>
          <a:prstGeom prst="rect">
            <a:avLst/>
          </a:prstGeom>
        </p:spPr>
      </p:pic>
      <p:sp>
        <p:nvSpPr>
          <p:cNvPr id="23" name="标题 1"/>
          <p:cNvSpPr>
            <a:spLocks noGrp="1"/>
          </p:cNvSpPr>
          <p:nvPr>
            <p:ph type="ctrTitle"/>
          </p:nvPr>
        </p:nvSpPr>
        <p:spPr>
          <a:xfrm>
            <a:off x="2619375" y="2510321"/>
            <a:ext cx="6953250" cy="866291"/>
          </a:xfrm>
        </p:spPr>
        <p:txBody>
          <a:bodyPr anchor="b"/>
          <a:lstStyle>
            <a:lvl1pPr algn="ctr">
              <a:defRPr sz="4400"/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27" name="副标题 2"/>
          <p:cNvSpPr>
            <a:spLocks noGrp="1"/>
          </p:cNvSpPr>
          <p:nvPr>
            <p:ph type="subTitle" idx="1"/>
          </p:nvPr>
        </p:nvSpPr>
        <p:spPr>
          <a:xfrm>
            <a:off x="3643313" y="3376612"/>
            <a:ext cx="4905375" cy="533202"/>
          </a:xfrm>
        </p:spPr>
        <p:txBody>
          <a:bodyPr/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en-US" dirty="0"/>
          </a:p>
        </p:txBody>
      </p:sp>
      <p:sp>
        <p:nvSpPr>
          <p:cNvPr id="1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FB7D-72D2-4F2B-A33C-E0B878CE61D7}" type="datetimeFigureOut">
              <a:rPr lang="zh-CN" altLang="en-US"/>
            </a:fld>
            <a:endParaRPr lang="zh-CN" altLang="en-US"/>
          </a:p>
        </p:txBody>
      </p:sp>
      <p:sp>
        <p:nvSpPr>
          <p:cNvPr id="1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E99283-8660-4E5C-ABE4-D98B75233C8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EC0D5-45E1-4F7F-8B51-BF87C936AB2E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438C4-2273-4844-988B-0EF8E59EE2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647700"/>
            <a:ext cx="3932237" cy="1409699"/>
          </a:xfrm>
        </p:spPr>
        <p:txBody>
          <a:bodyPr anchor="t"/>
          <a:lstStyle>
            <a:lvl1pPr>
              <a:defRPr sz="4000">
                <a:solidFill>
                  <a:srgbClr val="E19F95"/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647701"/>
            <a:ext cx="6172200" cy="52133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anchor="ctr"/>
          <a:lstStyle>
            <a:lvl1pPr marL="0" indent="0">
              <a:lnSpc>
                <a:spcPct val="120000"/>
              </a:lnSpc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558CF-DB0C-4FA8-8430-6EF3CDCE47D4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3402F-D0EA-47AD-B34B-72371E9FAF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F20A2-D5A0-4773-9DEE-6EDDDDBC43B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E324F-451B-430F-A6B5-B3BEB438FB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1066F66-4BAD-41C9-82CD-E581E5B65FB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087D908-3C76-49C4-9630-B128F5E7B769}" type="slidenum">
              <a:rPr lang="zh-CN" altLang="en-US"/>
            </a:fld>
            <a:endParaRPr lang="zh-CN" altLang="en-US"/>
          </a:p>
        </p:txBody>
      </p:sp>
      <p:sp>
        <p:nvSpPr>
          <p:cNvPr id="2" name="KSO_TEMPLATE" hidden="1"/>
          <p:cNvSpPr/>
          <p:nvPr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image" Target="../media/image8.jpeg"/><Relationship Id="rId1" Type="http://schemas.openxmlformats.org/officeDocument/2006/relationships/hyperlink" Target="http://philosophy-times.net/chinese/memory_pearflower.htm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image" Target="../media/image4.emf"/><Relationship Id="rId1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5.xml"/><Relationship Id="rId2" Type="http://schemas.openxmlformats.org/officeDocument/2006/relationships/image" Target="../media/image4.emf"/><Relationship Id="rId1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image" Target="../media/image4.emf"/><Relationship Id="rId1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9.jpeg"/><Relationship Id="rId1" Type="http://schemas.openxmlformats.org/officeDocument/2006/relationships/hyperlink" Target="http://www.7gg.net/jyqx/xszn/2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10.jpeg"/><Relationship Id="rId2" Type="http://schemas.openxmlformats.org/officeDocument/2006/relationships/slide" Target="slide1.xml"/><Relationship Id="rId1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image" Target="../media/image11.jpeg"/><Relationship Id="rId1" Type="http://schemas.openxmlformats.org/officeDocument/2006/relationships/hyperlink" Target="http://njxwjy.njenet.net.cn/school/jxpt_4/jx_sc/xx/xxyw3/xxyw_3.ht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578561" descr="peartree358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0"/>
            <a:ext cx="57023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578562"/>
          <p:cNvSpPr txBox="1"/>
          <p:nvPr/>
        </p:nvSpPr>
        <p:spPr>
          <a:xfrm>
            <a:off x="6791960" y="457200"/>
            <a:ext cx="3876040" cy="599598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r>
              <a:rPr lang="zh-CN" altLang="en-US" sz="9600" b="1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驿路梨花</a:t>
            </a:r>
            <a:endParaRPr lang="zh-CN" altLang="en-US" sz="96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               </a:t>
            </a:r>
            <a:r>
              <a:rPr lang="zh-CN" altLang="en-US" sz="48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彭荆风</a:t>
            </a:r>
            <a:endParaRPr lang="zh-CN" altLang="en-US" sz="48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4800" b="1">
              <a:solidFill>
                <a:srgbClr val="FFFF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1" name="文本框 625665"/>
          <p:cNvSpPr txBox="1"/>
          <p:nvPr/>
        </p:nvSpPr>
        <p:spPr>
          <a:xfrm>
            <a:off x="2346325" y="20034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25760" name="表格 625759"/>
          <p:cNvGraphicFramePr/>
          <p:nvPr/>
        </p:nvGraphicFramePr>
        <p:xfrm>
          <a:off x="1847850" y="908050"/>
          <a:ext cx="8569325" cy="5376545"/>
        </p:xfrm>
        <a:graphic>
          <a:graphicData uri="http://schemas.openxmlformats.org/drawingml/2006/table">
            <a:tbl>
              <a:tblPr/>
              <a:tblGrid>
                <a:gridCol w="935355"/>
                <a:gridCol w="1296670"/>
                <a:gridCol w="2232025"/>
                <a:gridCol w="2016125"/>
                <a:gridCol w="2089150"/>
              </a:tblGrid>
              <a:tr h="11525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出现顺序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人物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所做好事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做好事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目的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>
                          <a:solidFill>
                            <a:srgbClr val="0000FF"/>
                          </a:solidFill>
                        </a:rPr>
                        <a:t>时间</a:t>
                      </a:r>
                      <a:endParaRPr lang="zh-CN" altLang="en-US" b="1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295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solidFill>
                            <a:srgbClr val="0000FF"/>
                          </a:solidFill>
                        </a:rPr>
                        <a:t>1</a:t>
                      </a:r>
                      <a:endParaRPr lang="en-US" altLang="zh-CN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07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solidFill>
                            <a:srgbClr val="0000FF"/>
                          </a:solidFill>
                        </a:rPr>
                        <a:t>2</a:t>
                      </a:r>
                      <a:endParaRPr lang="en-US" altLang="zh-CN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51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solidFill>
                            <a:srgbClr val="0000FF"/>
                          </a:solidFill>
                        </a:rPr>
                        <a:t>3</a:t>
                      </a:r>
                      <a:endParaRPr lang="en-US" altLang="zh-CN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09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altLang="zh-CN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42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>
                          <a:solidFill>
                            <a:srgbClr val="0000FF"/>
                          </a:solidFill>
                        </a:rPr>
                        <a:t>5</a:t>
                      </a:r>
                      <a:endParaRPr lang="en-US" altLang="zh-CN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" panose="05000000000000000000" pitchFamily="2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25711" name="矩形 625710"/>
          <p:cNvSpPr/>
          <p:nvPr/>
        </p:nvSpPr>
        <p:spPr>
          <a:xfrm>
            <a:off x="1905000" y="152400"/>
            <a:ext cx="8458200" cy="645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五件好事：根据课文内容填写下面的表格</a:t>
            </a:r>
            <a:endParaRPr lang="zh-CN" altLang="en-US" sz="3600" b="1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26" name="文本框 625725"/>
          <p:cNvSpPr txBox="1"/>
          <p:nvPr/>
        </p:nvSpPr>
        <p:spPr>
          <a:xfrm>
            <a:off x="2782888" y="2205038"/>
            <a:ext cx="1584325" cy="4603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我和老余</a:t>
            </a:r>
            <a:endParaRPr lang="zh-CN" altLang="en-US" sz="2400" b="1" dirty="0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28" name="文本框 625727"/>
          <p:cNvSpPr txBox="1"/>
          <p:nvPr/>
        </p:nvSpPr>
        <p:spPr>
          <a:xfrm>
            <a:off x="4079875" y="2133600"/>
            <a:ext cx="2303463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修葺小茅屋，给房顶加草，挖排水沟</a:t>
            </a:r>
            <a:endParaRPr lang="zh-CN" altLang="en-US" sz="2000" b="1" dirty="0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30" name="文本框 625729"/>
          <p:cNvSpPr txBox="1"/>
          <p:nvPr/>
        </p:nvSpPr>
        <p:spPr>
          <a:xfrm>
            <a:off x="6456363" y="2133600"/>
            <a:ext cx="2016125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向合尼小姑娘学习，为群众着想</a:t>
            </a:r>
            <a:endParaRPr lang="zh-CN" altLang="en-US" sz="2000" b="1" dirty="0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32" name="文本框 625731"/>
          <p:cNvSpPr txBox="1"/>
          <p:nvPr/>
        </p:nvSpPr>
        <p:spPr>
          <a:xfrm>
            <a:off x="8543925" y="2133600"/>
            <a:ext cx="1584325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99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十多年后的某天早上</a:t>
            </a:r>
            <a:endParaRPr lang="zh-CN" altLang="en-US" sz="2000" b="1" dirty="0">
              <a:solidFill>
                <a:srgbClr val="0099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36" name="文本框 625735"/>
          <p:cNvSpPr txBox="1"/>
          <p:nvPr/>
        </p:nvSpPr>
        <p:spPr>
          <a:xfrm>
            <a:off x="2855913" y="3068638"/>
            <a:ext cx="1295400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瑶族老人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37" name="文本框 625736"/>
          <p:cNvSpPr txBox="1"/>
          <p:nvPr/>
        </p:nvSpPr>
        <p:spPr>
          <a:xfrm>
            <a:off x="4367213" y="2852738"/>
            <a:ext cx="2232025" cy="86042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专门送粮食来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修葺小茅屋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38" name="文本框 625737"/>
          <p:cNvSpPr txBox="1"/>
          <p:nvPr/>
        </p:nvSpPr>
        <p:spPr>
          <a:xfrm>
            <a:off x="6600825" y="3006725"/>
            <a:ext cx="1655763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为便后来人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39" name="文本框 625738"/>
          <p:cNvSpPr txBox="1"/>
          <p:nvPr/>
        </p:nvSpPr>
        <p:spPr>
          <a:xfrm>
            <a:off x="8256588" y="2852738"/>
            <a:ext cx="2266950" cy="706755"/>
          </a:xfrm>
          <a:prstGeom prst="rect">
            <a:avLst/>
          </a:prstGeom>
          <a:noFill/>
          <a:ln w="12700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十多年后的某一天晚上及第二天早上</a:t>
            </a:r>
            <a:endParaRPr lang="zh-CN" altLang="en-US" sz="2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5895" name="文本框 625739"/>
          <p:cNvSpPr txBox="1"/>
          <p:nvPr/>
        </p:nvSpPr>
        <p:spPr>
          <a:xfrm>
            <a:off x="3143250" y="4005263"/>
            <a:ext cx="309880" cy="36830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41" name="文本框 625740"/>
          <p:cNvSpPr txBox="1"/>
          <p:nvPr/>
        </p:nvSpPr>
        <p:spPr>
          <a:xfrm>
            <a:off x="2782888" y="4005263"/>
            <a:ext cx="1368425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梨花妹妹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42" name="文本框 625741"/>
          <p:cNvSpPr txBox="1"/>
          <p:nvPr/>
        </p:nvSpPr>
        <p:spPr>
          <a:xfrm>
            <a:off x="4295775" y="3908425"/>
            <a:ext cx="1969770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t">
            <a:spAutoFit/>
          </a:bodyPr>
          <a:p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常来照管小茅屋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43" name="文本框 625742"/>
          <p:cNvSpPr txBox="1"/>
          <p:nvPr/>
        </p:nvSpPr>
        <p:spPr>
          <a:xfrm>
            <a:off x="6311900" y="3716338"/>
            <a:ext cx="2376488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向解放军和姐姐学习，接姐姐的班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44" name="文本框 625743"/>
          <p:cNvSpPr txBox="1"/>
          <p:nvPr/>
        </p:nvSpPr>
        <p:spPr>
          <a:xfrm>
            <a:off x="8472488" y="3789363"/>
            <a:ext cx="1944687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前几年，姐姐出嫁后</a:t>
            </a:r>
            <a:endParaRPr lang="zh-CN" altLang="en-US" sz="20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50" name="文本框 625749"/>
          <p:cNvSpPr txBox="1"/>
          <p:nvPr/>
        </p:nvSpPr>
        <p:spPr>
          <a:xfrm>
            <a:off x="2855913" y="4581525"/>
            <a:ext cx="1079500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解放军</a:t>
            </a:r>
            <a:endParaRPr lang="zh-CN" altLang="en-US" sz="2000" b="1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51" name="文本框 625750"/>
          <p:cNvSpPr txBox="1"/>
          <p:nvPr/>
        </p:nvSpPr>
        <p:spPr>
          <a:xfrm>
            <a:off x="4151313" y="4508500"/>
            <a:ext cx="1944687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砍树割草盖小茅屋</a:t>
            </a:r>
            <a:endParaRPr lang="zh-CN" altLang="en-US" sz="2000" b="1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52" name="文本框 625751"/>
          <p:cNvSpPr txBox="1"/>
          <p:nvPr/>
        </p:nvSpPr>
        <p:spPr>
          <a:xfrm>
            <a:off x="6383338" y="4652963"/>
            <a:ext cx="1944687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向雷锋学习，方便过路人</a:t>
            </a:r>
            <a:endParaRPr lang="zh-CN" altLang="en-US" sz="2000" b="1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54" name="文本框 625753"/>
          <p:cNvSpPr txBox="1"/>
          <p:nvPr/>
        </p:nvSpPr>
        <p:spPr>
          <a:xfrm>
            <a:off x="8401050" y="4581525"/>
            <a:ext cx="1727200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CC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十多前路过时</a:t>
            </a:r>
            <a:endParaRPr lang="zh-CN" altLang="en-US" sz="2000" b="1" dirty="0">
              <a:solidFill>
                <a:srgbClr val="CC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55" name="文本框 625754"/>
          <p:cNvSpPr txBox="1"/>
          <p:nvPr/>
        </p:nvSpPr>
        <p:spPr>
          <a:xfrm>
            <a:off x="2855913" y="5373688"/>
            <a:ext cx="1079500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梨花姑娘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56" name="文本框 625755"/>
          <p:cNvSpPr txBox="1"/>
          <p:nvPr/>
        </p:nvSpPr>
        <p:spPr>
          <a:xfrm>
            <a:off x="4079875" y="5300663"/>
            <a:ext cx="2016125" cy="39878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照料小茅屋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58" name="文本框 625757"/>
          <p:cNvSpPr txBox="1"/>
          <p:nvPr/>
        </p:nvSpPr>
        <p:spPr>
          <a:xfrm>
            <a:off x="6311900" y="5373688"/>
            <a:ext cx="2016125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向解放军学习，方便过路人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5759" name="文本框 625758"/>
          <p:cNvSpPr txBox="1"/>
          <p:nvPr/>
        </p:nvSpPr>
        <p:spPr>
          <a:xfrm>
            <a:off x="8543925" y="5373688"/>
            <a:ext cx="1873250" cy="70675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小茅屋盖好后至她出嫁前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5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5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5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625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5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25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5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625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5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625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625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625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6257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6257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6257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25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6257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6257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625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25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25741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25742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257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257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257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25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25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25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257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25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257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25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25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257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257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25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25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 tmFilter="0,0; .5, 1; 1, 1"/>
                                        <p:tgtEl>
                                          <p:spTgt spid="625755">
                                            <p:txEl>
                                              <p:charRg st="0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257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 tmFilter="0,0; .5, 1; 1, 1"/>
                                        <p:tgtEl>
                                          <p:spTgt spid="625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625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 tmFilter="0,0; .5, 1; 1, 1"/>
                                        <p:tgtEl>
                                          <p:spTgt spid="625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25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25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25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625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 tmFilter="0,0; .5, 1; 1, 1"/>
                                        <p:tgtEl>
                                          <p:spTgt spid="625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711" grpId="0" bldLvl="0" animBg="1"/>
      <p:bldP spid="625711" grpId="1" bldLvl="0" animBg="1"/>
      <p:bldP spid="625726" grpId="0"/>
      <p:bldP spid="625728" grpId="0"/>
      <p:bldP spid="625730" grpId="0"/>
      <p:bldP spid="625732" grpId="0"/>
      <p:bldP spid="625736" grpId="0"/>
      <p:bldP spid="625737" grpId="0"/>
      <p:bldP spid="625738" grpId="0"/>
      <p:bldP spid="625739" grpId="0"/>
      <p:bldP spid="625743" grpId="0"/>
      <p:bldP spid="625744" grpId="0"/>
      <p:bldP spid="625751" grpId="0"/>
      <p:bldP spid="625752" grpId="0"/>
      <p:bldP spid="625754" grpId="0"/>
      <p:bldP spid="625756" grpId="0"/>
      <p:bldP spid="625758" grpId="0"/>
      <p:bldP spid="62575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2900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3324225"/>
            <a:ext cx="342900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450080" y="299720"/>
            <a:ext cx="32918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400"/>
              <a:t>总 结</a:t>
            </a:r>
            <a:endParaRPr lang="zh-CN" altLang="en-US" sz="5400"/>
          </a:p>
        </p:txBody>
      </p:sp>
      <p:sp>
        <p:nvSpPr>
          <p:cNvPr id="3" name="文本框 2"/>
          <p:cNvSpPr txBox="1"/>
          <p:nvPr/>
        </p:nvSpPr>
        <p:spPr>
          <a:xfrm>
            <a:off x="1691640" y="1671320"/>
            <a:ext cx="85344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1</a:t>
            </a:r>
            <a:r>
              <a:rPr lang="zh-CN" altLang="en-US" sz="3600"/>
              <a:t>、设置悬念的写作手法及其作用</a:t>
            </a:r>
            <a:endParaRPr lang="zh-CN" altLang="en-US" sz="3600"/>
          </a:p>
          <a:p>
            <a:endParaRPr lang="en-US" altLang="zh-CN" sz="3600"/>
          </a:p>
          <a:p>
            <a:r>
              <a:rPr lang="en-US" altLang="zh-CN" sz="3600"/>
              <a:t>2</a:t>
            </a:r>
            <a:r>
              <a:rPr lang="zh-CN" altLang="en-US" sz="3600"/>
              <a:t>、讲述故事的叙述方法：倒叙、插叙</a:t>
            </a:r>
            <a:endParaRPr lang="zh-CN" altLang="en-US" sz="3600"/>
          </a:p>
          <a:p>
            <a:endParaRPr lang="en-US" altLang="zh-CN" sz="3600"/>
          </a:p>
          <a:p>
            <a:r>
              <a:rPr lang="en-US" altLang="zh-CN" sz="3600"/>
              <a:t>3</a:t>
            </a:r>
            <a:r>
              <a:rPr lang="zh-CN" altLang="en-US" sz="3600"/>
              <a:t>、描写烘托人物的写作手法：间接描写（侧面描写）、细节描写、环境描写、神态描写、动作描写、语言描写等</a:t>
            </a:r>
            <a:endParaRPr lang="zh-CN" altLang="en-US" sz="36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42900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3324225"/>
            <a:ext cx="342900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836863" y="1514158"/>
            <a:ext cx="1341437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yán </a:t>
            </a:r>
            <a:r>
              <a:rPr lang="zh-CN" altLang="en-US" sz="2000">
                <a:latin typeface="Arial" panose="020B0604020202020204" pitchFamily="34" charset="0"/>
              </a:rPr>
              <a:t>shēn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80503" y="1514475"/>
            <a:ext cx="1139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>
                <a:latin typeface="Arial" panose="020B0604020202020204" pitchFamily="34" charset="0"/>
              </a:rPr>
              <a:t>延伸</a:t>
            </a:r>
            <a:endParaRPr lang="zh-CN" altLang="zh-CN" sz="2800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00538" y="1391285"/>
            <a:ext cx="11414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迷茫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18113" y="1467803"/>
            <a:ext cx="114141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mí máng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46900" y="1314450"/>
            <a:ext cx="1139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暮色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70855" y="5546090"/>
            <a:ext cx="12039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陡峭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80503" y="2156460"/>
            <a:ext cx="1139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>
                <a:latin typeface="Arial" panose="020B0604020202020204" pitchFamily="34" charset="0"/>
              </a:rPr>
              <a:t>山寨</a:t>
            </a:r>
            <a:endParaRPr lang="zh-CN" altLang="zh-CN" sz="2800">
              <a:latin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11133" y="2217738"/>
            <a:ext cx="13414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shān zhài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00538" y="2156460"/>
            <a:ext cx="11414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露宿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6843" y="2202180"/>
            <a:ext cx="114141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lù sù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21500" y="2156143"/>
            <a:ext cx="1139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竹篾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46900" y="4656455"/>
            <a:ext cx="917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漆黑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10653" y="2940368"/>
            <a:ext cx="1139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>
                <a:latin typeface="Arial" panose="020B0604020202020204" pitchFamily="34" charset="0"/>
              </a:rPr>
              <a:t>简陋</a:t>
            </a:r>
            <a:endParaRPr lang="zh-CN" altLang="zh-CN" sz="2800">
              <a:latin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711133" y="2972753"/>
            <a:ext cx="13414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jiǎn lòu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00538" y="2895918"/>
            <a:ext cx="11414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悠闲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18113" y="2955608"/>
            <a:ext cx="1141412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yōu xián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46900" y="2878773"/>
            <a:ext cx="1139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恍惚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00855" y="4656455"/>
            <a:ext cx="10401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修葺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149533" y="4717733"/>
            <a:ext cx="13208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Arial" panose="020B0604020202020204" pitchFamily="34" charset="0"/>
              </a:rPr>
              <a:t>xiū qì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410653" y="3747770"/>
            <a:ext cx="1139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>
                <a:latin typeface="Arial" panose="020B0604020202020204" pitchFamily="34" charset="0"/>
              </a:rPr>
              <a:t>晶莹</a:t>
            </a:r>
            <a:endParaRPr lang="zh-CN" altLang="zh-CN" sz="2800">
              <a:latin typeface="Arial" panose="020B0604020202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2455545" y="3824605"/>
            <a:ext cx="15328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jīng yíng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300538" y="3670935"/>
            <a:ext cx="1141412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折损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18430" y="3824288"/>
            <a:ext cx="1139825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zhé sǔn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32625" y="3670935"/>
            <a:ext cx="1139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麂子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10653" y="4656455"/>
            <a:ext cx="9175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>
                <a:latin typeface="Arial" panose="020B0604020202020204" pitchFamily="34" charset="0"/>
              </a:rPr>
              <a:t>感激</a:t>
            </a:r>
            <a:endParaRPr lang="zh-CN" altLang="en-US" sz="2800">
              <a:latin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477453" y="4717733"/>
            <a:ext cx="1319212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Arial" panose="020B0604020202020204" pitchFamily="34" charset="0"/>
              </a:rPr>
              <a:t>gǎn jī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10970" y="5546090"/>
            <a:ext cx="21717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zh-CN" sz="2800">
                <a:latin typeface="Arial" panose="020B0604020202020204" pitchFamily="34" charset="0"/>
              </a:rPr>
              <a:t>香气四溢</a:t>
            </a:r>
            <a:endParaRPr lang="zh-CN" altLang="zh-CN" sz="2800">
              <a:latin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239770" y="5622925"/>
            <a:ext cx="19786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>
                <a:latin typeface="Arial" panose="020B0604020202020204" pitchFamily="34" charset="0"/>
              </a:rPr>
              <a:t>xiāng qì sì yì</a:t>
            </a: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921500" y="5592445"/>
            <a:ext cx="16122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Arial" panose="020B0604020202020204" pitchFamily="34" charset="0"/>
              </a:rPr>
              <a:t>dǒu qiào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8086725" y="3732530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Arial" panose="020B0604020202020204" pitchFamily="34" charset="0"/>
                <a:sym typeface="宋体" panose="02010600030101010101" pitchFamily="2" charset="-122"/>
              </a:rPr>
              <a:t>jǐ zǐ 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900353" y="1376045"/>
            <a:ext cx="1141412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Arial" panose="020B0604020202020204" pitchFamily="34" charset="0"/>
              </a:rPr>
              <a:t>mù sè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936865" y="2156460"/>
            <a:ext cx="1141413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Arial" panose="020B0604020202020204" pitchFamily="34" charset="0"/>
              </a:rPr>
              <a:t>zhú miè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864158" y="2940685"/>
            <a:ext cx="1214437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Arial" panose="020B0604020202020204" pitchFamily="34" charset="0"/>
                <a:sym typeface="宋体" panose="02010600030101010101" pitchFamily="2" charset="-122"/>
              </a:rPr>
              <a:t>huǎnghū </a:t>
            </a: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061325" y="4717733"/>
            <a:ext cx="1319213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000">
                <a:latin typeface="Arial" panose="020B0604020202020204" pitchFamily="34" charset="0"/>
              </a:rPr>
              <a:t>qī hēi</a:t>
            </a:r>
            <a:endParaRPr lang="zh-CN" altLang="en-US" sz="2000">
              <a:latin typeface="Arial" panose="020B060402020202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/>
      <p:bldP spid="10" grpId="0"/>
      <p:bldP spid="37" grpId="0"/>
      <p:bldP spid="45" grpId="0"/>
      <p:bldP spid="6" grpId="0"/>
      <p:bldP spid="15" grpId="0"/>
      <p:bldP spid="12" grpId="0"/>
      <p:bldP spid="39" grpId="0"/>
      <p:bldP spid="41" grpId="0"/>
      <p:bldP spid="18" grpId="0"/>
      <p:bldP spid="17" grpId="0"/>
      <p:bldP spid="8" grpId="0"/>
      <p:bldP spid="11" grpId="0"/>
      <p:bldP spid="9" grpId="0"/>
      <p:bldP spid="19" grpId="0"/>
      <p:bldP spid="43" grpId="0"/>
      <p:bldP spid="4" grpId="0"/>
      <p:bldP spid="14" grpId="0"/>
      <p:bldP spid="30" grpId="0"/>
      <p:bldP spid="38" grpId="0"/>
      <p:bldP spid="46" grpId="0"/>
      <p:bldP spid="40" grpId="0"/>
      <p:bldP spid="32" grpId="0"/>
      <p:bldP spid="16" grpId="0"/>
      <p:bldP spid="7" grpId="0"/>
      <p:bldP spid="44" grpId="0"/>
      <p:bldP spid="36" grpId="0"/>
      <p:bldP spid="60" grpId="0"/>
      <p:bldP spid="62" grpId="0"/>
      <p:bldP spid="63" grpId="0"/>
      <p:bldP spid="64" grpId="0"/>
      <p:bldP spid="65" grpId="0"/>
      <p:bldP spid="6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465" y="0"/>
            <a:ext cx="3429000" cy="3605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3000" y="3324225"/>
            <a:ext cx="3429000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文本框 46"/>
          <p:cNvSpPr txBox="1"/>
          <p:nvPr/>
        </p:nvSpPr>
        <p:spPr>
          <a:xfrm>
            <a:off x="3391535" y="752475"/>
            <a:ext cx="6819900" cy="57543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撵（</a:t>
            </a:r>
            <a:r>
              <a:rPr lang="en-US" altLang="zh-CN" sz="3200" b="1">
                <a:latin typeface="Times New Roman" panose="02020603050405020304" pitchFamily="18" charset="0"/>
              </a:rPr>
              <a:t>                     </a:t>
            </a:r>
            <a:r>
              <a:rPr lang="zh-CN" altLang="en-US" sz="3200" b="1">
                <a:latin typeface="Times New Roman" panose="02020603050405020304" pitchFamily="18" charset="0"/>
              </a:rPr>
              <a:t>） 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驿（    </a:t>
            </a:r>
            <a:r>
              <a:rPr lang="en-US" altLang="zh-CN" sz="3200" b="1">
                <a:latin typeface="Times New Roman" panose="02020603050405020304" pitchFamily="18" charset="0"/>
              </a:rPr>
              <a:t>                       </a:t>
            </a:r>
            <a:r>
              <a:rPr lang="zh-CN" altLang="en-US" sz="3200" b="1">
                <a:latin typeface="Times New Roman" panose="02020603050405020304" pitchFamily="18" charset="0"/>
              </a:rPr>
              <a:t>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陡（     </a:t>
            </a:r>
            <a:r>
              <a:rPr lang="en-US" altLang="zh-CN" sz="3200" b="1">
                <a:latin typeface="Times New Roman" panose="02020603050405020304" pitchFamily="18" charset="0"/>
              </a:rPr>
              <a:t>                  </a:t>
            </a:r>
            <a:r>
              <a:rPr lang="zh-CN" altLang="en-US" sz="3200" b="1">
                <a:latin typeface="Times New Roman" panose="02020603050405020304" pitchFamily="18" charset="0"/>
              </a:rPr>
              <a:t>）   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篾（     </a:t>
            </a:r>
            <a:r>
              <a:rPr lang="zh-CN" altLang="en-US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en-US" altLang="zh-CN" sz="3200" b="1">
                <a:latin typeface="Times New Roman" panose="02020603050405020304" pitchFamily="18" charset="0"/>
              </a:rPr>
              <a:t>                      </a:t>
            </a:r>
            <a:r>
              <a:rPr lang="zh-CN" altLang="en-US" sz="3200" b="1">
                <a:latin typeface="Times New Roman" panose="02020603050405020304" pitchFamily="18" charset="0"/>
              </a:rPr>
              <a:t>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陋（    </a:t>
            </a:r>
            <a:r>
              <a:rPr lang="en-US" altLang="zh-CN" sz="3200" b="1">
                <a:latin typeface="Times New Roman" panose="02020603050405020304" pitchFamily="18" charset="0"/>
              </a:rPr>
              <a:t>                  </a:t>
            </a:r>
            <a:r>
              <a:rPr lang="zh-CN" altLang="en-US" sz="3200" b="1">
                <a:latin typeface="Times New Roman" panose="02020603050405020304" pitchFamily="18" charset="0"/>
              </a:rPr>
              <a:t>）  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修葺（   </a:t>
            </a:r>
            <a:r>
              <a:rPr lang="en-US" altLang="zh-CN" sz="3200" b="1">
                <a:latin typeface="Times New Roman" panose="02020603050405020304" pitchFamily="18" charset="0"/>
              </a:rPr>
              <a:t>                    </a:t>
            </a:r>
            <a:r>
              <a:rPr lang="zh-CN" altLang="en-US" sz="3200" b="1">
                <a:latin typeface="Times New Roman" panose="02020603050405020304" pitchFamily="18" charset="0"/>
              </a:rPr>
              <a:t>）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恍惚（  </a:t>
            </a:r>
            <a:r>
              <a:rPr lang="en-US" altLang="zh-CN" sz="3200" b="1">
                <a:latin typeface="Times New Roman" panose="02020603050405020304" pitchFamily="18" charset="0"/>
              </a:rPr>
              <a:t>                       </a:t>
            </a:r>
            <a:r>
              <a:rPr lang="zh-CN" altLang="en-US" sz="3200" b="1">
                <a:latin typeface="Times New Roman" panose="02020603050405020304" pitchFamily="18" charset="0"/>
              </a:rPr>
              <a:t>）  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麂</a:t>
            </a:r>
            <a:r>
              <a:rPr lang="zh-CN" altLang="en-US" sz="2400" b="1" dirty="0">
                <a:latin typeface="Times New Roman" panose="02020603050405020304" pitchFamily="18" charset="0"/>
              </a:rPr>
              <a:t>（</a:t>
            </a:r>
            <a:r>
              <a:rPr lang="zh-CN" altLang="en-US" sz="2800" b="1" dirty="0">
                <a:latin typeface="Times New Roman" panose="02020603050405020304" pitchFamily="18" charset="0"/>
              </a:rPr>
              <a:t>  </a:t>
            </a:r>
            <a:r>
              <a:rPr lang="en-US" altLang="zh-CN" sz="2800" b="1">
                <a:latin typeface="Times New Roman" panose="02020603050405020304" pitchFamily="18" charset="0"/>
              </a:rPr>
              <a:t>      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en-US" altLang="zh-CN" sz="2800" b="1">
                <a:latin typeface="Times New Roman" panose="02020603050405020304" pitchFamily="18" charset="0"/>
              </a:rPr>
              <a:t>     </a:t>
            </a:r>
            <a:r>
              <a:rPr lang="zh-CN" altLang="en-US" sz="2800" b="1">
                <a:latin typeface="Times New Roman" panose="02020603050405020304" pitchFamily="18" charset="0"/>
              </a:rPr>
              <a:t>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539298" y="3519488"/>
            <a:ext cx="16192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latin typeface="Times New Roman" panose="02020603050405020304" pitchFamily="18" charset="0"/>
                <a:sym typeface="宋体" panose="02010600030101010101" pitchFamily="2" charset="-122"/>
              </a:rPr>
              <a:t>lòu</a:t>
            </a:r>
            <a:endParaRPr lang="en-US" altLang="zh-CN" sz="36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4539298" y="4225925"/>
            <a:ext cx="16192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4000" b="1">
                <a:latin typeface="Times New Roman" panose="02020603050405020304" pitchFamily="18" charset="0"/>
                <a:sym typeface="宋体" panose="02010600030101010101" pitchFamily="2" charset="-122"/>
              </a:rPr>
              <a:t>qì </a:t>
            </a:r>
            <a:endParaRPr lang="en-US" altLang="zh-CN" sz="36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4648835" y="5056188"/>
            <a:ext cx="2266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 err="1">
                <a:latin typeface="Times New Roman" panose="02020603050405020304" pitchFamily="18" charset="0"/>
                <a:sym typeface="宋体" panose="02010600030101010101" pitchFamily="2" charset="-122"/>
              </a:rPr>
              <a:t>huǎnghū</a:t>
            </a:r>
            <a:r>
              <a:rPr lang="en-US" altLang="zh-CN" sz="4000" b="1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en-US" altLang="zh-CN" sz="36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648835" y="5762625"/>
            <a:ext cx="22669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latin typeface="Times New Roman" panose="02020603050405020304" pitchFamily="18" charset="0"/>
                <a:sym typeface="宋体" panose="02010600030101010101" pitchFamily="2" charset="-122"/>
              </a:rPr>
              <a:t>jǐ</a:t>
            </a:r>
            <a:endParaRPr lang="en-US" altLang="zh-CN" sz="36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539298" y="617538"/>
            <a:ext cx="16192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b="1" dirty="0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3600" b="1">
                <a:latin typeface="Times New Roman" panose="02020603050405020304" pitchFamily="18" charset="0"/>
                <a:sym typeface="宋体" panose="02010600030101010101" pitchFamily="2" charset="-122"/>
              </a:rPr>
              <a:t>nǐan </a:t>
            </a:r>
            <a:endParaRPr lang="en-US" altLang="zh-CN" sz="36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39298" y="1392238"/>
            <a:ext cx="16192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yì </a:t>
            </a:r>
            <a:r>
              <a:rPr lang="en-US" altLang="zh-CN" sz="3600" b="1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en-US" altLang="zh-CN" sz="36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245610" y="2098675"/>
            <a:ext cx="16192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40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  </a:t>
            </a:r>
            <a:r>
              <a:rPr lang="en-US" altLang="zh-CN" sz="4000" b="1">
                <a:latin typeface="Times New Roman" panose="02020603050405020304" pitchFamily="18" charset="0"/>
                <a:sym typeface="宋体" panose="02010600030101010101" pitchFamily="2" charset="-122"/>
              </a:rPr>
              <a:t>dǒu</a:t>
            </a:r>
            <a:r>
              <a:rPr lang="en-US" altLang="zh-CN" sz="3600" b="1">
                <a:latin typeface="Times New Roman" panose="02020603050405020304" pitchFamily="18" charset="0"/>
                <a:sym typeface="宋体" panose="02010600030101010101" pitchFamily="2" charset="-122"/>
              </a:rPr>
              <a:t> </a:t>
            </a:r>
            <a:endParaRPr lang="en-US" altLang="zh-CN" sz="36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539298" y="2813050"/>
            <a:ext cx="161925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4000" b="1">
                <a:latin typeface="Times New Roman" panose="02020603050405020304" pitchFamily="18" charset="0"/>
                <a:sym typeface="宋体" panose="02010600030101010101" pitchFamily="2" charset="-122"/>
              </a:rPr>
              <a:t>miè</a:t>
            </a:r>
            <a:endParaRPr lang="en-US" altLang="zh-CN" sz="3600" b="1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4946" name="流程图: 过程 594945"/>
          <p:cNvSpPr/>
          <p:nvPr/>
        </p:nvSpPr>
        <p:spPr>
          <a:xfrm>
            <a:off x="1981200" y="2362200"/>
            <a:ext cx="2133600" cy="2286000"/>
          </a:xfrm>
          <a:prstGeom prst="flowChartProcess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十几年前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解放军路过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建小茅屋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47" name="流程图: 过程 594946"/>
          <p:cNvSpPr/>
          <p:nvPr/>
        </p:nvSpPr>
        <p:spPr>
          <a:xfrm>
            <a:off x="3429000" y="838200"/>
            <a:ext cx="5105400" cy="763588"/>
          </a:xfrm>
          <a:prstGeom prst="flowChartProcess">
            <a:avLst/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  <a:hlinkClick r:id="rId1"/>
              </a:rPr>
              <a:t> 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31748" name="图片 594947" descr="scene_18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905000"/>
            <a:ext cx="3505200" cy="3421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949" name="文本框 594948"/>
          <p:cNvSpPr txBox="1"/>
          <p:nvPr/>
        </p:nvSpPr>
        <p:spPr>
          <a:xfrm>
            <a:off x="3482975" y="838200"/>
            <a:ext cx="7185025" cy="14452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梨花姑娘照料小茅屋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0" name="流程图: 过程 594949"/>
          <p:cNvSpPr/>
          <p:nvPr/>
        </p:nvSpPr>
        <p:spPr>
          <a:xfrm>
            <a:off x="8001000" y="1981200"/>
            <a:ext cx="2438400" cy="2514600"/>
          </a:xfrm>
          <a:prstGeom prst="flowChartProcess">
            <a:avLst/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梨花姑娘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出嫁后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妹妹接着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照料小茅屋</a:t>
            </a:r>
            <a:endParaRPr lang="zh-CN" altLang="en-US" sz="32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1" name="流程图: 过程 594950"/>
          <p:cNvSpPr/>
          <p:nvPr/>
        </p:nvSpPr>
        <p:spPr>
          <a:xfrm>
            <a:off x="6934200" y="4953000"/>
            <a:ext cx="2438400" cy="1676400"/>
          </a:xfrm>
          <a:prstGeom prst="flowChartProcess">
            <a:avLst/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瑶族老人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借住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照看小茅屋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2" name="流程图: 过程 594951"/>
          <p:cNvSpPr/>
          <p:nvPr/>
        </p:nvSpPr>
        <p:spPr>
          <a:xfrm>
            <a:off x="3505200" y="4953000"/>
            <a:ext cx="2438400" cy="1600200"/>
          </a:xfrm>
          <a:prstGeom prst="flowChartProcess">
            <a:avLst/>
          </a:prstGeom>
          <a:solidFill>
            <a:srgbClr val="8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“我们”路过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住宿，修屋</a:t>
            </a:r>
            <a:endParaRPr lang="zh-CN" altLang="en-US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3" name="流程图: 联系 594952"/>
          <p:cNvSpPr/>
          <p:nvPr/>
        </p:nvSpPr>
        <p:spPr>
          <a:xfrm>
            <a:off x="2743200" y="5562600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4" name="流程图: 联系 594953"/>
          <p:cNvSpPr/>
          <p:nvPr/>
        </p:nvSpPr>
        <p:spPr>
          <a:xfrm>
            <a:off x="9067800" y="5410200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5" name="流程图: 联系 594954"/>
          <p:cNvSpPr/>
          <p:nvPr/>
        </p:nvSpPr>
        <p:spPr>
          <a:xfrm>
            <a:off x="9601200" y="1447800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6" name="流程图: 联系 594955"/>
          <p:cNvSpPr/>
          <p:nvPr/>
        </p:nvSpPr>
        <p:spPr>
          <a:xfrm>
            <a:off x="1524000" y="1752600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7" name="流程图: 联系 594956"/>
          <p:cNvSpPr/>
          <p:nvPr/>
        </p:nvSpPr>
        <p:spPr>
          <a:xfrm>
            <a:off x="8077200" y="228600"/>
            <a:ext cx="838200" cy="838200"/>
          </a:xfrm>
          <a:prstGeom prst="flowChartConnector">
            <a:avLst/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5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8" name="五边形 594957"/>
          <p:cNvSpPr/>
          <p:nvPr/>
        </p:nvSpPr>
        <p:spPr>
          <a:xfrm>
            <a:off x="6858000" y="1676400"/>
            <a:ext cx="1752600" cy="609600"/>
          </a:xfrm>
          <a:prstGeom prst="homePlate">
            <a:avLst>
              <a:gd name="adj" fmla="val 71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Times New Roman" panose="02020603050405020304" pitchFamily="18" charset="0"/>
              </a:rPr>
              <a:t>插叙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59" name="五边形 594958"/>
          <p:cNvSpPr/>
          <p:nvPr/>
        </p:nvSpPr>
        <p:spPr>
          <a:xfrm>
            <a:off x="5562600" y="381000"/>
            <a:ext cx="1752600" cy="609600"/>
          </a:xfrm>
          <a:prstGeom prst="homePlate">
            <a:avLst>
              <a:gd name="adj" fmla="val 71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Times New Roman" panose="02020603050405020304" pitchFamily="18" charset="0"/>
              </a:rPr>
              <a:t>插叙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4960" name="五边形 594959"/>
          <p:cNvSpPr/>
          <p:nvPr/>
        </p:nvSpPr>
        <p:spPr>
          <a:xfrm>
            <a:off x="2667000" y="2057400"/>
            <a:ext cx="1752600" cy="609600"/>
          </a:xfrm>
          <a:prstGeom prst="homePlate">
            <a:avLst>
              <a:gd name="adj" fmla="val 71875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600" b="1" dirty="0">
                <a:latin typeface="Times New Roman" panose="02020603050405020304" pitchFamily="18" charset="0"/>
              </a:rPr>
              <a:t>插叙</a:t>
            </a:r>
            <a:endParaRPr lang="zh-CN" altLang="en-US" sz="36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49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49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949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949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949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949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949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949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949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949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949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94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594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94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946" grpId="0" bldLvl="0" animBg="1"/>
      <p:bldP spid="594947" grpId="0" bldLvl="0" animBg="1"/>
      <p:bldP spid="594949" grpId="0"/>
      <p:bldP spid="594950" grpId="0" bldLvl="0" animBg="1"/>
      <p:bldP spid="594951" grpId="0" bldLvl="0" animBg="1"/>
      <p:bldP spid="594952" grpId="0" bldLvl="0" animBg="1"/>
      <p:bldP spid="594953" grpId="0" bldLvl="0" animBg="1"/>
      <p:bldP spid="594954" grpId="0" bldLvl="0" animBg="1"/>
      <p:bldP spid="594955" grpId="0" bldLvl="0" animBg="1"/>
      <p:bldP spid="594956" grpId="0" bldLvl="0" animBg="1"/>
      <p:bldP spid="594957" grpId="0" bldLvl="0" animBg="1"/>
      <p:bldP spid="594958" grpId="0" bldLvl="0" animBg="1"/>
      <p:bldP spid="594959" grpId="0" bldLvl="0" animBg="1"/>
      <p:bldP spid="59496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文本框 593921"/>
          <p:cNvSpPr txBox="1"/>
          <p:nvPr/>
        </p:nvSpPr>
        <p:spPr>
          <a:xfrm>
            <a:off x="2803525" y="981075"/>
            <a:ext cx="7864475" cy="23069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按时间的顺序小茅屋的建造和照料过程应该是怎样的？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46" name="右箭头 593922"/>
          <p:cNvSpPr/>
          <p:nvPr/>
        </p:nvSpPr>
        <p:spPr>
          <a:xfrm>
            <a:off x="2209800" y="4876800"/>
            <a:ext cx="7848600" cy="533400"/>
          </a:xfrm>
          <a:prstGeom prst="rightArrow">
            <a:avLst>
              <a:gd name="adj1" fmla="val 50000"/>
              <a:gd name="adj2" fmla="val 367584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1747" name="椭圆 593923"/>
          <p:cNvSpPr/>
          <p:nvPr/>
        </p:nvSpPr>
        <p:spPr>
          <a:xfrm>
            <a:off x="1524000" y="3657600"/>
            <a:ext cx="1447800" cy="1219200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latin typeface="Times New Roman" panose="02020603050405020304" pitchFamily="18" charset="0"/>
                <a:ea typeface="楷体_GB2312" pitchFamily="49" charset="-122"/>
              </a:rPr>
              <a:t>过去</a:t>
            </a:r>
            <a:endParaRPr lang="zh-CN" altLang="en-US" sz="4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1748" name="椭圆 593924"/>
          <p:cNvSpPr/>
          <p:nvPr/>
        </p:nvSpPr>
        <p:spPr>
          <a:xfrm>
            <a:off x="9220200" y="3733800"/>
            <a:ext cx="1447800" cy="1219200"/>
          </a:xfrm>
          <a:prstGeom prst="ellipse">
            <a:avLst/>
          </a:prstGeom>
          <a:solidFill>
            <a:srgbClr val="FFCC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400" b="1" dirty="0">
                <a:latin typeface="Times New Roman" panose="02020603050405020304" pitchFamily="18" charset="0"/>
                <a:ea typeface="楷体_GB2312" pitchFamily="49" charset="-122"/>
              </a:rPr>
              <a:t>现在</a:t>
            </a:r>
            <a:endParaRPr lang="zh-CN" altLang="en-US" sz="4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28905" y="47625"/>
            <a:ext cx="10515600" cy="1325563"/>
          </a:xfrm>
        </p:spPr>
        <p:txBody>
          <a:bodyPr/>
          <a:lstStyle/>
          <a:p>
            <a:pPr algn="ctr"/>
            <a:r>
              <a:rPr lang="zh-CN" altLang="zh-CN" sz="6000" dirty="0"/>
              <a:t>二、三、四、五</a:t>
            </a:r>
            <a:endParaRPr lang="zh-CN" altLang="zh-CN" sz="6000" dirty="0"/>
          </a:p>
        </p:txBody>
      </p:sp>
      <p:sp>
        <p:nvSpPr>
          <p:cNvPr id="11265" name="文本占位符 569346"/>
          <p:cNvSpPr>
            <a:spLocks noGrp="1" noRot="1"/>
          </p:cNvSpPr>
          <p:nvPr/>
        </p:nvSpPr>
        <p:spPr>
          <a:xfrm>
            <a:off x="2348865" y="1449705"/>
            <a:ext cx="10515600" cy="462026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0" indent="0" algn="l" rtl="0" eaLnBrk="0" fontAlgn="base" hangingPunct="0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800" b="1" dirty="0">
                <a:hlinkClick r:id="rId1" action="ppaction://hlinksldjump"/>
              </a:rPr>
              <a:t>二个误会</a:t>
            </a:r>
            <a:endParaRPr lang="zh-CN" altLang="en-US" sz="4800" b="1" dirty="0">
              <a:hlinkClick r:id="rId1" action="ppaction://hlinksldjump"/>
            </a:endParaRPr>
          </a:p>
          <a:p>
            <a:r>
              <a:rPr lang="zh-CN" altLang="en-US" sz="4800" b="1" dirty="0">
                <a:hlinkClick r:id="rId2" action="ppaction://hlinksldjump"/>
              </a:rPr>
              <a:t>三个悬念</a:t>
            </a:r>
            <a:endParaRPr lang="zh-CN" altLang="en-US" sz="4800" b="1" dirty="0">
              <a:hlinkClick r:id="rId2" action="ppaction://hlinksldjump"/>
            </a:endParaRPr>
          </a:p>
          <a:p>
            <a:r>
              <a:rPr lang="zh-CN" altLang="en-US" sz="4800" b="1" dirty="0">
                <a:hlinkClick r:id="rId2" action="ppaction://hlinksldjump"/>
              </a:rPr>
              <a:t>四写梨花</a:t>
            </a:r>
            <a:endParaRPr lang="zh-CN" altLang="en-US" sz="4800" b="1" dirty="0">
              <a:hlinkClick r:id="rId2" action="ppaction://hlinksldjump"/>
            </a:endParaRPr>
          </a:p>
          <a:p>
            <a:r>
              <a:rPr lang="zh-CN" altLang="en-US" sz="4400" b="1" dirty="0">
                <a:hlinkClick r:id="rId2" action="ppaction://hlinksldjump"/>
              </a:rPr>
              <a:t>五件好事</a:t>
            </a:r>
            <a:endParaRPr lang="zh-CN" altLang="en-US" sz="4400" b="1" dirty="0">
              <a:hlinkClick r:id="rId2" action="ppaction://hlinksldjump"/>
            </a:endParaRPr>
          </a:p>
          <a:p>
            <a:pPr>
              <a:buNone/>
            </a:pPr>
            <a:endParaRPr lang="zh-CN" altLang="en-US" sz="4400" b="1" dirty="0">
              <a:hlinkClick r:id="rId2" action="ppaction://hlinksldjump"/>
            </a:endParaRPr>
          </a:p>
        </p:txBody>
      </p:sp>
      <p:pic>
        <p:nvPicPr>
          <p:cNvPr id="11266" name="图片 569348" descr="上图为哈尼女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4883" y="1373188"/>
            <a:ext cx="3246437" cy="46815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心形 3"/>
          <p:cNvSpPr/>
          <p:nvPr/>
        </p:nvSpPr>
        <p:spPr>
          <a:xfrm>
            <a:off x="5235575" y="1073150"/>
            <a:ext cx="1968500" cy="1968500"/>
          </a:xfrm>
          <a:prstGeom prst="heart">
            <a:avLst/>
          </a:prstGeom>
          <a:solidFill>
            <a:srgbClr val="A5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心形 4"/>
          <p:cNvSpPr/>
          <p:nvPr/>
        </p:nvSpPr>
        <p:spPr>
          <a:xfrm rot="5400000">
            <a:off x="6642100" y="2514600"/>
            <a:ext cx="1968500" cy="1968500"/>
          </a:xfrm>
          <a:prstGeom prst="heart">
            <a:avLst/>
          </a:prstGeom>
          <a:solidFill>
            <a:srgbClr val="E19F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心形 8"/>
          <p:cNvSpPr/>
          <p:nvPr/>
        </p:nvSpPr>
        <p:spPr>
          <a:xfrm rot="10800000">
            <a:off x="5235575" y="3956050"/>
            <a:ext cx="1968500" cy="1968500"/>
          </a:xfrm>
          <a:prstGeom prst="heart">
            <a:avLst/>
          </a:prstGeom>
          <a:solidFill>
            <a:srgbClr val="A5A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心形 9"/>
          <p:cNvSpPr/>
          <p:nvPr/>
        </p:nvSpPr>
        <p:spPr>
          <a:xfrm rot="16200000">
            <a:off x="3829050" y="2514600"/>
            <a:ext cx="1968500" cy="1968500"/>
          </a:xfrm>
          <a:prstGeom prst="heart">
            <a:avLst/>
          </a:prstGeom>
          <a:solidFill>
            <a:srgbClr val="E19F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95975" y="3175000"/>
            <a:ext cx="647700" cy="647700"/>
          </a:xfrm>
          <a:prstGeom prst="ellipse">
            <a:avLst/>
          </a:prstGeom>
          <a:solidFill>
            <a:srgbClr val="E19F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/>
              <a:t>+</a:t>
            </a:r>
            <a:endParaRPr lang="en-US" altLang="zh-CN" sz="6000"/>
          </a:p>
        </p:txBody>
      </p:sp>
      <p:sp>
        <p:nvSpPr>
          <p:cNvPr id="2" name="文本框 1"/>
          <p:cNvSpPr txBox="1"/>
          <p:nvPr/>
        </p:nvSpPr>
        <p:spPr>
          <a:xfrm>
            <a:off x="5602605" y="1642745"/>
            <a:ext cx="11614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“</a:t>
            </a:r>
            <a:r>
              <a:rPr lang="zh-CN" altLang="en-US" sz="4800"/>
              <a:t>三</a:t>
            </a:r>
            <a:r>
              <a:rPr lang="en-US" altLang="zh-CN" sz="4800"/>
              <a:t>”</a:t>
            </a:r>
            <a:endParaRPr lang="en-US" altLang="zh-CN" sz="4800"/>
          </a:p>
        </p:txBody>
      </p:sp>
      <p:sp>
        <p:nvSpPr>
          <p:cNvPr id="3" name="文本框 2"/>
          <p:cNvSpPr txBox="1"/>
          <p:nvPr/>
        </p:nvSpPr>
        <p:spPr>
          <a:xfrm>
            <a:off x="5639435" y="4483100"/>
            <a:ext cx="10877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800"/>
              <a:t>“</a:t>
            </a:r>
            <a:r>
              <a:rPr lang="zh-CN" altLang="en-US" sz="4800"/>
              <a:t>二</a:t>
            </a:r>
            <a:r>
              <a:rPr lang="en-US" altLang="zh-CN" sz="4800"/>
              <a:t>”</a:t>
            </a:r>
            <a:endParaRPr lang="en-US" altLang="zh-CN" sz="4800"/>
          </a:p>
        </p:txBody>
      </p:sp>
      <p:sp>
        <p:nvSpPr>
          <p:cNvPr id="6" name="文本框 5"/>
          <p:cNvSpPr txBox="1"/>
          <p:nvPr/>
        </p:nvSpPr>
        <p:spPr>
          <a:xfrm>
            <a:off x="4073525" y="2728595"/>
            <a:ext cx="1013460" cy="17722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/>
              <a:t>误会</a:t>
            </a:r>
            <a:endParaRPr lang="zh-CN" altLang="en-US" sz="5400"/>
          </a:p>
        </p:txBody>
      </p:sp>
      <p:sp>
        <p:nvSpPr>
          <p:cNvPr id="7" name="文本框 6"/>
          <p:cNvSpPr txBox="1"/>
          <p:nvPr/>
        </p:nvSpPr>
        <p:spPr>
          <a:xfrm>
            <a:off x="272415" y="424180"/>
            <a:ext cx="35566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>
                <a:solidFill>
                  <a:srgbClr val="FF6699"/>
                </a:solidFill>
              </a:rPr>
              <a:t>二个误会</a:t>
            </a:r>
            <a:endParaRPr lang="zh-CN" altLang="en-US" sz="5400">
              <a:solidFill>
                <a:srgbClr val="FF6699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04075" y="2728595"/>
            <a:ext cx="1013460" cy="16306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5400"/>
              <a:t>悬念</a:t>
            </a:r>
            <a:endParaRPr lang="zh-CN" altLang="en-US" sz="5400"/>
          </a:p>
        </p:txBody>
      </p:sp>
      <p:sp>
        <p:nvSpPr>
          <p:cNvPr id="11" name="文本框 10"/>
          <p:cNvSpPr txBox="1"/>
          <p:nvPr/>
        </p:nvSpPr>
        <p:spPr>
          <a:xfrm>
            <a:off x="8863330" y="424180"/>
            <a:ext cx="28187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FF6699"/>
                </a:solidFill>
              </a:rPr>
              <a:t>三个悬念</a:t>
            </a:r>
            <a:endParaRPr lang="zh-CN" altLang="en-US" sz="4800">
              <a:solidFill>
                <a:srgbClr val="FF6699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815" y="2184400"/>
            <a:ext cx="363283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1</a:t>
            </a:r>
            <a:r>
              <a:rPr lang="zh-CN" altLang="en-US" sz="3600"/>
              <a:t>、老人是小茅屋的主人</a:t>
            </a:r>
            <a:endParaRPr lang="zh-CN" altLang="en-US" sz="3600"/>
          </a:p>
          <a:p>
            <a:endParaRPr lang="en-US" altLang="zh-CN" sz="3600"/>
          </a:p>
          <a:p>
            <a:r>
              <a:rPr lang="en-US" altLang="zh-CN" sz="3600"/>
              <a:t>2</a:t>
            </a:r>
            <a:r>
              <a:rPr lang="zh-CN" altLang="en-US" sz="3600"/>
              <a:t>、小姑娘是茅屋的主人</a:t>
            </a:r>
            <a:endParaRPr lang="zh-CN" altLang="en-US" sz="3600"/>
          </a:p>
        </p:txBody>
      </p:sp>
      <p:sp>
        <p:nvSpPr>
          <p:cNvPr id="24" name="文本框 23"/>
          <p:cNvSpPr txBox="1"/>
          <p:nvPr/>
        </p:nvSpPr>
        <p:spPr>
          <a:xfrm>
            <a:off x="8610600" y="1770380"/>
            <a:ext cx="36880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这是什么人的房子呢？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到底谁是房子的主人呢？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endParaRPr lang="en-US" altLang="zh-CN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、</a:t>
            </a:r>
            <a:r>
              <a:rPr lang="zh-CN" alt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  <a:sym typeface="+mn-ea"/>
              </a:rPr>
              <a:t>解放军为什么盖房子呢？</a:t>
            </a:r>
            <a:endParaRPr lang="zh-CN" altLang="en-US" sz="3600" b="1" dirty="0">
              <a:solidFill>
                <a:schemeClr val="tx1"/>
              </a:solidFill>
              <a:latin typeface="Times New Roman" panose="02020603050405020304" pitchFamily="18" charset="0"/>
              <a:ea typeface="楷体_GB2312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8" grpId="0"/>
      <p:bldP spid="11" grpId="0"/>
      <p:bldP spid="7" grpId="0"/>
      <p:bldP spid="21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1" name="文本框 595970"/>
          <p:cNvSpPr txBox="1"/>
          <p:nvPr/>
        </p:nvSpPr>
        <p:spPr>
          <a:xfrm>
            <a:off x="2879725" y="1106488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这样写有什么作用？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5972" name="文本框 595971"/>
          <p:cNvSpPr txBox="1"/>
          <p:nvPr/>
        </p:nvSpPr>
        <p:spPr>
          <a:xfrm>
            <a:off x="1570990" y="3555365"/>
            <a:ext cx="990409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波澜起伏，引人入胜，吸引读者阅读兴趣等</a:t>
            </a:r>
            <a:r>
              <a:rPr lang="zh-CN" altLang="en-US" sz="3600" b="1" dirty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36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endParaRPr lang="zh-CN" altLang="en-US" sz="3600" b="1" dirty="0">
              <a:solidFill>
                <a:srgbClr val="CC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95973" name="折角形 595972"/>
          <p:cNvSpPr/>
          <p:nvPr/>
        </p:nvSpPr>
        <p:spPr>
          <a:xfrm>
            <a:off x="498475" y="1813560"/>
            <a:ext cx="4038600" cy="1143000"/>
          </a:xfrm>
          <a:prstGeom prst="foldedCorner">
            <a:avLst>
              <a:gd name="adj" fmla="val 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设置悬念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" name="折角形 595969"/>
          <p:cNvSpPr/>
          <p:nvPr/>
        </p:nvSpPr>
        <p:spPr>
          <a:xfrm>
            <a:off x="498475" y="485140"/>
            <a:ext cx="5334000" cy="1066800"/>
          </a:xfrm>
          <a:prstGeom prst="foldedCorner">
            <a:avLst>
              <a:gd name="adj" fmla="val 12500"/>
            </a:avLst>
          </a:prstGeom>
          <a:solidFill>
            <a:srgbClr val="FF66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文本框 595970"/>
          <p:cNvSpPr txBox="1"/>
          <p:nvPr/>
        </p:nvSpPr>
        <p:spPr>
          <a:xfrm>
            <a:off x="776605" y="664528"/>
            <a:ext cx="477774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rPr>
              <a:t>这样写有什么作用？</a:t>
            </a:r>
            <a:endParaRPr lang="zh-CN" altLang="en-US" sz="4000" b="1" dirty="0">
              <a:solidFill>
                <a:schemeClr val="bg1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59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59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2" grpId="0"/>
      <p:bldP spid="59597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04970" y="1099820"/>
            <a:ext cx="450723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/>
              <a:t>设置悬念的作用？</a:t>
            </a:r>
            <a:endParaRPr lang="zh-CN" altLang="en-US" sz="4800"/>
          </a:p>
        </p:txBody>
      </p:sp>
      <p:sp>
        <p:nvSpPr>
          <p:cNvPr id="3" name="Freeform 2"/>
          <p:cNvSpPr/>
          <p:nvPr/>
        </p:nvSpPr>
        <p:spPr bwMode="auto">
          <a:xfrm>
            <a:off x="983615" y="1099503"/>
            <a:ext cx="990600" cy="1049337"/>
          </a:xfrm>
          <a:custGeom>
            <a:avLst/>
            <a:gdLst>
              <a:gd name="T0" fmla="*/ 134 w 150"/>
              <a:gd name="T1" fmla="*/ 55 h 159"/>
              <a:gd name="T2" fmla="*/ 136 w 150"/>
              <a:gd name="T3" fmla="*/ 55 h 159"/>
              <a:gd name="T4" fmla="*/ 147 w 150"/>
              <a:gd name="T5" fmla="*/ 34 h 159"/>
              <a:gd name="T6" fmla="*/ 127 w 150"/>
              <a:gd name="T7" fmla="*/ 23 h 159"/>
              <a:gd name="T8" fmla="*/ 125 w 150"/>
              <a:gd name="T9" fmla="*/ 23 h 159"/>
              <a:gd name="T10" fmla="*/ 124 w 150"/>
              <a:gd name="T11" fmla="*/ 21 h 159"/>
              <a:gd name="T12" fmla="*/ 118 w 150"/>
              <a:gd name="T13" fmla="*/ 0 h 159"/>
              <a:gd name="T14" fmla="*/ 56 w 150"/>
              <a:gd name="T15" fmla="*/ 36 h 159"/>
              <a:gd name="T16" fmla="*/ 0 w 150"/>
              <a:gd name="T17" fmla="*/ 147 h 159"/>
              <a:gd name="T18" fmla="*/ 95 w 150"/>
              <a:gd name="T19" fmla="*/ 159 h 159"/>
              <a:gd name="T20" fmla="*/ 131 w 150"/>
              <a:gd name="T21" fmla="*/ 91 h 159"/>
              <a:gd name="T22" fmla="*/ 142 w 150"/>
              <a:gd name="T23" fmla="*/ 83 h 159"/>
              <a:gd name="T24" fmla="*/ 134 w 150"/>
              <a:gd name="T25" fmla="*/ 55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50" h="159">
                <a:moveTo>
                  <a:pt x="134" y="55"/>
                </a:moveTo>
                <a:cubicBezTo>
                  <a:pt x="136" y="55"/>
                  <a:pt x="136" y="55"/>
                  <a:pt x="136" y="55"/>
                </a:cubicBezTo>
                <a:cubicBezTo>
                  <a:pt x="145" y="52"/>
                  <a:pt x="150" y="43"/>
                  <a:pt x="147" y="34"/>
                </a:cubicBezTo>
                <a:cubicBezTo>
                  <a:pt x="145" y="25"/>
                  <a:pt x="136" y="20"/>
                  <a:pt x="127" y="23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4" y="21"/>
                  <a:pt x="124" y="21"/>
                  <a:pt x="124" y="21"/>
                </a:cubicBezTo>
                <a:cubicBezTo>
                  <a:pt x="118" y="0"/>
                  <a:pt x="118" y="0"/>
                  <a:pt x="118" y="0"/>
                </a:cubicBezTo>
                <a:cubicBezTo>
                  <a:pt x="95" y="8"/>
                  <a:pt x="74" y="20"/>
                  <a:pt x="56" y="36"/>
                </a:cubicBezTo>
                <a:cubicBezTo>
                  <a:pt x="21" y="66"/>
                  <a:pt x="2" y="103"/>
                  <a:pt x="0" y="147"/>
                </a:cubicBezTo>
                <a:cubicBezTo>
                  <a:pt x="95" y="159"/>
                  <a:pt x="95" y="159"/>
                  <a:pt x="95" y="159"/>
                </a:cubicBezTo>
                <a:cubicBezTo>
                  <a:pt x="101" y="128"/>
                  <a:pt x="113" y="106"/>
                  <a:pt x="131" y="91"/>
                </a:cubicBezTo>
                <a:cubicBezTo>
                  <a:pt x="134" y="88"/>
                  <a:pt x="138" y="85"/>
                  <a:pt x="142" y="83"/>
                </a:cubicBezTo>
                <a:lnTo>
                  <a:pt x="134" y="55"/>
                </a:lnTo>
                <a:close/>
              </a:path>
            </a:pathLst>
          </a:custGeom>
          <a:solidFill>
            <a:srgbClr val="E19F95"/>
          </a:solidFill>
          <a:ln>
            <a:noFill/>
          </a:ln>
        </p:spPr>
        <p:txBody>
          <a:bodyPr lIns="68580" tIns="34290" rIns="68580" bIns="34290"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12" name="Freeform 3"/>
          <p:cNvSpPr/>
          <p:nvPr/>
        </p:nvSpPr>
        <p:spPr bwMode="auto">
          <a:xfrm>
            <a:off x="1790065" y="1032828"/>
            <a:ext cx="1216025" cy="601662"/>
          </a:xfrm>
          <a:custGeom>
            <a:avLst/>
            <a:gdLst>
              <a:gd name="T0" fmla="*/ 6 w 184"/>
              <a:gd name="T1" fmla="*/ 29 h 91"/>
              <a:gd name="T2" fmla="*/ 29 w 184"/>
              <a:gd name="T3" fmla="*/ 43 h 91"/>
              <a:gd name="T4" fmla="*/ 17 w 184"/>
              <a:gd name="T5" fmla="*/ 68 h 91"/>
              <a:gd name="T6" fmla="*/ 23 w 184"/>
              <a:gd name="T7" fmla="*/ 91 h 91"/>
              <a:gd name="T8" fmla="*/ 75 w 184"/>
              <a:gd name="T9" fmla="*/ 78 h 91"/>
              <a:gd name="T10" fmla="*/ 124 w 184"/>
              <a:gd name="T11" fmla="*/ 89 h 91"/>
              <a:gd name="T12" fmla="*/ 143 w 184"/>
              <a:gd name="T13" fmla="*/ 69 h 91"/>
              <a:gd name="T14" fmla="*/ 145 w 184"/>
              <a:gd name="T15" fmla="*/ 70 h 91"/>
              <a:gd name="T16" fmla="*/ 157 w 184"/>
              <a:gd name="T17" fmla="*/ 75 h 91"/>
              <a:gd name="T18" fmla="*/ 168 w 184"/>
              <a:gd name="T19" fmla="*/ 70 h 91"/>
              <a:gd name="T20" fmla="*/ 173 w 184"/>
              <a:gd name="T21" fmla="*/ 58 h 91"/>
              <a:gd name="T22" fmla="*/ 168 w 184"/>
              <a:gd name="T23" fmla="*/ 46 h 91"/>
              <a:gd name="T24" fmla="*/ 166 w 184"/>
              <a:gd name="T25" fmla="*/ 45 h 91"/>
              <a:gd name="T26" fmla="*/ 168 w 184"/>
              <a:gd name="T27" fmla="*/ 43 h 91"/>
              <a:gd name="T28" fmla="*/ 184 w 184"/>
              <a:gd name="T29" fmla="*/ 26 h 91"/>
              <a:gd name="T30" fmla="*/ 70 w 184"/>
              <a:gd name="T31" fmla="*/ 0 h 91"/>
              <a:gd name="T32" fmla="*/ 0 w 184"/>
              <a:gd name="T33" fmla="*/ 9 h 91"/>
              <a:gd name="T34" fmla="*/ 6 w 184"/>
              <a:gd name="T35" fmla="*/ 2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4" h="91">
                <a:moveTo>
                  <a:pt x="6" y="29"/>
                </a:moveTo>
                <a:cubicBezTo>
                  <a:pt x="16" y="27"/>
                  <a:pt x="26" y="33"/>
                  <a:pt x="29" y="43"/>
                </a:cubicBezTo>
                <a:cubicBezTo>
                  <a:pt x="32" y="53"/>
                  <a:pt x="27" y="64"/>
                  <a:pt x="17" y="68"/>
                </a:cubicBezTo>
                <a:cubicBezTo>
                  <a:pt x="23" y="91"/>
                  <a:pt x="23" y="91"/>
                  <a:pt x="23" y="91"/>
                </a:cubicBezTo>
                <a:cubicBezTo>
                  <a:pt x="38" y="82"/>
                  <a:pt x="55" y="78"/>
                  <a:pt x="75" y="78"/>
                </a:cubicBezTo>
                <a:cubicBezTo>
                  <a:pt x="94" y="78"/>
                  <a:pt x="110" y="82"/>
                  <a:pt x="124" y="89"/>
                </a:cubicBezTo>
                <a:cubicBezTo>
                  <a:pt x="143" y="69"/>
                  <a:pt x="143" y="69"/>
                  <a:pt x="143" y="69"/>
                </a:cubicBezTo>
                <a:cubicBezTo>
                  <a:pt x="145" y="70"/>
                  <a:pt x="145" y="70"/>
                  <a:pt x="145" y="70"/>
                </a:cubicBezTo>
                <a:cubicBezTo>
                  <a:pt x="148" y="73"/>
                  <a:pt x="152" y="75"/>
                  <a:pt x="157" y="75"/>
                </a:cubicBezTo>
                <a:cubicBezTo>
                  <a:pt x="161" y="75"/>
                  <a:pt x="165" y="73"/>
                  <a:pt x="168" y="70"/>
                </a:cubicBezTo>
                <a:cubicBezTo>
                  <a:pt x="171" y="67"/>
                  <a:pt x="173" y="62"/>
                  <a:pt x="173" y="58"/>
                </a:cubicBezTo>
                <a:cubicBezTo>
                  <a:pt x="173" y="54"/>
                  <a:pt x="171" y="49"/>
                  <a:pt x="168" y="46"/>
                </a:cubicBezTo>
                <a:cubicBezTo>
                  <a:pt x="166" y="45"/>
                  <a:pt x="166" y="45"/>
                  <a:pt x="166" y="45"/>
                </a:cubicBezTo>
                <a:cubicBezTo>
                  <a:pt x="168" y="43"/>
                  <a:pt x="168" y="43"/>
                  <a:pt x="168" y="43"/>
                </a:cubicBezTo>
                <a:cubicBezTo>
                  <a:pt x="184" y="26"/>
                  <a:pt x="184" y="26"/>
                  <a:pt x="184" y="26"/>
                </a:cubicBezTo>
                <a:cubicBezTo>
                  <a:pt x="153" y="9"/>
                  <a:pt x="115" y="0"/>
                  <a:pt x="70" y="0"/>
                </a:cubicBezTo>
                <a:cubicBezTo>
                  <a:pt x="45" y="0"/>
                  <a:pt x="21" y="3"/>
                  <a:pt x="0" y="9"/>
                </a:cubicBezTo>
                <a:lnTo>
                  <a:pt x="6" y="29"/>
                </a:lnTo>
                <a:close/>
              </a:path>
            </a:pathLst>
          </a:custGeom>
          <a:solidFill>
            <a:srgbClr val="A5A675"/>
          </a:solidFill>
          <a:ln>
            <a:noFill/>
          </a:ln>
        </p:spPr>
        <p:txBody>
          <a:bodyPr lIns="68580" tIns="34290" rIns="68580" bIns="34290"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13" name="Freeform 4"/>
          <p:cNvSpPr/>
          <p:nvPr/>
        </p:nvSpPr>
        <p:spPr bwMode="auto">
          <a:xfrm>
            <a:off x="2629853" y="1218565"/>
            <a:ext cx="904875" cy="1181100"/>
          </a:xfrm>
          <a:custGeom>
            <a:avLst/>
            <a:gdLst>
              <a:gd name="T0" fmla="*/ 45 w 137"/>
              <a:gd name="T1" fmla="*/ 17 h 179"/>
              <a:gd name="T2" fmla="*/ 50 w 137"/>
              <a:gd name="T3" fmla="*/ 30 h 179"/>
              <a:gd name="T4" fmla="*/ 44 w 137"/>
              <a:gd name="T5" fmla="*/ 45 h 179"/>
              <a:gd name="T6" fmla="*/ 30 w 137"/>
              <a:gd name="T7" fmla="*/ 51 h 179"/>
              <a:gd name="T8" fmla="*/ 16 w 137"/>
              <a:gd name="T9" fmla="*/ 46 h 179"/>
              <a:gd name="T10" fmla="*/ 0 w 137"/>
              <a:gd name="T11" fmla="*/ 63 h 179"/>
              <a:gd name="T12" fmla="*/ 13 w 137"/>
              <a:gd name="T13" fmla="*/ 72 h 179"/>
              <a:gd name="T14" fmla="*/ 37 w 137"/>
              <a:gd name="T15" fmla="*/ 123 h 179"/>
              <a:gd name="T16" fmla="*/ 32 w 137"/>
              <a:gd name="T17" fmla="*/ 146 h 179"/>
              <a:gd name="T18" fmla="*/ 61 w 137"/>
              <a:gd name="T19" fmla="*/ 155 h 179"/>
              <a:gd name="T20" fmla="*/ 60 w 137"/>
              <a:gd name="T21" fmla="*/ 157 h 179"/>
              <a:gd name="T22" fmla="*/ 62 w 137"/>
              <a:gd name="T23" fmla="*/ 170 h 179"/>
              <a:gd name="T24" fmla="*/ 72 w 137"/>
              <a:gd name="T25" fmla="*/ 178 h 179"/>
              <a:gd name="T26" fmla="*/ 84 w 137"/>
              <a:gd name="T27" fmla="*/ 176 h 179"/>
              <a:gd name="T28" fmla="*/ 92 w 137"/>
              <a:gd name="T29" fmla="*/ 167 h 179"/>
              <a:gd name="T30" fmla="*/ 93 w 137"/>
              <a:gd name="T31" fmla="*/ 165 h 179"/>
              <a:gd name="T32" fmla="*/ 95 w 137"/>
              <a:gd name="T33" fmla="*/ 165 h 179"/>
              <a:gd name="T34" fmla="*/ 127 w 137"/>
              <a:gd name="T35" fmla="*/ 175 h 179"/>
              <a:gd name="T36" fmla="*/ 137 w 137"/>
              <a:gd name="T37" fmla="*/ 126 h 179"/>
              <a:gd name="T38" fmla="*/ 85 w 137"/>
              <a:gd name="T39" fmla="*/ 18 h 179"/>
              <a:gd name="T40" fmla="*/ 61 w 137"/>
              <a:gd name="T41" fmla="*/ 0 h 179"/>
              <a:gd name="T42" fmla="*/ 45 w 137"/>
              <a:gd name="T43" fmla="*/ 17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7" h="179">
                <a:moveTo>
                  <a:pt x="45" y="17"/>
                </a:moveTo>
                <a:cubicBezTo>
                  <a:pt x="48" y="21"/>
                  <a:pt x="50" y="25"/>
                  <a:pt x="50" y="30"/>
                </a:cubicBezTo>
                <a:cubicBezTo>
                  <a:pt x="50" y="35"/>
                  <a:pt x="48" y="41"/>
                  <a:pt x="44" y="45"/>
                </a:cubicBezTo>
                <a:cubicBezTo>
                  <a:pt x="40" y="49"/>
                  <a:pt x="35" y="51"/>
                  <a:pt x="30" y="51"/>
                </a:cubicBezTo>
                <a:cubicBezTo>
                  <a:pt x="25" y="51"/>
                  <a:pt x="20" y="49"/>
                  <a:pt x="16" y="46"/>
                </a:cubicBezTo>
                <a:cubicBezTo>
                  <a:pt x="0" y="63"/>
                  <a:pt x="0" y="63"/>
                  <a:pt x="0" y="63"/>
                </a:cubicBezTo>
                <a:cubicBezTo>
                  <a:pt x="5" y="66"/>
                  <a:pt x="9" y="68"/>
                  <a:pt x="13" y="72"/>
                </a:cubicBezTo>
                <a:cubicBezTo>
                  <a:pt x="29" y="86"/>
                  <a:pt x="37" y="103"/>
                  <a:pt x="37" y="123"/>
                </a:cubicBezTo>
                <a:cubicBezTo>
                  <a:pt x="37" y="132"/>
                  <a:pt x="35" y="139"/>
                  <a:pt x="32" y="146"/>
                </a:cubicBezTo>
                <a:cubicBezTo>
                  <a:pt x="61" y="155"/>
                  <a:pt x="61" y="155"/>
                  <a:pt x="61" y="155"/>
                </a:cubicBezTo>
                <a:cubicBezTo>
                  <a:pt x="60" y="157"/>
                  <a:pt x="60" y="157"/>
                  <a:pt x="60" y="157"/>
                </a:cubicBezTo>
                <a:cubicBezTo>
                  <a:pt x="59" y="161"/>
                  <a:pt x="60" y="166"/>
                  <a:pt x="62" y="170"/>
                </a:cubicBezTo>
                <a:cubicBezTo>
                  <a:pt x="64" y="174"/>
                  <a:pt x="67" y="176"/>
                  <a:pt x="72" y="178"/>
                </a:cubicBezTo>
                <a:cubicBezTo>
                  <a:pt x="76" y="179"/>
                  <a:pt x="80" y="179"/>
                  <a:pt x="84" y="176"/>
                </a:cubicBezTo>
                <a:cubicBezTo>
                  <a:pt x="88" y="174"/>
                  <a:pt x="91" y="171"/>
                  <a:pt x="92" y="167"/>
                </a:cubicBezTo>
                <a:cubicBezTo>
                  <a:pt x="93" y="165"/>
                  <a:pt x="93" y="165"/>
                  <a:pt x="93" y="165"/>
                </a:cubicBezTo>
                <a:cubicBezTo>
                  <a:pt x="95" y="165"/>
                  <a:pt x="95" y="165"/>
                  <a:pt x="95" y="165"/>
                </a:cubicBezTo>
                <a:cubicBezTo>
                  <a:pt x="127" y="175"/>
                  <a:pt x="127" y="175"/>
                  <a:pt x="127" y="175"/>
                </a:cubicBezTo>
                <a:cubicBezTo>
                  <a:pt x="134" y="159"/>
                  <a:pt x="137" y="143"/>
                  <a:pt x="137" y="126"/>
                </a:cubicBezTo>
                <a:cubicBezTo>
                  <a:pt x="137" y="85"/>
                  <a:pt x="120" y="49"/>
                  <a:pt x="85" y="18"/>
                </a:cubicBezTo>
                <a:cubicBezTo>
                  <a:pt x="77" y="12"/>
                  <a:pt x="69" y="6"/>
                  <a:pt x="61" y="0"/>
                </a:cubicBezTo>
                <a:lnTo>
                  <a:pt x="45" y="17"/>
                </a:lnTo>
                <a:close/>
              </a:path>
            </a:pathLst>
          </a:custGeom>
          <a:solidFill>
            <a:srgbClr val="E19F95"/>
          </a:solidFill>
          <a:ln>
            <a:noFill/>
          </a:ln>
        </p:spPr>
        <p:txBody>
          <a:bodyPr lIns="68580" tIns="34290" rIns="68580" bIns="34290"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16" name="Freeform 5"/>
          <p:cNvSpPr/>
          <p:nvPr/>
        </p:nvSpPr>
        <p:spPr bwMode="auto">
          <a:xfrm>
            <a:off x="2318703" y="2207578"/>
            <a:ext cx="1136650" cy="819150"/>
          </a:xfrm>
          <a:custGeom>
            <a:avLst/>
            <a:gdLst>
              <a:gd name="T0" fmla="*/ 142 w 172"/>
              <a:gd name="T1" fmla="*/ 20 h 124"/>
              <a:gd name="T2" fmla="*/ 133 w 172"/>
              <a:gd name="T3" fmla="*/ 30 h 124"/>
              <a:gd name="T4" fmla="*/ 123 w 172"/>
              <a:gd name="T5" fmla="*/ 32 h 124"/>
              <a:gd name="T6" fmla="*/ 117 w 172"/>
              <a:gd name="T7" fmla="*/ 32 h 124"/>
              <a:gd name="T8" fmla="*/ 105 w 172"/>
              <a:gd name="T9" fmla="*/ 22 h 124"/>
              <a:gd name="T10" fmla="*/ 103 w 172"/>
              <a:gd name="T11" fmla="*/ 8 h 124"/>
              <a:gd name="T12" fmla="*/ 78 w 172"/>
              <a:gd name="T13" fmla="*/ 0 h 124"/>
              <a:gd name="T14" fmla="*/ 70 w 172"/>
              <a:gd name="T15" fmla="*/ 13 h 124"/>
              <a:gd name="T16" fmla="*/ 16 w 172"/>
              <a:gd name="T17" fmla="*/ 61 h 124"/>
              <a:gd name="T18" fmla="*/ 0 w 172"/>
              <a:gd name="T19" fmla="*/ 75 h 124"/>
              <a:gd name="T20" fmla="*/ 26 w 172"/>
              <a:gd name="T21" fmla="*/ 91 h 124"/>
              <a:gd name="T22" fmla="*/ 25 w 172"/>
              <a:gd name="T23" fmla="*/ 92 h 124"/>
              <a:gd name="T24" fmla="*/ 23 w 172"/>
              <a:gd name="T25" fmla="*/ 105 h 124"/>
              <a:gd name="T26" fmla="*/ 31 w 172"/>
              <a:gd name="T27" fmla="*/ 115 h 124"/>
              <a:gd name="T28" fmla="*/ 43 w 172"/>
              <a:gd name="T29" fmla="*/ 117 h 124"/>
              <a:gd name="T30" fmla="*/ 54 w 172"/>
              <a:gd name="T31" fmla="*/ 109 h 124"/>
              <a:gd name="T32" fmla="*/ 55 w 172"/>
              <a:gd name="T33" fmla="*/ 107 h 124"/>
              <a:gd name="T34" fmla="*/ 56 w 172"/>
              <a:gd name="T35" fmla="*/ 108 h 124"/>
              <a:gd name="T36" fmla="*/ 83 w 172"/>
              <a:gd name="T37" fmla="*/ 124 h 124"/>
              <a:gd name="T38" fmla="*/ 165 w 172"/>
              <a:gd name="T39" fmla="*/ 41 h 124"/>
              <a:gd name="T40" fmla="*/ 172 w 172"/>
              <a:gd name="T41" fmla="*/ 28 h 124"/>
              <a:gd name="T42" fmla="*/ 142 w 172"/>
              <a:gd name="T43" fmla="*/ 2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2" h="124">
                <a:moveTo>
                  <a:pt x="142" y="20"/>
                </a:moveTo>
                <a:cubicBezTo>
                  <a:pt x="141" y="24"/>
                  <a:pt x="137" y="28"/>
                  <a:pt x="133" y="30"/>
                </a:cubicBezTo>
                <a:cubicBezTo>
                  <a:pt x="130" y="32"/>
                  <a:pt x="127" y="32"/>
                  <a:pt x="123" y="32"/>
                </a:cubicBezTo>
                <a:cubicBezTo>
                  <a:pt x="121" y="32"/>
                  <a:pt x="119" y="32"/>
                  <a:pt x="117" y="32"/>
                </a:cubicBezTo>
                <a:cubicBezTo>
                  <a:pt x="112" y="30"/>
                  <a:pt x="108" y="26"/>
                  <a:pt x="105" y="22"/>
                </a:cubicBezTo>
                <a:cubicBezTo>
                  <a:pt x="103" y="17"/>
                  <a:pt x="102" y="13"/>
                  <a:pt x="103" y="8"/>
                </a:cubicBezTo>
                <a:cubicBezTo>
                  <a:pt x="78" y="0"/>
                  <a:pt x="78" y="0"/>
                  <a:pt x="78" y="0"/>
                </a:cubicBezTo>
                <a:cubicBezTo>
                  <a:pt x="76" y="5"/>
                  <a:pt x="73" y="9"/>
                  <a:pt x="70" y="13"/>
                </a:cubicBezTo>
                <a:cubicBezTo>
                  <a:pt x="64" y="21"/>
                  <a:pt x="46" y="37"/>
                  <a:pt x="16" y="61"/>
                </a:cubicBezTo>
                <a:cubicBezTo>
                  <a:pt x="10" y="66"/>
                  <a:pt x="5" y="71"/>
                  <a:pt x="0" y="75"/>
                </a:cubicBezTo>
                <a:cubicBezTo>
                  <a:pt x="26" y="91"/>
                  <a:pt x="26" y="91"/>
                  <a:pt x="26" y="91"/>
                </a:cubicBezTo>
                <a:cubicBezTo>
                  <a:pt x="25" y="92"/>
                  <a:pt x="25" y="92"/>
                  <a:pt x="25" y="92"/>
                </a:cubicBezTo>
                <a:cubicBezTo>
                  <a:pt x="23" y="96"/>
                  <a:pt x="22" y="101"/>
                  <a:pt x="23" y="105"/>
                </a:cubicBezTo>
                <a:cubicBezTo>
                  <a:pt x="24" y="109"/>
                  <a:pt x="27" y="113"/>
                  <a:pt x="31" y="115"/>
                </a:cubicBezTo>
                <a:cubicBezTo>
                  <a:pt x="35" y="117"/>
                  <a:pt x="39" y="118"/>
                  <a:pt x="43" y="117"/>
                </a:cubicBezTo>
                <a:cubicBezTo>
                  <a:pt x="48" y="116"/>
                  <a:pt x="51" y="113"/>
                  <a:pt x="54" y="109"/>
                </a:cubicBezTo>
                <a:cubicBezTo>
                  <a:pt x="55" y="107"/>
                  <a:pt x="55" y="107"/>
                  <a:pt x="55" y="107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125" y="89"/>
                  <a:pt x="152" y="61"/>
                  <a:pt x="165" y="41"/>
                </a:cubicBezTo>
                <a:cubicBezTo>
                  <a:pt x="168" y="37"/>
                  <a:pt x="170" y="33"/>
                  <a:pt x="172" y="28"/>
                </a:cubicBezTo>
                <a:lnTo>
                  <a:pt x="142" y="20"/>
                </a:lnTo>
                <a:close/>
              </a:path>
            </a:pathLst>
          </a:custGeom>
          <a:solidFill>
            <a:srgbClr val="A5A675"/>
          </a:solidFill>
          <a:ln>
            <a:noFill/>
          </a:ln>
        </p:spPr>
        <p:txBody>
          <a:bodyPr lIns="68580" tIns="34290" rIns="68580" bIns="34290"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1928178" y="3942715"/>
            <a:ext cx="641350" cy="614363"/>
          </a:xfrm>
          <a:prstGeom prst="rect">
            <a:avLst/>
          </a:prstGeom>
          <a:solidFill>
            <a:srgbClr val="A5A675"/>
          </a:solidFill>
          <a:ln>
            <a:noFill/>
          </a:ln>
        </p:spPr>
        <p:txBody>
          <a:bodyPr lIns="68580" tIns="34290" rIns="68580" bIns="34290"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20" name="Freeform 7"/>
          <p:cNvSpPr/>
          <p:nvPr/>
        </p:nvSpPr>
        <p:spPr bwMode="auto">
          <a:xfrm>
            <a:off x="1928178" y="2721928"/>
            <a:ext cx="919162" cy="984250"/>
          </a:xfrm>
          <a:custGeom>
            <a:avLst/>
            <a:gdLst>
              <a:gd name="T0" fmla="*/ 115 w 139"/>
              <a:gd name="T1" fmla="*/ 35 h 149"/>
              <a:gd name="T2" fmla="*/ 104 w 139"/>
              <a:gd name="T3" fmla="*/ 43 h 149"/>
              <a:gd name="T4" fmla="*/ 88 w 139"/>
              <a:gd name="T5" fmla="*/ 40 h 149"/>
              <a:gd name="T6" fmla="*/ 78 w 139"/>
              <a:gd name="T7" fmla="*/ 28 h 149"/>
              <a:gd name="T8" fmla="*/ 80 w 139"/>
              <a:gd name="T9" fmla="*/ 14 h 149"/>
              <a:gd name="T10" fmla="*/ 56 w 139"/>
              <a:gd name="T11" fmla="*/ 0 h 149"/>
              <a:gd name="T12" fmla="*/ 15 w 139"/>
              <a:gd name="T13" fmla="*/ 49 h 149"/>
              <a:gd name="T14" fmla="*/ 0 w 139"/>
              <a:gd name="T15" fmla="*/ 124 h 149"/>
              <a:gd name="T16" fmla="*/ 0 w 139"/>
              <a:gd name="T17" fmla="*/ 149 h 149"/>
              <a:gd name="T18" fmla="*/ 94 w 139"/>
              <a:gd name="T19" fmla="*/ 149 h 149"/>
              <a:gd name="T20" fmla="*/ 101 w 139"/>
              <a:gd name="T21" fmla="*/ 90 h 149"/>
              <a:gd name="T22" fmla="*/ 139 w 139"/>
              <a:gd name="T23" fmla="*/ 48 h 149"/>
              <a:gd name="T24" fmla="*/ 115 w 139"/>
              <a:gd name="T25" fmla="*/ 3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9" h="149">
                <a:moveTo>
                  <a:pt x="115" y="35"/>
                </a:moveTo>
                <a:cubicBezTo>
                  <a:pt x="112" y="39"/>
                  <a:pt x="108" y="41"/>
                  <a:pt x="104" y="43"/>
                </a:cubicBezTo>
                <a:cubicBezTo>
                  <a:pt x="98" y="44"/>
                  <a:pt x="93" y="43"/>
                  <a:pt x="88" y="40"/>
                </a:cubicBezTo>
                <a:cubicBezTo>
                  <a:pt x="83" y="38"/>
                  <a:pt x="80" y="33"/>
                  <a:pt x="78" y="28"/>
                </a:cubicBezTo>
                <a:cubicBezTo>
                  <a:pt x="77" y="23"/>
                  <a:pt x="78" y="18"/>
                  <a:pt x="80" y="14"/>
                </a:cubicBezTo>
                <a:cubicBezTo>
                  <a:pt x="56" y="0"/>
                  <a:pt x="56" y="0"/>
                  <a:pt x="56" y="0"/>
                </a:cubicBezTo>
                <a:cubicBezTo>
                  <a:pt x="36" y="18"/>
                  <a:pt x="22" y="34"/>
                  <a:pt x="15" y="49"/>
                </a:cubicBezTo>
                <a:cubicBezTo>
                  <a:pt x="5" y="69"/>
                  <a:pt x="0" y="94"/>
                  <a:pt x="0" y="124"/>
                </a:cubicBezTo>
                <a:cubicBezTo>
                  <a:pt x="0" y="127"/>
                  <a:pt x="0" y="135"/>
                  <a:pt x="0" y="149"/>
                </a:cubicBezTo>
                <a:cubicBezTo>
                  <a:pt x="94" y="149"/>
                  <a:pt x="94" y="149"/>
                  <a:pt x="94" y="149"/>
                </a:cubicBezTo>
                <a:cubicBezTo>
                  <a:pt x="93" y="120"/>
                  <a:pt x="96" y="101"/>
                  <a:pt x="101" y="90"/>
                </a:cubicBezTo>
                <a:cubicBezTo>
                  <a:pt x="106" y="79"/>
                  <a:pt x="119" y="65"/>
                  <a:pt x="139" y="48"/>
                </a:cubicBezTo>
                <a:lnTo>
                  <a:pt x="115" y="35"/>
                </a:lnTo>
                <a:close/>
              </a:path>
            </a:pathLst>
          </a:custGeom>
          <a:solidFill>
            <a:srgbClr val="E19F95"/>
          </a:solidFill>
          <a:ln>
            <a:noFill/>
          </a:ln>
        </p:spPr>
        <p:txBody>
          <a:bodyPr lIns="68580" tIns="34290" rIns="68580" bIns="34290"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 sz="1350">
              <a:latin typeface="+mn-lt"/>
              <a:ea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433570" y="3137535"/>
            <a:ext cx="42786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  <a:sym typeface="+mn-ea"/>
              </a:rPr>
              <a:t>波澜起伏，引人入胜</a:t>
            </a:r>
            <a:endParaRPr lang="zh-CN" altLang="en-US" sz="3200" b="1" dirty="0">
              <a:solidFill>
                <a:srgbClr val="CC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4578" name="图片 607233" descr="XC3A7009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0016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文本框 22"/>
          <p:cNvSpPr txBox="1"/>
          <p:nvPr/>
        </p:nvSpPr>
        <p:spPr>
          <a:xfrm>
            <a:off x="9242425" y="388620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800" dirty="0">
                <a:solidFill>
                  <a:srgbClr val="E19F95"/>
                </a:solidFill>
                <a:latin typeface="+mj-lt"/>
                <a:ea typeface="+mj-ea"/>
                <a:cs typeface="+mj-cs"/>
                <a:sym typeface="+mn-ea"/>
              </a:rPr>
              <a:t>四写梨花</a:t>
            </a:r>
            <a:endParaRPr lang="zh-CN" altLang="en-US" sz="4800" dirty="0">
              <a:solidFill>
                <a:srgbClr val="E19F95"/>
              </a:solidFill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99525" y="1634490"/>
            <a:ext cx="330771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1</a:t>
            </a:r>
            <a:r>
              <a:rPr lang="zh-CN" altLang="en-US" sz="3200"/>
              <a:t>、自然界的梨花</a:t>
            </a:r>
            <a:endParaRPr lang="zh-CN" altLang="en-US" sz="3200"/>
          </a:p>
          <a:p>
            <a:r>
              <a:rPr lang="en-US" altLang="zh-CN" sz="3200"/>
              <a:t>2</a:t>
            </a:r>
            <a:r>
              <a:rPr lang="zh-CN" altLang="en-US" sz="3200"/>
              <a:t>、梨花姑娘</a:t>
            </a:r>
            <a:endParaRPr lang="zh-CN" altLang="en-US" sz="3200"/>
          </a:p>
          <a:p>
            <a:r>
              <a:rPr lang="en-US" altLang="zh-CN" sz="3200"/>
              <a:t>3</a:t>
            </a:r>
            <a:r>
              <a:rPr lang="zh-CN" altLang="en-US" sz="3200"/>
              <a:t>、梦中的梨花和梨花姑娘</a:t>
            </a:r>
            <a:endParaRPr lang="zh-CN" altLang="en-US" sz="3200"/>
          </a:p>
          <a:p>
            <a:r>
              <a:rPr lang="en-US" altLang="zh-CN" sz="3200"/>
              <a:t>4</a:t>
            </a:r>
            <a:r>
              <a:rPr lang="zh-CN" altLang="en-US" sz="3200"/>
              <a:t>、梨花、梨花姑娘以及赞颂时代相传的雷锋精神（一语双关）</a:t>
            </a:r>
            <a:endParaRPr lang="zh-CN" altLang="en-US" sz="3200"/>
          </a:p>
        </p:txBody>
      </p:sp>
    </p:spTree>
    <p:custDataLst>
      <p:tags r:id="rId3"/>
    </p:custDataLst>
  </p:cSld>
  <p:clrMapOvr>
    <a:masterClrMapping/>
  </p:clrMapOvr>
  <p:transition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3672"/>
</p:tagLst>
</file>

<file path=ppt/tags/tag10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6"/>
  <p:tag name="KSO_WM_SLIDE_INDEX" val="16"/>
  <p:tag name="KSO_WM_SLIDE_ITEM_CNT" val="0"/>
  <p:tag name="KSO_WM_SLIDE_TYPE" val="text"/>
  <p:tag name="KSO_WM_BEAUTIFY_FLAG" val="#wm#"/>
</p:tagLst>
</file>

<file path=ppt/tags/tag11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12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6"/>
  <p:tag name="KSO_WM_SLIDE_INDEX" val="6"/>
  <p:tag name="KSO_WM_SLIDE_ITEM_CNT" val="0"/>
  <p:tag name="KSO_WM_SLIDE_TYPE" val="contents"/>
  <p:tag name="KSO_WM_BEAUTIFY_FLAG" val="#wm#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3672"/>
</p:tagLst>
</file>

<file path=ppt/tags/tag3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TEMPLATE_THUMBS_INDEX" val="1、6、8、9、11、15、16、17、7、20、22、25、27、32、34、36、37、38"/>
  <p:tag name="KSO_WM_BEAUTIFY_FLAG" val="#wm#"/>
</p:tagLst>
</file>

<file path=ppt/tags/tag4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5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6"/>
  <p:tag name="KSO_WM_SLIDE_INDEX" val="6"/>
  <p:tag name="KSO_WM_SLIDE_ITEM_CNT" val="0"/>
  <p:tag name="KSO_WM_SLIDE_TYPE" val="contents"/>
  <p:tag name="KSO_WM_BEAUTIFY_FLAG" val="#wm#"/>
</p:tagLst>
</file>

<file path=ppt/tags/tag6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6"/>
  <p:tag name="KSO_WM_SLIDE_INDEX" val="6"/>
  <p:tag name="KSO_WM_SLIDE_ITEM_CNT" val="0"/>
  <p:tag name="KSO_WM_SLIDE_TYPE" val="contents"/>
  <p:tag name="KSO_WM_BEAUTIFY_FLAG" val="#wm#"/>
</p:tagLst>
</file>

<file path=ppt/tags/tag7.xml><?xml version="1.0" encoding="utf-8"?>
<p:tagLst xmlns:p="http://schemas.openxmlformats.org/presentationml/2006/main">
  <p:tag name="KSO_WM_TEMPLATE_CATEGORY" val="basetag"/>
  <p:tag name="KSO_WM_TEMPLATE_INDEX" val="20163672"/>
</p:tagLst>
</file>

<file path=ppt/tags/tag8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2"/>
  <p:tag name="KSO_WM_SLIDE_INDEX" val="2"/>
  <p:tag name="KSO_WM_SLIDE_ITEM_CNT" val="0"/>
  <p:tag name="KSO_WM_SLIDE_TYPE" val="text"/>
  <p:tag name="KSO_WM_BEAUTIFY_FLAG" val="#wm#"/>
</p:tagLst>
</file>

<file path=ppt/tags/tag9.xml><?xml version="1.0" encoding="utf-8"?>
<p:tagLst xmlns:p="http://schemas.openxmlformats.org/presentationml/2006/main">
  <p:tag name="KSO_WM_TEMPLATE_CATEGORY" val="basetag"/>
  <p:tag name="KSO_WM_TEMPLATE_INDEX" val="20163672"/>
  <p:tag name="KSO_WM_TAG_VERSION" val="1.0"/>
  <p:tag name="KSO_WM_SLIDE_ID" val="basetag20163672_10"/>
  <p:tag name="KSO_WM_SLIDE_INDEX" val="10"/>
  <p:tag name="KSO_WM_SLIDE_ITEM_CNT" val="0"/>
  <p:tag name="KSO_WM_SLIDE_TYPE" val="text"/>
  <p:tag name="KSO_WM_BEAUTIFY_FLAG" val="#wm#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1064</Words>
  <Application>WPS 演示</Application>
  <PresentationFormat>宽屏</PresentationFormat>
  <Paragraphs>266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黑体</vt:lpstr>
      <vt:lpstr>Calibri Light</vt:lpstr>
      <vt:lpstr>Times New Roman</vt:lpstr>
      <vt:lpstr>楷体_GB2312</vt:lpstr>
      <vt:lpstr>Calibri</vt:lpstr>
      <vt:lpstr>微软雅黑</vt:lpstr>
      <vt:lpstr>等线</vt:lpstr>
      <vt:lpstr>Wingdings 2</vt:lpstr>
      <vt:lpstr>新宋体</vt:lpstr>
      <vt:lpstr>Arial Unicode MS</vt:lpstr>
      <vt:lpstr>Segoe Print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在这里输入你的标题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蜻蜓妄想症℡</cp:lastModifiedBy>
  <cp:revision>10</cp:revision>
  <dcterms:created xsi:type="dcterms:W3CDTF">2018-03-29T04:38:00Z</dcterms:created>
  <dcterms:modified xsi:type="dcterms:W3CDTF">2018-03-29T14:50:03Z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