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434" r:id="rId2"/>
    <p:sldId id="471" r:id="rId3"/>
    <p:sldId id="435" r:id="rId4"/>
    <p:sldId id="420" r:id="rId5"/>
    <p:sldId id="314" r:id="rId6"/>
    <p:sldId id="411" r:id="rId7"/>
    <p:sldId id="412" r:id="rId8"/>
    <p:sldId id="472" r:id="rId9"/>
    <p:sldId id="465" r:id="rId10"/>
    <p:sldId id="466" r:id="rId11"/>
    <p:sldId id="464" r:id="rId12"/>
    <p:sldId id="473" r:id="rId13"/>
    <p:sldId id="329" r:id="rId14"/>
    <p:sldId id="419" r:id="rId15"/>
    <p:sldId id="337" r:id="rId16"/>
    <p:sldId id="418" r:id="rId17"/>
    <p:sldId id="423" r:id="rId18"/>
    <p:sldId id="338" r:id="rId19"/>
    <p:sldId id="425" r:id="rId20"/>
    <p:sldId id="424" r:id="rId21"/>
    <p:sldId id="360" r:id="rId22"/>
    <p:sldId id="421" r:id="rId23"/>
    <p:sldId id="350" r:id="rId24"/>
    <p:sldId id="297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41DA"/>
    <a:srgbClr val="FF3300"/>
    <a:srgbClr val="2590E1"/>
    <a:srgbClr val="19CAED"/>
    <a:srgbClr val="797CED"/>
    <a:srgbClr val="FF9933"/>
    <a:srgbClr val="DA26DA"/>
    <a:srgbClr val="CC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98"/>
    <p:restoredTop sz="94590"/>
  </p:normalViewPr>
  <p:slideViewPr>
    <p:cSldViewPr showGuides="1">
      <p:cViewPr>
        <p:scale>
          <a:sx n="66" d="100"/>
          <a:sy n="66" d="100"/>
        </p:scale>
        <p:origin x="-1614" y="-4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79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页眉占位符 16793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dirty="0"/>
          </a:p>
        </p:txBody>
      </p:sp>
      <p:sp>
        <p:nvSpPr>
          <p:cNvPr id="167939" name="日期占位符 16793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167940" name="幻灯片图像占位符 167939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7941" name="文本占位符 167940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67942" name="页脚占位符 16794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 dirty="0"/>
          </a:p>
        </p:txBody>
      </p:sp>
      <p:sp>
        <p:nvSpPr>
          <p:cNvPr id="167943" name="灯片编号占位符 16794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幻灯片图像占位符 38912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23" name="文本占位符 38912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录音时间</a:t>
            </a:r>
            <a:r>
              <a:rPr lang="en-US" altLang="zh-CN"/>
              <a:t>:   0:00---0:18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幻灯片图像占位符 39116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1171" name="文本占位符 3911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录音时间</a:t>
            </a:r>
            <a:r>
              <a:rPr lang="en-US" altLang="zh-CN"/>
              <a:t>:   0:19---0:53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幻灯片图像占位符 35532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5331" name="文本占位符 35533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r>
              <a:rPr lang="en-US" altLang="zh-CN" dirty="0"/>
              <a:t> </a:t>
            </a:r>
            <a:r>
              <a:rPr lang="zh-CN" altLang="en-US" dirty="0"/>
              <a:t>提问：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</a:rPr>
              <a:t>出自本文的成语，你知道哪几个呀？能造句吗？  </a:t>
            </a:r>
            <a:r>
              <a:rPr lang="zh-CN" altLang="en-US" dirty="0"/>
              <a:t>学生造句后，再出示例句。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23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0" name="标题 432129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432131" name="文本占位符 432130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32132" name="日期占位符 43213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32133" name="页脚占位符 43213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32134" name="灯片编号占位符 43213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33457;&#26408;&#20848;.rm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2" name="标题 41984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5000" b="1" dirty="0">
                <a:ea typeface="幼圆" panose="02010509060101010101" pitchFamily="49" charset="-122"/>
              </a:rPr>
              <a:t>豫剧</a:t>
            </a:r>
          </a:p>
        </p:txBody>
      </p:sp>
      <p:pic>
        <p:nvPicPr>
          <p:cNvPr id="419852" name="内容占位符 419851" descr="20051115232144441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850" y="333375"/>
            <a:ext cx="5048250" cy="6264275"/>
          </a:xfrm>
        </p:spPr>
      </p:pic>
      <p:sp>
        <p:nvSpPr>
          <p:cNvPr id="419854" name="文本框 419853">
            <a:hlinkClick r:id="rId3" action="ppaction://hlinkfile"/>
          </p:cNvPr>
          <p:cNvSpPr txBox="1"/>
          <p:nvPr/>
        </p:nvSpPr>
        <p:spPr>
          <a:xfrm>
            <a:off x="5372100" y="3284855"/>
            <a:ext cx="41725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Tx/>
            </a:pPr>
            <a:r>
              <a:rPr lang="zh-CN" altLang="en-US" sz="4800" b="1" dirty="0">
                <a:latin typeface="Arial" panose="020B0604020202020204" pitchFamily="34" charset="0"/>
                <a:ea typeface="隶书" panose="02010509060101010101" pitchFamily="49" charset="-122"/>
              </a:rPr>
              <a:t>动画知多少？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24577"/>
          <p:cNvSpPr/>
          <p:nvPr/>
        </p:nvSpPr>
        <p:spPr>
          <a:xfrm>
            <a:off x="1143000" y="838200"/>
            <a:ext cx="5181600" cy="499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爷娘闻女来，出郭相扶将；</a:t>
            </a:r>
          </a:p>
          <a:p>
            <a:pPr algn="l">
              <a:spcBef>
                <a:spcPct val="50000"/>
              </a:spcBef>
            </a:pPr>
            <a:r>
              <a:rPr lang="zh-CN" altLang="en-US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阿姊闻妹来，当户理红妆；</a:t>
            </a:r>
          </a:p>
          <a:p>
            <a:pPr algn="l">
              <a:spcBef>
                <a:spcPct val="50000"/>
              </a:spcBef>
            </a:pPr>
            <a:r>
              <a:rPr lang="zh-CN" altLang="en-US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小弟闻姊来，磨刀霍霍向猪羊。</a:t>
            </a: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开</a:t>
            </a:r>
            <a:r>
              <a:rPr lang="zh-CN" altLang="en-US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我东阁门，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坐</a:t>
            </a:r>
            <a:r>
              <a:rPr lang="zh-CN" altLang="en-US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我西阁床，</a:t>
            </a: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脱</a:t>
            </a:r>
            <a:r>
              <a:rPr lang="zh-CN" altLang="en-US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我战时袍，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著</a:t>
            </a:r>
            <a:r>
              <a:rPr lang="zh-CN" altLang="en-US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我旧时裳，</a:t>
            </a: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当</a:t>
            </a:r>
            <a:r>
              <a:rPr lang="zh-CN" altLang="en-US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窗理云鬓，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对</a:t>
            </a:r>
            <a:r>
              <a:rPr lang="zh-CN" altLang="en-US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镜帖花黄。</a:t>
            </a:r>
          </a:p>
          <a:p>
            <a:pPr algn="l">
              <a:spcBef>
                <a:spcPct val="50000"/>
              </a:spcBef>
            </a:pPr>
            <a:r>
              <a:rPr lang="zh-CN" altLang="en-US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出门看火伴，火伴皆惊忙：</a:t>
            </a:r>
          </a:p>
          <a:p>
            <a:pPr algn="l">
              <a:spcBef>
                <a:spcPct val="50000"/>
              </a:spcBef>
            </a:pPr>
            <a:r>
              <a:rPr lang="zh-CN" altLang="en-US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同行十二年，不知木兰是女郎。</a:t>
            </a:r>
          </a:p>
        </p:txBody>
      </p:sp>
      <p:sp>
        <p:nvSpPr>
          <p:cNvPr id="24579" name="右大括号 24578"/>
          <p:cNvSpPr/>
          <p:nvPr/>
        </p:nvSpPr>
        <p:spPr>
          <a:xfrm>
            <a:off x="6400800" y="838200"/>
            <a:ext cx="76200" cy="1600200"/>
          </a:xfrm>
          <a:prstGeom prst="rightBrace">
            <a:avLst>
              <a:gd name="adj1" fmla="val 17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0" name="文本框 24579"/>
          <p:cNvSpPr txBox="1"/>
          <p:nvPr/>
        </p:nvSpPr>
        <p:spPr>
          <a:xfrm>
            <a:off x="7162800" y="476672"/>
            <a:ext cx="1219200" cy="235449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热烈欢快，起伏跳荡前高后低</a:t>
            </a:r>
          </a:p>
          <a:p>
            <a:pPr algn="l">
              <a:spcBef>
                <a:spcPct val="50000"/>
              </a:spcBef>
            </a:pPr>
            <a:endParaRPr lang="zh-CN" altLang="en-US" sz="1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1" name="右大括号 24580"/>
          <p:cNvSpPr/>
          <p:nvPr/>
        </p:nvSpPr>
        <p:spPr>
          <a:xfrm>
            <a:off x="6477000" y="2971800"/>
            <a:ext cx="152400" cy="1371600"/>
          </a:xfrm>
          <a:prstGeom prst="rightBrace">
            <a:avLst>
              <a:gd name="adj1" fmla="val 7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2" name="文本框 24581"/>
          <p:cNvSpPr txBox="1"/>
          <p:nvPr/>
        </p:nvSpPr>
        <p:spPr>
          <a:xfrm>
            <a:off x="7162800" y="2708920"/>
            <a:ext cx="172968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动词要读得响亮，极力表现喜悦之情</a:t>
            </a:r>
          </a:p>
        </p:txBody>
      </p:sp>
      <p:sp>
        <p:nvSpPr>
          <p:cNvPr id="24583" name="右大括号 24582"/>
          <p:cNvSpPr/>
          <p:nvPr/>
        </p:nvSpPr>
        <p:spPr>
          <a:xfrm>
            <a:off x="6477000" y="4724400"/>
            <a:ext cx="76200" cy="914400"/>
          </a:xfrm>
          <a:prstGeom prst="rightBrace">
            <a:avLst>
              <a:gd name="adj1" fmla="val 10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4" name="文本框 24583"/>
          <p:cNvSpPr txBox="1"/>
          <p:nvPr/>
        </p:nvSpPr>
        <p:spPr>
          <a:xfrm>
            <a:off x="7162800" y="5029200"/>
            <a:ext cx="17296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赞美惊叹</a:t>
            </a:r>
          </a:p>
        </p:txBody>
      </p:sp>
      <p:sp>
        <p:nvSpPr>
          <p:cNvPr id="23561" name="文本框 23560"/>
          <p:cNvSpPr txBox="1"/>
          <p:nvPr/>
        </p:nvSpPr>
        <p:spPr>
          <a:xfrm>
            <a:off x="148590" y="42545"/>
            <a:ext cx="2818130" cy="645160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dirty="0">
                <a:solidFill>
                  <a:srgbClr val="FF3399"/>
                </a:solidFill>
                <a:latin typeface="Times New Roman" panose="02020603050405020304" pitchFamily="18" charset="0"/>
              </a:rPr>
              <a:t>朗读指导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2" grpId="0"/>
      <p:bldP spid="24584" grpId="0"/>
      <p:bldP spid="2356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>
            <a:alphaModFix amt="69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2529"/>
          <p:cNvSpPr txBox="1"/>
          <p:nvPr/>
        </p:nvSpPr>
        <p:spPr>
          <a:xfrm>
            <a:off x="1331640" y="548680"/>
            <a:ext cx="640901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6000" b="1" dirty="0" smtClean="0">
                <a:solidFill>
                  <a:srgbClr val="00FF99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    </a:t>
            </a:r>
            <a:r>
              <a:rPr lang="zh-CN" altLang="en-US" sz="6000" b="1" dirty="0" smtClean="0">
                <a:latin typeface="华文琥珀"/>
                <a:ea typeface="叶根友毛笔行书2.0版" pitchFamily="2" charset="-122"/>
              </a:rPr>
              <a:t>木</a:t>
            </a:r>
            <a:r>
              <a:rPr lang="zh-CN" altLang="en-US" sz="6000" b="1" dirty="0">
                <a:latin typeface="华文琥珀"/>
                <a:ea typeface="叶根友毛笔行书2.0版" pitchFamily="2" charset="-122"/>
              </a:rPr>
              <a:t>兰诗分析</a:t>
            </a:r>
          </a:p>
        </p:txBody>
      </p:sp>
      <p:sp>
        <p:nvSpPr>
          <p:cNvPr id="22531" name="文本框 22530"/>
          <p:cNvSpPr txBox="1"/>
          <p:nvPr/>
        </p:nvSpPr>
        <p:spPr>
          <a:xfrm>
            <a:off x="228600" y="190500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0" dirty="0">
                <a:solidFill>
                  <a:srgbClr val="FF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（一）</a:t>
            </a:r>
          </a:p>
        </p:txBody>
      </p:sp>
      <p:sp>
        <p:nvSpPr>
          <p:cNvPr id="22532" name="文本框 22531"/>
          <p:cNvSpPr txBox="1"/>
          <p:nvPr/>
        </p:nvSpPr>
        <p:spPr>
          <a:xfrm>
            <a:off x="2484438" y="1916113"/>
            <a:ext cx="13795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0" dirty="0">
                <a:solidFill>
                  <a:srgbClr val="FF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（二）</a:t>
            </a:r>
          </a:p>
        </p:txBody>
      </p:sp>
      <p:sp>
        <p:nvSpPr>
          <p:cNvPr id="22533" name="文本框 22532"/>
          <p:cNvSpPr txBox="1"/>
          <p:nvPr/>
        </p:nvSpPr>
        <p:spPr>
          <a:xfrm>
            <a:off x="4859338" y="1844675"/>
            <a:ext cx="14446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0" dirty="0">
                <a:solidFill>
                  <a:srgbClr val="FF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（三）</a:t>
            </a:r>
          </a:p>
        </p:txBody>
      </p:sp>
      <p:sp>
        <p:nvSpPr>
          <p:cNvPr id="22534" name="文本框 22533"/>
          <p:cNvSpPr txBox="1"/>
          <p:nvPr/>
        </p:nvSpPr>
        <p:spPr>
          <a:xfrm>
            <a:off x="0" y="2565400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en-US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停机叹息</a:t>
            </a:r>
          </a:p>
        </p:txBody>
      </p:sp>
      <p:sp>
        <p:nvSpPr>
          <p:cNvPr id="22535" name="文本框 22534"/>
          <p:cNvSpPr txBox="1"/>
          <p:nvPr/>
        </p:nvSpPr>
        <p:spPr>
          <a:xfrm>
            <a:off x="2124075" y="2492375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en-US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代父从军</a:t>
            </a:r>
          </a:p>
        </p:txBody>
      </p:sp>
      <p:sp>
        <p:nvSpPr>
          <p:cNvPr id="22536" name="文本框 22535"/>
          <p:cNvSpPr txBox="1"/>
          <p:nvPr/>
        </p:nvSpPr>
        <p:spPr>
          <a:xfrm>
            <a:off x="2051050" y="3068638"/>
            <a:ext cx="2209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r>
              <a:rPr lang="zh-CN" altLang="en-US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en-US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出征准备</a:t>
            </a:r>
          </a:p>
          <a:p>
            <a:pPr algn="l">
              <a:spcBef>
                <a:spcPct val="50000"/>
              </a:spcBef>
            </a:pPr>
            <a:r>
              <a:rPr lang="zh-CN" altLang="en-US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</a:t>
            </a:r>
            <a:r>
              <a:rPr lang="zh-CN" altLang="en-US" dirty="0" smtClean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征途跋涉</a:t>
            </a:r>
          </a:p>
        </p:txBody>
      </p:sp>
      <p:sp>
        <p:nvSpPr>
          <p:cNvPr id="22537" name="文本框 22536"/>
          <p:cNvSpPr txBox="1"/>
          <p:nvPr/>
        </p:nvSpPr>
        <p:spPr>
          <a:xfrm>
            <a:off x="4500563" y="2492375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4</a:t>
            </a:r>
            <a:r>
              <a:rPr lang="zh-CN" altLang="en-US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en-US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十年征战</a:t>
            </a:r>
          </a:p>
        </p:txBody>
      </p:sp>
      <p:sp>
        <p:nvSpPr>
          <p:cNvPr id="22538" name="文本框 22537"/>
          <p:cNvSpPr txBox="1"/>
          <p:nvPr/>
        </p:nvSpPr>
        <p:spPr>
          <a:xfrm>
            <a:off x="6732588" y="2565400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5</a:t>
            </a:r>
            <a:r>
              <a:rPr lang="zh-CN" altLang="en-US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en-US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辞官还乡</a:t>
            </a:r>
          </a:p>
        </p:txBody>
      </p:sp>
      <p:sp>
        <p:nvSpPr>
          <p:cNvPr id="22539" name="文本框 22538"/>
          <p:cNvSpPr txBox="1"/>
          <p:nvPr/>
        </p:nvSpPr>
        <p:spPr>
          <a:xfrm>
            <a:off x="6732588" y="3573463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6</a:t>
            </a:r>
            <a:r>
              <a:rPr lang="zh-CN" altLang="en-US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en-US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合家欢聚</a:t>
            </a:r>
          </a:p>
        </p:txBody>
      </p:sp>
      <p:sp>
        <p:nvSpPr>
          <p:cNvPr id="22540" name="文本框 22539"/>
          <p:cNvSpPr txBox="1"/>
          <p:nvPr/>
        </p:nvSpPr>
        <p:spPr>
          <a:xfrm>
            <a:off x="4114800" y="4648200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7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、比喻赞美</a:t>
            </a:r>
          </a:p>
        </p:txBody>
      </p:sp>
      <p:sp>
        <p:nvSpPr>
          <p:cNvPr id="22541" name="文本框 22540"/>
          <p:cNvSpPr txBox="1"/>
          <p:nvPr/>
        </p:nvSpPr>
        <p:spPr>
          <a:xfrm>
            <a:off x="2051050" y="4221163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华文新魏" panose="02010800040101010101" pitchFamily="2" charset="-122"/>
              </a:rPr>
              <a:t>（详）</a:t>
            </a:r>
          </a:p>
        </p:txBody>
      </p:sp>
      <p:sp>
        <p:nvSpPr>
          <p:cNvPr id="22542" name="文本框 22541"/>
          <p:cNvSpPr txBox="1"/>
          <p:nvPr/>
        </p:nvSpPr>
        <p:spPr>
          <a:xfrm>
            <a:off x="5148263" y="4005263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华文新魏" panose="02010800040101010101" pitchFamily="2" charset="-122"/>
              </a:rPr>
              <a:t>（略）</a:t>
            </a:r>
          </a:p>
        </p:txBody>
      </p:sp>
      <p:sp>
        <p:nvSpPr>
          <p:cNvPr id="22543" name="文本框 22542"/>
          <p:cNvSpPr txBox="1"/>
          <p:nvPr/>
        </p:nvSpPr>
        <p:spPr>
          <a:xfrm>
            <a:off x="8001000" y="4149725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华文新魏" panose="02010800040101010101" pitchFamily="2" charset="-122"/>
              </a:rPr>
              <a:t>（详）</a:t>
            </a:r>
          </a:p>
        </p:txBody>
      </p:sp>
      <p:sp>
        <p:nvSpPr>
          <p:cNvPr id="22544" name="直接连接符 22543"/>
          <p:cNvSpPr/>
          <p:nvPr/>
        </p:nvSpPr>
        <p:spPr>
          <a:xfrm>
            <a:off x="1981200" y="4572000"/>
            <a:ext cx="45720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45" name="直接连接符 22544"/>
          <p:cNvSpPr/>
          <p:nvPr/>
        </p:nvSpPr>
        <p:spPr>
          <a:xfrm>
            <a:off x="2438400" y="4953000"/>
            <a:ext cx="1676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46" name="直接连接符 22545"/>
          <p:cNvSpPr/>
          <p:nvPr/>
        </p:nvSpPr>
        <p:spPr>
          <a:xfrm>
            <a:off x="5943600" y="4876800"/>
            <a:ext cx="1676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47" name="直接连接符 22546"/>
          <p:cNvSpPr/>
          <p:nvPr/>
        </p:nvSpPr>
        <p:spPr>
          <a:xfrm rot="6723246">
            <a:off x="7658100" y="4533900"/>
            <a:ext cx="45720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48" name="文本框 22547"/>
          <p:cNvSpPr txBox="1"/>
          <p:nvPr/>
        </p:nvSpPr>
        <p:spPr>
          <a:xfrm>
            <a:off x="611188" y="3068638"/>
            <a:ext cx="838200" cy="457200"/>
          </a:xfrm>
          <a:prstGeom prst="rect">
            <a:avLst/>
          </a:prstGeom>
          <a:solidFill>
            <a:srgbClr val="2C41DA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0" dirty="0">
                <a:solidFill>
                  <a:srgbClr val="FF0000"/>
                </a:solidFill>
                <a:latin typeface="Times New Roman" panose="02020603050405020304" pitchFamily="18" charset="0"/>
              </a:rPr>
              <a:t>沉吟</a:t>
            </a:r>
          </a:p>
        </p:txBody>
      </p:sp>
      <p:sp>
        <p:nvSpPr>
          <p:cNvPr id="22570" name="文本框 22569"/>
          <p:cNvSpPr txBox="1"/>
          <p:nvPr/>
        </p:nvSpPr>
        <p:spPr>
          <a:xfrm>
            <a:off x="4067175" y="3141663"/>
            <a:ext cx="838200" cy="457200"/>
          </a:xfrm>
          <a:prstGeom prst="rect">
            <a:avLst/>
          </a:prstGeom>
          <a:solidFill>
            <a:srgbClr val="2C41DA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0" dirty="0">
                <a:solidFill>
                  <a:srgbClr val="FF0000"/>
                </a:solidFill>
                <a:latin typeface="Times New Roman" panose="02020603050405020304" pitchFamily="18" charset="0"/>
              </a:rPr>
              <a:t>忙碌</a:t>
            </a:r>
          </a:p>
        </p:txBody>
      </p:sp>
      <p:sp>
        <p:nvSpPr>
          <p:cNvPr id="22571" name="文本框 22570"/>
          <p:cNvSpPr txBox="1"/>
          <p:nvPr/>
        </p:nvSpPr>
        <p:spPr>
          <a:xfrm>
            <a:off x="4067944" y="3789040"/>
            <a:ext cx="838200" cy="457200"/>
          </a:xfrm>
          <a:prstGeom prst="rect">
            <a:avLst/>
          </a:prstGeom>
          <a:solidFill>
            <a:srgbClr val="2C41DA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0" dirty="0">
                <a:solidFill>
                  <a:srgbClr val="FF0000"/>
                </a:solidFill>
                <a:latin typeface="Times New Roman" panose="02020603050405020304" pitchFamily="18" charset="0"/>
              </a:rPr>
              <a:t>缠绵</a:t>
            </a:r>
          </a:p>
        </p:txBody>
      </p:sp>
      <p:sp>
        <p:nvSpPr>
          <p:cNvPr id="22573" name="文本框 22572"/>
          <p:cNvSpPr txBox="1"/>
          <p:nvPr/>
        </p:nvSpPr>
        <p:spPr>
          <a:xfrm>
            <a:off x="5219700" y="2852738"/>
            <a:ext cx="838200" cy="457200"/>
          </a:xfrm>
          <a:prstGeom prst="rect">
            <a:avLst/>
          </a:prstGeom>
          <a:solidFill>
            <a:srgbClr val="2C41DA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0" dirty="0">
                <a:solidFill>
                  <a:srgbClr val="FF0000"/>
                </a:solidFill>
                <a:latin typeface="Times New Roman" panose="02020603050405020304" pitchFamily="18" charset="0"/>
              </a:rPr>
              <a:t>苍凉</a:t>
            </a:r>
          </a:p>
        </p:txBody>
      </p:sp>
      <p:sp>
        <p:nvSpPr>
          <p:cNvPr id="22574" name="文本框 22573"/>
          <p:cNvSpPr txBox="1"/>
          <p:nvPr/>
        </p:nvSpPr>
        <p:spPr>
          <a:xfrm>
            <a:off x="8305800" y="2636912"/>
            <a:ext cx="838200" cy="457200"/>
          </a:xfrm>
          <a:prstGeom prst="rect">
            <a:avLst/>
          </a:prstGeom>
          <a:solidFill>
            <a:srgbClr val="2C41DA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0" dirty="0">
                <a:solidFill>
                  <a:srgbClr val="FF0000"/>
                </a:solidFill>
                <a:latin typeface="Times New Roman" panose="02020603050405020304" pitchFamily="18" charset="0"/>
              </a:rPr>
              <a:t>从容</a:t>
            </a:r>
          </a:p>
        </p:txBody>
      </p:sp>
      <p:sp>
        <p:nvSpPr>
          <p:cNvPr id="22575" name="文本框 22574"/>
          <p:cNvSpPr txBox="1"/>
          <p:nvPr/>
        </p:nvSpPr>
        <p:spPr>
          <a:xfrm>
            <a:off x="8305800" y="3500438"/>
            <a:ext cx="838200" cy="457200"/>
          </a:xfrm>
          <a:prstGeom prst="rect">
            <a:avLst/>
          </a:prstGeom>
          <a:solidFill>
            <a:srgbClr val="2C41DA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0" dirty="0">
                <a:solidFill>
                  <a:srgbClr val="FF0000"/>
                </a:solidFill>
                <a:latin typeface="Times New Roman" panose="02020603050405020304" pitchFamily="18" charset="0"/>
              </a:rPr>
              <a:t>欢乐</a:t>
            </a:r>
          </a:p>
        </p:txBody>
      </p:sp>
      <p:sp>
        <p:nvSpPr>
          <p:cNvPr id="22576" name="文本框 22575"/>
          <p:cNvSpPr txBox="1"/>
          <p:nvPr/>
        </p:nvSpPr>
        <p:spPr>
          <a:xfrm>
            <a:off x="4648200" y="5105400"/>
            <a:ext cx="838200" cy="457200"/>
          </a:xfrm>
          <a:prstGeom prst="rect">
            <a:avLst/>
          </a:prstGeom>
          <a:solidFill>
            <a:srgbClr val="2C41DA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0" dirty="0">
                <a:solidFill>
                  <a:srgbClr val="FF0000"/>
                </a:solidFill>
                <a:latin typeface="Times New Roman" panose="02020603050405020304" pitchFamily="18" charset="0"/>
              </a:rPr>
              <a:t>诙谐</a:t>
            </a:r>
          </a:p>
        </p:txBody>
      </p:sp>
      <p:sp>
        <p:nvSpPr>
          <p:cNvPr id="22577" name="文本框 22576"/>
          <p:cNvSpPr txBox="1"/>
          <p:nvPr/>
        </p:nvSpPr>
        <p:spPr>
          <a:xfrm>
            <a:off x="7308850" y="1916113"/>
            <a:ext cx="13684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dirty="0">
                <a:solidFill>
                  <a:srgbClr val="FF33CC"/>
                </a:solidFill>
                <a:latin typeface="Times New Roman" panose="02020603050405020304" pitchFamily="18" charset="0"/>
              </a:rPr>
              <a:t>（四）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22535" grpId="0"/>
      <p:bldP spid="22536" grpId="0"/>
      <p:bldP spid="22537" grpId="0"/>
      <p:bldP spid="22538" grpId="0"/>
      <p:bldP spid="22539" grpId="0"/>
      <p:bldP spid="22540" grpId="0"/>
      <p:bldP spid="22548" grpId="0" bldLvl="0" animBg="1"/>
      <p:bldP spid="22570" grpId="0" bldLvl="0" animBg="1"/>
      <p:bldP spid="22571" grpId="0" bldLvl="0" animBg="1"/>
      <p:bldP spid="22573" grpId="0" bldLvl="0" animBg="1"/>
      <p:bldP spid="22574" grpId="0" bldLvl="0" animBg="1"/>
      <p:bldP spid="22575" grpId="0" bldLvl="0" animBg="1"/>
      <p:bldP spid="2257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8" name="内容占位符 128007" descr="Image003">
            <a:hlinkClick r:id="" action="ppaction://noaction"/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lum bright="-12000" contrast="66000"/>
          </a:blip>
          <a:srcRect l="1270" t="3912" r="5296"/>
          <a:stretch>
            <a:fillRect/>
          </a:stretch>
        </p:blipFill>
        <p:spPr>
          <a:xfrm>
            <a:off x="2195513" y="692150"/>
            <a:ext cx="4814887" cy="3505200"/>
          </a:xfrm>
        </p:spPr>
      </p:pic>
      <p:pic>
        <p:nvPicPr>
          <p:cNvPr id="4" name="Picture 4" descr="D:\我的图片\初中课文\中国古人\木兰从军\边关大战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331640" y="5445224"/>
            <a:ext cx="7128792" cy="70788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华文隶书"/>
              </a:rPr>
              <a:t>                      </a:t>
            </a:r>
            <a:r>
              <a:rPr lang="zh-CN" altLang="en-US" sz="4000" dirty="0" smtClean="0">
                <a:solidFill>
                  <a:srgbClr val="FF0000"/>
                </a:solidFill>
                <a:latin typeface="华文琥珀"/>
              </a:rPr>
              <a:t>第二课时</a:t>
            </a:r>
            <a:endParaRPr lang="zh-CN" altLang="en-US" sz="4000" dirty="0">
              <a:solidFill>
                <a:srgbClr val="FF0000"/>
              </a:solidFill>
              <a:latin typeface="华文琥珀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8" name="内容占位符 128007" descr="Image003">
            <a:hlinkClick r:id="" action="ppaction://noaction"/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 bright="-12000" contrast="66000"/>
          </a:blip>
          <a:srcRect l="1270" t="3912" r="5296"/>
          <a:stretch>
            <a:fillRect/>
          </a:stretch>
        </p:blipFill>
        <p:spPr>
          <a:xfrm>
            <a:off x="2195513" y="692150"/>
            <a:ext cx="4814887" cy="3505200"/>
          </a:xfrm>
        </p:spPr>
      </p:pic>
      <p:sp>
        <p:nvSpPr>
          <p:cNvPr id="128013" name="矩形 128012"/>
          <p:cNvSpPr/>
          <p:nvPr/>
        </p:nvSpPr>
        <p:spPr>
          <a:xfrm>
            <a:off x="900113" y="4508500"/>
            <a:ext cx="6802437" cy="146526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第四段“征战沙场”，只有三十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个字，给我们带来了什么信息？</a:t>
            </a:r>
          </a:p>
        </p:txBody>
      </p:sp>
      <p:pic>
        <p:nvPicPr>
          <p:cNvPr id="4" name="Picture 4" descr="D:\我的图片\初中课文\中国古人\木兰从军\边关大战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2413" cy="429309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28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76" name="矩形 403475"/>
          <p:cNvSpPr/>
          <p:nvPr/>
        </p:nvSpPr>
        <p:spPr>
          <a:xfrm>
            <a:off x="982663" y="836613"/>
            <a:ext cx="7693025" cy="32400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80000"/>
              </a:lnSpc>
              <a:buNone/>
            </a:pPr>
            <a:r>
              <a:rPr lang="en-US" altLang="zh-CN" sz="3600" b="1" dirty="0"/>
              <a:t>     </a:t>
            </a:r>
            <a:r>
              <a:rPr lang="zh-CN" altLang="en-US" sz="4000" b="1" dirty="0"/>
              <a:t>怎么理解</a:t>
            </a:r>
            <a:r>
              <a:rPr lang="zh-CN" altLang="en-US" sz="3600" b="1" dirty="0"/>
              <a:t>：</a:t>
            </a:r>
          </a:p>
          <a:p>
            <a:pPr lvl="0">
              <a:lnSpc>
                <a:spcPct val="80000"/>
              </a:lnSpc>
              <a:buNone/>
            </a:pPr>
            <a:endParaRPr lang="zh-CN" altLang="en-US" sz="3600" b="1" dirty="0"/>
          </a:p>
          <a:p>
            <a:pPr lvl="0">
              <a:lnSpc>
                <a:spcPct val="80000"/>
              </a:lnSpc>
              <a:buNone/>
            </a:pPr>
            <a:r>
              <a:rPr lang="zh-CN" altLang="en-US" sz="3600" b="1" dirty="0"/>
              <a:t>   “将军百战死，壮士十年归。”</a:t>
            </a:r>
          </a:p>
          <a:p>
            <a:pPr lvl="0">
              <a:lnSpc>
                <a:spcPct val="80000"/>
              </a:lnSpc>
              <a:buNone/>
            </a:pPr>
            <a:endParaRPr lang="zh-CN" altLang="en-US" sz="3600" b="1" dirty="0"/>
          </a:p>
          <a:p>
            <a:pPr lvl="0">
              <a:lnSpc>
                <a:spcPct val="80000"/>
              </a:lnSpc>
              <a:buNone/>
            </a:pPr>
            <a:r>
              <a:rPr lang="zh-CN" altLang="en-US" sz="3600" b="1" dirty="0"/>
              <a:t>   “开我东阁门，坐我西阁床。”</a:t>
            </a:r>
          </a:p>
          <a:p>
            <a:pPr lvl="0">
              <a:lnSpc>
                <a:spcPct val="80000"/>
              </a:lnSpc>
              <a:buNone/>
            </a:pPr>
            <a:endParaRPr lang="zh-CN" altLang="en-US" sz="3600" b="1" dirty="0"/>
          </a:p>
          <a:p>
            <a:pPr lvl="0">
              <a:lnSpc>
                <a:spcPct val="80000"/>
              </a:lnSpc>
              <a:buNone/>
            </a:pPr>
            <a:r>
              <a:rPr lang="zh-CN" altLang="en-US" sz="3600" b="1" dirty="0"/>
              <a:t>   “当窗理云鬓，对镜帖花黄。”</a:t>
            </a:r>
          </a:p>
        </p:txBody>
      </p:sp>
      <p:sp>
        <p:nvSpPr>
          <p:cNvPr id="403477" name="文本框 403476"/>
          <p:cNvSpPr txBox="1"/>
          <p:nvPr/>
        </p:nvSpPr>
        <p:spPr>
          <a:xfrm>
            <a:off x="1258888" y="5607050"/>
            <a:ext cx="2282825" cy="701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  <a:hlinkClick r:id="rId2" action="ppaction://hlinksldjump"/>
              </a:rPr>
              <a:t>互文</a:t>
            </a:r>
            <a:endParaRPr lang="zh-CN" altLang="en-US" sz="4000" b="1" dirty="0">
              <a:solidFill>
                <a:schemeClr val="tx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03478" name="文本框 403477"/>
          <p:cNvSpPr txBox="1"/>
          <p:nvPr/>
        </p:nvSpPr>
        <p:spPr>
          <a:xfrm>
            <a:off x="2771775" y="5607050"/>
            <a:ext cx="3517900" cy="701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latin typeface="Times New Roman" panose="02020603050405020304" pitchFamily="18" charset="0"/>
              </a:rPr>
              <a:t>（修辞方法）</a:t>
            </a:r>
          </a:p>
        </p:txBody>
      </p:sp>
      <p:sp>
        <p:nvSpPr>
          <p:cNvPr id="403479" name="圆角矩形标注 403478"/>
          <p:cNvSpPr/>
          <p:nvPr/>
        </p:nvSpPr>
        <p:spPr>
          <a:xfrm>
            <a:off x="4140200" y="1052513"/>
            <a:ext cx="3095625" cy="692150"/>
          </a:xfrm>
          <a:prstGeom prst="wedgeRoundRectCallout">
            <a:avLst>
              <a:gd name="adj1" fmla="val -49949"/>
              <a:gd name="adj2" fmla="val 107796"/>
              <a:gd name="adj3" fmla="val 16667"/>
            </a:avLst>
          </a:prstGeom>
          <a:solidFill>
            <a:srgbClr val="CCFFFF"/>
          </a:solidFill>
          <a:ln w="9525">
            <a:noFill/>
          </a:ln>
        </p:spPr>
        <p:txBody>
          <a:bodyPr/>
          <a:lstStyle/>
          <a:p>
            <a:pPr algn="ctr">
              <a:buClrTx/>
            </a:pPr>
            <a:r>
              <a:rPr lang="en-US" altLang="zh-CN" sz="1800" dirty="0">
                <a:latin typeface="Arial" panose="020B0604020202020204" pitchFamily="34" charset="0"/>
              </a:rPr>
              <a:t>  </a:t>
            </a:r>
            <a:r>
              <a:rPr lang="en-US" altLang="zh-CN" sz="1800" b="1" dirty="0">
                <a:latin typeface="Arial" panose="020B0604020202020204" pitchFamily="34" charset="0"/>
              </a:rPr>
              <a:t>“</a:t>
            </a:r>
            <a:r>
              <a:rPr lang="zh-CN" altLang="en-US" sz="1800" b="1" dirty="0">
                <a:latin typeface="Arial" panose="020B0604020202020204" pitchFamily="34" charset="0"/>
              </a:rPr>
              <a:t>将军壮士有的百战死，将军壮士有的十年归。”</a:t>
            </a:r>
          </a:p>
        </p:txBody>
      </p:sp>
      <p:sp>
        <p:nvSpPr>
          <p:cNvPr id="403480" name="圆角矩形标注 403479"/>
          <p:cNvSpPr/>
          <p:nvPr/>
        </p:nvSpPr>
        <p:spPr>
          <a:xfrm>
            <a:off x="2771775" y="2565400"/>
            <a:ext cx="4895850" cy="431800"/>
          </a:xfrm>
          <a:prstGeom prst="wedgeRoundRectCallout">
            <a:avLst>
              <a:gd name="adj1" fmla="val -63005"/>
              <a:gd name="adj2" fmla="val 55148"/>
              <a:gd name="adj3" fmla="val 16667"/>
            </a:avLst>
          </a:prstGeom>
          <a:solidFill>
            <a:srgbClr val="CCFFFF"/>
          </a:solidFill>
          <a:ln w="9525">
            <a:noFill/>
          </a:ln>
        </p:spPr>
        <p:txBody>
          <a:bodyPr/>
          <a:lstStyle/>
          <a:p>
            <a:pPr algn="ctr">
              <a:buClrTx/>
            </a:pPr>
            <a:r>
              <a:rPr lang="en-US" altLang="zh-CN" sz="1800" dirty="0">
                <a:latin typeface="Arial" panose="020B0604020202020204" pitchFamily="34" charset="0"/>
              </a:rPr>
              <a:t>   </a:t>
            </a:r>
            <a:r>
              <a:rPr lang="en-US" altLang="zh-CN" sz="1800" b="1" dirty="0">
                <a:latin typeface="Arial" panose="020B0604020202020204" pitchFamily="34" charset="0"/>
              </a:rPr>
              <a:t>“</a:t>
            </a:r>
            <a:r>
              <a:rPr lang="zh-CN" altLang="en-US" sz="1800" b="1" dirty="0">
                <a:latin typeface="Arial" panose="020B0604020202020204" pitchFamily="34" charset="0"/>
              </a:rPr>
              <a:t>开我东阁西阁门，坐我东阁西阁床。”   </a:t>
            </a:r>
          </a:p>
        </p:txBody>
      </p:sp>
      <p:sp>
        <p:nvSpPr>
          <p:cNvPr id="403481" name="圆角矩形标注 403480"/>
          <p:cNvSpPr/>
          <p:nvPr/>
        </p:nvSpPr>
        <p:spPr>
          <a:xfrm>
            <a:off x="1476375" y="3644900"/>
            <a:ext cx="4751388" cy="360363"/>
          </a:xfrm>
          <a:prstGeom prst="wedgeRoundRectCallout">
            <a:avLst>
              <a:gd name="adj1" fmla="val -45792"/>
              <a:gd name="adj2" fmla="val 98458"/>
              <a:gd name="adj3" fmla="val 16667"/>
            </a:avLst>
          </a:prstGeom>
          <a:solidFill>
            <a:srgbClr val="CCFFFF"/>
          </a:solidFill>
          <a:ln w="9525">
            <a:noFill/>
          </a:ln>
        </p:spPr>
        <p:txBody>
          <a:bodyPr/>
          <a:lstStyle/>
          <a:p>
            <a:pPr algn="ctr">
              <a:buClrTx/>
            </a:pPr>
            <a:r>
              <a:rPr lang="en-US" altLang="zh-CN" sz="1800" dirty="0">
                <a:latin typeface="Arial" panose="020B0604020202020204" pitchFamily="34" charset="0"/>
              </a:rPr>
              <a:t>  </a:t>
            </a:r>
            <a:r>
              <a:rPr lang="en-US" altLang="zh-CN" sz="1800" b="1" dirty="0">
                <a:latin typeface="Arial" panose="020B0604020202020204" pitchFamily="34" charset="0"/>
              </a:rPr>
              <a:t>“</a:t>
            </a:r>
            <a:r>
              <a:rPr lang="zh-CN" altLang="en-US" sz="1800" b="1" dirty="0">
                <a:latin typeface="Arial" panose="020B0604020202020204" pitchFamily="34" charset="0"/>
              </a:rPr>
              <a:t>当窗对镜理云鬓，当窗对镜帖花黄。”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03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03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4034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34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34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34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" fill="hold"/>
                                        <p:tgtEl>
                                          <p:spTgt spid="4034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34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34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34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40348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3477" grpId="0"/>
      <p:bldP spid="403479" grpId="0" animBg="1"/>
      <p:bldP spid="403480" grpId="0" animBg="1"/>
      <p:bldP spid="40348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594" name="组合 152593"/>
          <p:cNvGrpSpPr/>
          <p:nvPr/>
        </p:nvGrpSpPr>
        <p:grpSpPr>
          <a:xfrm>
            <a:off x="250825" y="404813"/>
            <a:ext cx="8678863" cy="4392612"/>
            <a:chOff x="158" y="255"/>
            <a:chExt cx="5467" cy="2767"/>
          </a:xfrm>
        </p:grpSpPr>
        <p:sp>
          <p:nvSpPr>
            <p:cNvPr id="152580" name="文本框 152579"/>
            <p:cNvSpPr txBox="1"/>
            <p:nvPr/>
          </p:nvSpPr>
          <p:spPr>
            <a:xfrm>
              <a:off x="158" y="660"/>
              <a:ext cx="5398" cy="236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4000" b="1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  <a:r>
                <a:rPr lang="zh-CN" altLang="en-US" sz="4000" b="1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上文中省去下文中将出现的词语，下文中省去上文中出现过的词语，读者要把上下文联系起来，使之参互成文，合而见义。这种上下文 “ 你中有我，我中有你 ” 的现象 ，修辞上叫“互文”。  </a:t>
              </a:r>
            </a:p>
          </p:txBody>
        </p:sp>
        <p:sp>
          <p:nvSpPr>
            <p:cNvPr id="152582" name="矩形 152581"/>
            <p:cNvSpPr/>
            <p:nvPr/>
          </p:nvSpPr>
          <p:spPr>
            <a:xfrm>
              <a:off x="1338" y="255"/>
              <a:ext cx="4287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4000" b="1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古诗文中，为了使语言简洁，</a:t>
              </a:r>
            </a:p>
          </p:txBody>
        </p:sp>
      </p:grpSp>
      <p:sp>
        <p:nvSpPr>
          <p:cNvPr id="152583" name="矩形 152582"/>
          <p:cNvSpPr/>
          <p:nvPr/>
        </p:nvSpPr>
        <p:spPr>
          <a:xfrm>
            <a:off x="792163" y="5041900"/>
            <a:ext cx="7956550" cy="162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80000"/>
              </a:lnSpc>
            </a:pPr>
            <a:r>
              <a:rPr lang="zh-CN" altLang="en-US" sz="2800" b="1" dirty="0"/>
              <a:t>例句</a:t>
            </a:r>
            <a:r>
              <a:rPr lang="zh-CN" altLang="en-US" sz="2800" dirty="0"/>
              <a:t>：</a:t>
            </a:r>
            <a:r>
              <a:rPr lang="zh-CN" altLang="en-US" sz="2000" dirty="0"/>
              <a:t>  </a:t>
            </a:r>
            <a:r>
              <a:rPr lang="zh-CN" altLang="en-US" sz="2800" b="1" dirty="0">
                <a:ea typeface="华文新魏" panose="02010800040101010101" pitchFamily="2" charset="-122"/>
              </a:rPr>
              <a:t>秦</a:t>
            </a:r>
            <a:r>
              <a:rPr lang="zh-CN" altLang="en-US" sz="2800" dirty="0">
                <a:ea typeface="华文新魏" panose="02010800040101010101" pitchFamily="2" charset="-122"/>
              </a:rPr>
              <a:t>时明月</a:t>
            </a:r>
            <a:r>
              <a:rPr lang="zh-CN" altLang="en-US" sz="2800" b="1" dirty="0">
                <a:ea typeface="华文新魏" panose="02010800040101010101" pitchFamily="2" charset="-122"/>
              </a:rPr>
              <a:t>汉</a:t>
            </a:r>
            <a:r>
              <a:rPr lang="zh-CN" altLang="en-US" sz="2800" dirty="0">
                <a:ea typeface="华文新魏" panose="02010800040101010101" pitchFamily="2" charset="-122"/>
              </a:rPr>
              <a:t>时关                     </a:t>
            </a:r>
            <a:r>
              <a:rPr lang="en-US" altLang="zh-CN" sz="2800" dirty="0">
                <a:ea typeface="华文新魏" panose="02010800040101010101" pitchFamily="2" charset="-122"/>
              </a:rPr>
              <a:t>《</a:t>
            </a:r>
            <a:r>
              <a:rPr lang="zh-CN" altLang="en-US" sz="2800" dirty="0">
                <a:ea typeface="华文新魏" panose="02010800040101010101" pitchFamily="2" charset="-122"/>
              </a:rPr>
              <a:t>出塞</a:t>
            </a:r>
            <a:r>
              <a:rPr lang="en-US" altLang="zh-CN" sz="2800">
                <a:ea typeface="华文新魏" panose="02010800040101010101" pitchFamily="2" charset="-122"/>
              </a:rPr>
              <a:t>》</a:t>
            </a:r>
          </a:p>
          <a:p>
            <a:pPr lvl="0">
              <a:lnSpc>
                <a:spcPct val="80000"/>
              </a:lnSpc>
              <a:buNone/>
            </a:pPr>
            <a:r>
              <a:rPr lang="en-US" altLang="zh-CN" sz="2800">
                <a:ea typeface="华文新魏" panose="02010800040101010101" pitchFamily="2" charset="-122"/>
              </a:rPr>
              <a:t>                </a:t>
            </a:r>
            <a:r>
              <a:rPr lang="zh-CN" altLang="en-US" sz="2800" b="1" dirty="0">
                <a:ea typeface="华文新魏" panose="02010800040101010101" pitchFamily="2" charset="-122"/>
              </a:rPr>
              <a:t>主人</a:t>
            </a:r>
            <a:r>
              <a:rPr lang="zh-CN" altLang="en-US" sz="2800" dirty="0">
                <a:ea typeface="华文新魏" panose="02010800040101010101" pitchFamily="2" charset="-122"/>
              </a:rPr>
              <a:t>下马</a:t>
            </a:r>
            <a:r>
              <a:rPr lang="zh-CN" altLang="en-US" sz="2800" b="1" dirty="0">
                <a:ea typeface="华文新魏" panose="02010800040101010101" pitchFamily="2" charset="-122"/>
              </a:rPr>
              <a:t>客</a:t>
            </a:r>
            <a:r>
              <a:rPr lang="zh-CN" altLang="en-US" sz="2800" dirty="0">
                <a:ea typeface="华文新魏" panose="02010800040101010101" pitchFamily="2" charset="-122"/>
              </a:rPr>
              <a:t>在船                  </a:t>
            </a:r>
            <a:r>
              <a:rPr lang="en-US" altLang="zh-CN" sz="2800" dirty="0">
                <a:ea typeface="华文新魏" panose="02010800040101010101" pitchFamily="2" charset="-122"/>
              </a:rPr>
              <a:t>《</a:t>
            </a:r>
            <a:r>
              <a:rPr lang="zh-CN" altLang="en-US" sz="2800" dirty="0">
                <a:ea typeface="华文新魏" panose="02010800040101010101" pitchFamily="2" charset="-122"/>
              </a:rPr>
              <a:t>琵琶行</a:t>
            </a:r>
            <a:r>
              <a:rPr lang="en-US" altLang="zh-CN" sz="2800">
                <a:ea typeface="华文新魏" panose="02010800040101010101" pitchFamily="2" charset="-122"/>
              </a:rPr>
              <a:t>》</a:t>
            </a:r>
          </a:p>
          <a:p>
            <a:pPr lvl="0">
              <a:lnSpc>
                <a:spcPct val="80000"/>
              </a:lnSpc>
              <a:buNone/>
            </a:pPr>
            <a:r>
              <a:rPr lang="en-US" altLang="zh-CN" sz="2800" dirty="0">
                <a:ea typeface="华文新魏" panose="02010800040101010101" pitchFamily="2" charset="-122"/>
              </a:rPr>
              <a:t>     </a:t>
            </a:r>
            <a:r>
              <a:rPr lang="zh-CN" altLang="en-US" sz="2800" dirty="0">
                <a:ea typeface="华文新魏" panose="02010800040101010101" pitchFamily="2" charset="-122"/>
              </a:rPr>
              <a:t>映阶碧草</a:t>
            </a:r>
            <a:r>
              <a:rPr lang="zh-CN" altLang="en-US" sz="2800" b="1" dirty="0">
                <a:ea typeface="华文新魏" panose="02010800040101010101" pitchFamily="2" charset="-122"/>
              </a:rPr>
              <a:t>自</a:t>
            </a:r>
            <a:r>
              <a:rPr lang="zh-CN" altLang="en-US" sz="2800" dirty="0">
                <a:ea typeface="华文新魏" panose="02010800040101010101" pitchFamily="2" charset="-122"/>
              </a:rPr>
              <a:t>春色，隔叶黄鹂</a:t>
            </a:r>
            <a:r>
              <a:rPr lang="zh-CN" altLang="en-US" sz="2800" b="1" dirty="0">
                <a:ea typeface="华文新魏" panose="02010800040101010101" pitchFamily="2" charset="-122"/>
              </a:rPr>
              <a:t>空</a:t>
            </a:r>
            <a:r>
              <a:rPr lang="zh-CN" altLang="en-US" sz="2800" dirty="0">
                <a:ea typeface="华文新魏" panose="02010800040101010101" pitchFamily="2" charset="-122"/>
              </a:rPr>
              <a:t>好音    </a:t>
            </a:r>
            <a:r>
              <a:rPr lang="en-US" altLang="zh-CN" sz="2800" dirty="0">
                <a:ea typeface="华文新魏" panose="02010800040101010101" pitchFamily="2" charset="-122"/>
              </a:rPr>
              <a:t>《</a:t>
            </a:r>
            <a:r>
              <a:rPr lang="zh-CN" altLang="en-US" sz="2800" dirty="0">
                <a:ea typeface="华文新魏" panose="02010800040101010101" pitchFamily="2" charset="-122"/>
              </a:rPr>
              <a:t>蜀相</a:t>
            </a:r>
            <a:r>
              <a:rPr lang="en-US" altLang="zh-CN" sz="2800">
                <a:ea typeface="华文新魏" panose="02010800040101010101" pitchFamily="2" charset="-122"/>
              </a:rPr>
              <a:t>》</a:t>
            </a:r>
          </a:p>
        </p:txBody>
      </p:sp>
      <p:sp>
        <p:nvSpPr>
          <p:cNvPr id="152590" name="矩形 152589"/>
          <p:cNvSpPr/>
          <p:nvPr/>
        </p:nvSpPr>
        <p:spPr>
          <a:xfrm>
            <a:off x="1260475" y="-796925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ClrTx/>
            </a:pPr>
            <a:endParaRPr sz="44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52592" name="矩形 152591"/>
          <p:cNvSpPr/>
          <p:nvPr/>
        </p:nvSpPr>
        <p:spPr>
          <a:xfrm>
            <a:off x="539750" y="404813"/>
            <a:ext cx="1609725" cy="685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ClrTx/>
            </a:pPr>
            <a:r>
              <a:rPr lang="zh-CN" altLang="en-US" sz="39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hlinkClick r:id="" action="ppaction://noaction"/>
              </a:rPr>
              <a:t>互文</a:t>
            </a:r>
            <a:endParaRPr lang="zh-CN" altLang="en-US" sz="3900" b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52597" name="左箭头 152596">
            <a:hlinkClick r:id="rId2" action="ppaction://hlinksldjump"/>
          </p:cNvPr>
          <p:cNvSpPr/>
          <p:nvPr/>
        </p:nvSpPr>
        <p:spPr>
          <a:xfrm>
            <a:off x="8316913" y="6453188"/>
            <a:ext cx="503237" cy="404812"/>
          </a:xfrm>
          <a:prstGeom prst="leftArrow">
            <a:avLst>
              <a:gd name="adj1" fmla="val 50000"/>
              <a:gd name="adj2" fmla="val 3107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2440" name="内容占位符 402439" descr="Image003">
            <a:hlinkClick r:id="rId2" action="ppaction://hlinksldjump"/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lum bright="-12000" contrast="66000"/>
          </a:blip>
          <a:srcRect l="1270" t="3912" r="5296"/>
          <a:stretch>
            <a:fillRect/>
          </a:stretch>
        </p:blipFill>
        <p:spPr>
          <a:xfrm>
            <a:off x="828675" y="2060575"/>
            <a:ext cx="3810000" cy="2844800"/>
          </a:xfrm>
        </p:spPr>
      </p:pic>
      <p:sp>
        <p:nvSpPr>
          <p:cNvPr id="402441" name="右大括号 402440"/>
          <p:cNvSpPr/>
          <p:nvPr/>
        </p:nvSpPr>
        <p:spPr>
          <a:xfrm>
            <a:off x="7740650" y="1196975"/>
            <a:ext cx="360363" cy="4032250"/>
          </a:xfrm>
          <a:prstGeom prst="rightBrace">
            <a:avLst>
              <a:gd name="adj1" fmla="val 93245"/>
              <a:gd name="adj2" fmla="val 50000"/>
            </a:avLst>
          </a:prstGeom>
          <a:noFill/>
          <a:ln w="25400" cap="flat" cmpd="sng">
            <a:solidFill>
              <a:srgbClr val="969696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2442" name="文本框 402441"/>
          <p:cNvSpPr txBox="1"/>
          <p:nvPr/>
        </p:nvSpPr>
        <p:spPr>
          <a:xfrm>
            <a:off x="8172450" y="1989138"/>
            <a:ext cx="790575" cy="2232025"/>
          </a:xfrm>
          <a:prstGeom prst="rect">
            <a:avLst/>
          </a:prstGeom>
          <a:noFill/>
          <a:ln w="9525">
            <a:noFill/>
          </a:ln>
        </p:spPr>
        <p:txBody>
          <a:bodyPr vert="eaVert"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语言凝练</a:t>
            </a:r>
          </a:p>
        </p:txBody>
      </p:sp>
      <p:sp>
        <p:nvSpPr>
          <p:cNvPr id="402443" name="文本框 402442"/>
          <p:cNvSpPr txBox="1"/>
          <p:nvPr/>
        </p:nvSpPr>
        <p:spPr>
          <a:xfrm>
            <a:off x="250825" y="333375"/>
            <a:ext cx="5113338" cy="13112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        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第四自然段写出了木兰的	</a:t>
            </a:r>
            <a:r>
              <a:rPr lang="en-US" altLang="zh-CN" sz="40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----</a:t>
            </a:r>
            <a:endParaRPr lang="en-US" altLang="zh-CN" sz="40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02444" name="文本框 402443"/>
          <p:cNvSpPr txBox="1"/>
          <p:nvPr/>
        </p:nvSpPr>
        <p:spPr>
          <a:xfrm>
            <a:off x="757238" y="5740400"/>
            <a:ext cx="7631112" cy="6413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表现了木兰的英雄气概及赫赫战功。</a:t>
            </a:r>
            <a:endParaRPr lang="zh-CN" altLang="en-US" sz="3600" b="1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402445" name="左中括号 402444"/>
          <p:cNvSpPr/>
          <p:nvPr/>
        </p:nvSpPr>
        <p:spPr>
          <a:xfrm>
            <a:off x="5219700" y="1196975"/>
            <a:ext cx="363538" cy="4032250"/>
          </a:xfrm>
          <a:prstGeom prst="leftBracket">
            <a:avLst>
              <a:gd name="adj" fmla="val 92430"/>
            </a:avLst>
          </a:prstGeom>
          <a:noFill/>
          <a:ln w="25400" cap="flat" cmpd="sng">
            <a:solidFill>
              <a:srgbClr val="969696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2446" name="矩形 402445"/>
          <p:cNvSpPr/>
          <p:nvPr/>
        </p:nvSpPr>
        <p:spPr>
          <a:xfrm>
            <a:off x="5651500" y="1000125"/>
            <a:ext cx="2592388" cy="4876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sz="3700" dirty="0">
                <a:latin typeface="华文行楷" panose="02010800040101010101" pitchFamily="2" charset="-122"/>
                <a:ea typeface="华文行楷" panose="02010800040101010101" pitchFamily="2" charset="-122"/>
              </a:rPr>
              <a:t>征途之遥</a:t>
            </a:r>
          </a:p>
          <a:p>
            <a:pPr lvl="0">
              <a:buNone/>
            </a:pPr>
            <a:r>
              <a:rPr lang="zh-CN" altLang="en-US" sz="3700" dirty="0">
                <a:latin typeface="华文行楷" panose="02010800040101010101" pitchFamily="2" charset="-122"/>
                <a:ea typeface="华文行楷" panose="02010800040101010101" pitchFamily="2" charset="-122"/>
              </a:rPr>
              <a:t>英雄之勇</a:t>
            </a:r>
          </a:p>
          <a:p>
            <a:pPr lvl="0">
              <a:buNone/>
            </a:pPr>
            <a:r>
              <a:rPr lang="zh-CN" altLang="en-US" sz="3700" dirty="0">
                <a:latin typeface="华文行楷" panose="02010800040101010101" pitchFamily="2" charset="-122"/>
                <a:ea typeface="华文行楷" panose="02010800040101010101" pitchFamily="2" charset="-122"/>
              </a:rPr>
              <a:t>生活之苦</a:t>
            </a:r>
          </a:p>
          <a:p>
            <a:pPr lvl="0">
              <a:buNone/>
            </a:pPr>
            <a:r>
              <a:rPr lang="zh-CN" altLang="en-US" sz="3700" dirty="0">
                <a:latin typeface="华文行楷" panose="02010800040101010101" pitchFamily="2" charset="-122"/>
                <a:ea typeface="华文行楷" panose="02010800040101010101" pitchFamily="2" charset="-122"/>
              </a:rPr>
              <a:t>战斗之多</a:t>
            </a:r>
          </a:p>
          <a:p>
            <a:pPr lvl="0">
              <a:buNone/>
            </a:pPr>
            <a:r>
              <a:rPr lang="zh-CN" altLang="en-US" sz="3700" dirty="0">
                <a:latin typeface="华文行楷" panose="02010800040101010101" pitchFamily="2" charset="-122"/>
                <a:ea typeface="华文行楷" panose="02010800040101010101" pitchFamily="2" charset="-122"/>
              </a:rPr>
              <a:t>时间之长</a:t>
            </a:r>
          </a:p>
          <a:p>
            <a:pPr lvl="0">
              <a:buNone/>
            </a:pPr>
            <a:r>
              <a:rPr lang="zh-CN" altLang="en-US" sz="3700" dirty="0">
                <a:latin typeface="华文行楷" panose="02010800040101010101" pitchFamily="2" charset="-122"/>
                <a:ea typeface="华文行楷" panose="02010800040101010101" pitchFamily="2" charset="-122"/>
              </a:rPr>
              <a:t>战况之烈</a:t>
            </a:r>
          </a:p>
          <a:p>
            <a:pPr lvl="0">
              <a:buNone/>
            </a:pPr>
            <a:r>
              <a:rPr lang="zh-CN" altLang="en-US" sz="3700" dirty="0">
                <a:latin typeface="华文行楷" panose="02010800040101010101" pitchFamily="2" charset="-122"/>
                <a:ea typeface="华文行楷" panose="02010800040101010101" pitchFamily="2" charset="-122"/>
              </a:rPr>
              <a:t>功勋之巨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9" name="Picture 4" descr="木兰为帅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4213" y="1844825"/>
            <a:ext cx="4247827" cy="32403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2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2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2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2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2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2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2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2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2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2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2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2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24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24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24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24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24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24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24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24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24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" fill="hold"/>
                                        <p:tgtEl>
                                          <p:spTgt spid="4024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2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2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24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83" name="矩形 408582"/>
          <p:cNvSpPr/>
          <p:nvPr/>
        </p:nvSpPr>
        <p:spPr>
          <a:xfrm>
            <a:off x="1835150" y="3429000"/>
            <a:ext cx="4572000" cy="25304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突出中心</a:t>
            </a:r>
            <a:r>
              <a:rPr lang="en-US" altLang="zh-CN" sz="4000" b="1">
                <a:effectLst>
                  <a:outerShdw blurRad="38100" dist="38100" dir="2700000">
                    <a:srgbClr val="FFFFFF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----</a:t>
            </a:r>
          </a:p>
          <a:p>
            <a:pPr algn="ctr">
              <a:spcBef>
                <a:spcPct val="50000"/>
              </a:spcBef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有关中心</a:t>
            </a:r>
            <a:r>
              <a:rPr lang="en-US" altLang="zh-CN" sz="4000" b="1">
                <a:effectLst>
                  <a:outerShdw blurRad="38100" dist="38100" dir="2700000">
                    <a:srgbClr val="FFFFFF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----</a:t>
            </a:r>
          </a:p>
          <a:p>
            <a:pPr algn="ctr">
              <a:spcBef>
                <a:spcPct val="50000"/>
              </a:spcBef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无关中心</a:t>
            </a:r>
            <a:r>
              <a:rPr lang="en-US" altLang="zh-CN" sz="4000" b="1">
                <a:effectLst>
                  <a:outerShdw blurRad="38100" dist="38100" dir="2700000">
                    <a:srgbClr val="FFFFFF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----</a:t>
            </a:r>
          </a:p>
        </p:txBody>
      </p:sp>
      <p:sp>
        <p:nvSpPr>
          <p:cNvPr id="408584" name="矩形 408583"/>
          <p:cNvSpPr/>
          <p:nvPr/>
        </p:nvSpPr>
        <p:spPr>
          <a:xfrm>
            <a:off x="827088" y="2574925"/>
            <a:ext cx="7800975" cy="70167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详略安排是为文章的中心服务的：</a:t>
            </a:r>
          </a:p>
        </p:txBody>
      </p:sp>
      <p:sp>
        <p:nvSpPr>
          <p:cNvPr id="408585" name="矩形 408584"/>
          <p:cNvSpPr/>
          <p:nvPr/>
        </p:nvSpPr>
        <p:spPr>
          <a:xfrm>
            <a:off x="179388" y="908050"/>
            <a:ext cx="9144000" cy="7620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作者在文章中一般如何处理详略？</a:t>
            </a:r>
          </a:p>
        </p:txBody>
      </p:sp>
      <p:sp>
        <p:nvSpPr>
          <p:cNvPr id="408586" name="矩形 408585"/>
          <p:cNvSpPr/>
          <p:nvPr/>
        </p:nvSpPr>
        <p:spPr>
          <a:xfrm>
            <a:off x="5940425" y="3357563"/>
            <a:ext cx="1196975" cy="70167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详写</a:t>
            </a:r>
          </a:p>
        </p:txBody>
      </p:sp>
      <p:sp>
        <p:nvSpPr>
          <p:cNvPr id="408587" name="矩形 408586"/>
          <p:cNvSpPr/>
          <p:nvPr/>
        </p:nvSpPr>
        <p:spPr>
          <a:xfrm>
            <a:off x="5967413" y="4292600"/>
            <a:ext cx="1196975" cy="70167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略写</a:t>
            </a:r>
          </a:p>
        </p:txBody>
      </p:sp>
      <p:sp>
        <p:nvSpPr>
          <p:cNvPr id="408588" name="矩形 408587"/>
          <p:cNvSpPr/>
          <p:nvPr/>
        </p:nvSpPr>
        <p:spPr>
          <a:xfrm>
            <a:off x="5967413" y="5157788"/>
            <a:ext cx="1196975" cy="70167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不写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8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8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8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8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8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8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8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8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8583" grpId="0"/>
      <p:bldP spid="408584" grpId="0"/>
      <p:bldP spid="408586" grpId="0"/>
      <p:bldP spid="408587" grpId="0"/>
      <p:bldP spid="40858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6" name="图片 153615" descr="di"/>
          <p:cNvPicPr>
            <a:picLocks noChangeAspect="1"/>
          </p:cNvPicPr>
          <p:nvPr/>
        </p:nvPicPr>
        <p:blipFill>
          <a:blip r:embed="rId2" cstate="print">
            <a:lum bright="-6000" contrast="18000"/>
          </a:blip>
          <a:stretch>
            <a:fillRect/>
          </a:stretch>
        </p:blipFill>
        <p:spPr>
          <a:xfrm>
            <a:off x="0" y="0"/>
            <a:ext cx="4572000" cy="4179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19" name="矩形 153618"/>
          <p:cNvSpPr/>
          <p:nvPr/>
        </p:nvSpPr>
        <p:spPr>
          <a:xfrm>
            <a:off x="468313" y="836613"/>
            <a:ext cx="7921625" cy="1465262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 </a:t>
            </a: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  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本文的详略是如何处理的？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本文的中心应该是什么？</a:t>
            </a:r>
          </a:p>
        </p:txBody>
      </p:sp>
      <p:pic>
        <p:nvPicPr>
          <p:cNvPr id="153620" name="图片 153619" descr="Image002">
            <a:hlinkClick r:id="" action="ppaction://noaction"/>
          </p:cNvPr>
          <p:cNvPicPr>
            <a:picLocks noChangeAspect="1"/>
          </p:cNvPicPr>
          <p:nvPr/>
        </p:nvPicPr>
        <p:blipFill>
          <a:blip r:embed="rId3" cstate="print">
            <a:lum bright="-17999" contrast="78000"/>
          </a:blip>
          <a:srcRect l="3345" r="3308" b="3394"/>
          <a:stretch>
            <a:fillRect/>
          </a:stretch>
        </p:blipFill>
        <p:spPr>
          <a:xfrm rot="-21600000">
            <a:off x="3059113" y="3068638"/>
            <a:ext cx="3744912" cy="2797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32" name="矩形 410631"/>
          <p:cNvSpPr/>
          <p:nvPr/>
        </p:nvSpPr>
        <p:spPr>
          <a:xfrm>
            <a:off x="1762125" y="1268413"/>
            <a:ext cx="3313113" cy="4895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700" b="1" dirty="0">
                <a:solidFill>
                  <a:srgbClr val="080808"/>
                </a:solidFill>
              </a:rPr>
              <a:t>停机叹息</a:t>
            </a:r>
          </a:p>
          <a:p>
            <a:pPr lvl="0"/>
            <a:r>
              <a:rPr lang="zh-CN" altLang="en-US" sz="3700" b="1" dirty="0">
                <a:solidFill>
                  <a:srgbClr val="080808"/>
                </a:solidFill>
              </a:rPr>
              <a:t>决定从军</a:t>
            </a:r>
          </a:p>
          <a:p>
            <a:pPr lvl="0"/>
            <a:r>
              <a:rPr lang="zh-CN" altLang="en-US" sz="3700" b="1" dirty="0">
                <a:solidFill>
                  <a:srgbClr val="080808"/>
                </a:solidFill>
              </a:rPr>
              <a:t>征途思亲</a:t>
            </a:r>
          </a:p>
          <a:p>
            <a:pPr lvl="0"/>
            <a:r>
              <a:rPr lang="zh-CN" altLang="en-US" sz="3700" b="1" dirty="0">
                <a:solidFill>
                  <a:srgbClr val="080808"/>
                </a:solidFill>
              </a:rPr>
              <a:t>征战沙场</a:t>
            </a:r>
          </a:p>
          <a:p>
            <a:pPr lvl="0"/>
            <a:r>
              <a:rPr lang="zh-CN" altLang="en-US" sz="3700" b="1" dirty="0">
                <a:solidFill>
                  <a:srgbClr val="080808"/>
                </a:solidFill>
              </a:rPr>
              <a:t>凯旋辞官</a:t>
            </a:r>
          </a:p>
          <a:p>
            <a:pPr lvl="0"/>
            <a:r>
              <a:rPr lang="zh-CN" altLang="en-US" sz="3700" b="1" dirty="0">
                <a:solidFill>
                  <a:srgbClr val="080808"/>
                </a:solidFill>
              </a:rPr>
              <a:t>团聚改装</a:t>
            </a:r>
          </a:p>
          <a:p>
            <a:pPr lvl="0"/>
            <a:r>
              <a:rPr lang="zh-CN" altLang="en-US" sz="3700" b="1" dirty="0">
                <a:solidFill>
                  <a:srgbClr val="080808"/>
                </a:solidFill>
              </a:rPr>
              <a:t>设喻回答</a:t>
            </a:r>
          </a:p>
        </p:txBody>
      </p:sp>
      <p:sp>
        <p:nvSpPr>
          <p:cNvPr id="410633" name="矩形 410632"/>
          <p:cNvSpPr/>
          <p:nvPr/>
        </p:nvSpPr>
        <p:spPr>
          <a:xfrm>
            <a:off x="215900" y="2781300"/>
            <a:ext cx="1476375" cy="18716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i="1" dirty="0">
                <a:solidFill>
                  <a:srgbClr val="080808"/>
                </a:solidFill>
                <a:ea typeface="隶书" panose="02010509060101010101" pitchFamily="49" charset="-122"/>
              </a:rPr>
              <a:t>木</a:t>
            </a:r>
            <a:br>
              <a:rPr lang="zh-CN" altLang="en-US" i="1" dirty="0">
                <a:solidFill>
                  <a:srgbClr val="080808"/>
                </a:solidFill>
                <a:ea typeface="隶书" panose="02010509060101010101" pitchFamily="49" charset="-122"/>
              </a:rPr>
            </a:br>
            <a:r>
              <a:rPr lang="zh-CN" altLang="en-US" i="1" dirty="0">
                <a:solidFill>
                  <a:srgbClr val="080808"/>
                </a:solidFill>
                <a:ea typeface="隶书" panose="02010509060101010101" pitchFamily="49" charset="-122"/>
              </a:rPr>
              <a:t/>
            </a:r>
            <a:br>
              <a:rPr lang="zh-CN" altLang="en-US" i="1" dirty="0">
                <a:solidFill>
                  <a:srgbClr val="080808"/>
                </a:solidFill>
                <a:ea typeface="隶书" panose="02010509060101010101" pitchFamily="49" charset="-122"/>
              </a:rPr>
            </a:br>
            <a:r>
              <a:rPr lang="zh-CN" altLang="en-US" i="1" dirty="0">
                <a:solidFill>
                  <a:srgbClr val="080808"/>
                </a:solidFill>
                <a:ea typeface="隶书" panose="02010509060101010101" pitchFamily="49" charset="-122"/>
              </a:rPr>
              <a:t>兰</a:t>
            </a:r>
          </a:p>
        </p:txBody>
      </p:sp>
      <p:sp>
        <p:nvSpPr>
          <p:cNvPr id="410634" name="左大括号 410633"/>
          <p:cNvSpPr/>
          <p:nvPr/>
        </p:nvSpPr>
        <p:spPr>
          <a:xfrm>
            <a:off x="1547813" y="1557338"/>
            <a:ext cx="296862" cy="4176712"/>
          </a:xfrm>
          <a:prstGeom prst="leftBrace">
            <a:avLst>
              <a:gd name="adj1" fmla="val 117246"/>
              <a:gd name="adj2" fmla="val 50000"/>
            </a:avLst>
          </a:prstGeom>
          <a:noFill/>
          <a:ln w="25400" cap="flat" cmpd="sng">
            <a:solidFill>
              <a:srgbClr val="080808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635" name="文本框 410634"/>
          <p:cNvSpPr txBox="1"/>
          <p:nvPr/>
        </p:nvSpPr>
        <p:spPr>
          <a:xfrm>
            <a:off x="2268538" y="620713"/>
            <a:ext cx="1727200" cy="6413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i="1" dirty="0">
                <a:solidFill>
                  <a:srgbClr val="08080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情节</a:t>
            </a:r>
          </a:p>
        </p:txBody>
      </p:sp>
      <p:sp>
        <p:nvSpPr>
          <p:cNvPr id="410636" name="文本框 410635"/>
          <p:cNvSpPr txBox="1"/>
          <p:nvPr/>
        </p:nvSpPr>
        <p:spPr>
          <a:xfrm>
            <a:off x="4932363" y="1268413"/>
            <a:ext cx="2879725" cy="701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08080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勤劳善良</a:t>
            </a:r>
          </a:p>
        </p:txBody>
      </p:sp>
      <p:sp>
        <p:nvSpPr>
          <p:cNvPr id="410637" name="文本框 410636"/>
          <p:cNvSpPr txBox="1"/>
          <p:nvPr/>
        </p:nvSpPr>
        <p:spPr>
          <a:xfrm>
            <a:off x="5221288" y="1916113"/>
            <a:ext cx="3095625" cy="701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dirty="0">
                <a:solidFill>
                  <a:srgbClr val="08080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忠孝两全</a:t>
            </a:r>
            <a:endParaRPr lang="zh-CN" altLang="en-US" sz="40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10638" name="文本框 410637"/>
          <p:cNvSpPr txBox="1"/>
          <p:nvPr/>
        </p:nvSpPr>
        <p:spPr>
          <a:xfrm>
            <a:off x="4860925" y="2582863"/>
            <a:ext cx="2952750" cy="701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08080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坚强勇敢</a:t>
            </a:r>
          </a:p>
        </p:txBody>
      </p:sp>
      <p:sp>
        <p:nvSpPr>
          <p:cNvPr id="410639" name="文本框 410638"/>
          <p:cNvSpPr txBox="1"/>
          <p:nvPr/>
        </p:nvSpPr>
        <p:spPr>
          <a:xfrm>
            <a:off x="4716463" y="3232150"/>
            <a:ext cx="3240087" cy="701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08080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英勇善战</a:t>
            </a:r>
          </a:p>
        </p:txBody>
      </p:sp>
      <p:sp>
        <p:nvSpPr>
          <p:cNvPr id="410640" name="文本框 410639"/>
          <p:cNvSpPr txBox="1"/>
          <p:nvPr/>
        </p:nvSpPr>
        <p:spPr>
          <a:xfrm>
            <a:off x="5221288" y="4022725"/>
            <a:ext cx="3311525" cy="57943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4000" dirty="0">
                <a:solidFill>
                  <a:srgbClr val="08080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淡泊名利</a:t>
            </a:r>
            <a:endParaRPr lang="zh-CN" altLang="en-US" sz="40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10641" name="文本框 410640"/>
          <p:cNvSpPr txBox="1"/>
          <p:nvPr/>
        </p:nvSpPr>
        <p:spPr>
          <a:xfrm>
            <a:off x="4789488" y="4581525"/>
            <a:ext cx="3024187" cy="701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08080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热爱和平</a:t>
            </a:r>
            <a:endParaRPr lang="zh-CN" altLang="en-US" sz="4000" b="1" dirty="0">
              <a:solidFill>
                <a:srgbClr val="080808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10642" name="文本框 410641"/>
          <p:cNvSpPr txBox="1"/>
          <p:nvPr/>
        </p:nvSpPr>
        <p:spPr>
          <a:xfrm>
            <a:off x="4573588" y="5229225"/>
            <a:ext cx="3527425" cy="701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08080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谨慎机警</a:t>
            </a:r>
          </a:p>
        </p:txBody>
      </p:sp>
      <p:sp>
        <p:nvSpPr>
          <p:cNvPr id="410643" name="矩形 410642"/>
          <p:cNvSpPr/>
          <p:nvPr/>
        </p:nvSpPr>
        <p:spPr>
          <a:xfrm>
            <a:off x="5435600" y="620713"/>
            <a:ext cx="1584325" cy="7016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i="1" dirty="0">
                <a:solidFill>
                  <a:srgbClr val="08080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hlinkClick r:id="rId2" action="ppaction://hlinksldjump"/>
              </a:rPr>
              <a:t>性格</a:t>
            </a:r>
            <a:endParaRPr lang="zh-CN" altLang="en-US" sz="4000" b="1" i="1" dirty="0">
              <a:solidFill>
                <a:srgbClr val="080808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36" grpId="0"/>
      <p:bldP spid="410637" grpId="0"/>
      <p:bldP spid="410638" grpId="0"/>
      <p:bldP spid="410639" grpId="0"/>
      <p:bldP spid="410640" grpId="0"/>
      <p:bldP spid="410641" grpId="0"/>
      <p:bldP spid="4106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2" name="标题 419841"/>
          <p:cNvSpPr>
            <a:spLocks noGrp="1"/>
          </p:cNvSpPr>
          <p:nvPr>
            <p:ph type="title"/>
          </p:nvPr>
        </p:nvSpPr>
        <p:spPr>
          <a:xfrm>
            <a:off x="3131840" y="1052736"/>
            <a:ext cx="5472608" cy="4824536"/>
          </a:xfrm>
        </p:spPr>
        <p:txBody>
          <a:bodyPr anchor="ctr"/>
          <a:lstStyle/>
          <a:p>
            <a:r>
              <a:rPr lang="zh-CN" altLang="en-US" sz="4000" dirty="0" smtClean="0"/>
              <a:t>美国态度：每个人都是充满了感情的</a:t>
            </a:r>
            <a:r>
              <a:rPr lang="en-US" altLang="zh-CN" sz="4000" dirty="0" smtClean="0"/>
              <a:t>——</a:t>
            </a:r>
            <a:r>
              <a:rPr lang="zh-CN" altLang="en-US" sz="4000" dirty="0" smtClean="0"/>
              <a:t>无论她是不是英雄，而中国人一碰到英雄人物便严肃得不得了，总想把他往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高、大、全</a:t>
            </a:r>
            <a:r>
              <a:rPr lang="zh-CN" altLang="en-US" sz="4000" dirty="0" smtClean="0"/>
              <a:t>上弄，最后在历史的长河中风化成一个古老的符号，</a:t>
            </a:r>
            <a:r>
              <a:rPr lang="zh-CN" altLang="en-US" sz="4000" dirty="0" smtClean="0">
                <a:solidFill>
                  <a:srgbClr val="FF0000"/>
                </a:solidFill>
              </a:rPr>
              <a:t>活泼不得</a:t>
            </a:r>
            <a:r>
              <a:rPr lang="zh-CN" altLang="en-US" sz="4000" dirty="0" smtClean="0"/>
              <a:t>，这便是我们的民族英雄会在美国人手中宣传开去的原因。 </a:t>
            </a:r>
            <a:endParaRPr lang="zh-CN" altLang="en-US" sz="4000" b="1" dirty="0">
              <a:ea typeface="幼圆" panose="02010509060101010101" pitchFamily="49" charset="-122"/>
            </a:endParaRPr>
          </a:p>
        </p:txBody>
      </p:sp>
      <p:pic>
        <p:nvPicPr>
          <p:cNvPr id="419852" name="内容占位符 419851" descr="20051115232144441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850" y="333376"/>
            <a:ext cx="2807990" cy="34843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7" name="文本框 409606"/>
          <p:cNvSpPr txBox="1"/>
          <p:nvPr/>
        </p:nvSpPr>
        <p:spPr>
          <a:xfrm>
            <a:off x="4464050" y="1619250"/>
            <a:ext cx="611188" cy="4429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>
              <a:buClr>
                <a:srgbClr val="FFFFFF"/>
              </a:buClr>
            </a:pPr>
            <a:r>
              <a:rPr lang="zh-CN" altLang="en-US" sz="28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hlinkClick r:id="" action="ppaction://noaction"/>
              </a:rPr>
              <a:t>略</a:t>
            </a:r>
            <a:endParaRPr lang="zh-CN" altLang="en-US" sz="2800" b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09608" name="文本框 409607"/>
          <p:cNvSpPr txBox="1"/>
          <p:nvPr/>
        </p:nvSpPr>
        <p:spPr>
          <a:xfrm>
            <a:off x="4067175" y="2268538"/>
            <a:ext cx="611188" cy="442912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28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hlinkClick r:id="" action="ppaction://noaction"/>
              </a:rPr>
              <a:t>详</a:t>
            </a:r>
            <a:endParaRPr lang="zh-CN" altLang="en-US" sz="2800" b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09609" name="文本框 409608"/>
          <p:cNvSpPr txBox="1"/>
          <p:nvPr/>
        </p:nvSpPr>
        <p:spPr>
          <a:xfrm>
            <a:off x="4067175" y="2916238"/>
            <a:ext cx="611188" cy="442912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28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hlinkClick r:id="" action="ppaction://noaction"/>
              </a:rPr>
              <a:t>详</a:t>
            </a:r>
            <a:endParaRPr lang="zh-CN" altLang="en-US" sz="28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09610" name="文本框 409609"/>
          <p:cNvSpPr txBox="1"/>
          <p:nvPr/>
        </p:nvSpPr>
        <p:spPr>
          <a:xfrm>
            <a:off x="4067175" y="4211638"/>
            <a:ext cx="611188" cy="442912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28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hlinkClick r:id="" action="ppaction://noaction"/>
              </a:rPr>
              <a:t>详</a:t>
            </a:r>
            <a:endParaRPr lang="zh-CN" altLang="en-US" sz="28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09611" name="文本框 409610"/>
          <p:cNvSpPr txBox="1"/>
          <p:nvPr/>
        </p:nvSpPr>
        <p:spPr>
          <a:xfrm>
            <a:off x="4067175" y="4859338"/>
            <a:ext cx="611188" cy="442912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28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hlinkClick r:id="" action="ppaction://noaction"/>
              </a:rPr>
              <a:t>详</a:t>
            </a:r>
            <a:endParaRPr lang="zh-CN" altLang="en-US" sz="2800" b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09612" name="文本框 409611"/>
          <p:cNvSpPr txBox="1"/>
          <p:nvPr/>
        </p:nvSpPr>
        <p:spPr>
          <a:xfrm>
            <a:off x="4464050" y="3562350"/>
            <a:ext cx="611188" cy="4429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28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hlinkClick r:id="" action="ppaction://noaction"/>
              </a:rPr>
              <a:t>略</a:t>
            </a:r>
            <a:endParaRPr lang="zh-CN" altLang="en-US" sz="2800" b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09613" name="文本框 409612"/>
          <p:cNvSpPr txBox="1"/>
          <p:nvPr/>
        </p:nvSpPr>
        <p:spPr>
          <a:xfrm>
            <a:off x="4464050" y="5507038"/>
            <a:ext cx="611188" cy="442912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28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hlinkClick r:id="" action="ppaction://noaction"/>
              </a:rPr>
              <a:t>略</a:t>
            </a:r>
            <a:endParaRPr lang="zh-CN" altLang="en-US" sz="28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09614" name="矩形 409613"/>
          <p:cNvSpPr/>
          <p:nvPr/>
        </p:nvSpPr>
        <p:spPr>
          <a:xfrm>
            <a:off x="4067175" y="549275"/>
            <a:ext cx="2232025" cy="8556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4100" i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华文行楷" panose="02010800040101010101" pitchFamily="2" charset="-122"/>
                <a:hlinkClick r:id="" action="ppaction://noaction"/>
              </a:rPr>
              <a:t>详略</a:t>
            </a:r>
            <a:endParaRPr lang="zh-CN" altLang="en-US" sz="4100" i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ea typeface="华文行楷" panose="02010800040101010101" pitchFamily="2" charset="-122"/>
            </a:endParaRPr>
          </a:p>
        </p:txBody>
      </p:sp>
      <p:grpSp>
        <p:nvGrpSpPr>
          <p:cNvPr id="409615" name="组合 409614"/>
          <p:cNvGrpSpPr/>
          <p:nvPr/>
        </p:nvGrpSpPr>
        <p:grpSpPr>
          <a:xfrm>
            <a:off x="215900" y="1476375"/>
            <a:ext cx="4645025" cy="4616450"/>
            <a:chOff x="136" y="930"/>
            <a:chExt cx="2926" cy="2908"/>
          </a:xfrm>
        </p:grpSpPr>
        <p:sp>
          <p:nvSpPr>
            <p:cNvPr id="409616" name="矩形 409615"/>
            <p:cNvSpPr/>
            <p:nvPr/>
          </p:nvSpPr>
          <p:spPr>
            <a:xfrm>
              <a:off x="975" y="930"/>
              <a:ext cx="2087" cy="29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80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18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18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700" b="1" dirty="0">
                  <a:solidFill>
                    <a:schemeClr val="tx2"/>
                  </a:solidFill>
                </a:rPr>
                <a:t>停机叹息</a:t>
              </a:r>
            </a:p>
            <a:p>
              <a:pPr lvl="0"/>
              <a:r>
                <a:rPr lang="zh-CN" altLang="en-US" sz="3700" b="1" dirty="0">
                  <a:solidFill>
                    <a:schemeClr val="tx2"/>
                  </a:solidFill>
                </a:rPr>
                <a:t>决定从军</a:t>
              </a:r>
            </a:p>
            <a:p>
              <a:pPr lvl="0"/>
              <a:r>
                <a:rPr lang="zh-CN" altLang="en-US" sz="3700" b="1" dirty="0">
                  <a:solidFill>
                    <a:schemeClr val="tx2"/>
                  </a:solidFill>
                </a:rPr>
                <a:t>征途思亲</a:t>
              </a:r>
            </a:p>
            <a:p>
              <a:pPr lvl="0"/>
              <a:r>
                <a:rPr lang="zh-CN" altLang="en-US" sz="3700" b="1" dirty="0">
                  <a:solidFill>
                    <a:schemeClr val="tx2"/>
                  </a:solidFill>
                </a:rPr>
                <a:t>征战沙场</a:t>
              </a:r>
            </a:p>
            <a:p>
              <a:pPr lvl="0"/>
              <a:r>
                <a:rPr lang="zh-CN" altLang="en-US" sz="3700" b="1" dirty="0">
                  <a:solidFill>
                    <a:schemeClr val="tx2"/>
                  </a:solidFill>
                </a:rPr>
                <a:t>凯旋辞官</a:t>
              </a:r>
            </a:p>
            <a:p>
              <a:pPr lvl="0"/>
              <a:r>
                <a:rPr lang="zh-CN" altLang="en-US" sz="3700" b="1" dirty="0">
                  <a:solidFill>
                    <a:schemeClr val="tx2"/>
                  </a:solidFill>
                </a:rPr>
                <a:t>团聚改装</a:t>
              </a:r>
            </a:p>
            <a:p>
              <a:pPr lvl="0"/>
              <a:r>
                <a:rPr lang="zh-CN" altLang="en-US" sz="3700" b="1" dirty="0">
                  <a:solidFill>
                    <a:schemeClr val="tx2"/>
                  </a:solidFill>
                </a:rPr>
                <a:t>设喻回答</a:t>
              </a:r>
            </a:p>
          </p:txBody>
        </p:sp>
        <p:sp>
          <p:nvSpPr>
            <p:cNvPr id="409617" name="矩形 409616"/>
            <p:cNvSpPr/>
            <p:nvPr/>
          </p:nvSpPr>
          <p:spPr>
            <a:xfrm>
              <a:off x="136" y="1752"/>
              <a:ext cx="930" cy="117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</a:lstStyle>
            <a:p>
              <a:pPr lvl="0"/>
              <a:r>
                <a:rPr lang="zh-CN" altLang="en-US" i="1" dirty="0">
                  <a:solidFill>
                    <a:schemeClr val="tx1"/>
                  </a:solidFill>
                  <a:ea typeface="隶书" panose="02010509060101010101" pitchFamily="49" charset="-122"/>
                </a:rPr>
                <a:t>木</a:t>
              </a:r>
              <a:br>
                <a:rPr lang="zh-CN" altLang="en-US" i="1" dirty="0">
                  <a:solidFill>
                    <a:schemeClr val="tx1"/>
                  </a:solidFill>
                  <a:ea typeface="隶书" panose="02010509060101010101" pitchFamily="49" charset="-122"/>
                </a:rPr>
              </a:br>
              <a:r>
                <a:rPr lang="zh-CN" altLang="en-US" i="1" dirty="0">
                  <a:solidFill>
                    <a:schemeClr val="tx1"/>
                  </a:solidFill>
                  <a:ea typeface="隶书" panose="02010509060101010101" pitchFamily="49" charset="-122"/>
                </a:rPr>
                <a:t/>
              </a:r>
              <a:br>
                <a:rPr lang="zh-CN" altLang="en-US" i="1" dirty="0">
                  <a:solidFill>
                    <a:schemeClr val="tx1"/>
                  </a:solidFill>
                  <a:ea typeface="隶书" panose="02010509060101010101" pitchFamily="49" charset="-122"/>
                </a:rPr>
              </a:br>
              <a:r>
                <a:rPr lang="zh-CN" altLang="en-US" i="1" dirty="0">
                  <a:solidFill>
                    <a:schemeClr val="tx1"/>
                  </a:solidFill>
                  <a:ea typeface="隶书" panose="02010509060101010101" pitchFamily="49" charset="-122"/>
                </a:rPr>
                <a:t>兰</a:t>
              </a:r>
            </a:p>
          </p:txBody>
        </p:sp>
        <p:sp>
          <p:nvSpPr>
            <p:cNvPr id="409618" name="左大括号 409617"/>
            <p:cNvSpPr/>
            <p:nvPr/>
          </p:nvSpPr>
          <p:spPr>
            <a:xfrm>
              <a:off x="748" y="981"/>
              <a:ext cx="187" cy="2631"/>
            </a:xfrm>
            <a:prstGeom prst="leftBrace">
              <a:avLst>
                <a:gd name="adj1" fmla="val 117245"/>
                <a:gd name="adj2" fmla="val 50000"/>
              </a:avLst>
            </a:prstGeom>
            <a:noFill/>
            <a:ln w="25400" cap="flat" cmpd="sng">
              <a:solidFill>
                <a:srgbClr val="80808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623" name="文本框 409622"/>
          <p:cNvSpPr txBox="1"/>
          <p:nvPr/>
        </p:nvSpPr>
        <p:spPr>
          <a:xfrm>
            <a:off x="1979613" y="620713"/>
            <a:ext cx="1511300" cy="6413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i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情节</a:t>
            </a:r>
          </a:p>
        </p:txBody>
      </p:sp>
      <p:sp>
        <p:nvSpPr>
          <p:cNvPr id="409624" name="矩形 409623"/>
          <p:cNvSpPr/>
          <p:nvPr/>
        </p:nvSpPr>
        <p:spPr>
          <a:xfrm>
            <a:off x="6588125" y="692150"/>
            <a:ext cx="1095375" cy="64135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i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中心</a:t>
            </a:r>
          </a:p>
        </p:txBody>
      </p:sp>
      <p:sp>
        <p:nvSpPr>
          <p:cNvPr id="409628" name="矩形 409627"/>
          <p:cNvSpPr/>
          <p:nvPr/>
        </p:nvSpPr>
        <p:spPr>
          <a:xfrm rot="5400000">
            <a:off x="6126163" y="3141663"/>
            <a:ext cx="1219200" cy="1219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 fontScale="85000" lnSpcReduction="20000"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/>
            <a:r>
              <a:rPr lang="zh-CN" altLang="en-US" sz="960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9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9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9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9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409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409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07" grpId="0"/>
      <p:bldP spid="409608" grpId="0"/>
      <p:bldP spid="409609" grpId="0"/>
      <p:bldP spid="409610" grpId="0"/>
      <p:bldP spid="409611" grpId="0"/>
      <p:bldP spid="409612" grpId="0"/>
      <p:bldP spid="409613" grpId="0"/>
      <p:bldP spid="409614" grpId="0"/>
      <p:bldP spid="4096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59" name="矩形 291858"/>
          <p:cNvSpPr/>
          <p:nvPr/>
        </p:nvSpPr>
        <p:spPr>
          <a:xfrm>
            <a:off x="1476375" y="1196975"/>
            <a:ext cx="6408738" cy="49672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80000"/>
              </a:lnSpc>
              <a:buNone/>
            </a:pPr>
            <a:r>
              <a:rPr lang="en-US" altLang="zh-CN" sz="33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    </a:t>
            </a:r>
            <a:r>
              <a:rPr lang="zh-CN" altLang="en-US" sz="33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本文塑造了木兰这一不朽的</a:t>
            </a:r>
          </a:p>
          <a:p>
            <a:pPr lvl="0">
              <a:lnSpc>
                <a:spcPct val="80000"/>
              </a:lnSpc>
              <a:buNone/>
            </a:pPr>
            <a:r>
              <a:rPr lang="zh-CN" altLang="en-US" sz="33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人物形象，既富有传奇色彩而又</a:t>
            </a:r>
          </a:p>
          <a:p>
            <a:pPr lvl="0">
              <a:lnSpc>
                <a:spcPct val="80000"/>
              </a:lnSpc>
              <a:buNone/>
            </a:pPr>
            <a:r>
              <a:rPr lang="zh-CN" altLang="en-US" sz="33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真切感人。木兰既是奇女子，又</a:t>
            </a:r>
          </a:p>
          <a:p>
            <a:pPr lvl="0">
              <a:lnSpc>
                <a:spcPct val="80000"/>
              </a:lnSpc>
              <a:buNone/>
            </a:pPr>
            <a:r>
              <a:rPr lang="zh-CN" altLang="en-US" sz="33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是普通人；既是巾帼英雄又是平</a:t>
            </a:r>
          </a:p>
          <a:p>
            <a:pPr lvl="0">
              <a:lnSpc>
                <a:spcPct val="80000"/>
              </a:lnSpc>
              <a:buNone/>
            </a:pPr>
            <a:r>
              <a:rPr lang="zh-CN" altLang="en-US" sz="33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民女子；既是矫健的勇士又是娇</a:t>
            </a:r>
          </a:p>
          <a:p>
            <a:pPr lvl="0">
              <a:lnSpc>
                <a:spcPct val="80000"/>
              </a:lnSpc>
              <a:buNone/>
            </a:pPr>
            <a:r>
              <a:rPr lang="zh-CN" altLang="en-US" sz="33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柔的女性。</a:t>
            </a:r>
          </a:p>
          <a:p>
            <a:pPr lvl="0">
              <a:lnSpc>
                <a:spcPct val="80000"/>
              </a:lnSpc>
              <a:buNone/>
            </a:pPr>
            <a:r>
              <a:rPr lang="zh-CN" altLang="en-US" sz="33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    她勤劳勇敢，淳厚质朴又机</a:t>
            </a:r>
          </a:p>
          <a:p>
            <a:pPr lvl="0">
              <a:lnSpc>
                <a:spcPct val="80000"/>
              </a:lnSpc>
              <a:buNone/>
            </a:pPr>
            <a:r>
              <a:rPr lang="zh-CN" altLang="en-US" sz="33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智活泼</a:t>
            </a:r>
            <a:r>
              <a:rPr lang="en-US" altLang="zh-CN" sz="33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 sz="33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热爱亲人又报效祖国，</a:t>
            </a:r>
          </a:p>
          <a:p>
            <a:pPr lvl="0">
              <a:lnSpc>
                <a:spcPct val="80000"/>
              </a:lnSpc>
              <a:buNone/>
            </a:pPr>
            <a:r>
              <a:rPr lang="zh-CN" altLang="en-US" sz="33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不慕高官厚禄而热爱和平生活。</a:t>
            </a:r>
          </a:p>
          <a:p>
            <a:pPr lvl="0">
              <a:lnSpc>
                <a:spcPct val="80000"/>
              </a:lnSpc>
            </a:pPr>
            <a:endParaRPr lang="zh-CN" altLang="en-US" sz="2400" dirty="0"/>
          </a:p>
        </p:txBody>
      </p:sp>
      <p:sp>
        <p:nvSpPr>
          <p:cNvPr id="291865" name="矩形 291864"/>
          <p:cNvSpPr/>
          <p:nvPr/>
        </p:nvSpPr>
        <p:spPr>
          <a:xfrm>
            <a:off x="1476375" y="2965450"/>
            <a:ext cx="6696075" cy="1327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81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巾 帼 英 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9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9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91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91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1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1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1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1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18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18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1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1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18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1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1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6" presetClass="emph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2918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65" grpId="0"/>
      <p:bldP spid="29186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25" name="矩形 405524"/>
          <p:cNvSpPr/>
          <p:nvPr/>
        </p:nvSpPr>
        <p:spPr>
          <a:xfrm>
            <a:off x="971550" y="1557338"/>
            <a:ext cx="7056438" cy="573246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en-US" altLang="zh-CN" b="1" dirty="0"/>
              <a:t>           </a:t>
            </a:r>
            <a:r>
              <a:rPr lang="zh-CN" altLang="en-US" b="1" dirty="0"/>
              <a:t>在汉魏六朝文学史上出现一种能够配乐的新诗体，叫做“乐府”。</a:t>
            </a:r>
          </a:p>
          <a:p>
            <a:pPr lvl="0">
              <a:buNone/>
            </a:pPr>
            <a:r>
              <a:rPr lang="zh-CN" altLang="en-US" b="1" dirty="0"/>
              <a:t>          “乐府”本是官署的名称，负责制谱度曲，训练乐工，采集诗歌民谣，以供朝廷祭祀宴会时演唱，并可以观察风土人情，考见政治得失。到南北朝时，社会上已经把“乐府”从官署的名称转变为诗体。其中既有文人诗歌，又有民间歌诗，民间诗歌是乐府诗的精华。</a:t>
            </a:r>
          </a:p>
        </p:txBody>
      </p:sp>
      <p:sp>
        <p:nvSpPr>
          <p:cNvPr id="405526" name="矩形 405525"/>
          <p:cNvSpPr/>
          <p:nvPr/>
        </p:nvSpPr>
        <p:spPr>
          <a:xfrm>
            <a:off x="2843213" y="260350"/>
            <a:ext cx="3168650" cy="10064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hlinkClick r:id="" action="ppaction://noaction"/>
              </a:rPr>
              <a:t>乐府诗</a:t>
            </a:r>
            <a:endParaRPr lang="zh-CN" altLang="en-US" sz="6000" b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81" name="矩形 275480"/>
          <p:cNvSpPr/>
          <p:nvPr/>
        </p:nvSpPr>
        <p:spPr>
          <a:xfrm>
            <a:off x="1547813" y="476250"/>
            <a:ext cx="3384550" cy="6413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    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成语   造句</a:t>
            </a:r>
          </a:p>
        </p:txBody>
      </p:sp>
      <p:sp>
        <p:nvSpPr>
          <p:cNvPr id="275484" name="矩形 275483"/>
          <p:cNvSpPr/>
          <p:nvPr/>
        </p:nvSpPr>
        <p:spPr>
          <a:xfrm>
            <a:off x="1476375" y="1268413"/>
            <a:ext cx="6408738" cy="26241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>
                <a:latin typeface="Arial" panose="020B0604020202020204" pitchFamily="34" charset="0"/>
              </a:rPr>
              <a:t>※</a:t>
            </a:r>
            <a:r>
              <a:rPr lang="zh-CN" altLang="en-US" sz="4000">
                <a:latin typeface="Arial" panose="020B0604020202020204" pitchFamily="34" charset="0"/>
              </a:rPr>
              <a:t>【</a:t>
            </a:r>
            <a:r>
              <a:rPr lang="zh-CN" altLang="en-US" sz="4000" b="1" dirty="0">
                <a:latin typeface="Arial" panose="020B0604020202020204" pitchFamily="34" charset="0"/>
              </a:rPr>
              <a:t>扑朔迷离</a:t>
            </a:r>
            <a:r>
              <a:rPr lang="zh-CN" altLang="en-US" sz="4000">
                <a:latin typeface="Arial" panose="020B0604020202020204" pitchFamily="34" charset="0"/>
              </a:rPr>
              <a:t>】</a:t>
            </a:r>
            <a:r>
              <a:rPr lang="zh-CN" altLang="en-US" sz="1800" dirty="0">
                <a:latin typeface="Arial" panose="020B0604020202020204" pitchFamily="34" charset="0"/>
              </a:rPr>
              <a:t/>
            </a:r>
            <a:br>
              <a:rPr lang="zh-CN" altLang="en-US" sz="1800" dirty="0">
                <a:latin typeface="Arial" panose="020B0604020202020204" pitchFamily="34" charset="0"/>
              </a:rPr>
            </a:br>
            <a:r>
              <a:rPr lang="zh-CN" altLang="en-US" sz="1800" dirty="0">
                <a:latin typeface="Arial" panose="020B0604020202020204" pitchFamily="34" charset="0"/>
              </a:rPr>
              <a:t>〖注　　音</a:t>
            </a:r>
            <a:r>
              <a:rPr lang="zh-CN" altLang="en-US" sz="1800" err="1">
                <a:latin typeface="Arial" panose="020B0604020202020204" pitchFamily="34" charset="0"/>
              </a:rPr>
              <a:t>〗</a:t>
            </a:r>
            <a:r>
              <a:rPr lang="en-US" altLang="zh-CN" sz="1800" err="1">
                <a:latin typeface="Arial" panose="020B0604020202020204" pitchFamily="34" charset="0"/>
              </a:rPr>
              <a:t>(pūshuòmílí</a:t>
            </a:r>
            <a:r>
              <a:rPr lang="en-US" altLang="zh-CN" sz="1800" dirty="0">
                <a:latin typeface="Arial" panose="020B0604020202020204" pitchFamily="34" charset="0"/>
              </a:rPr>
              <a:t>)  </a:t>
            </a:r>
            <a:r>
              <a:rPr lang="zh-CN" altLang="en-US" sz="1800" dirty="0">
                <a:latin typeface="Arial" panose="020B0604020202020204" pitchFamily="34" charset="0"/>
              </a:rPr>
              <a:t>〖同义成语〗虚无飘渺、眼花缭乱〖结构意义〗联合式。扑朔：脚毛蓬松；迷离：眼半闭。原指分辨兔子的雌雄。</a:t>
            </a:r>
            <a:r>
              <a:rPr lang="zh-CN" altLang="en-US" sz="1800" b="1" dirty="0">
                <a:latin typeface="Arial" panose="020B0604020202020204" pitchFamily="34" charset="0"/>
              </a:rPr>
              <a:t>现形容事情错综复杂，难以辨别清楚。</a:t>
            </a:r>
            <a:br>
              <a:rPr lang="zh-CN" altLang="en-US" sz="1800" b="1" dirty="0">
                <a:latin typeface="Arial" panose="020B0604020202020204" pitchFamily="34" charset="0"/>
              </a:rPr>
            </a:br>
            <a:r>
              <a:rPr lang="zh-CN" altLang="en-US" sz="1800" dirty="0">
                <a:latin typeface="Arial" panose="020B0604020202020204" pitchFamily="34" charset="0"/>
              </a:rPr>
              <a:t>〖引据参考〗南宋</a:t>
            </a:r>
            <a:r>
              <a:rPr lang="en-US" altLang="zh-CN" sz="1800" dirty="0">
                <a:latin typeface="Arial" panose="020B0604020202020204" pitchFamily="34" charset="0"/>
              </a:rPr>
              <a:t>·</a:t>
            </a:r>
            <a:r>
              <a:rPr lang="zh-CN" altLang="en-US" sz="1800" dirty="0">
                <a:latin typeface="Arial" panose="020B0604020202020204" pitchFamily="34" charset="0"/>
              </a:rPr>
              <a:t>郭茂倩</a:t>
            </a:r>
            <a:r>
              <a:rPr lang="en-US" altLang="zh-CN" sz="1800" dirty="0">
                <a:latin typeface="Arial" panose="020B0604020202020204" pitchFamily="34" charset="0"/>
              </a:rPr>
              <a:t>《</a:t>
            </a:r>
            <a:r>
              <a:rPr lang="zh-CN" altLang="en-US" sz="1800" dirty="0">
                <a:latin typeface="Arial" panose="020B0604020202020204" pitchFamily="34" charset="0"/>
              </a:rPr>
              <a:t>乐府诗集</a:t>
            </a:r>
            <a:r>
              <a:rPr lang="en-US" altLang="zh-CN" sz="1800" dirty="0">
                <a:latin typeface="Arial" panose="020B0604020202020204" pitchFamily="34" charset="0"/>
              </a:rPr>
              <a:t>·</a:t>
            </a:r>
            <a:r>
              <a:rPr lang="zh-CN" altLang="en-US" sz="1800" dirty="0">
                <a:latin typeface="Arial" panose="020B0604020202020204" pitchFamily="34" charset="0"/>
              </a:rPr>
              <a:t>木兰诗</a:t>
            </a:r>
            <a:r>
              <a:rPr lang="en-US" altLang="zh-CN" sz="1800" dirty="0">
                <a:latin typeface="Arial" panose="020B0604020202020204" pitchFamily="34" charset="0"/>
              </a:rPr>
              <a:t>》</a:t>
            </a:r>
            <a:r>
              <a:rPr lang="zh-CN" altLang="en-US" sz="1800" dirty="0">
                <a:latin typeface="Arial" panose="020B0604020202020204" pitchFamily="34" charset="0"/>
              </a:rPr>
              <a:t>：“雄兔脚扑朔，雌兔眼迷离。双兔傍地走，安能辨我是雄雌？”</a:t>
            </a:r>
          </a:p>
          <a:p>
            <a:r>
              <a:rPr lang="zh-CN" altLang="en-US" sz="1800" dirty="0">
                <a:latin typeface="Arial" panose="020B0604020202020204" pitchFamily="34" charset="0"/>
              </a:rPr>
              <a:t>端木蕻良</a:t>
            </a:r>
            <a:r>
              <a:rPr lang="en-US" altLang="zh-CN" sz="1800" dirty="0">
                <a:latin typeface="Arial" panose="020B0604020202020204" pitchFamily="34" charset="0"/>
              </a:rPr>
              <a:t>《</a:t>
            </a:r>
            <a:r>
              <a:rPr lang="zh-CN" altLang="en-US" sz="1800" dirty="0">
                <a:latin typeface="Arial" panose="020B0604020202020204" pitchFamily="34" charset="0"/>
              </a:rPr>
              <a:t>曹雪芹</a:t>
            </a:r>
            <a:r>
              <a:rPr lang="en-US" altLang="zh-CN" sz="1800" dirty="0">
                <a:latin typeface="Arial" panose="020B0604020202020204" pitchFamily="34" charset="0"/>
              </a:rPr>
              <a:t>》</a:t>
            </a:r>
            <a:r>
              <a:rPr lang="zh-CN" altLang="en-US" sz="1800" dirty="0">
                <a:latin typeface="Arial" panose="020B0604020202020204" pitchFamily="34" charset="0"/>
              </a:rPr>
              <a:t>第</a:t>
            </a:r>
            <a:r>
              <a:rPr lang="en-US" altLang="zh-CN" sz="1800" dirty="0">
                <a:latin typeface="Arial" panose="020B0604020202020204" pitchFamily="34" charset="0"/>
              </a:rPr>
              <a:t>23</a:t>
            </a:r>
            <a:r>
              <a:rPr lang="zh-CN" altLang="en-US" sz="1800" dirty="0">
                <a:latin typeface="Arial" panose="020B0604020202020204" pitchFamily="34" charset="0"/>
              </a:rPr>
              <a:t>章：“踩着鼓点，操练起来，由慢而快，～，看得人眼花缭乱。”</a:t>
            </a:r>
          </a:p>
        </p:txBody>
      </p:sp>
      <p:sp>
        <p:nvSpPr>
          <p:cNvPr id="275485" name="矩形 275484"/>
          <p:cNvSpPr/>
          <p:nvPr/>
        </p:nvSpPr>
        <p:spPr>
          <a:xfrm>
            <a:off x="1547813" y="4076700"/>
            <a:ext cx="6337300" cy="23495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>
                <a:latin typeface="Arial" panose="020B0604020202020204" pitchFamily="34" charset="0"/>
              </a:rPr>
              <a:t>※</a:t>
            </a:r>
            <a:r>
              <a:rPr lang="zh-CN" altLang="en-US" sz="4000">
                <a:latin typeface="Arial" panose="020B0604020202020204" pitchFamily="34" charset="0"/>
              </a:rPr>
              <a:t>【</a:t>
            </a:r>
            <a:r>
              <a:rPr lang="zh-CN" altLang="en-US" sz="4000" b="1" dirty="0">
                <a:latin typeface="Times New Roman" panose="02020603050405020304" pitchFamily="18" charset="0"/>
              </a:rPr>
              <a:t>磨刀霍霍</a:t>
            </a:r>
            <a:r>
              <a:rPr lang="zh-CN" altLang="en-US" sz="4000">
                <a:latin typeface="Arial" panose="020B0604020202020204" pitchFamily="34" charset="0"/>
              </a:rPr>
              <a:t>】</a:t>
            </a:r>
            <a:br>
              <a:rPr lang="zh-CN" altLang="en-US" sz="4000">
                <a:latin typeface="Arial" panose="020B0604020202020204" pitchFamily="34" charset="0"/>
              </a:rPr>
            </a:br>
            <a:r>
              <a:rPr lang="zh-CN" altLang="en-US" sz="1800" dirty="0">
                <a:latin typeface="Arial" panose="020B0604020202020204" pitchFamily="34" charset="0"/>
              </a:rPr>
              <a:t>〖注　　音</a:t>
            </a:r>
            <a:r>
              <a:rPr lang="zh-CN" altLang="en-US" sz="1800" err="1">
                <a:latin typeface="Arial" panose="020B0604020202020204" pitchFamily="34" charset="0"/>
              </a:rPr>
              <a:t>〗</a:t>
            </a:r>
            <a:r>
              <a:rPr lang="en-US" altLang="zh-CN" sz="1800" err="1">
                <a:latin typeface="Arial" panose="020B0604020202020204" pitchFamily="34" charset="0"/>
              </a:rPr>
              <a:t>(módāo huòhuò</a:t>
            </a:r>
            <a:r>
              <a:rPr lang="en-US" altLang="zh-CN" sz="1800" dirty="0">
                <a:latin typeface="Arial" panose="020B0604020202020204" pitchFamily="34" charset="0"/>
              </a:rPr>
              <a:t>)</a:t>
            </a:r>
            <a:br>
              <a:rPr lang="en-US" altLang="zh-CN" sz="1800" dirty="0">
                <a:latin typeface="Arial" panose="020B0604020202020204" pitchFamily="34" charset="0"/>
              </a:rPr>
            </a:br>
            <a:r>
              <a:rPr lang="zh-CN" altLang="en-US" sz="1800" dirty="0">
                <a:latin typeface="Arial" panose="020B0604020202020204" pitchFamily="34" charset="0"/>
              </a:rPr>
              <a:t>〖结构意义〗主谓式。霍霍：磨刀声。</a:t>
            </a:r>
            <a:r>
              <a:rPr lang="zh-CN" altLang="en-US" sz="1800" b="1" dirty="0">
                <a:latin typeface="Arial" panose="020B0604020202020204" pitchFamily="34" charset="0"/>
              </a:rPr>
              <a:t>指准备杀人或发动战争。</a:t>
            </a:r>
            <a:r>
              <a:rPr lang="zh-CN" altLang="en-US" sz="1800" dirty="0">
                <a:latin typeface="Arial" panose="020B0604020202020204" pitchFamily="34" charset="0"/>
              </a:rPr>
              <a:t>含贬义。</a:t>
            </a:r>
            <a:r>
              <a:rPr lang="zh-CN" altLang="en-US" sz="1800" b="1" dirty="0">
                <a:latin typeface="Arial" panose="020B0604020202020204" pitchFamily="34" charset="0"/>
              </a:rPr>
              <a:t/>
            </a:r>
            <a:br>
              <a:rPr lang="zh-CN" altLang="en-US" sz="1800" b="1" dirty="0">
                <a:latin typeface="Arial" panose="020B0604020202020204" pitchFamily="34" charset="0"/>
              </a:rPr>
            </a:br>
            <a:r>
              <a:rPr lang="zh-CN" altLang="en-US" sz="1800" dirty="0">
                <a:latin typeface="Arial" panose="020B0604020202020204" pitchFamily="34" charset="0"/>
              </a:rPr>
              <a:t>〖引据参考〗南宋</a:t>
            </a:r>
            <a:r>
              <a:rPr lang="en-US" altLang="zh-CN" sz="1800" dirty="0">
                <a:latin typeface="Arial" panose="020B0604020202020204" pitchFamily="34" charset="0"/>
              </a:rPr>
              <a:t>·</a:t>
            </a:r>
            <a:r>
              <a:rPr lang="zh-CN" altLang="en-US" sz="1800" dirty="0">
                <a:latin typeface="Arial" panose="020B0604020202020204" pitchFamily="34" charset="0"/>
              </a:rPr>
              <a:t>郭茂倩</a:t>
            </a:r>
            <a:r>
              <a:rPr lang="en-US" altLang="zh-CN" sz="1800" dirty="0">
                <a:latin typeface="Arial" panose="020B0604020202020204" pitchFamily="34" charset="0"/>
              </a:rPr>
              <a:t>《</a:t>
            </a:r>
            <a:r>
              <a:rPr lang="zh-CN" altLang="en-US" sz="1800" dirty="0">
                <a:latin typeface="Arial" panose="020B0604020202020204" pitchFamily="34" charset="0"/>
              </a:rPr>
              <a:t>乐府诗集</a:t>
            </a:r>
            <a:r>
              <a:rPr lang="en-US" altLang="zh-CN" sz="1800" dirty="0">
                <a:latin typeface="Arial" panose="020B0604020202020204" pitchFamily="34" charset="0"/>
              </a:rPr>
              <a:t>·</a:t>
            </a:r>
            <a:r>
              <a:rPr lang="zh-CN" altLang="en-US" sz="1800" dirty="0">
                <a:latin typeface="Arial" panose="020B0604020202020204" pitchFamily="34" charset="0"/>
              </a:rPr>
              <a:t>木兰诗</a:t>
            </a:r>
            <a:r>
              <a:rPr lang="en-US" altLang="zh-CN" sz="1800" dirty="0">
                <a:latin typeface="Arial" panose="020B0604020202020204" pitchFamily="34" charset="0"/>
              </a:rPr>
              <a:t>》</a:t>
            </a:r>
            <a:r>
              <a:rPr lang="zh-CN" altLang="en-US" sz="1800" dirty="0">
                <a:latin typeface="Arial" panose="020B0604020202020204" pitchFamily="34" charset="0"/>
              </a:rPr>
              <a:t>：“小弟闻姊来，磨刀霍霍向猪羊。”</a:t>
            </a:r>
          </a:p>
          <a:p>
            <a:r>
              <a:rPr lang="zh-CN" altLang="en-US" sz="1800" dirty="0">
                <a:latin typeface="Arial" panose="020B0604020202020204" pitchFamily="34" charset="0"/>
              </a:rPr>
              <a:t>柯岩</a:t>
            </a:r>
            <a:r>
              <a:rPr lang="en-US" altLang="zh-CN" sz="1800" dirty="0">
                <a:latin typeface="Arial" panose="020B0604020202020204" pitchFamily="34" charset="0"/>
              </a:rPr>
              <a:t>《</a:t>
            </a:r>
            <a:r>
              <a:rPr lang="zh-CN" altLang="en-US" sz="1800" dirty="0">
                <a:latin typeface="Arial" panose="020B0604020202020204" pitchFamily="34" charset="0"/>
              </a:rPr>
              <a:t>我的爷爷</a:t>
            </a:r>
            <a:r>
              <a:rPr lang="en-US" altLang="zh-CN" sz="1800" dirty="0">
                <a:latin typeface="Arial" panose="020B0604020202020204" pitchFamily="34" charset="0"/>
              </a:rPr>
              <a:t>》</a:t>
            </a:r>
            <a:r>
              <a:rPr lang="zh-CN" altLang="en-US" sz="1800" dirty="0">
                <a:latin typeface="Arial" panose="020B0604020202020204" pitchFamily="34" charset="0"/>
              </a:rPr>
              <a:t>：“这哪里是什么学习啊？这是～要杀人。”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5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5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5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75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75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75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5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5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5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275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84" grpId="0" uiExpand="1" build="allAtOnce"/>
      <p:bldP spid="275485" grpId="0" uiExpand="1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文本框 60418"/>
          <p:cNvSpPr txBox="1"/>
          <p:nvPr/>
        </p:nvSpPr>
        <p:spPr>
          <a:xfrm>
            <a:off x="1676400" y="10668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b="1" dirty="0">
              <a:solidFill>
                <a:srgbClr val="99FF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0420" name="文本框 60419"/>
          <p:cNvSpPr txBox="1"/>
          <p:nvPr/>
        </p:nvSpPr>
        <p:spPr>
          <a:xfrm>
            <a:off x="971550" y="1268413"/>
            <a:ext cx="7272338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　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　 试将“木兰还乡”部分进行改写或扩写</a:t>
            </a: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要求充分发挥你那丰富的想像</a:t>
            </a: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别忘了注意细节描写。</a:t>
            </a:r>
          </a:p>
        </p:txBody>
      </p:sp>
      <p:sp>
        <p:nvSpPr>
          <p:cNvPr id="72706" name="矩形 72705"/>
          <p:cNvSpPr/>
          <p:nvPr/>
        </p:nvSpPr>
        <p:spPr>
          <a:xfrm>
            <a:off x="468313" y="476250"/>
            <a:ext cx="3048000" cy="762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sz="4000" b="1" dirty="0">
                <a:ea typeface="华文彩云" panose="02010800040101010101" pitchFamily="2" charset="-122"/>
              </a:rPr>
              <a:t>拓展延伸</a:t>
            </a:r>
            <a:endParaRPr lang="zh-CN" altLang="en-US" sz="4000" b="1">
              <a:ea typeface="华文彩云" panose="02010800040101010101" pitchFamily="2" charset="-122"/>
            </a:endParaRPr>
          </a:p>
        </p:txBody>
      </p:sp>
      <p:pic>
        <p:nvPicPr>
          <p:cNvPr id="72707" name="图片 72706" descr="Image002"/>
          <p:cNvPicPr>
            <a:picLocks noChangeAspect="1"/>
          </p:cNvPicPr>
          <p:nvPr/>
        </p:nvPicPr>
        <p:blipFill>
          <a:blip r:embed="rId2" cstate="print">
            <a:lum bright="-17999" contrast="88000"/>
          </a:blip>
          <a:srcRect l="4839" t="2710" r="4802" b="4593"/>
          <a:stretch>
            <a:fillRect/>
          </a:stretch>
        </p:blipFill>
        <p:spPr>
          <a:xfrm rot="-21600000">
            <a:off x="3851275" y="3284538"/>
            <a:ext cx="4176713" cy="320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866" name="内容占位符 420865" descr="mu">
            <a:hlinkClick r:id="" action="ppaction://noaction"/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 contrast="12000"/>
          </a:blip>
          <a:stretch>
            <a:fillRect/>
          </a:stretch>
        </p:blipFill>
        <p:spPr>
          <a:xfrm>
            <a:off x="0" y="0"/>
            <a:ext cx="9144000" cy="6859588"/>
          </a:xfrm>
        </p:spPr>
      </p:pic>
      <p:sp>
        <p:nvSpPr>
          <p:cNvPr id="420867" name="文本框 420866"/>
          <p:cNvSpPr txBox="1"/>
          <p:nvPr/>
        </p:nvSpPr>
        <p:spPr>
          <a:xfrm>
            <a:off x="7467600" y="1257300"/>
            <a:ext cx="1006475" cy="375602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木  兰  诗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2041" y="908720"/>
            <a:ext cx="1015663" cy="4824536"/>
          </a:xfrm>
          <a:prstGeom prst="rect">
            <a:avLst/>
          </a:prstGeom>
          <a:solidFill>
            <a:srgbClr val="FF0000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</a:rPr>
              <a:t>文本知多少？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501" name="矩形 404500"/>
          <p:cNvSpPr/>
          <p:nvPr/>
        </p:nvSpPr>
        <p:spPr>
          <a:xfrm>
            <a:off x="1042988" y="1700808"/>
            <a:ext cx="7056437" cy="331251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en-US" altLang="zh-CN" b="1" dirty="0"/>
              <a:t>            </a:t>
            </a:r>
            <a:r>
              <a:rPr lang="zh-CN" altLang="en-US" sz="3700" b="1" dirty="0"/>
              <a:t>选自</a:t>
            </a:r>
            <a:r>
              <a:rPr lang="zh-CN" altLang="en-US" sz="3700" b="1" dirty="0">
                <a:solidFill>
                  <a:srgbClr val="CC0000"/>
                </a:solidFill>
              </a:rPr>
              <a:t>宋</a:t>
            </a:r>
            <a:r>
              <a:rPr lang="zh-CN" altLang="en-US" sz="3700" b="1" dirty="0"/>
              <a:t>朝</a:t>
            </a:r>
            <a:r>
              <a:rPr lang="zh-CN" altLang="en-US" sz="3700" b="1" dirty="0">
                <a:solidFill>
                  <a:srgbClr val="CC0000"/>
                </a:solidFill>
              </a:rPr>
              <a:t>郭茂倩</a:t>
            </a:r>
            <a:r>
              <a:rPr lang="zh-CN" altLang="en-US" sz="3700" b="1" dirty="0"/>
              <a:t>编的</a:t>
            </a:r>
            <a:r>
              <a:rPr lang="en-US" altLang="zh-CN" sz="3700" b="1" dirty="0">
                <a:solidFill>
                  <a:srgbClr val="CC0000"/>
                </a:solidFill>
              </a:rPr>
              <a:t>《</a:t>
            </a:r>
            <a:r>
              <a:rPr lang="zh-CN" altLang="en-US" sz="3700" b="1" dirty="0">
                <a:solidFill>
                  <a:srgbClr val="CC0000"/>
                </a:solidFill>
              </a:rPr>
              <a:t>乐府诗集</a:t>
            </a:r>
            <a:r>
              <a:rPr lang="en-US" altLang="zh-CN" sz="3700" b="1" dirty="0">
                <a:solidFill>
                  <a:srgbClr val="CC0000"/>
                </a:solidFill>
              </a:rPr>
              <a:t>》</a:t>
            </a:r>
            <a:r>
              <a:rPr lang="zh-CN" altLang="en-US" sz="3700" b="1" dirty="0"/>
              <a:t>，是南北朝时北方的一首乐府民歌，属于</a:t>
            </a:r>
            <a:r>
              <a:rPr lang="zh-CN" altLang="en-US" sz="3700" b="1" dirty="0">
                <a:solidFill>
                  <a:srgbClr val="CC0000"/>
                </a:solidFill>
              </a:rPr>
              <a:t>叙事诗</a:t>
            </a:r>
            <a:r>
              <a:rPr lang="zh-CN" altLang="en-US" sz="3700" b="1" dirty="0" smtClean="0"/>
              <a:t>，叙述了</a:t>
            </a:r>
            <a:r>
              <a:rPr lang="en-US" altLang="zh-CN" sz="3700" b="1" dirty="0" smtClean="0"/>
              <a:t>-----</a:t>
            </a:r>
            <a:endParaRPr lang="zh-CN" altLang="en-US" sz="3700" b="1" dirty="0"/>
          </a:p>
        </p:txBody>
      </p:sp>
      <p:sp>
        <p:nvSpPr>
          <p:cNvPr id="404502" name="矩形 404501"/>
          <p:cNvSpPr/>
          <p:nvPr/>
        </p:nvSpPr>
        <p:spPr>
          <a:xfrm>
            <a:off x="2627313" y="332657"/>
            <a:ext cx="3959225" cy="833178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800" b="1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《</a:t>
            </a:r>
            <a:r>
              <a:rPr lang="zh-CN" altLang="en-US" sz="4800" b="1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木兰诗</a:t>
            </a:r>
            <a:r>
              <a:rPr lang="en-US" altLang="zh-CN" sz="4800" b="1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51920" y="3645024"/>
            <a:ext cx="5040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古</a:t>
            </a:r>
            <a:r>
              <a:rPr lang="zh-CN" altLang="en-US" sz="4800" b="1" dirty="0" smtClean="0"/>
              <a:t>代女英雄木兰代父从军、建功立业的传奇故</a:t>
            </a:r>
            <a:r>
              <a:rPr lang="zh-CN" altLang="en-US" sz="4800" b="1" dirty="0" smtClean="0"/>
              <a:t>事。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4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4501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标题 102401"/>
          <p:cNvSpPr>
            <a:spLocks noGrp="1"/>
          </p:cNvSpPr>
          <p:nvPr>
            <p:ph type="title"/>
          </p:nvPr>
        </p:nvSpPr>
        <p:spPr>
          <a:xfrm>
            <a:off x="251520" y="188641"/>
            <a:ext cx="6825555" cy="576064"/>
          </a:xfrm>
          <a:solidFill>
            <a:srgbClr val="FF0000"/>
          </a:solidFill>
        </p:spPr>
        <p:txBody>
          <a:bodyPr anchor="ctr"/>
          <a:lstStyle/>
          <a:p>
            <a:r>
              <a:rPr lang="zh-CN" altLang="en-US" dirty="0" smtClean="0">
                <a:solidFill>
                  <a:schemeClr val="bg1"/>
                </a:solidFill>
                <a:ea typeface="华文彩云" panose="02010800040101010101" pitchFamily="2" charset="-122"/>
              </a:rPr>
              <a:t>拼音知多少？</a:t>
            </a:r>
            <a:endParaRPr lang="zh-CN" altLang="en-US" dirty="0">
              <a:solidFill>
                <a:schemeClr val="bg1"/>
              </a:solidFill>
              <a:ea typeface="华文彩云" panose="02010800040101010101" pitchFamily="2" charset="-122"/>
            </a:endParaRPr>
          </a:p>
        </p:txBody>
      </p:sp>
      <p:grpSp>
        <p:nvGrpSpPr>
          <p:cNvPr id="102450" name="组合 102449"/>
          <p:cNvGrpSpPr/>
          <p:nvPr/>
        </p:nvGrpSpPr>
        <p:grpSpPr>
          <a:xfrm>
            <a:off x="684213" y="1989138"/>
            <a:ext cx="8459787" cy="3521075"/>
            <a:chOff x="431" y="1253"/>
            <a:chExt cx="5329" cy="2218"/>
          </a:xfrm>
        </p:grpSpPr>
        <p:sp>
          <p:nvSpPr>
            <p:cNvPr id="102405" name="文本框 102404"/>
            <p:cNvSpPr txBox="1"/>
            <p:nvPr/>
          </p:nvSpPr>
          <p:spPr>
            <a:xfrm>
              <a:off x="476" y="1253"/>
              <a:ext cx="508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6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唧</a:t>
              </a:r>
              <a:r>
                <a:rPr lang="zh-CN" altLang="en-US" sz="36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唧 机</a:t>
              </a:r>
              <a:r>
                <a:rPr lang="zh-CN" altLang="en-US" sz="36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杼</a:t>
              </a:r>
              <a:r>
                <a:rPr lang="zh-CN" altLang="en-US" sz="36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 军</a:t>
              </a:r>
              <a:r>
                <a:rPr lang="zh-CN" altLang="en-US" sz="36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帖  可汗   鞍鞯</a:t>
              </a:r>
              <a:r>
                <a:rPr lang="zh-CN" altLang="en-US" sz="36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   </a:t>
              </a:r>
              <a:r>
                <a:rPr lang="zh-CN" altLang="en-US" sz="36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辔</a:t>
              </a:r>
              <a:r>
                <a:rPr lang="zh-CN" altLang="en-US" sz="36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头</a:t>
              </a:r>
              <a:r>
                <a:rPr lang="zh-CN" altLang="en-US" sz="3600" b="1" dirty="0">
                  <a:solidFill>
                    <a:schemeClr val="tx2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  <a:endPara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102406" name="文本框 102405"/>
            <p:cNvSpPr txBox="1"/>
            <p:nvPr/>
          </p:nvSpPr>
          <p:spPr>
            <a:xfrm>
              <a:off x="431" y="3067"/>
              <a:ext cx="5329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金</a:t>
              </a:r>
              <a:r>
                <a:rPr lang="zh-CN" altLang="en-US" sz="36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柝</a:t>
              </a:r>
              <a:r>
                <a:rPr lang="zh-CN" altLang="en-US" sz="36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  红妆  磨刀</a:t>
              </a:r>
              <a:r>
                <a:rPr lang="zh-CN" altLang="en-US" sz="36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霍</a:t>
              </a:r>
              <a:r>
                <a:rPr lang="zh-CN" altLang="en-US" sz="36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霍   穿</a:t>
              </a:r>
              <a:r>
                <a:rPr lang="zh-CN" altLang="en-US" sz="36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著  帖</a:t>
              </a:r>
              <a:r>
                <a:rPr lang="zh-CN" altLang="en-US" sz="36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花黄</a:t>
              </a:r>
              <a:r>
                <a:rPr lang="zh-CN" altLang="en-US" sz="3600" b="1" dirty="0">
                  <a:solidFill>
                    <a:schemeClr val="tx2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  </a:t>
              </a:r>
              <a:endPara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102407" name="文本框 102406"/>
            <p:cNvSpPr txBox="1"/>
            <p:nvPr/>
          </p:nvSpPr>
          <p:spPr>
            <a:xfrm>
              <a:off x="521" y="2160"/>
              <a:ext cx="479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6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鸣</a:t>
              </a:r>
              <a:r>
                <a:rPr lang="zh-CN" altLang="en-US" sz="36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溅</a:t>
              </a:r>
              <a:r>
                <a:rPr lang="zh-CN" altLang="en-US" sz="36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溅  </a:t>
              </a:r>
              <a:r>
                <a:rPr lang="zh-CN" altLang="en-US" sz="36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燕</a:t>
              </a:r>
              <a:r>
                <a:rPr lang="zh-CN" altLang="en-US" sz="36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山  鸣</a:t>
              </a:r>
              <a:r>
                <a:rPr lang="zh-CN" altLang="en-US" sz="36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啾</a:t>
              </a:r>
              <a:r>
                <a:rPr lang="zh-CN" altLang="en-US" sz="36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啾  </a:t>
              </a:r>
              <a:r>
                <a:rPr lang="zh-CN" altLang="en-US" sz="36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戎</a:t>
              </a:r>
              <a:r>
                <a:rPr lang="zh-CN" altLang="en-US" sz="36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机  </a:t>
              </a:r>
              <a:r>
                <a:rPr lang="zh-CN" altLang="en-US" sz="36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朔</a:t>
              </a:r>
              <a:r>
                <a:rPr lang="zh-CN" altLang="en-US" sz="36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气</a:t>
              </a:r>
              <a:r>
                <a:rPr lang="zh-CN" altLang="en-US" sz="3600" b="1" dirty="0">
                  <a:solidFill>
                    <a:schemeClr val="tx2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  <a:endPara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  <p:sp>
        <p:nvSpPr>
          <p:cNvPr id="102413" name="矩形 102412"/>
          <p:cNvSpPr/>
          <p:nvPr/>
        </p:nvSpPr>
        <p:spPr>
          <a:xfrm>
            <a:off x="755650" y="1341438"/>
            <a:ext cx="723900" cy="579437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zh-CN" sz="3200" b="1" err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jī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2415" name="矩形 102414"/>
          <p:cNvSpPr/>
          <p:nvPr/>
        </p:nvSpPr>
        <p:spPr>
          <a:xfrm>
            <a:off x="2268538" y="1341438"/>
            <a:ext cx="812800" cy="579437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err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zhù</a:t>
            </a:r>
            <a:endParaRPr lang="en-US" altLang="zh-CN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2417" name="矩形 102416"/>
          <p:cNvSpPr/>
          <p:nvPr/>
        </p:nvSpPr>
        <p:spPr>
          <a:xfrm>
            <a:off x="3519488" y="1341438"/>
            <a:ext cx="633412" cy="579437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err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ti</a:t>
            </a:r>
            <a:r>
              <a:rPr lang="en-US" altLang="zh-CN" sz="3200" b="1" err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ě</a:t>
            </a:r>
            <a:endParaRPr lang="en-US" altLang="zh-CN" sz="32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19" name="矩形 102418"/>
          <p:cNvSpPr/>
          <p:nvPr/>
        </p:nvSpPr>
        <p:spPr>
          <a:xfrm>
            <a:off x="4456113" y="1341438"/>
            <a:ext cx="1241425" cy="579437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err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kèhán</a:t>
            </a:r>
            <a:endParaRPr lang="en-US" altLang="zh-CN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2421" name="矩形 102420"/>
          <p:cNvSpPr/>
          <p:nvPr/>
        </p:nvSpPr>
        <p:spPr>
          <a:xfrm>
            <a:off x="5956300" y="1336675"/>
            <a:ext cx="1285875" cy="579438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err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ānjiān</a:t>
            </a:r>
            <a:endParaRPr lang="en-US" altLang="zh-CN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2423" name="矩形 102422"/>
          <p:cNvSpPr/>
          <p:nvPr/>
        </p:nvSpPr>
        <p:spPr>
          <a:xfrm>
            <a:off x="7699375" y="1336675"/>
            <a:ext cx="700088" cy="579438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err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pèi</a:t>
            </a:r>
            <a:endParaRPr lang="en-US" altLang="zh-CN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2425" name="矩形 102424"/>
          <p:cNvSpPr/>
          <p:nvPr/>
        </p:nvSpPr>
        <p:spPr>
          <a:xfrm>
            <a:off x="1187450" y="2778125"/>
            <a:ext cx="969963" cy="57943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err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jiān</a:t>
            </a:r>
            <a:endParaRPr lang="en-US" altLang="zh-CN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2427" name="矩形 102426"/>
          <p:cNvSpPr/>
          <p:nvPr/>
        </p:nvSpPr>
        <p:spPr>
          <a:xfrm>
            <a:off x="2411413" y="2781300"/>
            <a:ext cx="1030287" cy="57943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err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yān</a:t>
            </a:r>
            <a:endParaRPr lang="en-US" altLang="zh-CN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2429" name="矩形 102428"/>
          <p:cNvSpPr/>
          <p:nvPr/>
        </p:nvSpPr>
        <p:spPr>
          <a:xfrm>
            <a:off x="4067175" y="2781300"/>
            <a:ext cx="1101725" cy="57943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err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ji</a:t>
            </a:r>
            <a:r>
              <a:rPr lang="en-US" altLang="zh-CN" sz="3200" b="1" err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ū</a:t>
            </a:r>
            <a:endParaRPr lang="en-US" altLang="zh-CN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31" name="矩形 102430"/>
          <p:cNvSpPr/>
          <p:nvPr/>
        </p:nvSpPr>
        <p:spPr>
          <a:xfrm>
            <a:off x="5845175" y="2781300"/>
            <a:ext cx="993775" cy="579438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err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róng</a:t>
            </a:r>
            <a:endParaRPr lang="en-US" altLang="zh-CN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2433" name="矩形 102432"/>
          <p:cNvSpPr/>
          <p:nvPr/>
        </p:nvSpPr>
        <p:spPr>
          <a:xfrm>
            <a:off x="7142163" y="2781300"/>
            <a:ext cx="993775" cy="579438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err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shuò</a:t>
            </a:r>
            <a:endParaRPr lang="en-US" altLang="zh-CN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2437" name="矩形 102436"/>
          <p:cNvSpPr/>
          <p:nvPr/>
        </p:nvSpPr>
        <p:spPr>
          <a:xfrm>
            <a:off x="1093788" y="4221163"/>
            <a:ext cx="744537" cy="579437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err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tuò</a:t>
            </a:r>
            <a:endParaRPr lang="en-US" altLang="zh-CN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2439" name="矩形 102438"/>
          <p:cNvSpPr/>
          <p:nvPr/>
        </p:nvSpPr>
        <p:spPr>
          <a:xfrm>
            <a:off x="2163763" y="4221163"/>
            <a:ext cx="1444625" cy="579437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err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zhuāng</a:t>
            </a:r>
            <a:endParaRPr lang="en-US" altLang="zh-CN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2441" name="矩形 102440"/>
          <p:cNvSpPr/>
          <p:nvPr/>
        </p:nvSpPr>
        <p:spPr>
          <a:xfrm>
            <a:off x="4333875" y="4221163"/>
            <a:ext cx="835025" cy="579437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err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huò</a:t>
            </a:r>
            <a:endParaRPr lang="en-US" altLang="zh-CN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2443" name="矩形 102442"/>
          <p:cNvSpPr/>
          <p:nvPr/>
        </p:nvSpPr>
        <p:spPr>
          <a:xfrm>
            <a:off x="6170613" y="4221163"/>
            <a:ext cx="1016000" cy="579437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err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zhuó</a:t>
            </a:r>
            <a:endParaRPr lang="en-US" altLang="zh-CN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2445" name="矩形 102444"/>
          <p:cNvSpPr/>
          <p:nvPr/>
        </p:nvSpPr>
        <p:spPr>
          <a:xfrm>
            <a:off x="7369175" y="4221163"/>
            <a:ext cx="874713" cy="57943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err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tiē</a:t>
            </a:r>
            <a:endParaRPr lang="en-US" altLang="zh-CN" sz="32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2452" name="动作按钮: 文档 102451">
            <a:hlinkClick r:id="" action="ppaction://noaction"/>
          </p:cNvPr>
          <p:cNvSpPr/>
          <p:nvPr/>
        </p:nvSpPr>
        <p:spPr>
          <a:xfrm>
            <a:off x="7667625" y="6092825"/>
            <a:ext cx="576263" cy="431800"/>
          </a:xfrm>
          <a:prstGeom prst="actionButtonDocumen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3" grpId="0"/>
      <p:bldP spid="102415" grpId="0"/>
      <p:bldP spid="102417" grpId="0"/>
      <p:bldP spid="102419" grpId="0"/>
      <p:bldP spid="102421" grpId="0"/>
      <p:bldP spid="102423" grpId="0"/>
      <p:bldP spid="102425" grpId="0"/>
      <p:bldP spid="102427" grpId="0"/>
      <p:bldP spid="102429" grpId="0"/>
      <p:bldP spid="102431" grpId="0"/>
      <p:bldP spid="102433" grpId="0"/>
      <p:bldP spid="102437" grpId="0"/>
      <p:bldP spid="102439" grpId="0"/>
      <p:bldP spid="102441" grpId="0"/>
      <p:bldP spid="102443" grpId="0"/>
      <p:bldP spid="1024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116" name="文本框 388115"/>
          <p:cNvSpPr txBox="1"/>
          <p:nvPr/>
        </p:nvSpPr>
        <p:spPr>
          <a:xfrm>
            <a:off x="3048000" y="1447800"/>
            <a:ext cx="3657600" cy="347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唧唧</a:t>
            </a:r>
            <a:r>
              <a:rPr lang="zh-CN" altLang="en-US" sz="4000" b="1" dirty="0">
                <a:solidFill>
                  <a:srgbClr val="2C41DA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复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唧唧，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木兰当户织。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不闻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机杼声，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2C41DA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唯闻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女         息。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749165" y="4119245"/>
            <a:ext cx="896620" cy="76835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  </a:t>
            </a:r>
            <a:r>
              <a:rPr lang="zh-CN" altLang="en-US" sz="4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叹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   </a:t>
            </a:r>
            <a:r>
              <a:rPr lang="en-US" altLang="zh-CN" dirty="0"/>
              <a:t> </a:t>
            </a:r>
          </a:p>
        </p:txBody>
      </p:sp>
      <p:sp>
        <p:nvSpPr>
          <p:cNvPr id="23561" name="文本框 23560"/>
          <p:cNvSpPr txBox="1"/>
          <p:nvPr/>
        </p:nvSpPr>
        <p:spPr>
          <a:xfrm>
            <a:off x="294640" y="153035"/>
            <a:ext cx="2376488" cy="641350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dirty="0">
                <a:solidFill>
                  <a:srgbClr val="FF3399"/>
                </a:solidFill>
                <a:latin typeface="Times New Roman" panose="02020603050405020304" pitchFamily="18" charset="0"/>
              </a:rPr>
              <a:t>朗读指导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10935" y="1799590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人未出场声先闻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48730" y="4282440"/>
            <a:ext cx="24618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渲染女孩辗转难眠，忧愁苦闷。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48064" y="260648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停机叹息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8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8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8116" grpId="0"/>
      <p:bldP spid="2" grpId="0" animBg="1"/>
      <p:bldP spid="23561" grpId="0" animBg="1"/>
      <p:bldP spid="3" grpId="0"/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63" name="文本框 390162"/>
          <p:cNvSpPr txBox="1"/>
          <p:nvPr/>
        </p:nvSpPr>
        <p:spPr>
          <a:xfrm>
            <a:off x="555308" y="1368108"/>
            <a:ext cx="3789362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问女何所思，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问女何所忆。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女亦无所思，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女亦无所忆。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昨夜见军帖，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可汗大点兵，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90164" name="文本框 390163"/>
          <p:cNvSpPr txBox="1"/>
          <p:nvPr/>
        </p:nvSpPr>
        <p:spPr>
          <a:xfrm>
            <a:off x="4819650" y="1196975"/>
            <a:ext cx="3281363" cy="527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军书十二卷，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2C41DA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卷卷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有爷名。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阿爷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无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大儿，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木兰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无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长兄，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愿为市鞍马，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从此替爷征。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3561" name="文本框 23560"/>
          <p:cNvSpPr txBox="1"/>
          <p:nvPr/>
        </p:nvSpPr>
        <p:spPr>
          <a:xfrm>
            <a:off x="82550" y="109220"/>
            <a:ext cx="2464435" cy="645160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dirty="0">
                <a:solidFill>
                  <a:srgbClr val="FF3399"/>
                </a:solidFill>
                <a:latin typeface="Times New Roman" panose="02020603050405020304" pitchFamily="18" charset="0"/>
              </a:rPr>
              <a:t>朗</a:t>
            </a:r>
            <a:r>
              <a:rPr lang="zh-CN" altLang="en-US" sz="3600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读</a:t>
            </a:r>
            <a:r>
              <a:rPr lang="zh-CN" altLang="en-US" sz="3600" dirty="0" smtClean="0">
                <a:solidFill>
                  <a:srgbClr val="FF3399"/>
                </a:solidFill>
              </a:rPr>
              <a:t>展示</a:t>
            </a:r>
            <a:endParaRPr lang="zh-CN" altLang="en-US" sz="3600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49445" y="294005"/>
            <a:ext cx="409511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决定从军</a:t>
            </a:r>
            <a:endParaRPr lang="zh-CN" altLang="en-US" sz="4000"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7772400" cy="6048672"/>
          </a:xfrm>
        </p:spPr>
        <p:txBody>
          <a:bodyPr/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鸟无声兮山寂寂，夜正长兮风渐浙，魂魄结兮天沉沉， 鬼神聚兮云幂幂，日光寒兮草短，月色苦兮霜白。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矩形 23554"/>
          <p:cNvSpPr/>
          <p:nvPr/>
        </p:nvSpPr>
        <p:spPr>
          <a:xfrm>
            <a:off x="2195513" y="836613"/>
            <a:ext cx="5029200" cy="5649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2C41DA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东</a:t>
            </a:r>
            <a:r>
              <a:rPr lang="zh-CN" altLang="en-US" sz="2800" b="0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市买骏马，</a:t>
            </a:r>
            <a:r>
              <a:rPr lang="zh-CN" altLang="en-US" sz="2800" b="1" dirty="0">
                <a:solidFill>
                  <a:srgbClr val="2C41DA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西</a:t>
            </a:r>
            <a:r>
              <a:rPr lang="zh-CN" altLang="en-US" sz="2800" b="0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市买鞍鞯，</a:t>
            </a: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2C41DA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南</a:t>
            </a:r>
            <a:r>
              <a:rPr lang="zh-CN" altLang="en-US" sz="2800" b="0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市买辔头，</a:t>
            </a:r>
            <a:r>
              <a:rPr lang="zh-CN" altLang="en-US" sz="2800" b="1" dirty="0">
                <a:solidFill>
                  <a:srgbClr val="2C41DA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北</a:t>
            </a:r>
            <a:r>
              <a:rPr lang="zh-CN" altLang="en-US" sz="2800" b="0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市买长鞭。</a:t>
            </a: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旦</a:t>
            </a:r>
            <a:r>
              <a:rPr lang="zh-CN" altLang="en-US" sz="2800" b="0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辞爷娘去，</a:t>
            </a:r>
            <a:r>
              <a:rPr lang="zh-CN" altLang="en-US" sz="2800" b="1" dirty="0">
                <a:solidFill>
                  <a:srgbClr val="FF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暮</a:t>
            </a:r>
            <a:r>
              <a:rPr lang="zh-CN" altLang="en-US" sz="2800" b="0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宿黄河边，</a:t>
            </a: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不闻</a:t>
            </a:r>
            <a:r>
              <a:rPr lang="zh-CN" altLang="en-US" sz="2800" b="0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爷娘唤女声，</a:t>
            </a: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CC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但闻</a:t>
            </a:r>
            <a:r>
              <a:rPr lang="zh-CN" altLang="en-US" sz="2800" b="0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黄河流水鸣溅溅。</a:t>
            </a: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旦</a:t>
            </a:r>
            <a:r>
              <a:rPr lang="zh-CN" altLang="en-US" sz="2800" b="0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辞黄河去，</a:t>
            </a:r>
            <a:r>
              <a:rPr lang="zh-CN" altLang="en-US" sz="2800" b="1" dirty="0">
                <a:solidFill>
                  <a:srgbClr val="FF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暮</a:t>
            </a:r>
            <a:r>
              <a:rPr lang="zh-CN" altLang="en-US" sz="2800" b="0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至黑山头，</a:t>
            </a: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不闻</a:t>
            </a:r>
            <a:r>
              <a:rPr lang="zh-CN" altLang="en-US" sz="2800" b="0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爷娘唤女声，</a:t>
            </a:r>
            <a:endParaRPr lang="zh-CN" altLang="en-US" sz="800" b="0" dirty="0">
              <a:solidFill>
                <a:schemeClr val="bg1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但闻</a:t>
            </a:r>
            <a:r>
              <a:rPr lang="zh-CN" altLang="en-US" sz="2800" b="0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燕山胡骑鸣啾啾。</a:t>
            </a:r>
          </a:p>
          <a:p>
            <a:pPr algn="l">
              <a:spcBef>
                <a:spcPct val="50000"/>
              </a:spcBef>
            </a:pPr>
            <a:endParaRPr lang="zh-CN" altLang="en-US" sz="2800" b="0" dirty="0">
              <a:solidFill>
                <a:schemeClr val="tx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7019925" y="1268413"/>
            <a:ext cx="187325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急骤跳跃，活泼明快</a:t>
            </a:r>
          </a:p>
        </p:txBody>
      </p:sp>
      <p:sp>
        <p:nvSpPr>
          <p:cNvPr id="23558" name="文本框 23557"/>
          <p:cNvSpPr txBox="1"/>
          <p:nvPr/>
        </p:nvSpPr>
        <p:spPr>
          <a:xfrm>
            <a:off x="6863715" y="2708275"/>
            <a:ext cx="175260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旦、暮”</a:t>
            </a:r>
            <a:r>
              <a:rPr lang="zh-CN" altLang="en-US" b="0" dirty="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重读，上下句之间要读得似断实连。“</a:t>
            </a:r>
            <a:r>
              <a:rPr lang="zh-CN" altLang="en-US" b="1" dirty="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不闻、但闻</a:t>
            </a:r>
            <a:r>
              <a:rPr lang="zh-CN" altLang="en-US" b="0" dirty="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”重读，两句要前轻后重，读出对亲人的眷恋之情。</a:t>
            </a:r>
          </a:p>
        </p:txBody>
      </p:sp>
      <p:sp>
        <p:nvSpPr>
          <p:cNvPr id="23559" name="右大括号 23558"/>
          <p:cNvSpPr/>
          <p:nvPr/>
        </p:nvSpPr>
        <p:spPr>
          <a:xfrm>
            <a:off x="6372225" y="2708275"/>
            <a:ext cx="76200" cy="3048000"/>
          </a:xfrm>
          <a:prstGeom prst="rightBrace">
            <a:avLst>
              <a:gd name="adj1" fmla="val 333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0" name="右大括号 23559"/>
          <p:cNvSpPr/>
          <p:nvPr/>
        </p:nvSpPr>
        <p:spPr>
          <a:xfrm>
            <a:off x="6443663" y="1125538"/>
            <a:ext cx="76200" cy="762000"/>
          </a:xfrm>
          <a:prstGeom prst="rightBrace">
            <a:avLst>
              <a:gd name="adj1" fmla="val 83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1" name="文本框 23560"/>
          <p:cNvSpPr txBox="1"/>
          <p:nvPr/>
        </p:nvSpPr>
        <p:spPr>
          <a:xfrm>
            <a:off x="148590" y="42545"/>
            <a:ext cx="2818130" cy="645160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dirty="0">
                <a:solidFill>
                  <a:srgbClr val="FF3399"/>
                </a:solidFill>
                <a:latin typeface="Times New Roman" panose="02020603050405020304" pitchFamily="18" charset="0"/>
              </a:rPr>
              <a:t>朗读指导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3520" y="3431540"/>
            <a:ext cx="140716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 dirty="0">
                <a:solidFill>
                  <a:srgbClr val="0000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征途思亲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  <p:bldP spid="23561" grpId="0" animBg="1"/>
      <p:bldP spid="2" grpId="0"/>
    </p:bldLst>
  </p:timing>
</p:sld>
</file>

<file path=ppt/theme/theme1.xml><?xml version="1.0" encoding="utf-8"?>
<a:theme xmlns:a="http://schemas.openxmlformats.org/drawingml/2006/main" name="77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0000FF"/>
      </a:hlink>
      <a:folHlink>
        <a:srgbClr val="0000FF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783"/>
        </a:accent4>
        <a:accent5>
          <a:srgbClr val="F4FCE5"/>
        </a:accent5>
        <a:accent6>
          <a:srgbClr val="D3DDE5"/>
        </a:accent6>
        <a:hlink>
          <a:srgbClr val="0000CC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783"/>
        </a:accent4>
        <a:accent5>
          <a:srgbClr val="F4FCE5"/>
        </a:accent5>
        <a:accent6>
          <a:srgbClr val="D3DDE5"/>
        </a:accent6>
        <a:hlink>
          <a:srgbClr val="0000CC"/>
        </a:hlink>
        <a:folHlink>
          <a:srgbClr val="00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00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0000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77</Template>
  <TotalTime>130</TotalTime>
  <Words>1686</Words>
  <Application>Microsoft Office PowerPoint</Application>
  <PresentationFormat>全屏显示(4:3)</PresentationFormat>
  <Paragraphs>202</Paragraphs>
  <Slides>24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77</vt:lpstr>
      <vt:lpstr>豫剧</vt:lpstr>
      <vt:lpstr>美国态度：每个人都是充满了感情的——无论她是不是英雄，而中国人一碰到英雄人物便严肃得不得了，总想把他往高、大、全上弄，最后在历史的长河中风化成一个古老的符号，活泼不得，这便是我们的民族英雄会在美国人手中宣传开去的原因。 </vt:lpstr>
      <vt:lpstr>幻灯片 3</vt:lpstr>
      <vt:lpstr>幻灯片 4</vt:lpstr>
      <vt:lpstr>拼音知多少？</vt:lpstr>
      <vt:lpstr>幻灯片 6</vt:lpstr>
      <vt:lpstr>幻灯片 7</vt:lpstr>
      <vt:lpstr>鸟无声兮山寂寂，夜正长兮风渐浙，魂魄结兮天沉沉， 鬼神聚兮云幂幂，日光寒兮草短，月色苦兮霜白。 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豫剧</dc:title>
  <dc:creator>huxiao</dc:creator>
  <cp:lastModifiedBy>Administrator</cp:lastModifiedBy>
  <cp:revision>25</cp:revision>
  <dcterms:created xsi:type="dcterms:W3CDTF">2000-12-09T21:27:00Z</dcterms:created>
  <dcterms:modified xsi:type="dcterms:W3CDTF">2018-03-20T03:16:05Z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