
<file path=[Content_Types].xml><?xml version="1.0" encoding="utf-8"?>
<Types xmlns="http://schemas.openxmlformats.org/package/2006/content-types">
  <Default Extension="jpeg" ContentType="image/jpe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64" r:id="rId3"/>
    <p:sldId id="286" r:id="rId4"/>
    <p:sldId id="293" r:id="rId5"/>
    <p:sldId id="294" r:id="rId6"/>
    <p:sldId id="287" r:id="rId8"/>
    <p:sldId id="288" r:id="rId9"/>
    <p:sldId id="292" r:id="rId10"/>
    <p:sldId id="289" r:id="rId11"/>
    <p:sldId id="290" r:id="rId12"/>
    <p:sldId id="291" r:id="rId13"/>
    <p:sldId id="274" r:id="rId14"/>
    <p:sldId id="278" r:id="rId15"/>
    <p:sldId id="295" r:id="rId16"/>
    <p:sldId id="296" r:id="rId17"/>
    <p:sldId id="297" r:id="rId18"/>
    <p:sldId id="298" r:id="rId19"/>
    <p:sldId id="299" r:id="rId20"/>
    <p:sldId id="300" r:id="rId21"/>
    <p:sldId id="301" r:id="rId22"/>
    <p:sldId id="302" r:id="rId23"/>
    <p:sldId id="303" r:id="rId24"/>
    <p:sldId id="313" r:id="rId25"/>
    <p:sldId id="284" r:id="rId26"/>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49" autoAdjust="0"/>
    <p:restoredTop sz="94660"/>
  </p:normalViewPr>
  <p:slideViewPr>
    <p:cSldViewPr>
      <p:cViewPr varScale="1">
        <p:scale>
          <a:sx n="110" d="100"/>
          <a:sy n="110" d="100"/>
        </p:scale>
        <p:origin x="-870"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91C77574-CEF5-4EBC-88F7-B79022C93A1A}" type="datetimeFigureOut">
              <a:rPr lang="zh-CN" altLang="en-US"/>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2F7E4DED-962A-45D4-B05D-DEDA27B07E3F}"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3"/>
          <p:cNvSpPr txBox="1">
            <a:spLocks noGrp="1" noChangeArrowheads="1"/>
          </p:cNvSpPr>
          <p:nvPr/>
        </p:nvSpPr>
        <p:spPr bwMode="auto">
          <a:xfrm>
            <a:off x="3884613" y="0"/>
            <a:ext cx="2971800" cy="457200"/>
          </a:xfrm>
          <a:prstGeom prst="rect">
            <a:avLst/>
          </a:prstGeom>
          <a:noFill/>
          <a:ln w="9525">
            <a:noFill/>
            <a:miter lim="800000"/>
          </a:ln>
        </p:spPr>
        <p:txBody>
          <a:bodyPr/>
          <a:lstStyle/>
          <a:p>
            <a:pPr algn="r"/>
            <a:fld id="{DDB7E57D-81DE-4B98-8677-6A8C3F725D12}" type="datetime10">
              <a:rPr lang="zh-CN" altLang="en-US" sz="1200"/>
            </a:fld>
            <a:endParaRPr lang="en-US" altLang="zh-CN" sz="1200"/>
          </a:p>
        </p:txBody>
      </p:sp>
      <p:sp>
        <p:nvSpPr>
          <p:cNvPr id="44035" name="Rectangle 7"/>
          <p:cNvSpPr txBox="1">
            <a:spLocks noGrp="1" noChangeArrowheads="1"/>
          </p:cNvSpPr>
          <p:nvPr/>
        </p:nvSpPr>
        <p:spPr bwMode="auto">
          <a:xfrm>
            <a:off x="3884613" y="8685213"/>
            <a:ext cx="2971800" cy="457200"/>
          </a:xfrm>
          <a:prstGeom prst="rect">
            <a:avLst/>
          </a:prstGeom>
          <a:noFill/>
          <a:ln w="9525">
            <a:noFill/>
            <a:miter lim="800000"/>
          </a:ln>
        </p:spPr>
        <p:txBody>
          <a:bodyPr anchor="b"/>
          <a:lstStyle/>
          <a:p>
            <a:pPr algn="r"/>
            <a:fld id="{1E25035D-A1C3-4913-AF79-B2D6332EF5A6}" type="slidenum">
              <a:rPr lang="en-US" altLang="zh-CN" sz="1200"/>
            </a:fld>
            <a:endParaRPr lang="en-US" altLang="zh-CN" sz="1200"/>
          </a:p>
        </p:txBody>
      </p:sp>
      <p:sp>
        <p:nvSpPr>
          <p:cNvPr id="44036" name="Rectangle 2"/>
          <p:cNvSpPr>
            <a:spLocks noRot="1" noChangeArrowheads="1" noTextEdit="1"/>
          </p:cNvSpPr>
          <p:nvPr>
            <p:ph type="sldImg"/>
          </p:nvPr>
        </p:nvSpPr>
        <p:spPr bwMode="auto">
          <a:noFill/>
          <a:ln>
            <a:solidFill>
              <a:srgbClr val="000000"/>
            </a:solidFill>
            <a:miter lim="800000"/>
          </a:ln>
        </p:spPr>
      </p:sp>
      <p:sp>
        <p:nvSpPr>
          <p:cNvPr id="44037" name="Rectangle 3"/>
          <p:cNvSpPr>
            <a:spLocks noGrp="1" noChangeArrowheads="1"/>
          </p:cNvSpPr>
          <p:nvPr>
            <p:ph type="body" idx="1"/>
          </p:nvPr>
        </p:nvSpPr>
        <p:spPr bwMode="auto">
          <a:noFill/>
        </p:spPr>
        <p:txBody>
          <a:bodyPr wrap="square" numCol="1" anchor="t" anchorCtr="0" compatLnSpc="1"/>
          <a:lstStyle/>
          <a:p>
            <a:pPr eaLnBrk="1" hangingPunct="1"/>
            <a:endParaRPr lang="zh-CN"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幻灯片图像占位符 1"/>
          <p:cNvSpPr>
            <a:spLocks noGrp="1" noRot="1" noChangeAspect="1"/>
          </p:cNvSpPr>
          <p:nvPr>
            <p:ph type="sldImg"/>
          </p:nvPr>
        </p:nvSpPr>
        <p:spPr bwMode="auto">
          <a:noFill/>
          <a:ln>
            <a:solidFill>
              <a:srgbClr val="000000"/>
            </a:solidFill>
            <a:miter lim="800000"/>
          </a:ln>
        </p:spPr>
      </p:sp>
      <p:sp>
        <p:nvSpPr>
          <p:cNvPr id="17410"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17411" name="灯片编号占位符 3"/>
          <p:cNvSpPr>
            <a:spLocks noGrp="1"/>
          </p:cNvSpPr>
          <p:nvPr>
            <p:ph type="sldNum" sz="quarter" idx="5"/>
          </p:nvPr>
        </p:nvSpPr>
        <p:spPr bwMode="auto">
          <a:noFill/>
          <a:ln>
            <a:miter lim="800000"/>
          </a:ln>
        </p:spPr>
        <p:txBody>
          <a:bodyPr wrap="square" numCol="1" anchorCtr="0" compatLnSpc="1"/>
          <a:lstStyle/>
          <a:p>
            <a:fld id="{0CCC6D6C-3653-437F-B84C-D1BE12C0D9F1}" type="slidenum">
              <a:rPr lang="zh-CN" altLang="en-US" smtClean="0"/>
            </a:fld>
            <a:endParaRPr lang="en-US"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幻灯片图像占位符 1"/>
          <p:cNvSpPr>
            <a:spLocks noGrp="1" noRot="1" noChangeAspect="1"/>
          </p:cNvSpPr>
          <p:nvPr>
            <p:ph type="sldImg"/>
          </p:nvPr>
        </p:nvSpPr>
        <p:spPr bwMode="auto">
          <a:noFill/>
          <a:ln>
            <a:solidFill>
              <a:srgbClr val="000000"/>
            </a:solidFill>
            <a:miter lim="800000"/>
          </a:ln>
        </p:spPr>
      </p:sp>
      <p:sp>
        <p:nvSpPr>
          <p:cNvPr id="20482"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0483" name="灯片编号占位符 3"/>
          <p:cNvSpPr>
            <a:spLocks noGrp="1"/>
          </p:cNvSpPr>
          <p:nvPr>
            <p:ph type="sldNum" sz="quarter" idx="5"/>
          </p:nvPr>
        </p:nvSpPr>
        <p:spPr bwMode="auto">
          <a:noFill/>
          <a:ln>
            <a:miter lim="800000"/>
          </a:ln>
        </p:spPr>
        <p:txBody>
          <a:bodyPr wrap="square" numCol="1" anchorCtr="0" compatLnSpc="1"/>
          <a:lstStyle/>
          <a:p>
            <a:fld id="{382B8667-EB90-4342-BA49-1649E971CE5D}" type="slidenum">
              <a:rPr lang="zh-CN" altLang="en-US" smtClean="0"/>
            </a:fld>
            <a:endParaRPr lang="en-US"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幻灯片图像占位符 1"/>
          <p:cNvSpPr>
            <a:spLocks noGrp="1" noRot="1" noChangeAspect="1"/>
          </p:cNvSpPr>
          <p:nvPr>
            <p:ph type="sldImg"/>
          </p:nvPr>
        </p:nvSpPr>
        <p:spPr bwMode="auto">
          <a:noFill/>
          <a:ln>
            <a:solidFill>
              <a:srgbClr val="000000"/>
            </a:solidFill>
            <a:miter lim="800000"/>
          </a:ln>
        </p:spPr>
      </p:sp>
      <p:sp>
        <p:nvSpPr>
          <p:cNvPr id="24578"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4579" name="灯片编号占位符 3"/>
          <p:cNvSpPr>
            <a:spLocks noGrp="1"/>
          </p:cNvSpPr>
          <p:nvPr>
            <p:ph type="sldNum" sz="quarter" idx="5"/>
          </p:nvPr>
        </p:nvSpPr>
        <p:spPr bwMode="auto">
          <a:noFill/>
          <a:ln>
            <a:miter lim="800000"/>
          </a:ln>
        </p:spPr>
        <p:txBody>
          <a:bodyPr wrap="square" numCol="1" anchorCtr="0" compatLnSpc="1"/>
          <a:lstStyle/>
          <a:p>
            <a:fld id="{EF5EFCA9-7117-4C97-AFB5-C3BE8D8A1069}" type="slidenum">
              <a:rPr lang="zh-CN" altLang="en-US" smtClean="0"/>
            </a:fld>
            <a:endParaRPr lang="en-US"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矩形 6"/>
          <p:cNvSpPr/>
          <p:nvPr/>
        </p:nvSpPr>
        <p:spPr>
          <a:xfrm>
            <a:off x="685800" y="3197225"/>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标题 1"/>
          <p:cNvSpPr>
            <a:spLocks noGrp="1"/>
          </p:cNvSpPr>
          <p:nvPr>
            <p:ph type="ctrTitle"/>
          </p:nvPr>
        </p:nvSpPr>
        <p:spPr>
          <a:xfrm>
            <a:off x="685800" y="1676401"/>
            <a:ext cx="7772400" cy="1538286"/>
          </a:xfrm>
        </p:spPr>
        <p:txBody>
          <a:bodyPr anchor="b"/>
          <a:lstStyle/>
          <a:p>
            <a:r>
              <a:rPr lang="zh-CN" altLang="en-US" smtClean="0"/>
              <a:t>单击此处编辑母版标题样式</a:t>
            </a:r>
            <a:endParaRPr lang="en-US"/>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a:p>
        </p:txBody>
      </p:sp>
      <p:sp>
        <p:nvSpPr>
          <p:cNvPr id="5" name="日期占位符 3"/>
          <p:cNvSpPr>
            <a:spLocks noGrp="1"/>
          </p:cNvSpPr>
          <p:nvPr>
            <p:ph type="dt" sz="half" idx="10"/>
          </p:nvPr>
        </p:nvSpPr>
        <p:spPr/>
        <p:txBody>
          <a:bodyPr/>
          <a:lstStyle>
            <a:lvl1pPr>
              <a:defRPr/>
            </a:lvl1pPr>
          </a:lstStyle>
          <a:p>
            <a:pPr>
              <a:defRPr/>
            </a:pPr>
            <a:fld id="{950C78A1-DFBE-4408-B03B-3367828CD93D}"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A0DF89F5-5382-4F65-837A-C97C89DC3D91}"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4" name="矩形 6"/>
          <p:cNvSpPr/>
          <p:nvPr/>
        </p:nvSpPr>
        <p:spPr>
          <a:xfrm>
            <a:off x="457200" y="1411288"/>
            <a:ext cx="8229600" cy="17462"/>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日期占位符 3"/>
          <p:cNvSpPr>
            <a:spLocks noGrp="1"/>
          </p:cNvSpPr>
          <p:nvPr>
            <p:ph type="dt" sz="half" idx="10"/>
          </p:nvPr>
        </p:nvSpPr>
        <p:spPr/>
        <p:txBody>
          <a:bodyPr/>
          <a:lstStyle>
            <a:lvl1pPr>
              <a:defRPr/>
            </a:lvl1pPr>
          </a:lstStyle>
          <a:p>
            <a:pPr>
              <a:defRPr/>
            </a:pPr>
            <a:fld id="{2FA069DA-6A7C-4991-953F-BD4AA14370B4}"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1BB71F43-FEC9-4256-800F-98C2888173BB}"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38"/>
            <a:ext cx="6686568" cy="601188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3"/>
          <p:cNvSpPr>
            <a:spLocks noGrp="1"/>
          </p:cNvSpPr>
          <p:nvPr>
            <p:ph type="dt" sz="half" idx="10"/>
          </p:nvPr>
        </p:nvSpPr>
        <p:spPr/>
        <p:txBody>
          <a:bodyPr/>
          <a:lstStyle>
            <a:lvl1pPr>
              <a:defRPr/>
            </a:lvl1pPr>
          </a:lstStyle>
          <a:p>
            <a:pPr>
              <a:defRPr/>
            </a:pPr>
            <a:fld id="{AE278D64-E215-4D89-96E5-B06B1CD92E29}"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310597C-1DF5-4299-A39B-9029FC1DC480}"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矩形 6"/>
          <p:cNvSpPr/>
          <p:nvPr/>
        </p:nvSpPr>
        <p:spPr>
          <a:xfrm>
            <a:off x="457200" y="1411288"/>
            <a:ext cx="8229600" cy="17462"/>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日期占位符 3"/>
          <p:cNvSpPr>
            <a:spLocks noGrp="1"/>
          </p:cNvSpPr>
          <p:nvPr>
            <p:ph type="dt" sz="half" idx="10"/>
          </p:nvPr>
        </p:nvSpPr>
        <p:spPr>
          <a:xfrm>
            <a:off x="73025" y="6400800"/>
            <a:ext cx="3200400" cy="284163"/>
          </a:xfrm>
        </p:spPr>
        <p:txBody>
          <a:bodyPr/>
          <a:lstStyle>
            <a:lvl1pPr>
              <a:defRPr/>
            </a:lvl1pPr>
          </a:lstStyle>
          <a:p>
            <a:pPr>
              <a:defRPr/>
            </a:pPr>
            <a:fld id="{D0EF4274-F333-40D4-AEB4-43A18B5ECF99}" type="datetimeFigureOut">
              <a:rPr lang="zh-CN" altLang="en-US"/>
            </a:fld>
            <a:endParaRPr lang="zh-CN" altLang="en-US"/>
          </a:p>
        </p:txBody>
      </p:sp>
      <p:sp>
        <p:nvSpPr>
          <p:cNvPr id="6" name="页脚占位符 4"/>
          <p:cNvSpPr>
            <a:spLocks noGrp="1"/>
          </p:cNvSpPr>
          <p:nvPr>
            <p:ph type="ftr" sz="quarter" idx="11"/>
          </p:nvPr>
        </p:nvSpPr>
        <p:spPr>
          <a:xfrm>
            <a:off x="5330825" y="6400800"/>
            <a:ext cx="3733800" cy="284163"/>
          </a:xfrm>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ACECB3D-526D-4742-9181-3EB193E23F2A}"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矩形 6"/>
          <p:cNvSpPr/>
          <p:nvPr/>
        </p:nvSpPr>
        <p:spPr>
          <a:xfrm>
            <a:off x="685800" y="3143250"/>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r>
              <a:rPr lang="zh-CN" altLang="en-US" smtClean="0"/>
              <a:t>单击此处编辑母版标题样式</a:t>
            </a:r>
            <a:endParaRPr lang="en-US"/>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日期占位符 3"/>
          <p:cNvSpPr>
            <a:spLocks noGrp="1"/>
          </p:cNvSpPr>
          <p:nvPr>
            <p:ph type="dt" sz="half" idx="10"/>
          </p:nvPr>
        </p:nvSpPr>
        <p:spPr/>
        <p:txBody>
          <a:bodyPr/>
          <a:lstStyle>
            <a:lvl1pPr>
              <a:defRPr/>
            </a:lvl1pPr>
          </a:lstStyle>
          <a:p>
            <a:pPr>
              <a:defRPr/>
            </a:pPr>
            <a:fld id="{796E370B-15EF-44CA-932D-A8F87F1E5568}"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E813E5D-BC48-49EF-99AB-A992ED58258F}"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5" name="矩形 7"/>
          <p:cNvSpPr/>
          <p:nvPr/>
        </p:nvSpPr>
        <p:spPr>
          <a:xfrm>
            <a:off x="457200" y="1411288"/>
            <a:ext cx="8229600" cy="17462"/>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6" name="日期占位符 4"/>
          <p:cNvSpPr>
            <a:spLocks noGrp="1"/>
          </p:cNvSpPr>
          <p:nvPr>
            <p:ph type="dt" sz="half" idx="10"/>
          </p:nvPr>
        </p:nvSpPr>
        <p:spPr/>
        <p:txBody>
          <a:bodyPr/>
          <a:lstStyle>
            <a:lvl1pPr>
              <a:defRPr/>
            </a:lvl1pPr>
          </a:lstStyle>
          <a:p>
            <a:pPr>
              <a:defRPr/>
            </a:pPr>
            <a:fld id="{611AC13A-1C13-4A96-8669-08C5D7B56F09}" type="datetimeFigureOut">
              <a:rPr lang="zh-CN" altLang="en-US"/>
            </a:fld>
            <a:endParaRPr lang="zh-CN" altLang="en-US"/>
          </a:p>
        </p:txBody>
      </p:sp>
      <p:sp>
        <p:nvSpPr>
          <p:cNvPr id="7" name="页脚占位符 5"/>
          <p:cNvSpPr>
            <a:spLocks noGrp="1"/>
          </p:cNvSpPr>
          <p:nvPr>
            <p:ph type="ftr" sz="quarter" idx="11"/>
          </p:nvPr>
        </p:nvSpPr>
        <p:spPr/>
        <p:txBody>
          <a:bodyPr/>
          <a:lstStyle>
            <a:lvl1pPr>
              <a:defRPr/>
            </a:lvl1pPr>
          </a:lstStyle>
          <a:p>
            <a:pPr>
              <a:defRPr/>
            </a:pPr>
            <a:endParaRPr lang="zh-CN" altLang="en-US"/>
          </a:p>
        </p:txBody>
      </p:sp>
      <p:sp>
        <p:nvSpPr>
          <p:cNvPr id="8" name="灯片编号占位符 6"/>
          <p:cNvSpPr>
            <a:spLocks noGrp="1"/>
          </p:cNvSpPr>
          <p:nvPr>
            <p:ph type="sldNum" sz="quarter" idx="12"/>
          </p:nvPr>
        </p:nvSpPr>
        <p:spPr/>
        <p:txBody>
          <a:bodyPr/>
          <a:lstStyle>
            <a:lvl1pPr>
              <a:defRPr/>
            </a:lvl1pPr>
          </a:lstStyle>
          <a:p>
            <a:pPr>
              <a:defRPr/>
            </a:pPr>
            <a:fld id="{EC36140F-D284-484E-9F96-006317FD69C0}"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7" name="矩形 9"/>
          <p:cNvSpPr/>
          <p:nvPr/>
        </p:nvSpPr>
        <p:spPr>
          <a:xfrm>
            <a:off x="457200" y="1411288"/>
            <a:ext cx="8229600" cy="17462"/>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标题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8" name="日期占位符 6"/>
          <p:cNvSpPr>
            <a:spLocks noGrp="1"/>
          </p:cNvSpPr>
          <p:nvPr>
            <p:ph type="dt" sz="half" idx="10"/>
          </p:nvPr>
        </p:nvSpPr>
        <p:spPr/>
        <p:txBody>
          <a:bodyPr/>
          <a:lstStyle>
            <a:lvl1pPr>
              <a:defRPr/>
            </a:lvl1pPr>
          </a:lstStyle>
          <a:p>
            <a:pPr>
              <a:defRPr/>
            </a:pPr>
            <a:fld id="{887FFA5E-5D48-4AAD-B5B3-5F8F7D7C6F55}" type="datetimeFigureOut">
              <a:rPr lang="zh-CN" altLang="en-US"/>
            </a:fld>
            <a:endParaRPr lang="zh-CN" altLang="en-US"/>
          </a:p>
        </p:txBody>
      </p:sp>
      <p:sp>
        <p:nvSpPr>
          <p:cNvPr id="9" name="页脚占位符 7"/>
          <p:cNvSpPr>
            <a:spLocks noGrp="1"/>
          </p:cNvSpPr>
          <p:nvPr>
            <p:ph type="ftr" sz="quarter" idx="11"/>
          </p:nvPr>
        </p:nvSpPr>
        <p:spPr/>
        <p:txBody>
          <a:bodyPr/>
          <a:lstStyle>
            <a:lvl1pPr>
              <a:defRPr/>
            </a:lvl1pPr>
          </a:lstStyle>
          <a:p>
            <a:pPr>
              <a:defRPr/>
            </a:pPr>
            <a:endParaRPr lang="zh-CN" altLang="en-US"/>
          </a:p>
        </p:txBody>
      </p:sp>
      <p:sp>
        <p:nvSpPr>
          <p:cNvPr id="10" name="灯片编号占位符 8"/>
          <p:cNvSpPr>
            <a:spLocks noGrp="1"/>
          </p:cNvSpPr>
          <p:nvPr>
            <p:ph type="sldNum" sz="quarter" idx="12"/>
          </p:nvPr>
        </p:nvSpPr>
        <p:spPr/>
        <p:txBody>
          <a:bodyPr/>
          <a:lstStyle>
            <a:lvl1pPr>
              <a:defRPr/>
            </a:lvl1pPr>
          </a:lstStyle>
          <a:p>
            <a:pPr>
              <a:defRPr/>
            </a:pPr>
            <a:fld id="{91044644-154B-4B56-ABE5-2BD88FFB5B4D}"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矩形 5"/>
          <p:cNvSpPr/>
          <p:nvPr/>
        </p:nvSpPr>
        <p:spPr>
          <a:xfrm>
            <a:off x="457200" y="1411288"/>
            <a:ext cx="8229600" cy="17462"/>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4" name="日期占位符 2"/>
          <p:cNvSpPr>
            <a:spLocks noGrp="1"/>
          </p:cNvSpPr>
          <p:nvPr>
            <p:ph type="dt" sz="half" idx="10"/>
          </p:nvPr>
        </p:nvSpPr>
        <p:spPr/>
        <p:txBody>
          <a:bodyPr/>
          <a:lstStyle>
            <a:lvl1pPr>
              <a:defRPr/>
            </a:lvl1pPr>
          </a:lstStyle>
          <a:p>
            <a:pPr>
              <a:defRPr/>
            </a:pPr>
            <a:fld id="{9C0490BA-8992-48E1-95E7-AAFF5B5C597C}" type="datetimeFigureOut">
              <a:rPr lang="zh-CN" altLang="en-US"/>
            </a:fld>
            <a:endParaRPr lang="zh-CN" altLang="en-US"/>
          </a:p>
        </p:txBody>
      </p:sp>
      <p:sp>
        <p:nvSpPr>
          <p:cNvPr id="5" name="页脚占位符 3"/>
          <p:cNvSpPr>
            <a:spLocks noGrp="1"/>
          </p:cNvSpPr>
          <p:nvPr>
            <p:ph type="ftr" sz="quarter" idx="11"/>
          </p:nvPr>
        </p:nvSpPr>
        <p:spPr/>
        <p:txBody>
          <a:bodyPr/>
          <a:lstStyle>
            <a:lvl1pPr>
              <a:defRPr/>
            </a:lvl1pPr>
          </a:lstStyle>
          <a:p>
            <a:pPr>
              <a:defRPr/>
            </a:pPr>
            <a:endParaRPr lang="zh-CN" altLang="en-US"/>
          </a:p>
        </p:txBody>
      </p:sp>
      <p:sp>
        <p:nvSpPr>
          <p:cNvPr id="6" name="灯片编号占位符 4"/>
          <p:cNvSpPr>
            <a:spLocks noGrp="1"/>
          </p:cNvSpPr>
          <p:nvPr>
            <p:ph type="sldNum" sz="quarter" idx="12"/>
          </p:nvPr>
        </p:nvSpPr>
        <p:spPr/>
        <p:txBody>
          <a:bodyPr/>
          <a:lstStyle>
            <a:lvl1pPr>
              <a:defRPr/>
            </a:lvl1pPr>
          </a:lstStyle>
          <a:p>
            <a:pPr>
              <a:defRPr/>
            </a:pPr>
            <a:fld id="{3F9C0BD9-0024-4391-AD18-AA8ABE5574D3}"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Ref idx="1002">
        <a:schemeClr val="bg2"/>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fld id="{63F52C10-E482-4B3B-A1D8-B5DD61ADE6A7}" type="datetimeFigureOut">
              <a:rPr lang="zh-CN" altLang="en-US"/>
            </a:fld>
            <a:endParaRPr lang="zh-CN" altLang="en-US"/>
          </a:p>
        </p:txBody>
      </p:sp>
      <p:sp>
        <p:nvSpPr>
          <p:cNvPr id="3" name="页脚占位符 2"/>
          <p:cNvSpPr>
            <a:spLocks noGrp="1"/>
          </p:cNvSpPr>
          <p:nvPr>
            <p:ph type="ftr" sz="quarter" idx="11"/>
          </p:nvPr>
        </p:nvSpPr>
        <p:spPr/>
        <p:txBody>
          <a:bodyPr/>
          <a:lstStyle>
            <a:lvl1pPr>
              <a:defRPr/>
            </a:lvl1pPr>
          </a:lstStyle>
          <a:p>
            <a:pPr>
              <a:defRPr/>
            </a:pPr>
            <a:endParaRPr lang="zh-CN" altLang="en-US"/>
          </a:p>
        </p:txBody>
      </p:sp>
      <p:sp>
        <p:nvSpPr>
          <p:cNvPr id="4" name="灯片编号占位符 3"/>
          <p:cNvSpPr>
            <a:spLocks noGrp="1"/>
          </p:cNvSpPr>
          <p:nvPr>
            <p:ph type="sldNum" sz="quarter" idx="12"/>
          </p:nvPr>
        </p:nvSpPr>
        <p:spPr/>
        <p:txBody>
          <a:bodyPr/>
          <a:lstStyle>
            <a:lvl1pPr>
              <a:defRPr/>
            </a:lvl1pPr>
          </a:lstStyle>
          <a:p>
            <a:pPr>
              <a:defRPr/>
            </a:pPr>
            <a:fld id="{830B3C7A-7299-4831-953D-6193AF962247}" type="slidenum">
              <a:rPr lang="zh-CN" altLang="en-US"/>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矩形 7"/>
          <p:cNvSpPr/>
          <p:nvPr/>
        </p:nvSpPr>
        <p:spPr>
          <a:xfrm>
            <a:off x="2786063" y="1054100"/>
            <a:ext cx="5903912"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r>
              <a:rPr lang="zh-CN" altLang="en-US" smtClean="0"/>
              <a:t>单击此处编辑母版标题样式</a:t>
            </a:r>
            <a:endParaRPr lang="en-US"/>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6" name="日期占位符 4"/>
          <p:cNvSpPr>
            <a:spLocks noGrp="1"/>
          </p:cNvSpPr>
          <p:nvPr>
            <p:ph type="dt" sz="half" idx="10"/>
          </p:nvPr>
        </p:nvSpPr>
        <p:spPr/>
        <p:txBody>
          <a:bodyPr/>
          <a:lstStyle>
            <a:lvl1pPr>
              <a:defRPr/>
            </a:lvl1pPr>
          </a:lstStyle>
          <a:p>
            <a:pPr>
              <a:defRPr/>
            </a:pPr>
            <a:fld id="{AF9ED131-7C31-441B-991B-4165564E5806}" type="datetimeFigureOut">
              <a:rPr lang="zh-CN" altLang="en-US"/>
            </a:fld>
            <a:endParaRPr lang="zh-CN" altLang="en-US"/>
          </a:p>
        </p:txBody>
      </p:sp>
      <p:sp>
        <p:nvSpPr>
          <p:cNvPr id="7" name="页脚占位符 5"/>
          <p:cNvSpPr>
            <a:spLocks noGrp="1"/>
          </p:cNvSpPr>
          <p:nvPr>
            <p:ph type="ftr" sz="quarter" idx="11"/>
          </p:nvPr>
        </p:nvSpPr>
        <p:spPr/>
        <p:txBody>
          <a:bodyPr/>
          <a:lstStyle>
            <a:lvl1pPr>
              <a:defRPr/>
            </a:lvl1pPr>
          </a:lstStyle>
          <a:p>
            <a:pPr>
              <a:defRPr/>
            </a:pPr>
            <a:endParaRPr lang="zh-CN" altLang="en-US"/>
          </a:p>
        </p:txBody>
      </p:sp>
      <p:sp>
        <p:nvSpPr>
          <p:cNvPr id="8" name="灯片编号占位符 6"/>
          <p:cNvSpPr>
            <a:spLocks noGrp="1"/>
          </p:cNvSpPr>
          <p:nvPr>
            <p:ph type="sldNum" sz="quarter" idx="12"/>
          </p:nvPr>
        </p:nvSpPr>
        <p:spPr/>
        <p:txBody>
          <a:bodyPr/>
          <a:lstStyle>
            <a:lvl1pPr>
              <a:defRPr/>
            </a:lvl1pPr>
          </a:lstStyle>
          <a:p>
            <a:pPr>
              <a:defRPr/>
            </a:pPr>
            <a:fld id="{4EB10F5A-32B5-4B6C-9A7C-6A04469274A3}"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lstStyle>
            <a:lvl1pPr algn="l">
              <a:defRPr sz="2400" b="0"/>
            </a:lvl1pPr>
          </a:lstStyle>
          <a:p>
            <a:r>
              <a:rPr lang="zh-CN" altLang="en-US" smtClean="0"/>
              <a:t>单击此处编辑母版标题样式</a:t>
            </a:r>
            <a:endParaRPr lang="en-US"/>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日期占位符 4"/>
          <p:cNvSpPr>
            <a:spLocks noGrp="1"/>
          </p:cNvSpPr>
          <p:nvPr>
            <p:ph type="dt" sz="half" idx="10"/>
          </p:nvPr>
        </p:nvSpPr>
        <p:spPr/>
        <p:txBody>
          <a:bodyPr/>
          <a:lstStyle>
            <a:lvl1pPr>
              <a:defRPr/>
            </a:lvl1pPr>
          </a:lstStyle>
          <a:p>
            <a:pPr>
              <a:defRPr/>
            </a:pPr>
            <a:fld id="{7B939AD0-99A1-4CE4-8AED-D9AC2CFBB2FA}" type="datetimeFigureOut">
              <a:rPr lang="zh-CN" altLang="en-US"/>
            </a:fld>
            <a:endParaRPr lang="zh-CN" altLang="en-US"/>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80824F95-477F-45A5-A9B6-0BD7E61DCF25}" type="slidenum">
              <a:rPr lang="zh-CN" altLang="en-US"/>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矩形 6"/>
          <p:cNvSpPr/>
          <p:nvPr/>
        </p:nvSpPr>
        <p:spPr>
          <a:xfrm>
            <a:off x="0" y="6678613"/>
            <a:ext cx="9144000" cy="179387"/>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27" name="标题占位符 1"/>
          <p:cNvSpPr>
            <a:spLocks noGrp="1"/>
          </p:cNvSpPr>
          <p:nvPr>
            <p:ph type="title"/>
          </p:nvPr>
        </p:nvSpPr>
        <p:spPr bwMode="auto">
          <a:xfrm>
            <a:off x="457200" y="274638"/>
            <a:ext cx="8229600"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en-US" smtClean="0"/>
          </a:p>
        </p:txBody>
      </p:sp>
      <p:sp>
        <p:nvSpPr>
          <p:cNvPr id="1028" name="文本占位符 2"/>
          <p:cNvSpPr>
            <a:spLocks noGrp="1"/>
          </p:cNvSpPr>
          <p:nvPr>
            <p:ph type="body" idx="1"/>
          </p:nvPr>
        </p:nvSpPr>
        <p:spPr bwMode="auto">
          <a:xfrm>
            <a:off x="457200" y="1600200"/>
            <a:ext cx="8229600" cy="4686300"/>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smtClean="0"/>
          </a:p>
        </p:txBody>
      </p:sp>
      <p:sp>
        <p:nvSpPr>
          <p:cNvPr id="4" name="日期占位符 3"/>
          <p:cNvSpPr>
            <a:spLocks noGrp="1"/>
          </p:cNvSpPr>
          <p:nvPr>
            <p:ph type="dt" sz="half" idx="2"/>
          </p:nvPr>
        </p:nvSpPr>
        <p:spPr>
          <a:xfrm>
            <a:off x="76200" y="6400800"/>
            <a:ext cx="3200400" cy="284163"/>
          </a:xfrm>
          <a:prstGeom prst="rect">
            <a:avLst/>
          </a:prstGeom>
        </p:spPr>
        <p:txBody>
          <a:bodyPr vert="horz" rtlCol="0" anchor="b"/>
          <a:lstStyle>
            <a:lvl1pPr algn="l" eaLnBrk="1" latinLnBrk="0" hangingPunct="1">
              <a:defRPr kumimoji="0" sz="1100">
                <a:solidFill>
                  <a:schemeClr val="tx2">
                    <a:lumMod val="75000"/>
                    <a:lumOff val="25000"/>
                  </a:schemeClr>
                </a:solidFill>
              </a:defRPr>
            </a:lvl1pPr>
          </a:lstStyle>
          <a:p>
            <a:pPr>
              <a:defRPr/>
            </a:pPr>
            <a:fld id="{4C527F10-1790-41F3-8B35-2DBEEC005477}" type="datetimeFigureOut">
              <a:rPr lang="zh-CN" altLang="en-US"/>
            </a:fld>
            <a:endParaRPr lang="zh-CN" altLang="en-US"/>
          </a:p>
        </p:txBody>
      </p:sp>
      <p:sp>
        <p:nvSpPr>
          <p:cNvPr id="5" name="页脚占位符 4"/>
          <p:cNvSpPr>
            <a:spLocks noGrp="1"/>
          </p:cNvSpPr>
          <p:nvPr>
            <p:ph type="ftr" sz="quarter" idx="3"/>
          </p:nvPr>
        </p:nvSpPr>
        <p:spPr>
          <a:xfrm>
            <a:off x="5334000" y="6400800"/>
            <a:ext cx="3733800" cy="284163"/>
          </a:xfrm>
          <a:prstGeom prst="rect">
            <a:avLst/>
          </a:prstGeom>
        </p:spPr>
        <p:txBody>
          <a:bodyPr vert="horz" rtlCol="0" anchor="ctr"/>
          <a:lstStyle>
            <a:lvl1pPr algn="r" eaLnBrk="1" latinLnBrk="0" hangingPunct="1">
              <a:defRPr kumimoji="0" sz="1100">
                <a:solidFill>
                  <a:schemeClr val="tx2">
                    <a:lumMod val="75000"/>
                    <a:lumOff val="25000"/>
                  </a:schemeClr>
                </a:solidFill>
              </a:defRPr>
            </a:lvl1pPr>
          </a:lstStyle>
          <a:p>
            <a:pPr>
              <a:defRPr/>
            </a:pPr>
            <a:endParaRPr lang="zh-CN" altLang="en-US"/>
          </a:p>
        </p:txBody>
      </p:sp>
      <p:sp>
        <p:nvSpPr>
          <p:cNvPr id="6"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lstStyle>
            <a:lvl1pPr algn="ctr" eaLnBrk="1" latinLnBrk="0" hangingPunct="1">
              <a:defRPr kumimoji="0" sz="1100" b="0">
                <a:solidFill>
                  <a:schemeClr val="tx2">
                    <a:lumMod val="75000"/>
                    <a:lumOff val="25000"/>
                  </a:schemeClr>
                </a:solidFill>
              </a:defRPr>
            </a:lvl1pPr>
          </a:lstStyle>
          <a:p>
            <a:pPr>
              <a:defRPr/>
            </a:pPr>
            <a:fld id="{61D94CA9-10F9-4DCA-A63C-F34DF6671CF8}" type="slidenum">
              <a:rPr lang="zh-CN" altLang="en-US"/>
            </a:fld>
            <a:endParaRPr lang="zh-CN" altLang="en-US"/>
          </a:p>
        </p:txBody>
      </p:sp>
      <p:sp>
        <p:nvSpPr>
          <p:cNvPr id="8" name="矩形 7"/>
          <p:cNvSpPr/>
          <p:nvPr/>
        </p:nvSpPr>
        <p:spPr>
          <a:xfrm>
            <a:off x="0" y="0"/>
            <a:ext cx="9144000" cy="10795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tx2"/>
        </a:buClr>
        <a:buSzPct val="50000"/>
        <a:buFont typeface="Wingdings 2"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0.png"/><Relationship Id="rId3" Type="http://schemas.microsoft.com/office/2007/relationships/media" Target="file:///C:\Users\lenovo\Desktop\&#38475;&#23460;&#38125;\&#21476;&#29748;-&#23665;&#23621;&#21535;.mp3" TargetMode="External"/><Relationship Id="rId2" Type="http://schemas.openxmlformats.org/officeDocument/2006/relationships/audio" Target="file:///C:\Users\lenovo\Desktop\&#38475;&#23460;&#38125;\&#21476;&#29748;-&#23665;&#23621;&#21535;.mp3" TargetMode="External"/><Relationship Id="rId1" Type="http://schemas.openxmlformats.org/officeDocument/2006/relationships/image" Target="../media/image9.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5.png"/><Relationship Id="rId3" Type="http://schemas.microsoft.com/office/2007/relationships/media" Target="file:///C:\Users\lenovo\Desktop\&#38475;&#23460;&#38125;\&#20908;&#38634;-&#21476;&#29748;(&#20908;&#38634;(&#21476;&#29748;)).mp3" TargetMode="External"/><Relationship Id="rId2" Type="http://schemas.openxmlformats.org/officeDocument/2006/relationships/audio" Target="file:///C:\Users\lenovo\Desktop\&#38475;&#23460;&#38125;\&#20908;&#38634;-&#21476;&#29748;(&#20908;&#38634;(&#21476;&#29748;)).mp3" TargetMode="External"/><Relationship Id="rId1" Type="http://schemas.openxmlformats.org/officeDocument/2006/relationships/image" Target="../media/image14.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1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7.xml"/><Relationship Id="rId4" Type="http://schemas.openxmlformats.org/officeDocument/2006/relationships/image" Target="../media/image6.png"/><Relationship Id="rId3" Type="http://schemas.microsoft.com/office/2007/relationships/media" Target="file:///C:\Users\lenovo\Desktop\&#38475;&#23460;&#38125;\&#20908;&#38634;-&#21476;&#29748;(&#20908;&#38634;(&#21476;&#29748;)).mp3" TargetMode="External"/><Relationship Id="rId2" Type="http://schemas.openxmlformats.org/officeDocument/2006/relationships/audio" Target="file:///C:\Users\lenovo\Desktop\&#38475;&#23460;&#38125;\&#20908;&#38634;-&#21476;&#29748;(&#20908;&#38634;(&#21476;&#29748;)).mp3" TargetMode="External"/><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png"/><Relationship Id="rId2" Type="http://schemas.microsoft.com/office/2007/relationships/media" Target="file:///H:\&#38475;&#23460;&#38125;&#35838;&#20214;2\&#38475;&#23460;&#38125;%20&#20013;&#22269;&#25991;&#23398;&#26631;&#20934;&#26391;&#35835;%20&#21016;&#31161;&#38177;%20&#21776;%20&#26391;&#35829;&#32773;%20&#21608;&#27491;.mp3" TargetMode="External"/><Relationship Id="rId1" Type="http://schemas.openxmlformats.org/officeDocument/2006/relationships/audio" Target="file:///H:\&#38475;&#23460;&#38125;&#35838;&#20214;2\&#38475;&#23460;&#38125;%20&#20013;&#22269;&#25991;&#23398;&#26631;&#20934;&#26391;&#35835;%20&#21016;&#31161;&#38177;%20&#21776;%20&#26391;&#35829;&#32773;%20&#21608;&#27491;.mp3"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4337" name="Picture 2" descr="C:\Users\Administrator\Desktop\图片1.jpg"/>
          <p:cNvPicPr>
            <a:picLocks noChangeAspect="1" noChangeArrowheads="1"/>
          </p:cNvPicPr>
          <p:nvPr/>
        </p:nvPicPr>
        <p:blipFill>
          <a:blip r:embed="rId1"/>
          <a:srcRect/>
          <a:stretch>
            <a:fillRect/>
          </a:stretch>
        </p:blipFill>
        <p:spPr bwMode="auto">
          <a:xfrm>
            <a:off x="0" y="0"/>
            <a:ext cx="9501188" cy="7381875"/>
          </a:xfrm>
          <a:prstGeom prst="rect">
            <a:avLst/>
          </a:prstGeom>
          <a:noFill/>
          <a:ln w="9525">
            <a:noFill/>
            <a:miter lim="800000"/>
            <a:headEnd/>
            <a:tailEnd/>
          </a:ln>
        </p:spPr>
      </p:pic>
      <p:sp>
        <p:nvSpPr>
          <p:cNvPr id="62466" name="WordArt 2"/>
          <p:cNvSpPr>
            <a:spLocks noChangeArrowheads="1" noChangeShapeType="1" noTextEdit="1"/>
          </p:cNvSpPr>
          <p:nvPr/>
        </p:nvSpPr>
        <p:spPr bwMode="auto">
          <a:xfrm>
            <a:off x="1066800" y="1447800"/>
            <a:ext cx="7315200" cy="1300163"/>
          </a:xfrm>
          <a:prstGeom prst="rect">
            <a:avLst/>
          </a:prstGeom>
        </p:spPr>
        <p:txBody>
          <a:bodyPr wrap="none" fromWordArt="1">
            <a:prstTxWarp prst="textPlain">
              <a:avLst>
                <a:gd name="adj" fmla="val 50000"/>
              </a:avLst>
            </a:prstTxWarp>
          </a:bodyPr>
          <a:lstStyle/>
          <a:p>
            <a:pPr algn="ctr"/>
            <a:r>
              <a:rPr lang="zh-CN" altLang="en-US" sz="9600" i="1" kern="10">
                <a:ln w="9525">
                  <a:solidFill>
                    <a:srgbClr val="FF0000"/>
                  </a:solidFill>
                  <a:round/>
                </a:ln>
                <a:solidFill>
                  <a:srgbClr val="FFFFFF"/>
                </a:solidFill>
                <a:effectLst>
                  <a:outerShdw dist="35921" dir="2700000" algn="ctr" rotWithShape="0">
                    <a:srgbClr val="808080"/>
                  </a:outerShdw>
                </a:effectLst>
                <a:latin typeface="宋体" panose="02010600030101010101" pitchFamily="2" charset="-122"/>
                <a:ea typeface="宋体" panose="02010600030101010101" pitchFamily="2" charset="-122"/>
              </a:rPr>
              <a:t>陋 室 铭</a:t>
            </a:r>
            <a:endParaRPr lang="zh-CN" altLang="en-US" sz="9600" i="1" kern="10">
              <a:ln w="9525">
                <a:solidFill>
                  <a:srgbClr val="FF0000"/>
                </a:solidFill>
                <a:round/>
              </a:ln>
              <a:solidFill>
                <a:srgbClr val="FFFFFF"/>
              </a:solidFill>
              <a:effectLst>
                <a:outerShdw dist="35921" dir="2700000" algn="ctr" rotWithShape="0">
                  <a:srgbClr val="808080"/>
                </a:outerShdw>
              </a:effectLst>
              <a:latin typeface="宋体" panose="02010600030101010101" pitchFamily="2" charset="-122"/>
              <a:ea typeface="宋体" panose="02010600030101010101" pitchFamily="2" charset="-122"/>
            </a:endParaRPr>
          </a:p>
        </p:txBody>
      </p:sp>
      <p:sp>
        <p:nvSpPr>
          <p:cNvPr id="62467" name="Text Box 3"/>
          <p:cNvSpPr txBox="1">
            <a:spLocks noChangeArrowheads="1"/>
          </p:cNvSpPr>
          <p:nvPr/>
        </p:nvSpPr>
        <p:spPr bwMode="auto">
          <a:xfrm>
            <a:off x="2840038" y="3176588"/>
            <a:ext cx="3748087" cy="1189037"/>
          </a:xfrm>
          <a:prstGeom prst="rect">
            <a:avLst/>
          </a:prstGeom>
          <a:noFill/>
          <a:ln w="9525">
            <a:noFill/>
            <a:miter lim="800000"/>
          </a:ln>
        </p:spPr>
        <p:txBody>
          <a:bodyPr>
            <a:spAutoFit/>
          </a:bodyPr>
          <a:lstStyle/>
          <a:p>
            <a:pPr>
              <a:spcBef>
                <a:spcPct val="50000"/>
              </a:spcBef>
            </a:pPr>
            <a:r>
              <a:rPr kumimoji="1" lang="zh-CN" altLang="en-US" sz="7200">
                <a:solidFill>
                  <a:srgbClr val="FF6600"/>
                </a:solidFill>
                <a:latin typeface="Times New Roman" panose="02020603050405020304" pitchFamily="18" charset="0"/>
                <a:ea typeface="隶书"/>
                <a:cs typeface="隶书"/>
              </a:rPr>
              <a:t>刘 禹 锡</a:t>
            </a:r>
            <a:endParaRPr kumimoji="1" lang="zh-CN" altLang="en-US" sz="7200">
              <a:solidFill>
                <a:srgbClr val="FF6600"/>
              </a:solidFill>
              <a:latin typeface="Times New Roman" panose="02020603050405020304" pitchFamily="18" charset="0"/>
              <a:ea typeface="隶书"/>
              <a:cs typeface="隶书"/>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2466"/>
                                        </p:tgtEl>
                                        <p:attrNameLst>
                                          <p:attrName>style.visibility</p:attrName>
                                        </p:attrNameLst>
                                      </p:cBhvr>
                                      <p:to>
                                        <p:strVal val="visible"/>
                                      </p:to>
                                    </p:set>
                                    <p:animEffect transition="in" filter="checkerboard(across)">
                                      <p:cBhvr>
                                        <p:cTn id="7" dur="500"/>
                                        <p:tgtEl>
                                          <p:spTgt spid="62466"/>
                                        </p:tgtEl>
                                      </p:cBhvr>
                                    </p:animEffect>
                                  </p:childTnLst>
                                </p:cTn>
                              </p:par>
                            </p:childTnLst>
                          </p:cTn>
                        </p:par>
                        <p:par>
                          <p:cTn id="8" fill="hold">
                            <p:stCondLst>
                              <p:cond delay="500"/>
                            </p:stCondLst>
                            <p:childTnLst>
                              <p:par>
                                <p:cTn id="9" presetID="17" presetClass="entr" presetSubtype="10" fill="hold" grpId="0" nodeType="afterEffect">
                                  <p:stCondLst>
                                    <p:cond delay="0"/>
                                  </p:stCondLst>
                                  <p:childTnLst>
                                    <p:set>
                                      <p:cBhvr>
                                        <p:cTn id="10" dur="1" fill="hold">
                                          <p:stCondLst>
                                            <p:cond delay="0"/>
                                          </p:stCondLst>
                                        </p:cTn>
                                        <p:tgtEl>
                                          <p:spTgt spid="62467"/>
                                        </p:tgtEl>
                                        <p:attrNameLst>
                                          <p:attrName>style.visibility</p:attrName>
                                        </p:attrNameLst>
                                      </p:cBhvr>
                                      <p:to>
                                        <p:strVal val="visible"/>
                                      </p:to>
                                    </p:set>
                                    <p:anim calcmode="lin" valueType="num">
                                      <p:cBhvr>
                                        <p:cTn id="11" dur="500" fill="hold"/>
                                        <p:tgtEl>
                                          <p:spTgt spid="62467"/>
                                        </p:tgtEl>
                                        <p:attrNameLst>
                                          <p:attrName>ppt_w</p:attrName>
                                        </p:attrNameLst>
                                      </p:cBhvr>
                                      <p:tavLst>
                                        <p:tav tm="0">
                                          <p:val>
                                            <p:fltVal val="0"/>
                                          </p:val>
                                        </p:tav>
                                        <p:tav tm="100000">
                                          <p:val>
                                            <p:strVal val="#ppt_w"/>
                                          </p:val>
                                        </p:tav>
                                      </p:tavLst>
                                    </p:anim>
                                    <p:anim calcmode="lin" valueType="num">
                                      <p:cBhvr>
                                        <p:cTn id="12" dur="500" fill="hold"/>
                                        <p:tgtEl>
                                          <p:spTgt spid="6246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6" grpId="0" animBg="1"/>
      <p:bldP spid="6246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 Box 2"/>
          <p:cNvSpPr txBox="1">
            <a:spLocks noChangeArrowheads="1"/>
          </p:cNvSpPr>
          <p:nvPr/>
        </p:nvSpPr>
        <p:spPr bwMode="auto">
          <a:xfrm>
            <a:off x="1116013" y="1125538"/>
            <a:ext cx="7777162" cy="1477962"/>
          </a:xfrm>
          <a:prstGeom prst="rect">
            <a:avLst/>
          </a:prstGeom>
          <a:noFill/>
          <a:ln w="9525">
            <a:noFill/>
            <a:miter lim="800000"/>
          </a:ln>
        </p:spPr>
        <p:txBody>
          <a:bodyPr>
            <a:spAutoFit/>
          </a:bodyPr>
          <a:lstStyle/>
          <a:p>
            <a:pPr>
              <a:spcBef>
                <a:spcPct val="50000"/>
              </a:spcBef>
            </a:pPr>
            <a:r>
              <a:rPr kumimoji="1" lang="en-US" altLang="zh-CN" sz="3600" b="1">
                <a:latin typeface="楷体" panose="02010609060101010101" pitchFamily="49" charset="-122"/>
                <a:ea typeface="楷体" panose="02010609060101010101" pitchFamily="49" charset="-122"/>
              </a:rPr>
              <a:t>1.</a:t>
            </a:r>
            <a:r>
              <a:rPr kumimoji="1" lang="zh-CN" altLang="en-US" sz="3600" b="1">
                <a:latin typeface="楷体" panose="02010609060101010101" pitchFamily="49" charset="-122"/>
                <a:ea typeface="楷体" panose="02010609060101010101" pitchFamily="49" charset="-122"/>
              </a:rPr>
              <a:t>作者从几个方面描绘了陋室？</a:t>
            </a:r>
            <a:endParaRPr kumimoji="1" lang="en-US" altLang="zh-CN" sz="3600" b="1">
              <a:latin typeface="楷体" panose="02010609060101010101" pitchFamily="49" charset="-122"/>
              <a:ea typeface="楷体" panose="02010609060101010101" pitchFamily="49" charset="-122"/>
            </a:endParaRPr>
          </a:p>
          <a:p>
            <a:pPr>
              <a:spcBef>
                <a:spcPct val="50000"/>
              </a:spcBef>
            </a:pPr>
            <a:r>
              <a:rPr kumimoji="1" lang="en-US" altLang="zh-CN" sz="3600" b="1">
                <a:latin typeface="楷体" panose="02010609060101010101" pitchFamily="49" charset="-122"/>
                <a:ea typeface="楷体" panose="02010609060101010101" pitchFamily="49" charset="-122"/>
              </a:rPr>
              <a:t>   </a:t>
            </a:r>
            <a:r>
              <a:rPr kumimoji="1" lang="zh-CN" altLang="en-US" sz="3600" b="1">
                <a:latin typeface="楷体" panose="02010609060101010101" pitchFamily="49" charset="-122"/>
                <a:ea typeface="楷体" panose="02010609060101010101" pitchFamily="49" charset="-122"/>
              </a:rPr>
              <a:t>陋室真的简陋吗？</a:t>
            </a:r>
            <a:endParaRPr kumimoji="1" lang="zh-CN" altLang="en-US" sz="3600" b="1">
              <a:latin typeface="楷体" panose="02010609060101010101" pitchFamily="49" charset="-122"/>
              <a:ea typeface="楷体" panose="02010609060101010101" pitchFamily="49" charset="-122"/>
            </a:endParaRPr>
          </a:p>
        </p:txBody>
      </p:sp>
      <p:sp>
        <p:nvSpPr>
          <p:cNvPr id="90116" name="Text Box 4"/>
          <p:cNvSpPr txBox="1">
            <a:spLocks noChangeArrowheads="1"/>
          </p:cNvSpPr>
          <p:nvPr/>
        </p:nvSpPr>
        <p:spPr bwMode="auto">
          <a:xfrm>
            <a:off x="1633538" y="3071813"/>
            <a:ext cx="800100" cy="2801937"/>
          </a:xfrm>
          <a:prstGeom prst="rect">
            <a:avLst/>
          </a:prstGeom>
          <a:noFill/>
          <a:ln w="9525">
            <a:noFill/>
            <a:miter lim="800000"/>
          </a:ln>
        </p:spPr>
        <p:txBody>
          <a:bodyPr vert="eaVert">
            <a:spAutoFit/>
          </a:bodyPr>
          <a:lstStyle/>
          <a:p>
            <a:pPr>
              <a:spcBef>
                <a:spcPct val="50000"/>
              </a:spcBef>
            </a:pPr>
            <a:r>
              <a:rPr kumimoji="1" lang="zh-CN" altLang="en-US" sz="4000" b="1">
                <a:solidFill>
                  <a:srgbClr val="FF0000"/>
                </a:solidFill>
                <a:latin typeface="楷体" panose="02010609060101010101" pitchFamily="49" charset="-122"/>
                <a:ea typeface="楷体" panose="02010609060101010101" pitchFamily="49" charset="-122"/>
              </a:rPr>
              <a:t>陋室不陋</a:t>
            </a:r>
            <a:endParaRPr kumimoji="1" lang="zh-CN" altLang="en-US" sz="4000" b="1">
              <a:solidFill>
                <a:srgbClr val="FF0000"/>
              </a:solidFill>
              <a:latin typeface="楷体" panose="02010609060101010101" pitchFamily="49" charset="-122"/>
              <a:ea typeface="楷体" panose="02010609060101010101" pitchFamily="49" charset="-122"/>
            </a:endParaRPr>
          </a:p>
        </p:txBody>
      </p:sp>
      <p:sp>
        <p:nvSpPr>
          <p:cNvPr id="90117" name="Text Box 5"/>
          <p:cNvSpPr txBox="1">
            <a:spLocks noChangeArrowheads="1"/>
          </p:cNvSpPr>
          <p:nvPr/>
        </p:nvSpPr>
        <p:spPr bwMode="auto">
          <a:xfrm>
            <a:off x="3132138" y="3068638"/>
            <a:ext cx="3743325" cy="579437"/>
          </a:xfrm>
          <a:prstGeom prst="rect">
            <a:avLst/>
          </a:prstGeom>
          <a:noFill/>
          <a:ln w="9525">
            <a:noFill/>
            <a:miter lim="800000"/>
          </a:ln>
        </p:spPr>
        <p:txBody>
          <a:bodyPr>
            <a:spAutoFit/>
          </a:bodyPr>
          <a:lstStyle/>
          <a:p>
            <a:pPr>
              <a:spcBef>
                <a:spcPct val="50000"/>
              </a:spcBef>
            </a:pPr>
            <a:r>
              <a:rPr kumimoji="1" lang="zh-CN" altLang="en-US" sz="3200" b="1">
                <a:solidFill>
                  <a:srgbClr val="7030A0"/>
                </a:solidFill>
                <a:latin typeface="宋体" panose="02010600030101010101" pitchFamily="2" charset="-122"/>
              </a:rPr>
              <a:t>景</a:t>
            </a:r>
            <a:r>
              <a:rPr kumimoji="1" lang="en-US" altLang="zh-CN" sz="3200" b="1">
                <a:solidFill>
                  <a:srgbClr val="7030A0"/>
                </a:solidFill>
                <a:latin typeface="宋体" panose="02010600030101010101" pitchFamily="2" charset="-122"/>
              </a:rPr>
              <a:t>——</a:t>
            </a:r>
            <a:r>
              <a:rPr kumimoji="1" lang="zh-CN" altLang="en-US" sz="3200" b="1">
                <a:solidFill>
                  <a:srgbClr val="7030A0"/>
                </a:solidFill>
                <a:latin typeface="宋体" panose="02010600030101010101" pitchFamily="2" charset="-122"/>
              </a:rPr>
              <a:t>环境</a:t>
            </a:r>
            <a:endParaRPr kumimoji="1" lang="zh-CN" altLang="en-US" sz="3200" b="1">
              <a:solidFill>
                <a:srgbClr val="7030A0"/>
              </a:solidFill>
              <a:latin typeface="宋体" panose="02010600030101010101" pitchFamily="2" charset="-122"/>
            </a:endParaRPr>
          </a:p>
        </p:txBody>
      </p:sp>
      <p:sp>
        <p:nvSpPr>
          <p:cNvPr id="90118" name="Text Box 6"/>
          <p:cNvSpPr txBox="1">
            <a:spLocks noChangeArrowheads="1"/>
          </p:cNvSpPr>
          <p:nvPr/>
        </p:nvSpPr>
        <p:spPr bwMode="auto">
          <a:xfrm>
            <a:off x="3143250" y="3929063"/>
            <a:ext cx="3455988" cy="579437"/>
          </a:xfrm>
          <a:prstGeom prst="rect">
            <a:avLst/>
          </a:prstGeom>
          <a:noFill/>
          <a:ln w="9525">
            <a:noFill/>
            <a:miter lim="800000"/>
          </a:ln>
        </p:spPr>
        <p:txBody>
          <a:bodyPr>
            <a:spAutoFit/>
          </a:bodyPr>
          <a:lstStyle/>
          <a:p>
            <a:pPr>
              <a:spcBef>
                <a:spcPct val="50000"/>
              </a:spcBef>
            </a:pPr>
            <a:r>
              <a:rPr kumimoji="1" lang="zh-CN" altLang="en-US" sz="3200" b="1">
                <a:solidFill>
                  <a:srgbClr val="7030A0"/>
                </a:solidFill>
                <a:latin typeface="宋体" panose="02010600030101010101" pitchFamily="2" charset="-122"/>
              </a:rPr>
              <a:t>人</a:t>
            </a:r>
            <a:r>
              <a:rPr kumimoji="1" lang="en-US" altLang="zh-CN" sz="3200" b="1">
                <a:solidFill>
                  <a:srgbClr val="7030A0"/>
                </a:solidFill>
                <a:latin typeface="宋体" panose="02010600030101010101" pitchFamily="2" charset="-122"/>
              </a:rPr>
              <a:t>——</a:t>
            </a:r>
            <a:r>
              <a:rPr kumimoji="1" lang="zh-CN" altLang="en-US" sz="3200" b="1">
                <a:solidFill>
                  <a:srgbClr val="7030A0"/>
                </a:solidFill>
                <a:latin typeface="宋体" panose="02010600030101010101" pitchFamily="2" charset="-122"/>
              </a:rPr>
              <a:t>交友</a:t>
            </a:r>
            <a:endParaRPr kumimoji="1" lang="zh-CN" altLang="en-US" sz="3200" b="1">
              <a:solidFill>
                <a:srgbClr val="7030A0"/>
              </a:solidFill>
              <a:latin typeface="宋体" panose="02010600030101010101" pitchFamily="2" charset="-122"/>
            </a:endParaRPr>
          </a:p>
        </p:txBody>
      </p:sp>
      <p:sp>
        <p:nvSpPr>
          <p:cNvPr id="90119" name="Text Box 7"/>
          <p:cNvSpPr txBox="1">
            <a:spLocks noChangeArrowheads="1"/>
          </p:cNvSpPr>
          <p:nvPr/>
        </p:nvSpPr>
        <p:spPr bwMode="auto">
          <a:xfrm>
            <a:off x="3143250" y="4786313"/>
            <a:ext cx="3311525" cy="579437"/>
          </a:xfrm>
          <a:prstGeom prst="rect">
            <a:avLst/>
          </a:prstGeom>
          <a:noFill/>
          <a:ln w="9525">
            <a:noFill/>
            <a:miter lim="800000"/>
          </a:ln>
        </p:spPr>
        <p:txBody>
          <a:bodyPr>
            <a:spAutoFit/>
          </a:bodyPr>
          <a:lstStyle/>
          <a:p>
            <a:pPr>
              <a:spcBef>
                <a:spcPct val="50000"/>
              </a:spcBef>
            </a:pPr>
            <a:r>
              <a:rPr kumimoji="1" lang="zh-CN" altLang="en-US" sz="3200" b="1">
                <a:solidFill>
                  <a:srgbClr val="7030A0"/>
                </a:solidFill>
                <a:latin typeface="宋体" panose="02010600030101010101" pitchFamily="2" charset="-122"/>
              </a:rPr>
              <a:t>事</a:t>
            </a:r>
            <a:r>
              <a:rPr kumimoji="1" lang="en-US" altLang="zh-CN" sz="3200" b="1">
                <a:solidFill>
                  <a:srgbClr val="7030A0"/>
                </a:solidFill>
                <a:latin typeface="宋体" panose="02010600030101010101" pitchFamily="2" charset="-122"/>
              </a:rPr>
              <a:t>——</a:t>
            </a:r>
            <a:r>
              <a:rPr kumimoji="1" lang="zh-CN" altLang="en-US" sz="3200" b="1">
                <a:solidFill>
                  <a:srgbClr val="7030A0"/>
                </a:solidFill>
                <a:latin typeface="宋体" panose="02010600030101010101" pitchFamily="2" charset="-122"/>
              </a:rPr>
              <a:t>情趣</a:t>
            </a:r>
            <a:endParaRPr kumimoji="1" lang="zh-CN" altLang="en-US" sz="3200" b="1">
              <a:solidFill>
                <a:srgbClr val="7030A0"/>
              </a:solidFill>
              <a:latin typeface="宋体" panose="02010600030101010101" pitchFamily="2" charset="-122"/>
            </a:endParaRPr>
          </a:p>
        </p:txBody>
      </p:sp>
      <p:sp>
        <p:nvSpPr>
          <p:cNvPr id="23558" name="WordArt 8"/>
          <p:cNvSpPr>
            <a:spLocks noChangeArrowheads="1" noChangeShapeType="1" noTextEdit="1"/>
          </p:cNvSpPr>
          <p:nvPr/>
        </p:nvSpPr>
        <p:spPr bwMode="auto">
          <a:xfrm>
            <a:off x="0" y="0"/>
            <a:ext cx="4572000" cy="765175"/>
          </a:xfrm>
          <a:prstGeom prst="rect">
            <a:avLst/>
          </a:prstGeom>
        </p:spPr>
        <p:txBody>
          <a:bodyPr wrap="none" fromWordArt="1">
            <a:prstTxWarp prst="textPlain">
              <a:avLst>
                <a:gd name="adj" fmla="val 50000"/>
              </a:avLst>
            </a:prstTxWarp>
          </a:bodyPr>
          <a:lstStyle/>
          <a:p>
            <a:pPr algn="ctr"/>
            <a:r>
              <a:rPr lang="zh-CN" altLang="en-US" sz="3600" b="1" kern="1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黑体" panose="02010609060101010101" pitchFamily="49" charset="-122"/>
                <a:ea typeface="黑体" panose="02010609060101010101" pitchFamily="49" charset="-122"/>
              </a:rPr>
              <a:t>走进陋室，再读课文，把握主旨</a:t>
            </a:r>
            <a:endParaRPr lang="zh-CN" altLang="en-US" sz="3600" b="1" kern="1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黑体" panose="02010609060101010101" pitchFamily="49" charset="-122"/>
              <a:ea typeface="黑体" panose="02010609060101010101" pitchFamily="49" charset="-122"/>
            </a:endParaRPr>
          </a:p>
        </p:txBody>
      </p:sp>
      <p:sp>
        <p:nvSpPr>
          <p:cNvPr id="10" name="TextBox 9"/>
          <p:cNvSpPr txBox="1">
            <a:spLocks noChangeArrowheads="1"/>
          </p:cNvSpPr>
          <p:nvPr/>
        </p:nvSpPr>
        <p:spPr bwMode="auto">
          <a:xfrm>
            <a:off x="5429250" y="3071813"/>
            <a:ext cx="1214438" cy="584200"/>
          </a:xfrm>
          <a:prstGeom prst="rect">
            <a:avLst/>
          </a:prstGeom>
          <a:noFill/>
          <a:ln w="9525">
            <a:noFill/>
            <a:miter lim="800000"/>
          </a:ln>
        </p:spPr>
        <p:txBody>
          <a:bodyPr>
            <a:spAutoFit/>
          </a:bodyPr>
          <a:lstStyle/>
          <a:p>
            <a:r>
              <a:rPr lang="zh-CN" altLang="en-US" sz="3200">
                <a:solidFill>
                  <a:srgbClr val="00B0F0"/>
                </a:solidFill>
              </a:rPr>
              <a:t>清幽</a:t>
            </a:r>
            <a:endParaRPr lang="zh-CN" altLang="en-US" sz="3200">
              <a:solidFill>
                <a:srgbClr val="00B0F0"/>
              </a:solidFill>
            </a:endParaRPr>
          </a:p>
        </p:txBody>
      </p:sp>
      <p:sp>
        <p:nvSpPr>
          <p:cNvPr id="11" name="TextBox 10"/>
          <p:cNvSpPr txBox="1">
            <a:spLocks noChangeArrowheads="1"/>
          </p:cNvSpPr>
          <p:nvPr/>
        </p:nvSpPr>
        <p:spPr bwMode="auto">
          <a:xfrm>
            <a:off x="5429250" y="3857625"/>
            <a:ext cx="1357313" cy="584200"/>
          </a:xfrm>
          <a:prstGeom prst="rect">
            <a:avLst/>
          </a:prstGeom>
          <a:noFill/>
          <a:ln w="9525">
            <a:noFill/>
            <a:miter lim="800000"/>
          </a:ln>
        </p:spPr>
        <p:txBody>
          <a:bodyPr>
            <a:spAutoFit/>
          </a:bodyPr>
          <a:lstStyle/>
          <a:p>
            <a:r>
              <a:rPr lang="zh-CN" altLang="en-US" sz="3200">
                <a:solidFill>
                  <a:srgbClr val="00B0F0"/>
                </a:solidFill>
              </a:rPr>
              <a:t>高雅</a:t>
            </a:r>
            <a:endParaRPr lang="zh-CN" altLang="en-US" sz="3200">
              <a:solidFill>
                <a:srgbClr val="00B0F0"/>
              </a:solidFill>
            </a:endParaRPr>
          </a:p>
        </p:txBody>
      </p:sp>
      <p:sp>
        <p:nvSpPr>
          <p:cNvPr id="12" name="TextBox 11"/>
          <p:cNvSpPr txBox="1">
            <a:spLocks noChangeArrowheads="1"/>
          </p:cNvSpPr>
          <p:nvPr/>
        </p:nvSpPr>
        <p:spPr bwMode="auto">
          <a:xfrm>
            <a:off x="5435600" y="4797425"/>
            <a:ext cx="1214438" cy="579438"/>
          </a:xfrm>
          <a:prstGeom prst="rect">
            <a:avLst/>
          </a:prstGeom>
          <a:noFill/>
          <a:ln w="9525">
            <a:noFill/>
            <a:miter lim="800000"/>
          </a:ln>
        </p:spPr>
        <p:txBody>
          <a:bodyPr>
            <a:spAutoFit/>
          </a:bodyPr>
          <a:lstStyle/>
          <a:p>
            <a:r>
              <a:rPr lang="zh-CN" altLang="en-US" sz="3200">
                <a:solidFill>
                  <a:srgbClr val="00B050"/>
                </a:solidFill>
              </a:rPr>
              <a:t> </a:t>
            </a:r>
            <a:r>
              <a:rPr lang="zh-CN" altLang="en-US" sz="3200">
                <a:solidFill>
                  <a:srgbClr val="00B0F0"/>
                </a:solidFill>
              </a:rPr>
              <a:t>脱俗</a:t>
            </a:r>
            <a:endParaRPr lang="zh-CN" altLang="en-US" sz="3200">
              <a:solidFill>
                <a:srgbClr val="00B0F0"/>
              </a:solidFill>
            </a:endParaRPr>
          </a:p>
        </p:txBody>
      </p:sp>
      <p:sp>
        <p:nvSpPr>
          <p:cNvPr id="14" name="AutoShape 19"/>
          <p:cNvSpPr/>
          <p:nvPr/>
        </p:nvSpPr>
        <p:spPr bwMode="auto">
          <a:xfrm>
            <a:off x="6643688" y="3143250"/>
            <a:ext cx="71437" cy="2071688"/>
          </a:xfrm>
          <a:prstGeom prst="rightBrace">
            <a:avLst>
              <a:gd name="adj1" fmla="val 48065"/>
              <a:gd name="adj2" fmla="val 50000"/>
            </a:avLst>
          </a:prstGeom>
          <a:noFill/>
          <a:ln w="9525">
            <a:solidFill>
              <a:schemeClr val="tx1"/>
            </a:solidFill>
            <a:round/>
          </a:ln>
        </p:spPr>
        <p:txBody>
          <a:bodyPr wrap="none" anchor="ctr"/>
          <a:lstStyle/>
          <a:p>
            <a:endParaRPr lang="zh-CN" altLang="en-US" sz="3600"/>
          </a:p>
        </p:txBody>
      </p:sp>
      <p:sp>
        <p:nvSpPr>
          <p:cNvPr id="15" name="TextBox 14"/>
          <p:cNvSpPr txBox="1">
            <a:spLocks noChangeArrowheads="1"/>
          </p:cNvSpPr>
          <p:nvPr/>
        </p:nvSpPr>
        <p:spPr bwMode="auto">
          <a:xfrm>
            <a:off x="6143625" y="3000375"/>
            <a:ext cx="1662113" cy="2571750"/>
          </a:xfrm>
          <a:prstGeom prst="rect">
            <a:avLst/>
          </a:prstGeom>
          <a:noFill/>
          <a:ln w="9525">
            <a:noFill/>
            <a:miter lim="800000"/>
          </a:ln>
        </p:spPr>
        <p:txBody>
          <a:bodyPr vert="eaVert">
            <a:spAutoFit/>
          </a:bodyPr>
          <a:lstStyle/>
          <a:p>
            <a:r>
              <a:rPr lang="zh-CN" altLang="en-US" sz="4800" b="1">
                <a:solidFill>
                  <a:srgbClr val="FF0000"/>
                </a:solidFill>
                <a:latin typeface="楷体" panose="02010609060101010101" pitchFamily="49" charset="-122"/>
                <a:ea typeface="楷体" panose="02010609060101010101" pitchFamily="49" charset="-122"/>
              </a:rPr>
              <a:t> 德 馨</a:t>
            </a:r>
            <a:endParaRPr lang="zh-CN" altLang="en-US" sz="4800" b="1">
              <a:solidFill>
                <a:srgbClr val="FF0000"/>
              </a:solidFill>
              <a:latin typeface="楷体" panose="02010609060101010101" pitchFamily="49" charset="-122"/>
              <a:ea typeface="楷体" panose="02010609060101010101" pitchFamily="49" charset="-122"/>
            </a:endParaRPr>
          </a:p>
          <a:p>
            <a:r>
              <a:rPr lang="zh-CN" altLang="en-US" sz="4800">
                <a:latin typeface="楷体" panose="02010609060101010101" pitchFamily="49" charset="-122"/>
                <a:ea typeface="楷体" panose="02010609060101010101" pitchFamily="49" charset="-122"/>
              </a:rPr>
              <a:t>       </a:t>
            </a:r>
            <a:endParaRPr lang="en-US" altLang="zh-CN" sz="4800">
              <a:latin typeface="楷体" panose="02010609060101010101" pitchFamily="49" charset="-122"/>
              <a:ea typeface="楷体" panose="02010609060101010101" pitchFamily="49" charset="-122"/>
            </a:endParaRPr>
          </a:p>
        </p:txBody>
      </p:sp>
      <p:sp>
        <p:nvSpPr>
          <p:cNvPr id="16" name="AutoShape 9"/>
          <p:cNvSpPr/>
          <p:nvPr/>
        </p:nvSpPr>
        <p:spPr bwMode="auto">
          <a:xfrm>
            <a:off x="2643188" y="3143250"/>
            <a:ext cx="71437" cy="2143125"/>
          </a:xfrm>
          <a:prstGeom prst="leftBrace">
            <a:avLst>
              <a:gd name="adj1" fmla="val 100695"/>
              <a:gd name="adj2" fmla="val 50000"/>
            </a:avLst>
          </a:prstGeom>
          <a:noFill/>
          <a:ln w="9525">
            <a:solidFill>
              <a:schemeClr val="tx1"/>
            </a:solidFill>
            <a:miter lim="800000"/>
          </a:ln>
        </p:spPr>
        <p:txBody>
          <a:bodyPr wrap="none" anchor="ctr"/>
          <a:lstStyle/>
          <a:p>
            <a:endParaRPr lang="zh-CN" altLang="en-US">
              <a:latin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0117"/>
                                        </p:tgtEl>
                                        <p:attrNameLst>
                                          <p:attrName>style.visibility</p:attrName>
                                        </p:attrNameLst>
                                      </p:cBhvr>
                                      <p:to>
                                        <p:strVal val="visible"/>
                                      </p:to>
                                    </p:set>
                                    <p:anim calcmode="lin" valueType="num">
                                      <p:cBhvr additive="base">
                                        <p:cTn id="7" dur="500" fill="hold"/>
                                        <p:tgtEl>
                                          <p:spTgt spid="90117"/>
                                        </p:tgtEl>
                                        <p:attrNameLst>
                                          <p:attrName>ppt_x</p:attrName>
                                        </p:attrNameLst>
                                      </p:cBhvr>
                                      <p:tavLst>
                                        <p:tav tm="0">
                                          <p:val>
                                            <p:strVal val="#ppt_x"/>
                                          </p:val>
                                        </p:tav>
                                        <p:tav tm="100000">
                                          <p:val>
                                            <p:strVal val="#ppt_x"/>
                                          </p:val>
                                        </p:tav>
                                      </p:tavLst>
                                    </p:anim>
                                    <p:anim calcmode="lin" valueType="num">
                                      <p:cBhvr additive="base">
                                        <p:cTn id="8" dur="500" fill="hold"/>
                                        <p:tgtEl>
                                          <p:spTgt spid="901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0118"/>
                                        </p:tgtEl>
                                        <p:attrNameLst>
                                          <p:attrName>style.visibility</p:attrName>
                                        </p:attrNameLst>
                                      </p:cBhvr>
                                      <p:to>
                                        <p:strVal val="visible"/>
                                      </p:to>
                                    </p:set>
                                    <p:anim calcmode="lin" valueType="num">
                                      <p:cBhvr additive="base">
                                        <p:cTn id="13" dur="500" fill="hold"/>
                                        <p:tgtEl>
                                          <p:spTgt spid="90118"/>
                                        </p:tgtEl>
                                        <p:attrNameLst>
                                          <p:attrName>ppt_x</p:attrName>
                                        </p:attrNameLst>
                                      </p:cBhvr>
                                      <p:tavLst>
                                        <p:tav tm="0">
                                          <p:val>
                                            <p:strVal val="#ppt_x"/>
                                          </p:val>
                                        </p:tav>
                                        <p:tav tm="100000">
                                          <p:val>
                                            <p:strVal val="#ppt_x"/>
                                          </p:val>
                                        </p:tav>
                                      </p:tavLst>
                                    </p:anim>
                                    <p:anim calcmode="lin" valueType="num">
                                      <p:cBhvr additive="base">
                                        <p:cTn id="14" dur="500" fill="hold"/>
                                        <p:tgtEl>
                                          <p:spTgt spid="9011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0119"/>
                                        </p:tgtEl>
                                        <p:attrNameLst>
                                          <p:attrName>style.visibility</p:attrName>
                                        </p:attrNameLst>
                                      </p:cBhvr>
                                      <p:to>
                                        <p:strVal val="visible"/>
                                      </p:to>
                                    </p:set>
                                    <p:anim calcmode="lin" valueType="num">
                                      <p:cBhvr additive="base">
                                        <p:cTn id="19" dur="500" fill="hold"/>
                                        <p:tgtEl>
                                          <p:spTgt spid="90119"/>
                                        </p:tgtEl>
                                        <p:attrNameLst>
                                          <p:attrName>ppt_x</p:attrName>
                                        </p:attrNameLst>
                                      </p:cBhvr>
                                      <p:tavLst>
                                        <p:tav tm="0">
                                          <p:val>
                                            <p:strVal val="#ppt_x"/>
                                          </p:val>
                                        </p:tav>
                                        <p:tav tm="100000">
                                          <p:val>
                                            <p:strVal val="#ppt_x"/>
                                          </p:val>
                                        </p:tav>
                                      </p:tavLst>
                                    </p:anim>
                                    <p:anim calcmode="lin" valueType="num">
                                      <p:cBhvr additive="base">
                                        <p:cTn id="20" dur="500" fill="hold"/>
                                        <p:tgtEl>
                                          <p:spTgt spid="9011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8" presetClass="entr" presetSubtype="16"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diamond(in)">
                                      <p:cBhvr>
                                        <p:cTn id="25" dur="20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4" presetClass="entr" presetSubtype="16"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ox(in)">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8" presetClass="entr" presetSubtype="16"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diamond(in)">
                                      <p:cBhvr>
                                        <p:cTn id="35" dur="2000"/>
                                        <p:tgtEl>
                                          <p:spTgt spid="12"/>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2000"/>
                                        <p:tgtEl>
                                          <p:spTgt spid="16"/>
                                        </p:tgtEl>
                                      </p:cBhvr>
                                    </p:animEffect>
                                  </p:childTnLst>
                                </p:cTn>
                              </p:par>
                            </p:childTnLst>
                          </p:cTn>
                        </p:par>
                      </p:childTnLst>
                    </p:cTn>
                  </p:par>
                  <p:par>
                    <p:cTn id="41" fill="hold">
                      <p:stCondLst>
                        <p:cond delay="indefinite"/>
                      </p:stCondLst>
                      <p:childTnLst>
                        <p:par>
                          <p:cTn id="42" fill="hold">
                            <p:stCondLst>
                              <p:cond delay="0"/>
                            </p:stCondLst>
                            <p:childTnLst>
                              <p:par>
                                <p:cTn id="43" presetID="12" presetClass="entr" presetSubtype="4" fill="hold" grpId="0" nodeType="clickEffect">
                                  <p:stCondLst>
                                    <p:cond delay="0"/>
                                  </p:stCondLst>
                                  <p:childTnLst>
                                    <p:set>
                                      <p:cBhvr>
                                        <p:cTn id="44" dur="1" fill="hold">
                                          <p:stCondLst>
                                            <p:cond delay="0"/>
                                          </p:stCondLst>
                                        </p:cTn>
                                        <p:tgtEl>
                                          <p:spTgt spid="90116"/>
                                        </p:tgtEl>
                                        <p:attrNameLst>
                                          <p:attrName>style.visibility</p:attrName>
                                        </p:attrNameLst>
                                      </p:cBhvr>
                                      <p:to>
                                        <p:strVal val="visible"/>
                                      </p:to>
                                    </p:set>
                                    <p:animEffect transition="in" filter="slide(fromBottom)">
                                      <p:cBhvr>
                                        <p:cTn id="45" dur="500"/>
                                        <p:tgtEl>
                                          <p:spTgt spid="90116"/>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2000"/>
                                        <p:tgtEl>
                                          <p:spTgt spid="14"/>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ppt_x"/>
                                          </p:val>
                                        </p:tav>
                                        <p:tav tm="100000">
                                          <p:val>
                                            <p:strVal val="#ppt_x"/>
                                          </p:val>
                                        </p:tav>
                                      </p:tavLst>
                                    </p:anim>
                                    <p:anim calcmode="lin" valueType="num">
                                      <p:cBhvr additive="base">
                                        <p:cTn id="5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6" grpId="0"/>
      <p:bldP spid="90117" grpId="0"/>
      <p:bldP spid="90118" grpId="0"/>
      <p:bldP spid="90119" grpId="0"/>
      <p:bldP spid="10" grpId="0"/>
      <p:bldP spid="11" grpId="0"/>
      <p:bldP spid="12" grpId="0"/>
      <p:bldP spid="14" grpId="0" animBg="1"/>
      <p:bldP spid="15" grpId="0"/>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ext Box 2"/>
          <p:cNvSpPr txBox="1">
            <a:spLocks noChangeArrowheads="1"/>
          </p:cNvSpPr>
          <p:nvPr/>
        </p:nvSpPr>
        <p:spPr bwMode="auto">
          <a:xfrm>
            <a:off x="500063" y="1571625"/>
            <a:ext cx="7920037" cy="646113"/>
          </a:xfrm>
          <a:prstGeom prst="rect">
            <a:avLst/>
          </a:prstGeom>
          <a:noFill/>
          <a:ln w="9525">
            <a:noFill/>
            <a:miter lim="800000"/>
          </a:ln>
        </p:spPr>
        <p:txBody>
          <a:bodyPr>
            <a:spAutoFit/>
          </a:bodyPr>
          <a:lstStyle/>
          <a:p>
            <a:pPr>
              <a:spcBef>
                <a:spcPct val="50000"/>
              </a:spcBef>
            </a:pPr>
            <a:r>
              <a:rPr kumimoji="1" lang="zh-CN" altLang="en-US" sz="3600" b="1">
                <a:latin typeface="黑体" panose="02010609060101010101" pitchFamily="49" charset="-122"/>
                <a:ea typeface="黑体" panose="02010609060101010101" pitchFamily="49" charset="-122"/>
              </a:rPr>
              <a:t>第一、二句与第三句有什么关系呢？</a:t>
            </a:r>
            <a:endParaRPr kumimoji="1" lang="zh-CN" altLang="en-US" sz="3600" b="1">
              <a:latin typeface="黑体" panose="02010609060101010101" pitchFamily="49" charset="-122"/>
              <a:ea typeface="黑体" panose="02010609060101010101" pitchFamily="49" charset="-122"/>
            </a:endParaRPr>
          </a:p>
        </p:txBody>
      </p:sp>
      <p:sp>
        <p:nvSpPr>
          <p:cNvPr id="89092" name="Text Box 4"/>
          <p:cNvSpPr txBox="1">
            <a:spLocks noChangeArrowheads="1"/>
          </p:cNvSpPr>
          <p:nvPr/>
        </p:nvSpPr>
        <p:spPr bwMode="auto">
          <a:xfrm>
            <a:off x="714375" y="3429000"/>
            <a:ext cx="2520950" cy="579438"/>
          </a:xfrm>
          <a:prstGeom prst="rect">
            <a:avLst/>
          </a:prstGeom>
          <a:noFill/>
          <a:ln w="9525">
            <a:noFill/>
            <a:miter lim="800000"/>
          </a:ln>
        </p:spPr>
        <p:txBody>
          <a:bodyPr>
            <a:spAutoFit/>
          </a:bodyPr>
          <a:lstStyle/>
          <a:p>
            <a:pPr>
              <a:spcBef>
                <a:spcPct val="50000"/>
              </a:spcBef>
            </a:pPr>
            <a:r>
              <a:rPr kumimoji="1" lang="zh-CN" altLang="en-US" sz="3200" b="1">
                <a:solidFill>
                  <a:srgbClr val="8E1663"/>
                </a:solidFill>
                <a:latin typeface="Times New Roman" panose="02020603050405020304" pitchFamily="18" charset="0"/>
                <a:ea typeface="黑体" panose="02010609060101010101" pitchFamily="49" charset="-122"/>
              </a:rPr>
              <a:t>    </a:t>
            </a:r>
            <a:r>
              <a:rPr kumimoji="1" lang="zh-CN" altLang="en-US" sz="3200" b="1">
                <a:solidFill>
                  <a:srgbClr val="FF0000"/>
                </a:solidFill>
                <a:latin typeface="Times New Roman" panose="02020603050405020304" pitchFamily="18" charset="0"/>
                <a:ea typeface="黑体" panose="02010609060101010101" pitchFamily="49" charset="-122"/>
              </a:rPr>
              <a:t>类比</a:t>
            </a:r>
            <a:endParaRPr kumimoji="1" lang="zh-CN" altLang="en-US" sz="3200" b="1">
              <a:solidFill>
                <a:srgbClr val="FF0000"/>
              </a:solidFill>
              <a:latin typeface="Times New Roman" panose="02020603050405020304" pitchFamily="18" charset="0"/>
              <a:ea typeface="黑体" panose="02010609060101010101" pitchFamily="49" charset="-122"/>
            </a:endParaRPr>
          </a:p>
        </p:txBody>
      </p:sp>
      <p:sp>
        <p:nvSpPr>
          <p:cNvPr id="89093" name="Text Box 5"/>
          <p:cNvSpPr txBox="1">
            <a:spLocks noChangeArrowheads="1"/>
          </p:cNvSpPr>
          <p:nvPr/>
        </p:nvSpPr>
        <p:spPr bwMode="auto">
          <a:xfrm>
            <a:off x="3500438" y="2786063"/>
            <a:ext cx="5040312" cy="2774950"/>
          </a:xfrm>
          <a:prstGeom prst="rect">
            <a:avLst/>
          </a:prstGeom>
          <a:noFill/>
          <a:ln w="9525">
            <a:noFill/>
            <a:miter lim="800000"/>
          </a:ln>
        </p:spPr>
        <p:txBody>
          <a:bodyPr>
            <a:spAutoFit/>
          </a:bodyPr>
          <a:lstStyle/>
          <a:p>
            <a:pPr>
              <a:spcBef>
                <a:spcPct val="50000"/>
              </a:spcBef>
              <a:defRPr/>
            </a:pPr>
            <a:r>
              <a:rPr kumimoji="1" lang="zh-CN" altLang="en-US" sz="3200" b="1" dirty="0">
                <a:solidFill>
                  <a:schemeClr val="tx2">
                    <a:lumMod val="60000"/>
                    <a:lumOff val="40000"/>
                  </a:schemeClr>
                </a:solidFill>
                <a:latin typeface="黑体" panose="02010609060101010101" pitchFamily="49" charset="-122"/>
                <a:ea typeface="黑体" panose="02010609060101010101" pitchFamily="49" charset="-122"/>
              </a:rPr>
              <a:t>山        仙</a:t>
            </a:r>
            <a:endParaRPr kumimoji="1" lang="zh-CN" altLang="en-US" sz="3200" b="1" dirty="0">
              <a:solidFill>
                <a:schemeClr val="tx2">
                  <a:lumMod val="60000"/>
                  <a:lumOff val="40000"/>
                </a:schemeClr>
              </a:solidFill>
              <a:latin typeface="黑体" panose="02010609060101010101" pitchFamily="49" charset="-122"/>
              <a:ea typeface="黑体" panose="02010609060101010101" pitchFamily="49" charset="-122"/>
            </a:endParaRPr>
          </a:p>
          <a:p>
            <a:pPr>
              <a:spcBef>
                <a:spcPct val="50000"/>
              </a:spcBef>
              <a:defRPr/>
            </a:pPr>
            <a:r>
              <a:rPr kumimoji="1" lang="zh-CN" altLang="en-US" sz="3200" b="1" dirty="0">
                <a:solidFill>
                  <a:schemeClr val="tx2">
                    <a:lumMod val="60000"/>
                    <a:lumOff val="40000"/>
                  </a:schemeClr>
                </a:solidFill>
                <a:latin typeface="黑体" panose="02010609060101010101" pitchFamily="49" charset="-122"/>
                <a:ea typeface="黑体" panose="02010609060101010101" pitchFamily="49" charset="-122"/>
              </a:rPr>
              <a:t>水        龙</a:t>
            </a:r>
            <a:endParaRPr kumimoji="1" lang="zh-CN" altLang="en-US" sz="3200" b="1" dirty="0">
              <a:solidFill>
                <a:schemeClr val="tx2">
                  <a:lumMod val="60000"/>
                  <a:lumOff val="40000"/>
                </a:schemeClr>
              </a:solidFill>
              <a:latin typeface="黑体" panose="02010609060101010101" pitchFamily="49" charset="-122"/>
              <a:ea typeface="黑体" panose="02010609060101010101" pitchFamily="49" charset="-122"/>
            </a:endParaRPr>
          </a:p>
          <a:p>
            <a:pPr>
              <a:spcBef>
                <a:spcPct val="50000"/>
              </a:spcBef>
              <a:defRPr/>
            </a:pPr>
            <a:endParaRPr kumimoji="1" lang="zh-CN" altLang="en-US" sz="3200" b="1" dirty="0">
              <a:solidFill>
                <a:schemeClr val="tx2">
                  <a:lumMod val="60000"/>
                  <a:lumOff val="40000"/>
                </a:schemeClr>
              </a:solidFill>
              <a:latin typeface="黑体" panose="02010609060101010101" pitchFamily="49" charset="-122"/>
              <a:ea typeface="黑体" panose="02010609060101010101" pitchFamily="49" charset="-122"/>
            </a:endParaRPr>
          </a:p>
          <a:p>
            <a:pPr>
              <a:spcBef>
                <a:spcPct val="50000"/>
              </a:spcBef>
              <a:defRPr/>
            </a:pPr>
            <a:endParaRPr kumimoji="1" lang="zh-CN" altLang="en-US" sz="3200" b="1" dirty="0">
              <a:solidFill>
                <a:schemeClr val="tx2">
                  <a:lumMod val="60000"/>
                  <a:lumOff val="40000"/>
                </a:schemeClr>
              </a:solidFill>
              <a:latin typeface="黑体" panose="02010609060101010101" pitchFamily="49" charset="-122"/>
              <a:ea typeface="黑体" panose="02010609060101010101" pitchFamily="49" charset="-122"/>
            </a:endParaRPr>
          </a:p>
        </p:txBody>
      </p:sp>
      <p:sp>
        <p:nvSpPr>
          <p:cNvPr id="25605" name="Line 6"/>
          <p:cNvSpPr>
            <a:spLocks noChangeShapeType="1"/>
          </p:cNvSpPr>
          <p:nvPr/>
        </p:nvSpPr>
        <p:spPr bwMode="auto">
          <a:xfrm>
            <a:off x="4214813" y="3071813"/>
            <a:ext cx="1296987" cy="0"/>
          </a:xfrm>
          <a:prstGeom prst="line">
            <a:avLst/>
          </a:prstGeom>
          <a:noFill/>
          <a:ln w="9525">
            <a:solidFill>
              <a:schemeClr val="tx1"/>
            </a:solidFill>
            <a:miter lim="800000"/>
            <a:tailEnd type="triangle" w="med" len="med"/>
          </a:ln>
        </p:spPr>
        <p:txBody>
          <a:bodyPr wrap="none"/>
          <a:lstStyle/>
          <a:p>
            <a:endParaRPr lang="zh-CN" altLang="en-US"/>
          </a:p>
        </p:txBody>
      </p:sp>
      <p:sp>
        <p:nvSpPr>
          <p:cNvPr id="25606" name="Line 7"/>
          <p:cNvSpPr>
            <a:spLocks noChangeShapeType="1"/>
          </p:cNvSpPr>
          <p:nvPr/>
        </p:nvSpPr>
        <p:spPr bwMode="auto">
          <a:xfrm>
            <a:off x="4286250" y="3857625"/>
            <a:ext cx="1296988" cy="0"/>
          </a:xfrm>
          <a:prstGeom prst="line">
            <a:avLst/>
          </a:prstGeom>
          <a:noFill/>
          <a:ln w="9525">
            <a:solidFill>
              <a:schemeClr val="tx1"/>
            </a:solidFill>
            <a:miter lim="800000"/>
            <a:tailEnd type="triangle" w="med" len="med"/>
          </a:ln>
        </p:spPr>
        <p:txBody>
          <a:bodyPr wrap="none"/>
          <a:lstStyle/>
          <a:p>
            <a:endParaRPr lang="zh-CN" altLang="en-US"/>
          </a:p>
        </p:txBody>
      </p:sp>
      <p:sp>
        <p:nvSpPr>
          <p:cNvPr id="25607" name="Line 8"/>
          <p:cNvSpPr>
            <a:spLocks noChangeShapeType="1"/>
          </p:cNvSpPr>
          <p:nvPr/>
        </p:nvSpPr>
        <p:spPr bwMode="auto">
          <a:xfrm>
            <a:off x="4357688" y="4714875"/>
            <a:ext cx="1079500" cy="0"/>
          </a:xfrm>
          <a:prstGeom prst="line">
            <a:avLst/>
          </a:prstGeom>
          <a:noFill/>
          <a:ln w="9525">
            <a:solidFill>
              <a:schemeClr val="tx1"/>
            </a:solidFill>
            <a:miter lim="800000"/>
            <a:tailEnd type="triangle" w="med" len="med"/>
          </a:ln>
        </p:spPr>
        <p:txBody>
          <a:bodyPr wrap="none"/>
          <a:lstStyle/>
          <a:p>
            <a:endParaRPr lang="zh-CN" altLang="en-US"/>
          </a:p>
        </p:txBody>
      </p:sp>
      <p:sp>
        <p:nvSpPr>
          <p:cNvPr id="89097" name="AutoShape 9"/>
          <p:cNvSpPr/>
          <p:nvPr/>
        </p:nvSpPr>
        <p:spPr bwMode="auto">
          <a:xfrm>
            <a:off x="2643188" y="2928938"/>
            <a:ext cx="142875" cy="1727200"/>
          </a:xfrm>
          <a:prstGeom prst="leftBrace">
            <a:avLst>
              <a:gd name="adj1" fmla="val 100741"/>
              <a:gd name="adj2" fmla="val 50000"/>
            </a:avLst>
          </a:prstGeom>
          <a:noFill/>
          <a:ln w="9525">
            <a:solidFill>
              <a:schemeClr val="tx1"/>
            </a:solidFill>
            <a:miter lim="800000"/>
          </a:ln>
        </p:spPr>
        <p:txBody>
          <a:bodyPr wrap="none" anchor="ctr"/>
          <a:lstStyle/>
          <a:p>
            <a:endParaRPr lang="zh-CN" altLang="en-US">
              <a:latin typeface="Calibri" panose="020F0502020204030204" pitchFamily="34" charset="0"/>
            </a:endParaRPr>
          </a:p>
        </p:txBody>
      </p:sp>
      <p:sp>
        <p:nvSpPr>
          <p:cNvPr id="89098" name="Text Box 10"/>
          <p:cNvSpPr txBox="1">
            <a:spLocks noChangeArrowheads="1"/>
          </p:cNvSpPr>
          <p:nvPr/>
        </p:nvSpPr>
        <p:spPr bwMode="auto">
          <a:xfrm>
            <a:off x="3240088" y="4429125"/>
            <a:ext cx="5903912" cy="579438"/>
          </a:xfrm>
          <a:prstGeom prst="rect">
            <a:avLst/>
          </a:prstGeom>
          <a:noFill/>
          <a:ln w="9525">
            <a:noFill/>
            <a:miter lim="800000"/>
          </a:ln>
        </p:spPr>
        <p:txBody>
          <a:bodyPr>
            <a:spAutoFit/>
          </a:bodyPr>
          <a:lstStyle/>
          <a:p>
            <a:pPr>
              <a:spcBef>
                <a:spcPct val="50000"/>
              </a:spcBef>
              <a:defRPr/>
            </a:pPr>
            <a:r>
              <a:rPr kumimoji="1" lang="zh-CN" altLang="en-US" sz="3200" b="1" dirty="0">
                <a:solidFill>
                  <a:schemeClr val="tx2">
                    <a:lumMod val="75000"/>
                  </a:schemeClr>
                </a:solidFill>
                <a:latin typeface="黑体" panose="02010609060101010101" pitchFamily="49" charset="-122"/>
                <a:ea typeface="黑体" panose="02010609060101010101" pitchFamily="49" charset="-122"/>
              </a:rPr>
              <a:t>陋室      德馨</a:t>
            </a:r>
            <a:endParaRPr kumimoji="1" lang="en-US" altLang="zh-CN" sz="3200" b="1" dirty="0">
              <a:solidFill>
                <a:schemeClr val="tx2">
                  <a:lumMod val="75000"/>
                </a:schemeClr>
              </a:solidFill>
              <a:latin typeface="黑体" panose="02010609060101010101" pitchFamily="49" charset="-122"/>
              <a:ea typeface="黑体" panose="02010609060101010101" pitchFamily="49" charset="-122"/>
            </a:endParaRPr>
          </a:p>
        </p:txBody>
      </p:sp>
      <p:sp>
        <p:nvSpPr>
          <p:cNvPr id="25611" name="WordArt 8"/>
          <p:cNvSpPr>
            <a:spLocks noChangeArrowheads="1" noChangeShapeType="1" noTextEdit="1"/>
          </p:cNvSpPr>
          <p:nvPr/>
        </p:nvSpPr>
        <p:spPr bwMode="auto">
          <a:xfrm>
            <a:off x="0" y="0"/>
            <a:ext cx="4572000" cy="765175"/>
          </a:xfrm>
          <a:prstGeom prst="rect">
            <a:avLst/>
          </a:prstGeom>
        </p:spPr>
        <p:txBody>
          <a:bodyPr wrap="none" fromWordArt="1">
            <a:prstTxWarp prst="textPlain">
              <a:avLst>
                <a:gd name="adj" fmla="val 50000"/>
              </a:avLst>
            </a:prstTxWarp>
          </a:bodyPr>
          <a:lstStyle/>
          <a:p>
            <a:pPr algn="ctr"/>
            <a:r>
              <a:rPr lang="zh-CN" altLang="en-US" sz="3600" b="1" kern="1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黑体" panose="02010609060101010101" pitchFamily="49" charset="-122"/>
                <a:ea typeface="黑体" panose="02010609060101010101" pitchFamily="49" charset="-122"/>
              </a:rPr>
              <a:t>走进陋室，再读课文，把握主旨</a:t>
            </a:r>
            <a:endParaRPr lang="zh-CN" altLang="en-US" sz="3600" b="1" kern="1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601"/>
                                        </p:tgtEl>
                                        <p:attrNameLst>
                                          <p:attrName>style.visibility</p:attrName>
                                        </p:attrNameLst>
                                      </p:cBhvr>
                                      <p:to>
                                        <p:strVal val="visible"/>
                                      </p:to>
                                    </p:set>
                                    <p:animEffect transition="in" filter="fade">
                                      <p:cBhvr>
                                        <p:cTn id="7" dur="2000"/>
                                        <p:tgtEl>
                                          <p:spTgt spid="2560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9093"/>
                                        </p:tgtEl>
                                        <p:attrNameLst>
                                          <p:attrName>style.visibility</p:attrName>
                                        </p:attrNameLst>
                                      </p:cBhvr>
                                      <p:to>
                                        <p:strVal val="visible"/>
                                      </p:to>
                                    </p:set>
                                    <p:animEffect transition="in" filter="fade">
                                      <p:cBhvr>
                                        <p:cTn id="12" dur="2000"/>
                                        <p:tgtEl>
                                          <p:spTgt spid="8909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9098">
                                            <p:txEl>
                                              <p:pRg st="0" end="0"/>
                                            </p:txEl>
                                          </p:spTgt>
                                        </p:tgtEl>
                                        <p:attrNameLst>
                                          <p:attrName>style.visibility</p:attrName>
                                        </p:attrNameLst>
                                      </p:cBhvr>
                                      <p:to>
                                        <p:strVal val="visible"/>
                                      </p:to>
                                    </p:set>
                                    <p:anim calcmode="lin" valueType="num">
                                      <p:cBhvr additive="base">
                                        <p:cTn id="17" dur="500" fill="hold"/>
                                        <p:tgtEl>
                                          <p:spTgt spid="89098">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8909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5605"/>
                                        </p:tgtEl>
                                        <p:attrNameLst>
                                          <p:attrName>style.visibility</p:attrName>
                                        </p:attrNameLst>
                                      </p:cBhvr>
                                      <p:to>
                                        <p:strVal val="visible"/>
                                      </p:to>
                                    </p:set>
                                    <p:animEffect transition="in" filter="fade">
                                      <p:cBhvr>
                                        <p:cTn id="23" dur="2000"/>
                                        <p:tgtEl>
                                          <p:spTgt spid="2560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5606"/>
                                        </p:tgtEl>
                                        <p:attrNameLst>
                                          <p:attrName>style.visibility</p:attrName>
                                        </p:attrNameLst>
                                      </p:cBhvr>
                                      <p:to>
                                        <p:strVal val="visible"/>
                                      </p:to>
                                    </p:set>
                                    <p:animEffect transition="in" filter="fade">
                                      <p:cBhvr>
                                        <p:cTn id="28" dur="2000"/>
                                        <p:tgtEl>
                                          <p:spTgt spid="25606"/>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5607"/>
                                        </p:tgtEl>
                                        <p:attrNameLst>
                                          <p:attrName>style.visibility</p:attrName>
                                        </p:attrNameLst>
                                      </p:cBhvr>
                                      <p:to>
                                        <p:strVal val="visible"/>
                                      </p:to>
                                    </p:set>
                                    <p:animEffect transition="in" filter="fade">
                                      <p:cBhvr>
                                        <p:cTn id="33" dur="2000"/>
                                        <p:tgtEl>
                                          <p:spTgt spid="25607"/>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89097"/>
                                        </p:tgtEl>
                                        <p:attrNameLst>
                                          <p:attrName>style.visibility</p:attrName>
                                        </p:attrNameLst>
                                      </p:cBhvr>
                                      <p:to>
                                        <p:strVal val="visible"/>
                                      </p:to>
                                    </p:set>
                                    <p:animEffect transition="in" filter="blinds(horizontal)">
                                      <p:cBhvr>
                                        <p:cTn id="38" dur="500"/>
                                        <p:tgtEl>
                                          <p:spTgt spid="89097"/>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89092"/>
                                        </p:tgtEl>
                                        <p:attrNameLst>
                                          <p:attrName>style.visibility</p:attrName>
                                        </p:attrNameLst>
                                      </p:cBhvr>
                                      <p:to>
                                        <p:strVal val="visible"/>
                                      </p:to>
                                    </p:set>
                                    <p:animEffect transition="in" filter="blinds(horizontal)">
                                      <p:cBhvr>
                                        <p:cTn id="43" dur="500"/>
                                        <p:tgtEl>
                                          <p:spTgt spid="890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1" grpId="0"/>
      <p:bldP spid="89092" grpId="0"/>
      <p:bldP spid="89093" grpId="0"/>
      <p:bldP spid="25605" grpId="0" animBg="1"/>
      <p:bldP spid="25606" grpId="0" animBg="1"/>
      <p:bldP spid="25607" grpId="0" animBg="1"/>
      <p:bldP spid="89097" grpId="0" animBg="1"/>
      <p:bldP spid="89098"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ext Box 2"/>
          <p:cNvSpPr txBox="1">
            <a:spLocks noChangeArrowheads="1"/>
          </p:cNvSpPr>
          <p:nvPr/>
        </p:nvSpPr>
        <p:spPr bwMode="auto">
          <a:xfrm>
            <a:off x="785813" y="1214438"/>
            <a:ext cx="8072437" cy="584200"/>
          </a:xfrm>
          <a:prstGeom prst="rect">
            <a:avLst/>
          </a:prstGeom>
          <a:noFill/>
          <a:ln w="9525">
            <a:noFill/>
            <a:miter lim="800000"/>
          </a:ln>
        </p:spPr>
        <p:txBody>
          <a:bodyPr>
            <a:spAutoFit/>
          </a:bodyPr>
          <a:lstStyle/>
          <a:p>
            <a:pPr>
              <a:spcBef>
                <a:spcPct val="50000"/>
              </a:spcBef>
            </a:pPr>
            <a:r>
              <a:rPr kumimoji="1" lang="zh-CN" altLang="en-US" sz="3200" b="1">
                <a:latin typeface="楷体" panose="02010609060101010101" pitchFamily="49" charset="-122"/>
                <a:ea typeface="楷体" panose="02010609060101010101" pitchFamily="49" charset="-122"/>
              </a:rPr>
              <a:t>本文通过描写陋室表明了作者什么志向呢？</a:t>
            </a:r>
            <a:endParaRPr kumimoji="1" lang="zh-CN" altLang="en-US" sz="3200" b="1">
              <a:latin typeface="楷体" panose="02010609060101010101" pitchFamily="49" charset="-122"/>
              <a:ea typeface="楷体" panose="02010609060101010101" pitchFamily="49" charset="-122"/>
            </a:endParaRPr>
          </a:p>
        </p:txBody>
      </p:sp>
      <p:sp>
        <p:nvSpPr>
          <p:cNvPr id="29698" name="Text Box 3"/>
          <p:cNvSpPr txBox="1">
            <a:spLocks noChangeArrowheads="1"/>
          </p:cNvSpPr>
          <p:nvPr/>
        </p:nvSpPr>
        <p:spPr bwMode="auto">
          <a:xfrm>
            <a:off x="214313" y="3929063"/>
            <a:ext cx="8709025" cy="584200"/>
          </a:xfrm>
          <a:prstGeom prst="rect">
            <a:avLst/>
          </a:prstGeom>
          <a:noFill/>
          <a:ln w="9525">
            <a:noFill/>
            <a:miter lim="800000"/>
          </a:ln>
        </p:spPr>
        <p:txBody>
          <a:bodyPr>
            <a:spAutoFit/>
          </a:bodyPr>
          <a:lstStyle/>
          <a:p>
            <a:pPr>
              <a:spcBef>
                <a:spcPct val="50000"/>
              </a:spcBef>
            </a:pPr>
            <a:r>
              <a:rPr kumimoji="1" lang="zh-CN" altLang="en-US" sz="3200" b="1">
                <a:latin typeface="楷体" panose="02010609060101010101" pitchFamily="49" charset="-122"/>
                <a:ea typeface="楷体" panose="02010609060101010101" pitchFamily="49" charset="-122"/>
              </a:rPr>
              <a:t>这种借他物来抒发情怀或表达志向的表现手法</a:t>
            </a:r>
            <a:endParaRPr kumimoji="1" lang="zh-CN" altLang="en-US" sz="3200" b="1">
              <a:latin typeface="楷体" panose="02010609060101010101" pitchFamily="49" charset="-122"/>
              <a:ea typeface="楷体" panose="02010609060101010101" pitchFamily="49" charset="-122"/>
            </a:endParaRPr>
          </a:p>
        </p:txBody>
      </p:sp>
      <p:sp>
        <p:nvSpPr>
          <p:cNvPr id="29700" name="Text Box 5"/>
          <p:cNvSpPr txBox="1">
            <a:spLocks noChangeArrowheads="1"/>
          </p:cNvSpPr>
          <p:nvPr/>
        </p:nvSpPr>
        <p:spPr bwMode="auto">
          <a:xfrm>
            <a:off x="1285875" y="2286000"/>
            <a:ext cx="6286500" cy="1323975"/>
          </a:xfrm>
          <a:prstGeom prst="rect">
            <a:avLst/>
          </a:prstGeom>
          <a:noFill/>
          <a:ln w="9525">
            <a:noFill/>
            <a:miter lim="800000"/>
          </a:ln>
        </p:spPr>
        <p:txBody>
          <a:bodyPr>
            <a:spAutoFit/>
          </a:bodyPr>
          <a:lstStyle/>
          <a:p>
            <a:pPr>
              <a:spcBef>
                <a:spcPct val="50000"/>
              </a:spcBef>
            </a:pPr>
            <a:r>
              <a:rPr lang="zh-CN" altLang="en-US" sz="4000">
                <a:latin typeface="仿宋" panose="02010609060101010101" pitchFamily="49" charset="-122"/>
                <a:ea typeface="仿宋" panose="02010609060101010101" pitchFamily="49" charset="-122"/>
              </a:rPr>
              <a:t>表明了作者</a:t>
            </a:r>
            <a:r>
              <a:rPr lang="zh-CN" altLang="en-US" sz="4000">
                <a:solidFill>
                  <a:srgbClr val="FF0000"/>
                </a:solidFill>
                <a:latin typeface="仿宋" panose="02010609060101010101" pitchFamily="49" charset="-122"/>
                <a:ea typeface="仿宋" panose="02010609060101010101" pitchFamily="49" charset="-122"/>
              </a:rPr>
              <a:t>高洁傲岸</a:t>
            </a:r>
            <a:r>
              <a:rPr lang="zh-CN" altLang="en-US" sz="4000">
                <a:latin typeface="仿宋" panose="02010609060101010101" pitchFamily="49" charset="-122"/>
                <a:ea typeface="仿宋" panose="02010609060101010101" pitchFamily="49" charset="-122"/>
              </a:rPr>
              <a:t>的节操和</a:t>
            </a:r>
            <a:r>
              <a:rPr lang="zh-CN" altLang="en-US" sz="4000">
                <a:solidFill>
                  <a:srgbClr val="FF0000"/>
                </a:solidFill>
                <a:latin typeface="仿宋" panose="02010609060101010101" pitchFamily="49" charset="-122"/>
                <a:ea typeface="仿宋" panose="02010609060101010101" pitchFamily="49" charset="-122"/>
              </a:rPr>
              <a:t>安贫乐道</a:t>
            </a:r>
            <a:r>
              <a:rPr lang="zh-CN" altLang="en-US" sz="4000">
                <a:latin typeface="仿宋" panose="02010609060101010101" pitchFamily="49" charset="-122"/>
                <a:ea typeface="仿宋" panose="02010609060101010101" pitchFamily="49" charset="-122"/>
              </a:rPr>
              <a:t>的生活情趣</a:t>
            </a:r>
            <a:endParaRPr lang="en-US" altLang="zh-CN" sz="4000">
              <a:latin typeface="仿宋" panose="02010609060101010101" pitchFamily="49" charset="-122"/>
              <a:ea typeface="仿宋" panose="02010609060101010101" pitchFamily="49" charset="-122"/>
            </a:endParaRPr>
          </a:p>
        </p:txBody>
      </p:sp>
      <p:sp>
        <p:nvSpPr>
          <p:cNvPr id="29701" name="Text Box 6"/>
          <p:cNvSpPr txBox="1">
            <a:spLocks noChangeArrowheads="1"/>
          </p:cNvSpPr>
          <p:nvPr/>
        </p:nvSpPr>
        <p:spPr bwMode="auto">
          <a:xfrm>
            <a:off x="3714750" y="4572000"/>
            <a:ext cx="5429250" cy="1016000"/>
          </a:xfrm>
          <a:prstGeom prst="rect">
            <a:avLst/>
          </a:prstGeom>
          <a:noFill/>
          <a:ln w="9525">
            <a:noFill/>
            <a:miter lim="800000"/>
          </a:ln>
        </p:spPr>
        <p:txBody>
          <a:bodyPr>
            <a:spAutoFit/>
          </a:bodyPr>
          <a:lstStyle/>
          <a:p>
            <a:pPr>
              <a:spcBef>
                <a:spcPct val="50000"/>
              </a:spcBef>
            </a:pPr>
            <a:r>
              <a:rPr lang="en-US" altLang="zh-CN" sz="6000">
                <a:latin typeface="仿宋" panose="02010609060101010101" pitchFamily="49" charset="-122"/>
                <a:ea typeface="仿宋" panose="02010609060101010101" pitchFamily="49" charset="-122"/>
              </a:rPr>
              <a:t>----</a:t>
            </a:r>
            <a:r>
              <a:rPr lang="zh-CN" altLang="en-US" sz="6000">
                <a:solidFill>
                  <a:srgbClr val="FF3300"/>
                </a:solidFill>
                <a:latin typeface="仿宋" panose="02010609060101010101" pitchFamily="49" charset="-122"/>
                <a:ea typeface="仿宋" panose="02010609060101010101" pitchFamily="49" charset="-122"/>
              </a:rPr>
              <a:t>托物言志</a:t>
            </a:r>
            <a:endParaRPr lang="zh-CN" altLang="en-US" sz="6000">
              <a:solidFill>
                <a:srgbClr val="FF3300"/>
              </a:solidFill>
              <a:latin typeface="仿宋" panose="02010609060101010101" pitchFamily="49" charset="-122"/>
              <a:ea typeface="仿宋" panose="02010609060101010101" pitchFamily="49" charset="-122"/>
            </a:endParaRPr>
          </a:p>
        </p:txBody>
      </p:sp>
      <p:sp>
        <p:nvSpPr>
          <p:cNvPr id="26631" name="WordArt 8"/>
          <p:cNvSpPr>
            <a:spLocks noChangeArrowheads="1" noChangeShapeType="1" noTextEdit="1"/>
          </p:cNvSpPr>
          <p:nvPr/>
        </p:nvSpPr>
        <p:spPr bwMode="auto">
          <a:xfrm>
            <a:off x="0" y="0"/>
            <a:ext cx="4572000" cy="765175"/>
          </a:xfrm>
          <a:prstGeom prst="rect">
            <a:avLst/>
          </a:prstGeom>
        </p:spPr>
        <p:txBody>
          <a:bodyPr wrap="none" fromWordArt="1">
            <a:prstTxWarp prst="textPlain">
              <a:avLst>
                <a:gd name="adj" fmla="val 50000"/>
              </a:avLst>
            </a:prstTxWarp>
          </a:bodyPr>
          <a:lstStyle/>
          <a:p>
            <a:pPr algn="ctr"/>
            <a:r>
              <a:rPr lang="zh-CN" altLang="en-US" sz="3600" b="1" kern="1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黑体" panose="02010609060101010101" pitchFamily="49" charset="-122"/>
                <a:ea typeface="黑体" panose="02010609060101010101" pitchFamily="49" charset="-122"/>
              </a:rPr>
              <a:t>走进陋室，再读课文，把握主旨</a:t>
            </a:r>
            <a:endParaRPr lang="zh-CN" altLang="en-US" sz="3600" b="1" kern="1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697"/>
                                        </p:tgtEl>
                                        <p:attrNameLst>
                                          <p:attrName>style.visibility</p:attrName>
                                        </p:attrNameLst>
                                      </p:cBhvr>
                                      <p:to>
                                        <p:strVal val="visible"/>
                                      </p:to>
                                    </p:set>
                                    <p:animEffect transition="in" filter="fade">
                                      <p:cBhvr>
                                        <p:cTn id="7" dur="2000"/>
                                        <p:tgtEl>
                                          <p:spTgt spid="2969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9700"/>
                                        </p:tgtEl>
                                        <p:attrNameLst>
                                          <p:attrName>style.visibility</p:attrName>
                                        </p:attrNameLst>
                                      </p:cBhvr>
                                      <p:to>
                                        <p:strVal val="visible"/>
                                      </p:to>
                                    </p:set>
                                    <p:animEffect transition="in" filter="box(in)">
                                      <p:cBhvr>
                                        <p:cTn id="12" dur="500"/>
                                        <p:tgtEl>
                                          <p:spTgt spid="2970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9698"/>
                                        </p:tgtEl>
                                        <p:attrNameLst>
                                          <p:attrName>style.visibility</p:attrName>
                                        </p:attrNameLst>
                                      </p:cBhvr>
                                      <p:to>
                                        <p:strVal val="visible"/>
                                      </p:to>
                                    </p:set>
                                    <p:animEffect transition="in" filter="fade">
                                      <p:cBhvr>
                                        <p:cTn id="17" dur="2000"/>
                                        <p:tgtEl>
                                          <p:spTgt spid="2969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9701"/>
                                        </p:tgtEl>
                                        <p:attrNameLst>
                                          <p:attrName>style.visibility</p:attrName>
                                        </p:attrNameLst>
                                      </p:cBhvr>
                                      <p:to>
                                        <p:strVal val="visible"/>
                                      </p:to>
                                    </p:set>
                                    <p:animEffect transition="in" filter="blinds(horizontal)">
                                      <p:cBhvr>
                                        <p:cTn id="22" dur="500"/>
                                        <p:tgtEl>
                                          <p:spTgt spid="297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7" grpId="0"/>
      <p:bldP spid="29698" grpId="0"/>
      <p:bldP spid="29700" grpId="0"/>
      <p:bldP spid="2970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15" descr="http://img5.ph.126.net/nTFUDdz08D27c6xVCJF_ew==/1298725542560849785.jpg"/>
          <p:cNvPicPr>
            <a:picLocks noChangeAspect="1" noChangeArrowheads="1"/>
          </p:cNvPicPr>
          <p:nvPr/>
        </p:nvPicPr>
        <p:blipFill>
          <a:blip r:embed="rId1"/>
          <a:srcRect l="20593"/>
          <a:stretch>
            <a:fillRect/>
          </a:stretch>
        </p:blipFill>
        <p:spPr bwMode="auto">
          <a:xfrm>
            <a:off x="0" y="0"/>
            <a:ext cx="9144000" cy="6858000"/>
          </a:xfrm>
          <a:prstGeom prst="rect">
            <a:avLst/>
          </a:prstGeom>
          <a:noFill/>
          <a:ln w="9525">
            <a:noFill/>
            <a:miter lim="800000"/>
            <a:headEnd/>
            <a:tailEnd/>
          </a:ln>
        </p:spPr>
      </p:pic>
      <p:sp>
        <p:nvSpPr>
          <p:cNvPr id="45059" name="Rectangle 13">
            <a:hlinkClick r:id="" action="ppaction://noaction"/>
          </p:cNvPr>
          <p:cNvSpPr>
            <a:spLocks noChangeArrowheads="1"/>
          </p:cNvSpPr>
          <p:nvPr/>
        </p:nvSpPr>
        <p:spPr bwMode="auto">
          <a:xfrm>
            <a:off x="1371600" y="1676400"/>
            <a:ext cx="6019800" cy="762000"/>
          </a:xfrm>
          <a:prstGeom prst="rect">
            <a:avLst/>
          </a:prstGeom>
          <a:noFill/>
          <a:ln w="9525" algn="ctr">
            <a:noFill/>
            <a:miter lim="800000"/>
          </a:ln>
        </p:spPr>
        <p:txBody>
          <a:bodyPr wrap="none" anchor="ctr"/>
          <a:lstStyle/>
          <a:p>
            <a:endParaRPr lang="zh-CN" altLang="en-US"/>
          </a:p>
        </p:txBody>
      </p:sp>
      <p:sp>
        <p:nvSpPr>
          <p:cNvPr id="15" name="Text Box 11"/>
          <p:cNvSpPr txBox="1">
            <a:spLocks noChangeArrowheads="1"/>
          </p:cNvSpPr>
          <p:nvPr/>
        </p:nvSpPr>
        <p:spPr bwMode="auto">
          <a:xfrm>
            <a:off x="457200" y="457200"/>
            <a:ext cx="7712075" cy="2554288"/>
          </a:xfrm>
          <a:prstGeom prst="rect">
            <a:avLst/>
          </a:prstGeom>
          <a:noFill/>
          <a:ln w="9525" algn="ctr">
            <a:noFill/>
            <a:miter lim="800000"/>
          </a:ln>
          <a:effectLst/>
        </p:spPr>
        <p:txBody>
          <a:bodyPr>
            <a:spAutoFit/>
          </a:bodyPr>
          <a:lstStyle/>
          <a:p>
            <a:pPr>
              <a:defRPr/>
            </a:pPr>
            <a:r>
              <a:rPr lang="zh-CN" altLang="en-US" sz="4000" b="1" dirty="0">
                <a:solidFill>
                  <a:schemeClr val="tx2">
                    <a:lumMod val="60000"/>
                    <a:lumOff val="40000"/>
                  </a:schemeClr>
                </a:solidFill>
                <a:latin typeface="方正古隶简体" pitchFamily="65" charset="-122"/>
                <a:ea typeface="方正古隶简体" pitchFamily="65" charset="-122"/>
              </a:rPr>
              <a:t>立在你门前，</a:t>
            </a:r>
            <a:endParaRPr lang="zh-CN" altLang="en-US" sz="4000" b="1" dirty="0">
              <a:solidFill>
                <a:schemeClr val="tx2">
                  <a:lumMod val="60000"/>
                  <a:lumOff val="40000"/>
                </a:schemeClr>
              </a:solidFill>
              <a:latin typeface="方正古隶简体" pitchFamily="65" charset="-122"/>
              <a:ea typeface="方正古隶简体" pitchFamily="65" charset="-122"/>
            </a:endParaRPr>
          </a:p>
          <a:p>
            <a:pPr>
              <a:defRPr/>
            </a:pPr>
            <a:r>
              <a:rPr lang="zh-CN" altLang="en-US" sz="4000" b="1" dirty="0">
                <a:solidFill>
                  <a:schemeClr val="tx2">
                    <a:lumMod val="60000"/>
                    <a:lumOff val="40000"/>
                  </a:schemeClr>
                </a:solidFill>
                <a:latin typeface="方正古隶简体" pitchFamily="65" charset="-122"/>
                <a:ea typeface="方正古隶简体" pitchFamily="65" charset="-122"/>
              </a:rPr>
              <a:t>我无比难过。</a:t>
            </a:r>
            <a:endParaRPr lang="zh-CN" altLang="en-US" sz="4000" b="1" dirty="0">
              <a:solidFill>
                <a:schemeClr val="tx2">
                  <a:lumMod val="60000"/>
                  <a:lumOff val="40000"/>
                </a:schemeClr>
              </a:solidFill>
              <a:latin typeface="方正古隶简体" pitchFamily="65" charset="-122"/>
              <a:ea typeface="方正古隶简体" pitchFamily="65" charset="-122"/>
            </a:endParaRPr>
          </a:p>
          <a:p>
            <a:pPr>
              <a:defRPr/>
            </a:pPr>
            <a:r>
              <a:rPr lang="zh-CN" altLang="en-US" sz="4000" b="1" dirty="0">
                <a:solidFill>
                  <a:schemeClr val="tx2">
                    <a:lumMod val="60000"/>
                    <a:lumOff val="40000"/>
                  </a:schemeClr>
                </a:solidFill>
                <a:latin typeface="方正古隶简体" pitchFamily="65" charset="-122"/>
                <a:ea typeface="方正古隶简体" pitchFamily="65" charset="-122"/>
              </a:rPr>
              <a:t>你却对我说：</a:t>
            </a:r>
            <a:r>
              <a:rPr lang="en-US" altLang="zh-CN" sz="4000" b="1" dirty="0">
                <a:solidFill>
                  <a:schemeClr val="tx2">
                    <a:lumMod val="60000"/>
                    <a:lumOff val="40000"/>
                  </a:schemeClr>
                </a:solidFill>
                <a:latin typeface="方正古隶简体" pitchFamily="65" charset="-122"/>
                <a:ea typeface="方正古隶简体" pitchFamily="65" charset="-122"/>
              </a:rPr>
              <a:t>     </a:t>
            </a:r>
            <a:endParaRPr lang="en-US" altLang="zh-CN" sz="4000" b="1" dirty="0">
              <a:solidFill>
                <a:schemeClr val="tx2">
                  <a:lumMod val="60000"/>
                  <a:lumOff val="40000"/>
                </a:schemeClr>
              </a:solidFill>
              <a:latin typeface="方正古隶简体" pitchFamily="65" charset="-122"/>
              <a:ea typeface="方正古隶简体" pitchFamily="65" charset="-122"/>
            </a:endParaRPr>
          </a:p>
          <a:p>
            <a:pPr>
              <a:defRPr/>
            </a:pPr>
            <a:r>
              <a:rPr lang="en-US" altLang="zh-CN" sz="4000" b="1" u="sng" dirty="0">
                <a:solidFill>
                  <a:schemeClr val="tx2">
                    <a:lumMod val="60000"/>
                    <a:lumOff val="40000"/>
                  </a:schemeClr>
                </a:solidFill>
                <a:latin typeface="方正古隶简体" pitchFamily="65" charset="-122"/>
                <a:ea typeface="方正古隶简体" pitchFamily="65" charset="-122"/>
              </a:rPr>
              <a:t>                  </a:t>
            </a:r>
            <a:endParaRPr lang="en-US" altLang="zh-CN" sz="4000" b="1" u="sng" dirty="0">
              <a:solidFill>
                <a:schemeClr val="tx2">
                  <a:lumMod val="60000"/>
                  <a:lumOff val="40000"/>
                </a:schemeClr>
              </a:solidFill>
              <a:latin typeface="方正古隶简体" pitchFamily="65" charset="-122"/>
              <a:ea typeface="方正古隶简体" pitchFamily="65" charset="-122"/>
            </a:endParaRPr>
          </a:p>
        </p:txBody>
      </p:sp>
      <p:cxnSp>
        <p:nvCxnSpPr>
          <p:cNvPr id="17" name="直接连接符 16"/>
          <p:cNvCxnSpPr/>
          <p:nvPr/>
        </p:nvCxnSpPr>
        <p:spPr bwMode="auto">
          <a:xfrm>
            <a:off x="685800" y="2971800"/>
            <a:ext cx="7086600" cy="1588"/>
          </a:xfrm>
          <a:prstGeom prst="line">
            <a:avLst/>
          </a:prstGeom>
          <a:solidFill>
            <a:schemeClr val="accent1"/>
          </a:solidFill>
          <a:ln w="9525" cap="flat" cmpd="sng" algn="ctr">
            <a:solidFill>
              <a:schemeClr val="tx2">
                <a:lumMod val="60000"/>
                <a:lumOff val="40000"/>
              </a:schemeClr>
            </a:solidFill>
            <a:prstDash val="solid"/>
            <a:round/>
            <a:headEnd type="none" w="med" len="med"/>
            <a:tailEnd type="none" w="med" len="med"/>
          </a:ln>
          <a:effectLst>
            <a:outerShdw blurRad="50800" dist="38100" dir="2700000" algn="tl" rotWithShape="0">
              <a:prstClr val="black">
                <a:alpha val="40000"/>
              </a:prstClr>
            </a:outerShdw>
          </a:effectLst>
        </p:spPr>
      </p:cxnSp>
      <p:pic>
        <p:nvPicPr>
          <p:cNvPr id="6" name="古琴-山居吟.mp3">
            <a:hlinkClick r:id="" action="ppaction://media"/>
          </p:cNvPr>
          <p:cNvPicPr>
            <a:picLocks noRot="1" noChangeAspect="1"/>
          </p:cNvPicPr>
          <p:nvPr>
            <a:audioFile r:link="rId2"/>
            <p:extLst>
              <p:ext uri="{DAA4B4D4-6D71-4841-9C94-3DE7FCFB9230}">
                <p14:media xmlns:p14="http://schemas.microsoft.com/office/powerpoint/2010/main" r:link="rId3"/>
              </p:ext>
            </p:extLst>
          </p:nvPr>
        </p:nvPicPr>
        <p:blipFill>
          <a:blip r:embed="rId4"/>
          <a:srcRect/>
          <a:stretch>
            <a:fillRect/>
          </a:stretch>
        </p:blipFill>
        <p:spPr bwMode="auto">
          <a:xfrm>
            <a:off x="8839200" y="6553200"/>
            <a:ext cx="304800" cy="3048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1354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repeatCount="indefinite" fill="hold" display="0">
                  <p:stCondLst>
                    <p:cond delay="indefinite"/>
                  </p:stCondLst>
                  <p:endCondLst>
                    <p:cond evt="onPrev" delay="0">
                      <p:tgtEl>
                        <p:sldTgt/>
                      </p:tgtEl>
                    </p:cond>
                    <p:cond evt="onStopAudio" delay="0">
                      <p:tgtEl>
                        <p:sldTgt/>
                      </p:tgtEl>
                    </p:cond>
                    <p:cond evt="onNext" delay="0">
                      <p:tgtEl>
                        <p:sldTgt/>
                      </p:tgtEl>
                    </p:cond>
                  </p:endCondLst>
                </p:cTn>
                <p:tgtEl>
                  <p:spTgt spid="6"/>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4" descr="http://pic39.nipic.com/20140311/18047467_134100287000_2.jpg"/>
          <p:cNvPicPr>
            <a:picLocks noChangeAspect="1" noChangeArrowheads="1"/>
          </p:cNvPicPr>
          <p:nvPr/>
        </p:nvPicPr>
        <p:blipFill>
          <a:blip r:embed="rId1">
            <a:biLevel thresh="50000"/>
            <a:grayscl/>
          </a:blip>
          <a:srcRect l="6078" t="48438" r="46410" b="36719"/>
          <a:stretch>
            <a:fillRect/>
          </a:stretch>
        </p:blipFill>
        <p:spPr bwMode="auto">
          <a:xfrm>
            <a:off x="0" y="5410200"/>
            <a:ext cx="3276600" cy="1447800"/>
          </a:xfrm>
          <a:prstGeom prst="rect">
            <a:avLst/>
          </a:prstGeom>
          <a:noFill/>
          <a:ln w="9525">
            <a:noFill/>
            <a:miter lim="800000"/>
            <a:headEnd/>
            <a:tailEnd/>
          </a:ln>
        </p:spPr>
      </p:pic>
      <p:sp>
        <p:nvSpPr>
          <p:cNvPr id="46083" name="矩形 2"/>
          <p:cNvSpPr>
            <a:spLocks noChangeArrowheads="1"/>
          </p:cNvSpPr>
          <p:nvPr/>
        </p:nvSpPr>
        <p:spPr bwMode="auto">
          <a:xfrm>
            <a:off x="762000" y="1600200"/>
            <a:ext cx="7924800" cy="3540125"/>
          </a:xfrm>
          <a:prstGeom prst="rect">
            <a:avLst/>
          </a:prstGeom>
          <a:noFill/>
          <a:ln w="9525">
            <a:noFill/>
            <a:miter lim="800000"/>
          </a:ln>
        </p:spPr>
        <p:txBody>
          <a:bodyPr>
            <a:spAutoFit/>
          </a:bodyPr>
          <a:lstStyle/>
          <a:p>
            <a:pPr algn="ctr"/>
            <a:r>
              <a:rPr lang="zh-CN" altLang="en-US" sz="4000" b="1">
                <a:latin typeface="方正古隶简体" pitchFamily="65" charset="-122"/>
                <a:ea typeface="方正古隶简体" pitchFamily="65" charset="-122"/>
              </a:rPr>
              <a:t>酬乐天扬州初逢席上见赠</a:t>
            </a:r>
            <a:endParaRPr lang="en-US" altLang="zh-CN" sz="4000" b="1">
              <a:latin typeface="方正古隶简体" pitchFamily="65" charset="-122"/>
              <a:ea typeface="方正古隶简体" pitchFamily="65" charset="-122"/>
            </a:endParaRPr>
          </a:p>
          <a:p>
            <a:pPr algn="ctr"/>
            <a:r>
              <a:rPr lang="zh-CN" altLang="en-US" sz="2400" b="1">
                <a:latin typeface="楷体" panose="02010609060101010101" pitchFamily="49" charset="-122"/>
                <a:ea typeface="楷体" panose="02010609060101010101" pitchFamily="49" charset="-122"/>
              </a:rPr>
              <a:t>唐 刘禹锡</a:t>
            </a:r>
            <a:endParaRPr lang="zh-CN" altLang="en-US" sz="2400" b="1">
              <a:latin typeface="楷体" panose="02010609060101010101" pitchFamily="49" charset="-122"/>
              <a:ea typeface="楷体" panose="02010609060101010101" pitchFamily="49" charset="-122"/>
            </a:endParaRPr>
          </a:p>
          <a:p>
            <a:pPr algn="ctr"/>
            <a:r>
              <a:rPr lang="zh-CN" altLang="en-US" sz="4000" b="1">
                <a:solidFill>
                  <a:srgbClr val="FF3F00"/>
                </a:solidFill>
                <a:latin typeface="方正古隶简体" pitchFamily="65" charset="-122"/>
                <a:ea typeface="方正古隶简体" pitchFamily="65" charset="-122"/>
              </a:rPr>
              <a:t>巴山楚水凄凉地，二十三年弃置身。</a:t>
            </a:r>
            <a:endParaRPr lang="zh-CN" altLang="en-US" sz="4000" b="1">
              <a:solidFill>
                <a:srgbClr val="FF3F00"/>
              </a:solidFill>
              <a:latin typeface="方正古隶简体" pitchFamily="65" charset="-122"/>
              <a:ea typeface="方正古隶简体" pitchFamily="65" charset="-122"/>
            </a:endParaRPr>
          </a:p>
          <a:p>
            <a:pPr algn="ctr"/>
            <a:r>
              <a:rPr lang="zh-CN" altLang="en-US" sz="4000" b="1">
                <a:latin typeface="方正古隶简体" pitchFamily="65" charset="-122"/>
                <a:ea typeface="方正古隶简体" pitchFamily="65" charset="-122"/>
              </a:rPr>
              <a:t>怀旧空吟闻笛赋，到乡翻似烂柯人。</a:t>
            </a:r>
            <a:endParaRPr lang="zh-CN" altLang="en-US" sz="4000" b="1">
              <a:latin typeface="方正古隶简体" pitchFamily="65" charset="-122"/>
              <a:ea typeface="方正古隶简体" pitchFamily="65" charset="-122"/>
            </a:endParaRPr>
          </a:p>
          <a:p>
            <a:pPr algn="ctr"/>
            <a:r>
              <a:rPr lang="zh-CN" altLang="en-US" sz="4000" b="1">
                <a:latin typeface="方正古隶简体" pitchFamily="65" charset="-122"/>
                <a:ea typeface="方正古隶简体" pitchFamily="65" charset="-122"/>
              </a:rPr>
              <a:t>沉舟侧畔千帆过，病树前头万木春。</a:t>
            </a:r>
            <a:endParaRPr lang="zh-CN" altLang="en-US" sz="4000" b="1">
              <a:latin typeface="方正古隶简体" pitchFamily="65" charset="-122"/>
              <a:ea typeface="方正古隶简体" pitchFamily="65" charset="-122"/>
            </a:endParaRPr>
          </a:p>
          <a:p>
            <a:pPr algn="ctr"/>
            <a:r>
              <a:rPr lang="zh-CN" altLang="en-US" sz="4000" b="1">
                <a:latin typeface="方正古隶简体" pitchFamily="65" charset="-122"/>
                <a:ea typeface="方正古隶简体" pitchFamily="65" charset="-122"/>
              </a:rPr>
              <a:t>今日听君歌一曲，暂凭杯酒长精神。</a:t>
            </a:r>
            <a:endParaRPr lang="zh-CN" altLang="en-US" sz="4000" b="1">
              <a:latin typeface="方正古隶简体" pitchFamily="65" charset="-122"/>
              <a:ea typeface="方正古隶简体" pitchFamily="65" charset="-122"/>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4" descr="http://pic39.nipic.com/20140311/18047467_134100287000_2.jpg"/>
          <p:cNvPicPr>
            <a:picLocks noChangeAspect="1" noChangeArrowheads="1"/>
          </p:cNvPicPr>
          <p:nvPr/>
        </p:nvPicPr>
        <p:blipFill>
          <a:blip r:embed="rId1">
            <a:biLevel thresh="50000"/>
            <a:grayscl/>
          </a:blip>
          <a:srcRect l="6078" t="48438" r="46410" b="36719"/>
          <a:stretch>
            <a:fillRect/>
          </a:stretch>
        </p:blipFill>
        <p:spPr bwMode="auto">
          <a:xfrm>
            <a:off x="0" y="5410200"/>
            <a:ext cx="3276600" cy="1447800"/>
          </a:xfrm>
          <a:prstGeom prst="rect">
            <a:avLst/>
          </a:prstGeom>
          <a:noFill/>
          <a:ln w="9525">
            <a:noFill/>
            <a:miter lim="800000"/>
            <a:headEnd/>
            <a:tailEnd/>
          </a:ln>
        </p:spPr>
      </p:pic>
      <p:sp>
        <p:nvSpPr>
          <p:cNvPr id="4" name="矩形 3"/>
          <p:cNvSpPr/>
          <p:nvPr/>
        </p:nvSpPr>
        <p:spPr>
          <a:xfrm>
            <a:off x="762000" y="2209800"/>
            <a:ext cx="7902575" cy="708025"/>
          </a:xfrm>
          <a:prstGeom prst="rect">
            <a:avLst/>
          </a:prstGeom>
        </p:spPr>
        <p:txBody>
          <a:bodyPr wrap="none">
            <a:spAutoFit/>
          </a:bodyPr>
          <a:lstStyle/>
          <a:p>
            <a:pPr>
              <a:defRPr/>
            </a:pPr>
            <a:r>
              <a:rPr lang="zh-CN" altLang="en-US" sz="4000" b="1" dirty="0">
                <a:effectLst>
                  <a:outerShdw blurRad="38100" dist="38100" dir="2700000" algn="tl">
                    <a:srgbClr val="000000">
                      <a:alpha val="43137"/>
                    </a:srgbClr>
                  </a:outerShdw>
                </a:effectLst>
                <a:latin typeface="方正瘦金书简体" pitchFamily="65" charset="-122"/>
                <a:ea typeface="方正瘦金书简体" pitchFamily="65" charset="-122"/>
              </a:rPr>
              <a:t>白居易：彭城刘梦得，</a:t>
            </a:r>
            <a:r>
              <a:rPr lang="zh-CN" altLang="en-US" sz="4000" b="1" dirty="0">
                <a:solidFill>
                  <a:srgbClr val="FF0000"/>
                </a:solidFill>
                <a:effectLst>
                  <a:outerShdw blurRad="38100" dist="38100" dir="2700000" algn="tl">
                    <a:srgbClr val="000000">
                      <a:alpha val="43137"/>
                    </a:srgbClr>
                  </a:outerShdw>
                </a:effectLst>
                <a:latin typeface="方正瘦金书简体" pitchFamily="65" charset="-122"/>
                <a:ea typeface="方正瘦金书简体" pitchFamily="65" charset="-122"/>
              </a:rPr>
              <a:t>诗豪</a:t>
            </a:r>
            <a:r>
              <a:rPr lang="zh-CN" altLang="en-US" sz="4000" b="1" dirty="0">
                <a:effectLst>
                  <a:outerShdw blurRad="38100" dist="38100" dir="2700000" algn="tl">
                    <a:srgbClr val="000000">
                      <a:alpha val="43137"/>
                    </a:srgbClr>
                  </a:outerShdw>
                </a:effectLst>
                <a:latin typeface="方正瘦金书简体" pitchFamily="65" charset="-122"/>
                <a:ea typeface="方正瘦金书简体" pitchFamily="65" charset="-122"/>
              </a:rPr>
              <a:t>者也！</a:t>
            </a:r>
            <a:endParaRPr lang="zh-CN" altLang="en-US" sz="4000" b="1" dirty="0">
              <a:effectLst>
                <a:outerShdw blurRad="38100" dist="38100" dir="2700000" algn="tl">
                  <a:srgbClr val="000000">
                    <a:alpha val="43137"/>
                  </a:srgbClr>
                </a:outerShdw>
              </a:effectLst>
              <a:latin typeface="方正瘦金书简体" pitchFamily="65" charset="-122"/>
              <a:ea typeface="方正瘦金书简体" pitchFamily="65" charset="-122"/>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http://pic39.nipic.com/20140311/18047467_134100287000_2.jpg"/>
          <p:cNvPicPr>
            <a:picLocks noChangeAspect="1" noChangeArrowheads="1"/>
          </p:cNvPicPr>
          <p:nvPr/>
        </p:nvPicPr>
        <p:blipFill>
          <a:blip r:embed="rId1">
            <a:biLevel thresh="50000"/>
            <a:grayscl/>
          </a:blip>
          <a:srcRect l="55434" t="13901" r="3683" b="65788"/>
          <a:stretch>
            <a:fillRect/>
          </a:stretch>
        </p:blipFill>
        <p:spPr bwMode="auto">
          <a:xfrm>
            <a:off x="7191375" y="5486400"/>
            <a:ext cx="1952625" cy="1371600"/>
          </a:xfrm>
          <a:prstGeom prst="rect">
            <a:avLst/>
          </a:prstGeom>
          <a:noFill/>
          <a:ln w="9525">
            <a:noFill/>
            <a:miter lim="800000"/>
            <a:headEnd/>
            <a:tailEnd/>
          </a:ln>
        </p:spPr>
      </p:pic>
      <p:sp>
        <p:nvSpPr>
          <p:cNvPr id="6" name="矩形 5"/>
          <p:cNvSpPr/>
          <p:nvPr/>
        </p:nvSpPr>
        <p:spPr>
          <a:xfrm>
            <a:off x="250825" y="781050"/>
            <a:ext cx="8382000" cy="6076950"/>
          </a:xfrm>
          <a:prstGeom prst="rect">
            <a:avLst/>
          </a:prstGeom>
        </p:spPr>
        <p:txBody>
          <a:bodyPr>
            <a:spAutoFit/>
          </a:bodyPr>
          <a:lstStyle/>
          <a:p>
            <a:r>
              <a:rPr lang="zh-CN" altLang="en-US" sz="2800">
                <a:effectLst>
                  <a:outerShdw blurRad="38100" dist="38100" dir="2700000" algn="tl">
                    <a:srgbClr val="C0C0C0"/>
                  </a:outerShdw>
                </a:effectLst>
                <a:latin typeface="微软雅黑" panose="020B0503020204020204" pitchFamily="34" charset="-122"/>
                <a:ea typeface="微软雅黑" panose="020B0503020204020204" pitchFamily="34" charset="-122"/>
              </a:rPr>
              <a:t>贬谪生涯</a:t>
            </a:r>
            <a:endParaRPr lang="zh-CN" altLang="en-US" sz="2800">
              <a:effectLst>
                <a:outerShdw blurRad="38100" dist="38100" dir="2700000" algn="tl">
                  <a:srgbClr val="C0C0C0"/>
                </a:outerShdw>
              </a:effectLst>
              <a:latin typeface="微软雅黑" panose="020B0503020204020204" pitchFamily="34" charset="-122"/>
              <a:ea typeface="微软雅黑" panose="020B0503020204020204" pitchFamily="34" charset="-122"/>
            </a:endParaRPr>
          </a:p>
          <a:p>
            <a:pPr>
              <a:lnSpc>
                <a:spcPct val="150000"/>
              </a:lnSpc>
            </a:pPr>
            <a:r>
              <a:rPr lang="zh-CN" altLang="en-US" sz="2800">
                <a:solidFill>
                  <a:srgbClr val="FF3F00"/>
                </a:solidFill>
                <a:latin typeface="黑体" panose="02010609060101010101" pitchFamily="49" charset="-122"/>
                <a:ea typeface="黑体" panose="02010609060101010101" pitchFamily="49" charset="-122"/>
              </a:rPr>
              <a:t>贞元二十一年（</a:t>
            </a:r>
            <a:r>
              <a:rPr lang="en-US" altLang="zh-CN" sz="2800">
                <a:solidFill>
                  <a:srgbClr val="FF3F00"/>
                </a:solidFill>
                <a:latin typeface="黑体" panose="02010609060101010101" pitchFamily="49" charset="-122"/>
                <a:ea typeface="黑体" panose="02010609060101010101" pitchFamily="49" charset="-122"/>
              </a:rPr>
              <a:t>805</a:t>
            </a:r>
            <a:r>
              <a:rPr lang="zh-CN" altLang="en-US" sz="2800">
                <a:solidFill>
                  <a:srgbClr val="FF3F00"/>
                </a:solidFill>
                <a:latin typeface="黑体" panose="02010609060101010101" pitchFamily="49" charset="-122"/>
                <a:ea typeface="黑体" panose="02010609060101010101" pitchFamily="49" charset="-122"/>
              </a:rPr>
              <a:t>年）</a:t>
            </a:r>
            <a:r>
              <a:rPr lang="zh-CN" altLang="en-US" sz="2800">
                <a:latin typeface="宋体" panose="02010600030101010101" pitchFamily="2" charset="-122"/>
              </a:rPr>
              <a:t>当时的</a:t>
            </a:r>
            <a:r>
              <a:rPr lang="zh-CN" altLang="en-US" sz="2800">
                <a:cs typeface="Arial" panose="020B0604020202020204" pitchFamily="34" charset="0"/>
              </a:rPr>
              <a:t>刘禹锡和柳宗元一起，被贬为远州刺史。</a:t>
            </a:r>
            <a:endParaRPr lang="zh-CN" altLang="en-US" sz="2800">
              <a:cs typeface="Arial" panose="020B0604020202020204" pitchFamily="34" charset="0"/>
            </a:endParaRPr>
          </a:p>
          <a:p>
            <a:pPr>
              <a:lnSpc>
                <a:spcPct val="150000"/>
              </a:lnSpc>
            </a:pPr>
            <a:r>
              <a:rPr lang="zh-CN" altLang="en-US" sz="2800">
                <a:solidFill>
                  <a:srgbClr val="FF3F00"/>
                </a:solidFill>
                <a:latin typeface="黑体" panose="02010609060101010101" pitchFamily="49" charset="-122"/>
                <a:ea typeface="黑体" panose="02010609060101010101" pitchFamily="49" charset="-122"/>
              </a:rPr>
              <a:t>元和九年（</a:t>
            </a:r>
            <a:r>
              <a:rPr lang="en-US" altLang="zh-CN" sz="2800">
                <a:solidFill>
                  <a:srgbClr val="FF3F00"/>
                </a:solidFill>
                <a:latin typeface="黑体" panose="02010609060101010101" pitchFamily="49" charset="-122"/>
                <a:ea typeface="黑体" panose="02010609060101010101" pitchFamily="49" charset="-122"/>
              </a:rPr>
              <a:t>814</a:t>
            </a:r>
            <a:r>
              <a:rPr lang="zh-CN" altLang="en-US" sz="2800">
                <a:solidFill>
                  <a:srgbClr val="FF3F00"/>
                </a:solidFill>
                <a:latin typeface="黑体" panose="02010609060101010101" pitchFamily="49" charset="-122"/>
                <a:ea typeface="黑体" panose="02010609060101010101" pitchFamily="49" charset="-122"/>
              </a:rPr>
              <a:t>年）</a:t>
            </a:r>
            <a:r>
              <a:rPr lang="zh-CN" altLang="en-US" sz="2800">
                <a:cs typeface="Arial" panose="020B0604020202020204" pitchFamily="34" charset="0"/>
              </a:rPr>
              <a:t>被贬谪到更远的播州去当刺史。</a:t>
            </a:r>
            <a:endParaRPr lang="zh-CN" altLang="en-US" sz="2800">
              <a:cs typeface="Arial" panose="020B0604020202020204" pitchFamily="34" charset="0"/>
            </a:endParaRPr>
          </a:p>
          <a:p>
            <a:pPr>
              <a:lnSpc>
                <a:spcPct val="150000"/>
              </a:lnSpc>
            </a:pPr>
            <a:r>
              <a:rPr lang="zh-CN" altLang="en-US" sz="2800">
                <a:solidFill>
                  <a:srgbClr val="FF3F00"/>
                </a:solidFill>
                <a:latin typeface="黑体" panose="02010609060101010101" pitchFamily="49" charset="-122"/>
                <a:ea typeface="黑体" panose="02010609060101010101" pitchFamily="49" charset="-122"/>
              </a:rPr>
              <a:t>元和十一年（</a:t>
            </a:r>
            <a:r>
              <a:rPr lang="en-US" altLang="zh-CN" sz="2800">
                <a:solidFill>
                  <a:srgbClr val="FF3F00"/>
                </a:solidFill>
                <a:latin typeface="黑体" panose="02010609060101010101" pitchFamily="49" charset="-122"/>
                <a:ea typeface="黑体" panose="02010609060101010101" pitchFamily="49" charset="-122"/>
              </a:rPr>
              <a:t>817</a:t>
            </a:r>
            <a:r>
              <a:rPr lang="zh-CN" altLang="en-US" sz="2800">
                <a:solidFill>
                  <a:srgbClr val="FF3F00"/>
                </a:solidFill>
                <a:latin typeface="黑体" panose="02010609060101010101" pitchFamily="49" charset="-122"/>
                <a:ea typeface="黑体" panose="02010609060101010101" pitchFamily="49" charset="-122"/>
              </a:rPr>
              <a:t>年</a:t>
            </a:r>
            <a:r>
              <a:rPr lang="en-US" altLang="zh-CN" sz="2800">
                <a:solidFill>
                  <a:srgbClr val="FF3F00"/>
                </a:solidFill>
                <a:latin typeface="黑体" panose="02010609060101010101" pitchFamily="49" charset="-122"/>
                <a:ea typeface="黑体" panose="02010609060101010101" pitchFamily="49" charset="-122"/>
              </a:rPr>
              <a:t>)</a:t>
            </a:r>
            <a:r>
              <a:rPr lang="zh-CN" altLang="en-US" sz="2800">
                <a:cs typeface="Arial" panose="020B0604020202020204" pitchFamily="34" charset="0"/>
              </a:rPr>
              <a:t>因一首诗得罪执政，被外放连州。</a:t>
            </a:r>
            <a:endParaRPr lang="zh-CN" altLang="en-US" sz="2800">
              <a:cs typeface="Arial" panose="020B0604020202020204" pitchFamily="34" charset="0"/>
            </a:endParaRPr>
          </a:p>
          <a:p>
            <a:pPr>
              <a:lnSpc>
                <a:spcPct val="150000"/>
              </a:lnSpc>
            </a:pPr>
            <a:r>
              <a:rPr lang="zh-CN" altLang="en-US" sz="2800">
                <a:solidFill>
                  <a:srgbClr val="FF3F00"/>
                </a:solidFill>
                <a:latin typeface="黑体" panose="02010609060101010101" pitchFamily="49" charset="-122"/>
                <a:ea typeface="黑体" panose="02010609060101010101" pitchFamily="49" charset="-122"/>
              </a:rPr>
              <a:t>长庆元年（</a:t>
            </a:r>
            <a:r>
              <a:rPr lang="en-US" altLang="zh-CN" sz="2800">
                <a:solidFill>
                  <a:srgbClr val="FF3F00"/>
                </a:solidFill>
                <a:latin typeface="黑体" panose="02010609060101010101" pitchFamily="49" charset="-122"/>
                <a:ea typeface="黑体" panose="02010609060101010101" pitchFamily="49" charset="-122"/>
              </a:rPr>
              <a:t>821</a:t>
            </a:r>
            <a:r>
              <a:rPr lang="zh-CN" altLang="en-US" sz="2800">
                <a:solidFill>
                  <a:srgbClr val="FF3F00"/>
                </a:solidFill>
                <a:latin typeface="黑体" panose="02010609060101010101" pitchFamily="49" charset="-122"/>
                <a:ea typeface="黑体" panose="02010609060101010101" pitchFamily="49" charset="-122"/>
              </a:rPr>
              <a:t>年）</a:t>
            </a:r>
            <a:r>
              <a:rPr lang="zh-CN" altLang="en-US" sz="2800">
                <a:cs typeface="Arial" panose="020B0604020202020204" pitchFamily="34" charset="0"/>
              </a:rPr>
              <a:t>被任为夔 </a:t>
            </a:r>
            <a:r>
              <a:rPr lang="en-US" altLang="zh-CN" sz="2800">
                <a:cs typeface="Arial" panose="020B0604020202020204" pitchFamily="34" charset="0"/>
              </a:rPr>
              <a:t>[kuí]</a:t>
            </a:r>
            <a:r>
              <a:rPr lang="zh-CN" altLang="en-US" sz="2800">
                <a:cs typeface="Arial" panose="020B0604020202020204" pitchFamily="34" charset="0"/>
              </a:rPr>
              <a:t>州刺史。</a:t>
            </a:r>
            <a:endParaRPr lang="zh-CN" altLang="en-US" sz="2800">
              <a:cs typeface="Arial" panose="020B0604020202020204" pitchFamily="34" charset="0"/>
            </a:endParaRPr>
          </a:p>
          <a:p>
            <a:pPr>
              <a:lnSpc>
                <a:spcPct val="150000"/>
              </a:lnSpc>
            </a:pPr>
            <a:r>
              <a:rPr lang="zh-CN" altLang="en-US" sz="2800">
                <a:solidFill>
                  <a:srgbClr val="FF3F00"/>
                </a:solidFill>
                <a:latin typeface="黑体" panose="02010609060101010101" pitchFamily="49" charset="-122"/>
                <a:ea typeface="黑体" panose="02010609060101010101" pitchFamily="49" charset="-122"/>
              </a:rPr>
              <a:t>长庆四年（</a:t>
            </a:r>
            <a:r>
              <a:rPr lang="en-US" altLang="zh-CN" sz="2800">
                <a:solidFill>
                  <a:srgbClr val="FF3F00"/>
                </a:solidFill>
                <a:latin typeface="黑体" panose="02010609060101010101" pitchFamily="49" charset="-122"/>
                <a:ea typeface="黑体" panose="02010609060101010101" pitchFamily="49" charset="-122"/>
              </a:rPr>
              <a:t>824</a:t>
            </a:r>
            <a:r>
              <a:rPr lang="zh-CN" altLang="en-US" sz="2800">
                <a:solidFill>
                  <a:srgbClr val="FF3F00"/>
                </a:solidFill>
                <a:latin typeface="黑体" panose="02010609060101010101" pitchFamily="49" charset="-122"/>
                <a:ea typeface="黑体" panose="02010609060101010101" pitchFamily="49" charset="-122"/>
              </a:rPr>
              <a:t>年）</a:t>
            </a:r>
            <a:r>
              <a:rPr lang="zh-CN" altLang="en-US" sz="2800">
                <a:cs typeface="Arial" panose="020B0604020202020204" pitchFamily="34" charset="0"/>
              </a:rPr>
              <a:t>调任和州（今安徽和县）刺史。</a:t>
            </a:r>
            <a:endParaRPr lang="zh-CN" altLang="en-US" sz="2800">
              <a:cs typeface="Arial" panose="020B0604020202020204" pitchFamily="34" charset="0"/>
            </a:endParaRPr>
          </a:p>
          <a:p>
            <a:pPr>
              <a:lnSpc>
                <a:spcPct val="150000"/>
              </a:lnSpc>
            </a:pPr>
            <a:r>
              <a:rPr lang="zh-CN" altLang="en-US" sz="2800">
                <a:solidFill>
                  <a:srgbClr val="FF3F00"/>
                </a:solidFill>
                <a:latin typeface="黑体" panose="02010609060101010101" pitchFamily="49" charset="-122"/>
                <a:ea typeface="黑体" panose="02010609060101010101" pitchFamily="49" charset="-122"/>
              </a:rPr>
              <a:t>宝历二年（</a:t>
            </a:r>
            <a:r>
              <a:rPr lang="en-US" altLang="zh-CN" sz="2800">
                <a:solidFill>
                  <a:srgbClr val="FF3F00"/>
                </a:solidFill>
                <a:latin typeface="黑体" panose="02010609060101010101" pitchFamily="49" charset="-122"/>
                <a:ea typeface="黑体" panose="02010609060101010101" pitchFamily="49" charset="-122"/>
              </a:rPr>
              <a:t>826</a:t>
            </a:r>
            <a:r>
              <a:rPr lang="zh-CN" altLang="en-US" sz="2800">
                <a:solidFill>
                  <a:srgbClr val="FF3F00"/>
                </a:solidFill>
                <a:latin typeface="黑体" panose="02010609060101010101" pitchFamily="49" charset="-122"/>
                <a:ea typeface="黑体" panose="02010609060101010101" pitchFamily="49" charset="-122"/>
              </a:rPr>
              <a:t>年）</a:t>
            </a:r>
            <a:r>
              <a:rPr lang="zh-CN" altLang="en-US" sz="2800">
                <a:cs typeface="Arial" panose="020B0604020202020204" pitchFamily="34" charset="0"/>
              </a:rPr>
              <a:t>奉命调回洛阳，任职于东都尚书省。从初次被贬到这时，前后共历二十三年。</a:t>
            </a:r>
            <a:endParaRPr lang="zh-CN" altLang="en-US" sz="2800">
              <a:cs typeface="Arial" panose="020B0604020202020204" pitchFamily="34" charset="0"/>
            </a:endParaRPr>
          </a:p>
          <a:p>
            <a:endParaRPr lang="zh-CN" altLang="en-US" sz="2800">
              <a:cs typeface="Arial" panose="020B0604020202020204" pitchFamily="34" charset="0"/>
            </a:endParaRPr>
          </a:p>
        </p:txBody>
      </p:sp>
      <p:sp>
        <p:nvSpPr>
          <p:cNvPr id="48132" name="WordArt 8"/>
          <p:cNvSpPr>
            <a:spLocks noChangeArrowheads="1" noChangeShapeType="1" noTextEdit="1"/>
          </p:cNvSpPr>
          <p:nvPr/>
        </p:nvSpPr>
        <p:spPr bwMode="auto">
          <a:xfrm>
            <a:off x="0" y="0"/>
            <a:ext cx="4572000" cy="765175"/>
          </a:xfrm>
          <a:prstGeom prst="rect">
            <a:avLst/>
          </a:prstGeom>
        </p:spPr>
        <p:txBody>
          <a:bodyPr wrap="none" fromWordArt="1">
            <a:prstTxWarp prst="textPlain">
              <a:avLst>
                <a:gd name="adj" fmla="val 50000"/>
              </a:avLst>
            </a:prstTxWarp>
          </a:bodyPr>
          <a:lstStyle/>
          <a:p>
            <a:pPr algn="ctr"/>
            <a:r>
              <a:rPr lang="zh-CN" altLang="en-US" sz="3600" b="1" kern="1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黑体" panose="02010609060101010101" pitchFamily="49" charset="-122"/>
                <a:ea typeface="黑体" panose="02010609060101010101" pitchFamily="49" charset="-122"/>
              </a:rPr>
              <a:t>走近作者，深读课文，把握作者的豪气</a:t>
            </a:r>
            <a:endParaRPr lang="zh-CN" altLang="en-US" sz="3600" b="1" kern="1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a:spLocks noChangeArrowheads="1"/>
          </p:cNvSpPr>
          <p:nvPr/>
        </p:nvSpPr>
        <p:spPr bwMode="auto">
          <a:xfrm>
            <a:off x="5410200" y="609600"/>
            <a:ext cx="2379663" cy="5486400"/>
          </a:xfrm>
          <a:prstGeom prst="rect">
            <a:avLst/>
          </a:prstGeom>
          <a:noFill/>
          <a:ln w="9525">
            <a:noFill/>
            <a:miter lim="800000"/>
          </a:ln>
        </p:spPr>
        <p:txBody>
          <a:bodyPr vert="eaVert">
            <a:spAutoFit/>
          </a:bodyPr>
          <a:lstStyle/>
          <a:p>
            <a:r>
              <a:rPr lang="zh-CN" altLang="en-US" sz="4800">
                <a:latin typeface="迷你简古隶" pitchFamily="65" charset="-122"/>
                <a:ea typeface="迷你简古隶" pitchFamily="65" charset="-122"/>
              </a:rPr>
              <a:t>杨柳青青江水边，</a:t>
            </a:r>
            <a:endParaRPr lang="en-US" altLang="zh-CN" sz="4800">
              <a:latin typeface="迷你简古隶" pitchFamily="65" charset="-122"/>
              <a:ea typeface="迷你简古隶" pitchFamily="65" charset="-122"/>
            </a:endParaRPr>
          </a:p>
          <a:p>
            <a:endParaRPr lang="en-US" altLang="zh-CN" sz="4800">
              <a:latin typeface="迷你简古隶" pitchFamily="65" charset="-122"/>
              <a:ea typeface="迷你简古隶" pitchFamily="65" charset="-122"/>
            </a:endParaRPr>
          </a:p>
          <a:p>
            <a:r>
              <a:rPr lang="zh-CN" altLang="en-US" sz="4800">
                <a:latin typeface="迷你简古隶" pitchFamily="65" charset="-122"/>
                <a:ea typeface="迷你简古隶" pitchFamily="65" charset="-122"/>
              </a:rPr>
              <a:t>人在历阳心在京。</a:t>
            </a:r>
            <a:endParaRPr lang="zh-CN" altLang="en-US" sz="4800">
              <a:latin typeface="迷你简古隶" pitchFamily="65" charset="-122"/>
              <a:ea typeface="迷你简古隶" pitchFamily="65" charset="-122"/>
            </a:endParaRPr>
          </a:p>
        </p:txBody>
      </p:sp>
      <p:sp>
        <p:nvSpPr>
          <p:cNvPr id="15" name="TextBox 14"/>
          <p:cNvSpPr txBox="1">
            <a:spLocks noChangeArrowheads="1"/>
          </p:cNvSpPr>
          <p:nvPr/>
        </p:nvSpPr>
        <p:spPr bwMode="auto">
          <a:xfrm>
            <a:off x="914400" y="609600"/>
            <a:ext cx="2379663" cy="5562600"/>
          </a:xfrm>
          <a:prstGeom prst="rect">
            <a:avLst/>
          </a:prstGeom>
          <a:noFill/>
          <a:ln w="9525">
            <a:noFill/>
            <a:miter lim="800000"/>
          </a:ln>
        </p:spPr>
        <p:txBody>
          <a:bodyPr vert="eaVert">
            <a:spAutoFit/>
          </a:bodyPr>
          <a:lstStyle/>
          <a:p>
            <a:r>
              <a:rPr lang="zh-CN" altLang="en-US" sz="4800">
                <a:latin typeface="迷你简古隶" pitchFamily="65" charset="-122"/>
                <a:ea typeface="迷你简古隶" pitchFamily="65" charset="-122"/>
              </a:rPr>
              <a:t>面对大江观白帆，</a:t>
            </a:r>
            <a:endParaRPr lang="en-US" altLang="zh-CN" sz="4800">
              <a:latin typeface="迷你简古隶" pitchFamily="65" charset="-122"/>
              <a:ea typeface="迷你简古隶" pitchFamily="65" charset="-122"/>
            </a:endParaRPr>
          </a:p>
          <a:p>
            <a:endParaRPr lang="en-US" altLang="zh-CN" sz="4800">
              <a:latin typeface="迷你简古隶" pitchFamily="65" charset="-122"/>
              <a:ea typeface="迷你简古隶" pitchFamily="65" charset="-122"/>
            </a:endParaRPr>
          </a:p>
          <a:p>
            <a:r>
              <a:rPr lang="zh-CN" altLang="en-US" sz="4800">
                <a:latin typeface="迷你简古隶" pitchFamily="65" charset="-122"/>
                <a:ea typeface="迷你简古隶" pitchFamily="65" charset="-122"/>
              </a:rPr>
              <a:t>身在和州思争辩。</a:t>
            </a:r>
            <a:endParaRPr lang="zh-CN" altLang="en-US" sz="4800">
              <a:latin typeface="迷你简古隶" pitchFamily="65" charset="-122"/>
              <a:ea typeface="迷你简古隶" pitchFamily="65" charset="-122"/>
            </a:endParaRPr>
          </a:p>
        </p:txBody>
      </p:sp>
      <p:pic>
        <p:nvPicPr>
          <p:cNvPr id="49156" name="Picture 4" descr="http://pic39.nipic.com/20140311/18047467_134100287000_2.jpg"/>
          <p:cNvPicPr>
            <a:picLocks noChangeAspect="1" noChangeArrowheads="1"/>
          </p:cNvPicPr>
          <p:nvPr/>
        </p:nvPicPr>
        <p:blipFill>
          <a:blip r:embed="rId1">
            <a:biLevel thresh="50000"/>
            <a:grayscl/>
          </a:blip>
          <a:srcRect l="6078" t="48438" r="46410" b="36719"/>
          <a:stretch>
            <a:fillRect/>
          </a:stretch>
        </p:blipFill>
        <p:spPr bwMode="auto">
          <a:xfrm>
            <a:off x="0" y="5410200"/>
            <a:ext cx="3276600" cy="14478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right)">
                                      <p:cBhvr>
                                        <p:cTn id="7" dur="3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up)">
                                      <p:cBhvr>
                                        <p:cTn id="12" dur="3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3" descr="2"/>
          <p:cNvPicPr>
            <a:picLocks noChangeAspect="1" noChangeArrowheads="1"/>
          </p:cNvPicPr>
          <p:nvPr/>
        </p:nvPicPr>
        <p:blipFill>
          <a:blip r:embed="rId1"/>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extBox 13"/>
          <p:cNvSpPr txBox="1">
            <a:spLocks noChangeArrowheads="1"/>
          </p:cNvSpPr>
          <p:nvPr/>
        </p:nvSpPr>
        <p:spPr bwMode="auto">
          <a:xfrm>
            <a:off x="5430838" y="457200"/>
            <a:ext cx="2379662" cy="5486400"/>
          </a:xfrm>
          <a:prstGeom prst="rect">
            <a:avLst/>
          </a:prstGeom>
          <a:noFill/>
          <a:ln w="9525">
            <a:noFill/>
            <a:miter lim="800000"/>
          </a:ln>
        </p:spPr>
        <p:txBody>
          <a:bodyPr vert="eaVert">
            <a:spAutoFit/>
          </a:bodyPr>
          <a:lstStyle/>
          <a:p>
            <a:r>
              <a:rPr lang="zh-CN" altLang="en-US" sz="4800">
                <a:latin typeface="迷你简古隶" pitchFamily="65" charset="-122"/>
                <a:ea typeface="迷你简古隶" pitchFamily="65" charset="-122"/>
              </a:rPr>
              <a:t>杨柳青青江水边，</a:t>
            </a:r>
            <a:endParaRPr lang="en-US" altLang="zh-CN" sz="4800">
              <a:latin typeface="迷你简古隶" pitchFamily="65" charset="-122"/>
              <a:ea typeface="迷你简古隶" pitchFamily="65" charset="-122"/>
            </a:endParaRPr>
          </a:p>
          <a:p>
            <a:endParaRPr lang="en-US" altLang="zh-CN" sz="4800">
              <a:latin typeface="迷你简古隶" pitchFamily="65" charset="-122"/>
              <a:ea typeface="迷你简古隶" pitchFamily="65" charset="-122"/>
            </a:endParaRPr>
          </a:p>
          <a:p>
            <a:r>
              <a:rPr lang="zh-CN" altLang="en-US" sz="4800">
                <a:latin typeface="迷你简古隶" pitchFamily="65" charset="-122"/>
                <a:ea typeface="迷你简古隶" pitchFamily="65" charset="-122"/>
              </a:rPr>
              <a:t>人在历阳</a:t>
            </a:r>
            <a:r>
              <a:rPr lang="zh-CN" altLang="en-US" sz="4800">
                <a:solidFill>
                  <a:srgbClr val="FF3F00"/>
                </a:solidFill>
                <a:latin typeface="迷你简古隶" pitchFamily="65" charset="-122"/>
                <a:ea typeface="迷你简古隶" pitchFamily="65" charset="-122"/>
              </a:rPr>
              <a:t>心在京</a:t>
            </a:r>
            <a:r>
              <a:rPr lang="zh-CN" altLang="en-US" sz="4800">
                <a:latin typeface="迷你简古隶" pitchFamily="65" charset="-122"/>
                <a:ea typeface="迷你简古隶" pitchFamily="65" charset="-122"/>
              </a:rPr>
              <a:t>。</a:t>
            </a:r>
            <a:endParaRPr lang="zh-CN" altLang="en-US" sz="4800">
              <a:latin typeface="迷你简古隶" pitchFamily="65" charset="-122"/>
              <a:ea typeface="迷你简古隶" pitchFamily="65" charset="-122"/>
            </a:endParaRPr>
          </a:p>
        </p:txBody>
      </p:sp>
      <p:sp>
        <p:nvSpPr>
          <p:cNvPr id="51203" name="TextBox 14"/>
          <p:cNvSpPr txBox="1">
            <a:spLocks noChangeArrowheads="1"/>
          </p:cNvSpPr>
          <p:nvPr/>
        </p:nvSpPr>
        <p:spPr bwMode="auto">
          <a:xfrm>
            <a:off x="1011238" y="533400"/>
            <a:ext cx="2379662" cy="5562600"/>
          </a:xfrm>
          <a:prstGeom prst="rect">
            <a:avLst/>
          </a:prstGeom>
          <a:noFill/>
          <a:ln w="9525">
            <a:noFill/>
            <a:miter lim="800000"/>
          </a:ln>
        </p:spPr>
        <p:txBody>
          <a:bodyPr vert="eaVert">
            <a:spAutoFit/>
          </a:bodyPr>
          <a:lstStyle/>
          <a:p>
            <a:r>
              <a:rPr lang="zh-CN" altLang="en-US" sz="4800">
                <a:latin typeface="迷你简古隶" pitchFamily="65" charset="-122"/>
                <a:ea typeface="迷你简古隶" pitchFamily="65" charset="-122"/>
              </a:rPr>
              <a:t>面对大江观白帆，</a:t>
            </a:r>
            <a:endParaRPr lang="en-US" altLang="zh-CN" sz="4800">
              <a:latin typeface="迷你简古隶" pitchFamily="65" charset="-122"/>
              <a:ea typeface="迷你简古隶" pitchFamily="65" charset="-122"/>
            </a:endParaRPr>
          </a:p>
          <a:p>
            <a:endParaRPr lang="en-US" altLang="zh-CN" sz="4800">
              <a:latin typeface="迷你简古隶" pitchFamily="65" charset="-122"/>
              <a:ea typeface="迷你简古隶" pitchFamily="65" charset="-122"/>
            </a:endParaRPr>
          </a:p>
          <a:p>
            <a:r>
              <a:rPr lang="zh-CN" altLang="en-US" sz="4800">
                <a:latin typeface="迷你简古隶" pitchFamily="65" charset="-122"/>
                <a:ea typeface="迷你简古隶" pitchFamily="65" charset="-122"/>
              </a:rPr>
              <a:t>身在和州</a:t>
            </a:r>
            <a:r>
              <a:rPr lang="zh-CN" altLang="en-US" sz="4800">
                <a:solidFill>
                  <a:srgbClr val="FF3F00"/>
                </a:solidFill>
                <a:latin typeface="迷你简古隶" pitchFamily="65" charset="-122"/>
                <a:ea typeface="迷你简古隶" pitchFamily="65" charset="-122"/>
              </a:rPr>
              <a:t>思争辩</a:t>
            </a:r>
            <a:r>
              <a:rPr lang="zh-CN" altLang="en-US" sz="4800">
                <a:latin typeface="迷你简古隶" pitchFamily="65" charset="-122"/>
                <a:ea typeface="迷你简古隶" pitchFamily="65" charset="-122"/>
              </a:rPr>
              <a:t>。</a:t>
            </a:r>
            <a:endParaRPr lang="zh-CN" altLang="en-US" sz="4800">
              <a:latin typeface="迷你简古隶" pitchFamily="65" charset="-122"/>
              <a:ea typeface="迷你简古隶" pitchFamily="65" charset="-122"/>
            </a:endParaRPr>
          </a:p>
        </p:txBody>
      </p:sp>
      <p:pic>
        <p:nvPicPr>
          <p:cNvPr id="51204" name="Picture 4" descr="http://pic39.nipic.com/20140311/18047467_134100287000_2.jpg"/>
          <p:cNvPicPr>
            <a:picLocks noChangeAspect="1" noChangeArrowheads="1"/>
          </p:cNvPicPr>
          <p:nvPr/>
        </p:nvPicPr>
        <p:blipFill>
          <a:blip r:embed="rId1">
            <a:biLevel thresh="50000"/>
            <a:grayscl/>
          </a:blip>
          <a:srcRect l="6078" t="48438" r="46410" b="36719"/>
          <a:stretch>
            <a:fillRect/>
          </a:stretch>
        </p:blipFill>
        <p:spPr bwMode="auto">
          <a:xfrm>
            <a:off x="0" y="5241925"/>
            <a:ext cx="3657600" cy="16160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WordArt 2"/>
          <p:cNvSpPr>
            <a:spLocks noChangeArrowheads="1" noChangeShapeType="1"/>
          </p:cNvSpPr>
          <p:nvPr/>
        </p:nvSpPr>
        <p:spPr bwMode="auto">
          <a:xfrm>
            <a:off x="971550" y="44450"/>
            <a:ext cx="3867150" cy="1652588"/>
          </a:xfrm>
          <a:prstGeom prst="rect">
            <a:avLst/>
          </a:prstGeom>
        </p:spPr>
        <p:txBody>
          <a:bodyPr wrap="none" fromWordArt="1">
            <a:prstTxWarp prst="textCascadeUp">
              <a:avLst>
                <a:gd name="adj" fmla="val 44444"/>
              </a:avLst>
            </a:prstTxWarp>
            <a:scene3d>
              <a:camera prst="legacyPerspectiveFront">
                <a:rot lat="20519999" lon="1080000" rev="0"/>
              </a:camera>
              <a:lightRig rig="legacyFlat1" dir="r"/>
            </a:scene3d>
            <a:sp3d extrusionH="430200" prstMaterial="legacyMatte">
              <a:extrusionClr>
                <a:srgbClr val="FF6600"/>
              </a:extrusionClr>
            </a:sp3d>
          </a:bodyPr>
          <a:lstStyle/>
          <a:p>
            <a:pPr algn="ctr" fontAlgn="auto">
              <a:spcBef>
                <a:spcPts val="0"/>
              </a:spcBef>
              <a:spcAft>
                <a:spcPts val="0"/>
              </a:spcAft>
              <a:buFont typeface="Arial" panose="020B0604020202020204" pitchFamily="34" charset="0"/>
              <a:buNone/>
              <a:defRPr/>
            </a:pPr>
            <a:endParaRPr lang="zh-CN" altLang="en-US" sz="6000" b="1" dirty="0">
              <a:ln w="9525" cmpd="sng">
                <a:round/>
              </a:ln>
              <a:gradFill rotWithShape="0">
                <a:gsLst>
                  <a:gs pos="0">
                    <a:srgbClr val="FFE701"/>
                  </a:gs>
                  <a:gs pos="100000">
                    <a:srgbClr val="FE3E02"/>
                  </a:gs>
                </a:gsLst>
                <a:lin ang="5400000" scaled="1"/>
              </a:gradFill>
              <a:latin typeface="隶书"/>
              <a:ea typeface="隶书"/>
            </a:endParaRPr>
          </a:p>
        </p:txBody>
      </p:sp>
      <p:sp>
        <p:nvSpPr>
          <p:cNvPr id="7171" name="AutoShape 3"/>
          <p:cNvSpPr>
            <a:spLocks noChangeArrowheads="1"/>
          </p:cNvSpPr>
          <p:nvPr/>
        </p:nvSpPr>
        <p:spPr bwMode="auto">
          <a:xfrm>
            <a:off x="755650" y="1989138"/>
            <a:ext cx="7848600" cy="3962400"/>
          </a:xfrm>
          <a:prstGeom prst="horizontalScroll">
            <a:avLst>
              <a:gd name="adj" fmla="val 12500"/>
            </a:avLst>
          </a:prstGeom>
          <a:gradFill rotWithShape="0">
            <a:gsLst>
              <a:gs pos="0">
                <a:srgbClr val="FF99FF"/>
              </a:gs>
              <a:gs pos="50000">
                <a:srgbClr val="FFFFFF"/>
              </a:gs>
              <a:gs pos="100000">
                <a:srgbClr val="FF99FF"/>
              </a:gs>
            </a:gsLst>
            <a:lin ang="0" scaled="1"/>
          </a:gradFill>
          <a:ln w="9525">
            <a:solidFill>
              <a:srgbClr val="CC74CA"/>
            </a:solidFill>
            <a:round/>
          </a:ln>
        </p:spPr>
        <p:txBody>
          <a:bodyPr wrap="none" anchor="ctr"/>
          <a:lstStyle/>
          <a:p>
            <a:pPr algn="ctr">
              <a:buFont typeface="Arial" panose="020B0604020202020204" pitchFamily="34" charset="0"/>
              <a:buNone/>
            </a:pPr>
            <a:endParaRPr lang="zh-CN" altLang="zh-CN" sz="2400">
              <a:solidFill>
                <a:srgbClr val="00B050"/>
              </a:solidFill>
              <a:latin typeface="Times New Roman" panose="02020603050405020304" pitchFamily="18" charset="0"/>
            </a:endParaRPr>
          </a:p>
        </p:txBody>
      </p:sp>
      <p:sp>
        <p:nvSpPr>
          <p:cNvPr id="7172" name="Text Box 4"/>
          <p:cNvSpPr txBox="1">
            <a:spLocks noChangeArrowheads="1"/>
          </p:cNvSpPr>
          <p:nvPr/>
        </p:nvSpPr>
        <p:spPr bwMode="auto">
          <a:xfrm>
            <a:off x="1187450" y="2708275"/>
            <a:ext cx="7392988" cy="2554288"/>
          </a:xfrm>
          <a:prstGeom prst="rect">
            <a:avLst/>
          </a:prstGeom>
          <a:noFill/>
          <a:ln w="9525">
            <a:noFill/>
            <a:miter lim="800000"/>
          </a:ln>
        </p:spPr>
        <p:txBody>
          <a:bodyPr wrap="none">
            <a:spAutoFit/>
          </a:bodyPr>
          <a:lstStyle/>
          <a:p>
            <a:pPr>
              <a:buFont typeface="Arial" panose="020B0604020202020204" pitchFamily="34" charset="0"/>
              <a:buNone/>
            </a:pPr>
            <a:r>
              <a:rPr lang="en-US" altLang="zh-CN" sz="4000" b="1">
                <a:solidFill>
                  <a:srgbClr val="0000CC"/>
                </a:solidFill>
                <a:latin typeface="仿宋" panose="02010609060101010101" pitchFamily="49" charset="-122"/>
                <a:ea typeface="仿宋" panose="02010609060101010101" pitchFamily="49" charset="-122"/>
              </a:rPr>
              <a:t>    </a:t>
            </a:r>
            <a:r>
              <a:rPr lang="zh-CN" altLang="en-US" sz="4000" b="1">
                <a:solidFill>
                  <a:srgbClr val="0000CC"/>
                </a:solidFill>
                <a:latin typeface="仿宋" panose="02010609060101010101" pitchFamily="49" charset="-122"/>
                <a:ea typeface="仿宋" panose="02010609060101010101" pitchFamily="49" charset="-122"/>
              </a:rPr>
              <a:t>铭是古代刻在器物上用来</a:t>
            </a:r>
            <a:endParaRPr lang="zh-CN" altLang="en-US" sz="4000" b="1">
              <a:solidFill>
                <a:srgbClr val="0000CC"/>
              </a:solidFill>
              <a:latin typeface="仿宋" panose="02010609060101010101" pitchFamily="49" charset="-122"/>
              <a:ea typeface="仿宋" panose="02010609060101010101" pitchFamily="49" charset="-122"/>
            </a:endParaRPr>
          </a:p>
          <a:p>
            <a:pPr>
              <a:buFont typeface="Arial" panose="020B0604020202020204" pitchFamily="34" charset="0"/>
              <a:buNone/>
            </a:pPr>
            <a:r>
              <a:rPr lang="zh-CN" altLang="en-US" sz="4000" b="1">
                <a:solidFill>
                  <a:srgbClr val="0000CC"/>
                </a:solidFill>
                <a:latin typeface="仿宋" panose="02010609060101010101" pitchFamily="49" charset="-122"/>
                <a:ea typeface="仿宋" panose="02010609060101010101" pitchFamily="49" charset="-122"/>
              </a:rPr>
              <a:t>警戒自己或者称述功德的文字，</a:t>
            </a:r>
            <a:endParaRPr lang="zh-CN" altLang="en-US" sz="4000" b="1">
              <a:solidFill>
                <a:srgbClr val="0000CC"/>
              </a:solidFill>
              <a:latin typeface="仿宋" panose="02010609060101010101" pitchFamily="49" charset="-122"/>
              <a:ea typeface="仿宋" panose="02010609060101010101" pitchFamily="49" charset="-122"/>
            </a:endParaRPr>
          </a:p>
          <a:p>
            <a:pPr>
              <a:buFont typeface="Arial" panose="020B0604020202020204" pitchFamily="34" charset="0"/>
              <a:buNone/>
            </a:pPr>
            <a:r>
              <a:rPr lang="zh-CN" altLang="en-US" sz="4000" b="1">
                <a:solidFill>
                  <a:srgbClr val="0000CC"/>
                </a:solidFill>
                <a:latin typeface="仿宋" panose="02010609060101010101" pitchFamily="49" charset="-122"/>
                <a:ea typeface="仿宋" panose="02010609060101010101" pitchFamily="49" charset="-122"/>
              </a:rPr>
              <a:t>后来成为一种文体。这种文体</a:t>
            </a:r>
            <a:endParaRPr lang="zh-CN" altLang="en-US" sz="4000" b="1">
              <a:solidFill>
                <a:srgbClr val="0000CC"/>
              </a:solidFill>
              <a:latin typeface="仿宋" panose="02010609060101010101" pitchFamily="49" charset="-122"/>
              <a:ea typeface="仿宋" panose="02010609060101010101" pitchFamily="49" charset="-122"/>
            </a:endParaRPr>
          </a:p>
          <a:p>
            <a:pPr>
              <a:buFont typeface="Arial" panose="020B0604020202020204" pitchFamily="34" charset="0"/>
              <a:buNone/>
            </a:pPr>
            <a:r>
              <a:rPr lang="zh-CN" altLang="en-US" sz="4000" b="1">
                <a:solidFill>
                  <a:srgbClr val="0000CC"/>
                </a:solidFill>
                <a:latin typeface="仿宋" panose="02010609060101010101" pitchFamily="49" charset="-122"/>
                <a:ea typeface="仿宋" panose="02010609060101010101" pitchFamily="49" charset="-122"/>
              </a:rPr>
              <a:t>一般都是用韵的。</a:t>
            </a:r>
            <a:endParaRPr lang="zh-CN" altLang="en-US" sz="2400">
              <a:latin typeface="仿宋" panose="02010609060101010101" pitchFamily="49" charset="-122"/>
              <a:ea typeface="仿宋" panose="02010609060101010101" pitchFamily="49" charset="-122"/>
            </a:endParaRPr>
          </a:p>
        </p:txBody>
      </p:sp>
      <p:sp>
        <p:nvSpPr>
          <p:cNvPr id="7173" name="矩形 4"/>
          <p:cNvSpPr>
            <a:spLocks noChangeArrowheads="1"/>
          </p:cNvSpPr>
          <p:nvPr/>
        </p:nvSpPr>
        <p:spPr bwMode="auto">
          <a:xfrm>
            <a:off x="1258888" y="1341438"/>
            <a:ext cx="7059612" cy="584200"/>
          </a:xfrm>
          <a:prstGeom prst="rect">
            <a:avLst/>
          </a:prstGeom>
          <a:noFill/>
          <a:ln w="9525">
            <a:noFill/>
            <a:miter lim="800000"/>
          </a:ln>
        </p:spPr>
        <p:txBody>
          <a:bodyPr wrap="none">
            <a:spAutoFit/>
          </a:bodyPr>
          <a:lstStyle/>
          <a:p>
            <a:pPr indent="304800"/>
            <a:r>
              <a:rPr lang="zh-CN" altLang="zh-CN" sz="3200" b="1">
                <a:latin typeface="宋体" panose="02010600030101010101" pitchFamily="2" charset="-122"/>
                <a:cs typeface="Times New Roman" panose="02020603050405020304" pitchFamily="18" charset="0"/>
              </a:rPr>
              <a:t>请读书下注释，了解</a:t>
            </a:r>
            <a:r>
              <a:rPr lang="zh-CN" altLang="en-US" sz="3200" b="1">
                <a:latin typeface="Calibri" panose="020F0502020204030204" pitchFamily="34" charset="0"/>
                <a:cs typeface="Times New Roman" panose="02020603050405020304" pitchFamily="18" charset="0"/>
              </a:rPr>
              <a:t>“</a:t>
            </a:r>
            <a:r>
              <a:rPr lang="zh-CN" altLang="en-US" sz="3200" b="1">
                <a:latin typeface="宋体" panose="02010600030101010101" pitchFamily="2" charset="-122"/>
                <a:cs typeface="Times New Roman" panose="02020603050405020304" pitchFamily="18" charset="0"/>
              </a:rPr>
              <a:t>铭</a:t>
            </a:r>
            <a:r>
              <a:rPr lang="zh-CN" altLang="en-US" sz="3200" b="1">
                <a:latin typeface="Calibri" panose="020F0502020204030204" pitchFamily="34" charset="0"/>
                <a:cs typeface="Times New Roman" panose="02020603050405020304" pitchFamily="18" charset="0"/>
              </a:rPr>
              <a:t>”</a:t>
            </a:r>
            <a:r>
              <a:rPr lang="zh-CN" altLang="en-US" sz="3200" b="1">
                <a:latin typeface="宋体" panose="02010600030101010101" pitchFamily="2" charset="-122"/>
                <a:cs typeface="Times New Roman" panose="02020603050405020304" pitchFamily="18" charset="0"/>
              </a:rPr>
              <a:t>的特点：</a:t>
            </a:r>
            <a:endParaRPr lang="zh-CN" altLang="en-US" sz="3200" b="1">
              <a:latin typeface="Calibri" panose="020F0502020204030204" pitchFamily="34" charset="0"/>
              <a:cs typeface="Times New Roman" panose="02020603050405020304" pitchFamily="18" charset="0"/>
            </a:endParaRPr>
          </a:p>
        </p:txBody>
      </p:sp>
      <p:sp>
        <p:nvSpPr>
          <p:cNvPr id="6" name="矩形 5"/>
          <p:cNvSpPr/>
          <p:nvPr/>
        </p:nvSpPr>
        <p:spPr>
          <a:xfrm>
            <a:off x="1113289" y="116632"/>
            <a:ext cx="2954655" cy="923330"/>
          </a:xfrm>
          <a:prstGeom prst="rect">
            <a:avLst/>
          </a:prstGeom>
        </p:spPr>
        <p:txBody>
          <a:bodyPr wrap="none">
            <a:spAutoFit/>
          </a:bodyPr>
          <a:lstStyle/>
          <a:p>
            <a:pPr fontAlgn="auto">
              <a:spcBef>
                <a:spcPts val="0"/>
              </a:spcBef>
              <a:spcAft>
                <a:spcPts val="0"/>
              </a:spcAft>
              <a:buFont typeface="Arial" panose="020B0604020202020204" pitchFamily="34" charset="0"/>
              <a:buNone/>
              <a:defRPr/>
            </a:pPr>
            <a:r>
              <a:rPr lang="zh-CN" altLang="en-US" sz="5400" b="1" kern="10" dirty="0">
                <a:ln w="12700">
                  <a:solidFill>
                    <a:srgbClr val="EAEAEA"/>
                  </a:solidFill>
                  <a:rou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华文隶书" pitchFamily="2" charset="-122"/>
                <a:ea typeface="华文隶书" pitchFamily="2" charset="-122"/>
              </a:rPr>
              <a:t>你知道吗</a:t>
            </a:r>
            <a:endParaRPr lang="zh-CN" altLang="en-US" sz="5400" dirty="0">
              <a:latin typeface="+mn-lt"/>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272"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500" fill="hold"/>
                                        <p:tgtEl>
                                          <p:spTgt spid="7170"/>
                                        </p:tgtEl>
                                        <p:attrNameLst>
                                          <p:attrName>ppt_w</p:attrName>
                                        </p:attrNameLst>
                                      </p:cBhvr>
                                      <p:tavLst>
                                        <p:tav tm="0">
                                          <p:val>
                                            <p:strVal val="2/3*#ppt_w"/>
                                          </p:val>
                                        </p:tav>
                                        <p:tav tm="100000">
                                          <p:val>
                                            <p:strVal val="#ppt_w"/>
                                          </p:val>
                                        </p:tav>
                                      </p:tavLst>
                                    </p:anim>
                                    <p:anim calcmode="lin" valueType="num">
                                      <p:cBhvr>
                                        <p:cTn id="8" dur="500" fill="hold"/>
                                        <p:tgtEl>
                                          <p:spTgt spid="7170"/>
                                        </p:tgtEl>
                                        <p:attrNameLst>
                                          <p:attrName>ppt_h</p:attrName>
                                        </p:attrNameLst>
                                      </p:cBhvr>
                                      <p:tavLst>
                                        <p:tav tm="0">
                                          <p:val>
                                            <p:strVal val="2/3*#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7173"/>
                                        </p:tgtEl>
                                        <p:attrNameLst>
                                          <p:attrName>style.visibility</p:attrName>
                                        </p:attrNameLst>
                                      </p:cBhvr>
                                      <p:to>
                                        <p:strVal val="visible"/>
                                      </p:to>
                                    </p:set>
                                    <p:animEffect transition="in" filter="blinds(horizontal)">
                                      <p:cBhvr>
                                        <p:cTn id="13" dur="1000"/>
                                        <p:tgtEl>
                                          <p:spTgt spid="7173"/>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7171"/>
                                        </p:tgtEl>
                                        <p:attrNameLst>
                                          <p:attrName>style.visibility</p:attrName>
                                        </p:attrNameLst>
                                      </p:cBhvr>
                                      <p:to>
                                        <p:strVal val="visible"/>
                                      </p:to>
                                    </p:set>
                                    <p:animEffect transition="in" filter="barn(inVertical)">
                                      <p:cBhvr>
                                        <p:cTn id="18" dur="500"/>
                                        <p:tgtEl>
                                          <p:spTgt spid="7171"/>
                                        </p:tgtEl>
                                      </p:cBhvr>
                                    </p:animEffect>
                                  </p:childTnLst>
                                  <p:subTnLst>
                                    <p:audio>
                                      <p:cMediaNode>
                                        <p:cTn display="0" masterRel="sameClick">
                                          <p:stCondLst>
                                            <p:cond evt="begin" delay="0">
                                              <p:tn val="16"/>
                                            </p:cond>
                                          </p:stCondLst>
                                          <p:endCondLst>
                                            <p:cond evt="onStopAudio" delay="0">
                                              <p:tgtEl>
                                                <p:sldTgt/>
                                              </p:tgtEl>
                                            </p:cond>
                                          </p:endCondLst>
                                        </p:cTn>
                                        <p:tgtEl>
                                          <p:sndTgt r:embed="rId1" name="钟声0.wav"/>
                                        </p:tgtEl>
                                      </p:cMediaNode>
                                    </p:audio>
                                  </p:subTnLst>
                                </p:cTn>
                              </p:par>
                            </p:childTnLst>
                          </p:cTn>
                        </p:par>
                      </p:childTnLst>
                    </p:cTn>
                  </p:par>
                  <p:par>
                    <p:cTn id="19" fill="hold">
                      <p:stCondLst>
                        <p:cond delay="indefinite"/>
                      </p:stCondLst>
                      <p:childTnLst>
                        <p:par>
                          <p:cTn id="20" fill="hold">
                            <p:stCondLst>
                              <p:cond delay="0"/>
                            </p:stCondLst>
                            <p:childTnLst>
                              <p:par>
                                <p:cTn id="21" presetID="14" presetClass="entr" presetSubtype="5" fill="hold" grpId="0" nodeType="clickEffect">
                                  <p:stCondLst>
                                    <p:cond delay="0"/>
                                  </p:stCondLst>
                                  <p:childTnLst>
                                    <p:set>
                                      <p:cBhvr>
                                        <p:cTn id="22" dur="1" fill="hold">
                                          <p:stCondLst>
                                            <p:cond delay="0"/>
                                          </p:stCondLst>
                                        </p:cTn>
                                        <p:tgtEl>
                                          <p:spTgt spid="7172"/>
                                        </p:tgtEl>
                                        <p:attrNameLst>
                                          <p:attrName>style.visibility</p:attrName>
                                        </p:attrNameLst>
                                      </p:cBhvr>
                                      <p:to>
                                        <p:strVal val="visible"/>
                                      </p:to>
                                    </p:set>
                                    <p:animEffect transition="in" filter="randombar(vertical)">
                                      <p:cBhvr>
                                        <p:cTn id="23" dur="5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animBg="1" autoUpdateAnimBg="0"/>
      <p:bldP spid="7172" grpId="0" autoUpdateAnimBg="0"/>
      <p:bldP spid="717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Box 17"/>
          <p:cNvSpPr txBox="1">
            <a:spLocks noChangeArrowheads="1"/>
          </p:cNvSpPr>
          <p:nvPr/>
        </p:nvSpPr>
        <p:spPr bwMode="auto">
          <a:xfrm>
            <a:off x="1524000" y="2438400"/>
            <a:ext cx="8305800" cy="830263"/>
          </a:xfrm>
          <a:prstGeom prst="rect">
            <a:avLst/>
          </a:prstGeom>
          <a:noFill/>
          <a:ln w="9525">
            <a:noFill/>
            <a:miter lim="800000"/>
          </a:ln>
        </p:spPr>
        <p:txBody>
          <a:bodyPr>
            <a:spAutoFit/>
          </a:bodyPr>
          <a:lstStyle/>
          <a:p>
            <a:pPr>
              <a:defRPr/>
            </a:pPr>
            <a:r>
              <a:rPr lang="zh-CN" altLang="en-US" sz="4800" b="1" dirty="0">
                <a:effectLst>
                  <a:outerShdw blurRad="38100" dist="38100" dir="2700000" algn="tl">
                    <a:srgbClr val="C0C0C0"/>
                  </a:outerShdw>
                </a:effectLst>
                <a:latin typeface="华文新魏" pitchFamily="2" charset="-122"/>
                <a:ea typeface="华文新魏" pitchFamily="2" charset="-122"/>
              </a:rPr>
              <a:t>孔子云：何陋之</a:t>
            </a:r>
            <a:r>
              <a:rPr lang="zh-CN" altLang="en-US" sz="4800" b="1" dirty="0">
                <a:solidFill>
                  <a:srgbClr val="FF0000"/>
                </a:solidFill>
                <a:effectLst>
                  <a:outerShdw blurRad="38100" dist="38100" dir="2700000" algn="tl">
                    <a:srgbClr val="C0C0C0"/>
                  </a:outerShdw>
                </a:effectLst>
                <a:latin typeface="华文新魏" pitchFamily="2" charset="-122"/>
                <a:ea typeface="华文新魏" pitchFamily="2" charset="-122"/>
              </a:rPr>
              <a:t>有</a:t>
            </a:r>
            <a:r>
              <a:rPr lang="zh-CN" altLang="en-US" sz="4800" b="1" dirty="0">
                <a:effectLst>
                  <a:outerShdw blurRad="38100" dist="38100" dir="2700000" algn="tl">
                    <a:srgbClr val="C0C0C0"/>
                  </a:outerShdw>
                </a:effectLst>
                <a:latin typeface="华文新魏" pitchFamily="2" charset="-122"/>
                <a:ea typeface="华文新魏" pitchFamily="2" charset="-122"/>
              </a:rPr>
              <a:t>？</a:t>
            </a:r>
            <a:endParaRPr lang="zh-CN" altLang="en-US" sz="4800" b="1" dirty="0">
              <a:effectLst>
                <a:outerShdw blurRad="38100" dist="38100" dir="2700000" algn="tl">
                  <a:srgbClr val="C0C0C0"/>
                </a:outerShdw>
              </a:effectLst>
              <a:latin typeface="华文新魏" pitchFamily="2" charset="-122"/>
              <a:ea typeface="华文新魏" pitchFamily="2" charset="-122"/>
            </a:endParaRPr>
          </a:p>
        </p:txBody>
      </p:sp>
      <p:pic>
        <p:nvPicPr>
          <p:cNvPr id="52227" name="Picture 4" descr="http://pic39.nipic.com/20140311/18047467_134100287000_2.jpg"/>
          <p:cNvPicPr>
            <a:picLocks noChangeAspect="1" noChangeArrowheads="1"/>
          </p:cNvPicPr>
          <p:nvPr/>
        </p:nvPicPr>
        <p:blipFill>
          <a:blip r:embed="rId1">
            <a:biLevel thresh="50000"/>
            <a:grayscl/>
          </a:blip>
          <a:srcRect l="6078" t="48438" r="46410" b="36719"/>
          <a:stretch>
            <a:fillRect/>
          </a:stretch>
        </p:blipFill>
        <p:spPr bwMode="auto">
          <a:xfrm>
            <a:off x="0" y="5241925"/>
            <a:ext cx="3657600" cy="16160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14" descr="20086718134299207"/>
          <p:cNvPicPr>
            <a:picLocks noChangeAspect="1" noChangeArrowheads="1"/>
          </p:cNvPicPr>
          <p:nvPr/>
        </p:nvPicPr>
        <p:blipFill>
          <a:blip r:embed="rId1"/>
          <a:srcRect l="11440"/>
          <a:stretch>
            <a:fillRect/>
          </a:stretch>
        </p:blipFill>
        <p:spPr bwMode="auto">
          <a:xfrm>
            <a:off x="0" y="-25400"/>
            <a:ext cx="9144000" cy="6883400"/>
          </a:xfrm>
          <a:prstGeom prst="rect">
            <a:avLst/>
          </a:prstGeom>
          <a:noFill/>
          <a:ln w="9525">
            <a:noFill/>
            <a:miter lim="800000"/>
            <a:headEnd/>
            <a:tailEnd/>
          </a:ln>
        </p:spPr>
      </p:pic>
      <p:pic>
        <p:nvPicPr>
          <p:cNvPr id="5" name="冬雪-古琴(冬雪(古琴)).mp3">
            <a:hlinkClick r:id="" action="ppaction://media"/>
          </p:cNvPr>
          <p:cNvPicPr>
            <a:picLocks noRot="1" noChangeAspect="1"/>
          </p:cNvPicPr>
          <p:nvPr>
            <a:audioFile r:link="rId2"/>
            <p:extLst>
              <p:ext uri="{DAA4B4D4-6D71-4841-9C94-3DE7FCFB9230}">
                <p14:media xmlns:p14="http://schemas.microsoft.com/office/powerpoint/2010/main" r:link="rId3"/>
              </p:ext>
            </p:extLst>
          </p:nvPr>
        </p:nvPicPr>
        <p:blipFill>
          <a:blip r:embed="rId4"/>
          <a:srcRect/>
          <a:stretch>
            <a:fillRect/>
          </a:stretch>
        </p:blipFill>
        <p:spPr bwMode="auto">
          <a:xfrm>
            <a:off x="8991600" y="6553200"/>
            <a:ext cx="304800" cy="3048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5779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6977" name="图片 1" descr="temp_qrcode_share_53425608"/>
          <p:cNvPicPr>
            <a:picLocks noGrp="1" noChangeAspect="1"/>
          </p:cNvPicPr>
          <p:nvPr>
            <p:ph sz="half" idx="4294967295"/>
          </p:nvPr>
        </p:nvPicPr>
        <p:blipFill>
          <a:blip r:embed="rId1"/>
          <a:stretch>
            <a:fillRect/>
          </a:stretch>
        </p:blipFill>
        <p:spPr>
          <a:xfrm>
            <a:off x="552450" y="1204913"/>
            <a:ext cx="3346450" cy="4071937"/>
          </a:xfrm>
        </p:spPr>
      </p:pic>
      <p:pic>
        <p:nvPicPr>
          <p:cNvPr id="126978" name="图片 2" descr="temp_qrcode_share_625385443"/>
          <p:cNvPicPr>
            <a:picLocks noGrp="1" noChangeAspect="1"/>
          </p:cNvPicPr>
          <p:nvPr>
            <p:ph idx="1"/>
          </p:nvPr>
        </p:nvPicPr>
        <p:blipFill>
          <a:blip r:embed="rId2"/>
          <a:stretch>
            <a:fillRect/>
          </a:stretch>
        </p:blipFill>
        <p:spPr>
          <a:xfrm>
            <a:off x="4737100" y="1204913"/>
            <a:ext cx="3171825" cy="4071937"/>
          </a:xfrm>
        </p:spPr>
      </p:pic>
      <p:sp>
        <p:nvSpPr>
          <p:cNvPr id="126979" name="文本框 2"/>
          <p:cNvSpPr txBox="1"/>
          <p:nvPr/>
        </p:nvSpPr>
        <p:spPr>
          <a:xfrm>
            <a:off x="439738" y="533400"/>
            <a:ext cx="7456487" cy="336550"/>
          </a:xfrm>
          <a:prstGeom prst="rect">
            <a:avLst/>
          </a:prstGeom>
          <a:noFill/>
          <a:ln w="9525">
            <a:noFill/>
          </a:ln>
        </p:spPr>
        <p:txBody>
          <a:bodyPr wrap="none" anchor="t">
            <a:spAutoFit/>
          </a:bodyPr>
          <a:p>
            <a:pPr eaLnBrk="0" hangingPunct="0"/>
            <a:r>
              <a:rPr lang="zh-CN" altLang="en-US" sz="1600">
                <a:latin typeface="Arial" panose="020B0604020202020204" pitchFamily="34" charset="0"/>
                <a:ea typeface="宋体" panose="02010600030101010101" pitchFamily="2" charset="-122"/>
              </a:rPr>
              <a:t>欢迎加入全国初中语文教师群53425608            全国初中语文教师②群625385443</a:t>
            </a:r>
            <a:endParaRPr lang="zh-CN" altLang="en-US" sz="1600">
              <a:latin typeface="Arial" panose="020B0604020202020204" pitchFamily="34" charset="0"/>
              <a:ea typeface="宋体" panose="02010600030101010101" pitchFamily="2"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WordArt 11"/>
          <p:cNvSpPr>
            <a:spLocks noChangeArrowheads="1" noChangeShapeType="1"/>
          </p:cNvSpPr>
          <p:nvPr/>
        </p:nvSpPr>
        <p:spPr bwMode="auto">
          <a:xfrm>
            <a:off x="2214563" y="2428875"/>
            <a:ext cx="3671887" cy="1079500"/>
          </a:xfrm>
          <a:prstGeom prst="rect">
            <a:avLst/>
          </a:prstGeom>
        </p:spPr>
        <p:txBody>
          <a:bodyPr wrap="none" fromWordArt="1">
            <a:prstTxWarp prst="textPlain">
              <a:avLst>
                <a:gd name="adj" fmla="val 50000"/>
              </a:avLst>
            </a:prstTxWarp>
          </a:bodyPr>
          <a:lstStyle/>
          <a:p>
            <a:pPr algn="ctr"/>
            <a:r>
              <a:rPr lang="zh-CN" altLang="en-US" sz="3600" b="1" kern="1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楷体" panose="02010609060101010101" pitchFamily="49" charset="-122"/>
                <a:ea typeface="楷体" panose="02010609060101010101" pitchFamily="49" charset="-122"/>
              </a:rPr>
              <a:t>谢谢</a:t>
            </a:r>
            <a:endParaRPr lang="zh-CN" altLang="en-US" sz="3600" b="1" kern="1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Text Box 5"/>
          <p:cNvSpPr txBox="1">
            <a:spLocks noChangeArrowheads="1"/>
          </p:cNvSpPr>
          <p:nvPr/>
        </p:nvSpPr>
        <p:spPr bwMode="auto">
          <a:xfrm>
            <a:off x="2438400" y="3962400"/>
            <a:ext cx="4038600" cy="3751263"/>
          </a:xfrm>
          <a:prstGeom prst="rect">
            <a:avLst/>
          </a:prstGeom>
          <a:noFill/>
          <a:ln w="9525">
            <a:noFill/>
            <a:miter lim="800000"/>
          </a:ln>
          <a:effectLst/>
        </p:spPr>
        <p:txBody>
          <a:bodyPr>
            <a:spAutoFit/>
          </a:bodyPr>
          <a:lstStyle/>
          <a:p>
            <a:pPr algn="ctr">
              <a:spcBef>
                <a:spcPct val="50000"/>
              </a:spcBef>
              <a:defRPr/>
            </a:pPr>
            <a:r>
              <a:rPr kumimoji="1" lang="zh-CN" altLang="en-US" sz="9600" b="1" dirty="0">
                <a:effectLst>
                  <a:outerShdw blurRad="38100" dist="38100" dir="2700000" algn="tl">
                    <a:srgbClr val="C0C0C0"/>
                  </a:outerShdw>
                </a:effectLst>
                <a:latin typeface="迷你简古隶" pitchFamily="65" charset="-122"/>
                <a:ea typeface="迷你简古隶" pitchFamily="65" charset="-122"/>
              </a:rPr>
              <a:t>陋室铭</a:t>
            </a:r>
            <a:endParaRPr kumimoji="1" lang="en-US" altLang="zh-CN" sz="9600" b="1" dirty="0">
              <a:effectLst>
                <a:outerShdw blurRad="38100" dist="38100" dir="2700000" algn="tl">
                  <a:srgbClr val="C0C0C0"/>
                </a:outerShdw>
              </a:effectLst>
              <a:latin typeface="迷你简古隶" pitchFamily="65" charset="-122"/>
              <a:ea typeface="迷你简古隶" pitchFamily="65" charset="-122"/>
            </a:endParaRPr>
          </a:p>
          <a:p>
            <a:pPr algn="ctr">
              <a:spcBef>
                <a:spcPct val="50000"/>
              </a:spcBef>
              <a:defRPr/>
            </a:pPr>
            <a:r>
              <a:rPr kumimoji="1" lang="zh-CN" altLang="en-US" sz="9600" b="1" dirty="0">
                <a:solidFill>
                  <a:srgbClr val="0033CC"/>
                </a:solidFill>
                <a:latin typeface="迷你简古隶" pitchFamily="65" charset="-122"/>
                <a:ea typeface="迷你简古隶" pitchFamily="65" charset="-122"/>
              </a:rPr>
              <a:t> </a:t>
            </a:r>
            <a:endParaRPr kumimoji="1" lang="zh-CN" altLang="en-US" sz="9600" b="1" dirty="0">
              <a:solidFill>
                <a:srgbClr val="0033CC"/>
              </a:solidFill>
              <a:latin typeface="迷你简古隶" pitchFamily="65" charset="-122"/>
              <a:ea typeface="迷你简古隶" pitchFamily="65" charset="-122"/>
            </a:endParaRPr>
          </a:p>
        </p:txBody>
      </p:sp>
      <p:pic>
        <p:nvPicPr>
          <p:cNvPr id="39939" name="Picture 15" descr="http://www.zihua01.com/Storage/FCKPro/Files/72725016%20%283%29.jpg"/>
          <p:cNvPicPr>
            <a:picLocks noChangeAspect="1" noChangeArrowheads="1"/>
          </p:cNvPicPr>
          <p:nvPr/>
        </p:nvPicPr>
        <p:blipFill>
          <a:blip r:embed="rId1"/>
          <a:srcRect/>
          <a:stretch>
            <a:fillRect/>
          </a:stretch>
        </p:blipFill>
        <p:spPr bwMode="auto">
          <a:xfrm>
            <a:off x="0" y="0"/>
            <a:ext cx="9144000" cy="3854450"/>
          </a:xfrm>
          <a:prstGeom prst="rect">
            <a:avLst/>
          </a:prstGeom>
          <a:noFill/>
          <a:ln w="9525">
            <a:noFill/>
            <a:miter lim="800000"/>
            <a:headEnd/>
            <a:tailEnd/>
          </a:ln>
        </p:spPr>
      </p:pic>
      <p:sp>
        <p:nvSpPr>
          <p:cNvPr id="39940" name="TextBox 8"/>
          <p:cNvSpPr txBox="1">
            <a:spLocks noChangeArrowheads="1"/>
          </p:cNvSpPr>
          <p:nvPr/>
        </p:nvSpPr>
        <p:spPr bwMode="auto">
          <a:xfrm>
            <a:off x="5181600" y="5486400"/>
            <a:ext cx="1905000" cy="708025"/>
          </a:xfrm>
          <a:prstGeom prst="rect">
            <a:avLst/>
          </a:prstGeom>
          <a:noFill/>
          <a:ln w="9525">
            <a:noFill/>
            <a:miter lim="800000"/>
          </a:ln>
        </p:spPr>
        <p:txBody>
          <a:bodyPr>
            <a:spAutoFit/>
          </a:bodyPr>
          <a:lstStyle/>
          <a:p>
            <a:r>
              <a:rPr lang="zh-CN" altLang="en-US" sz="4000">
                <a:latin typeface="叶根友钢笔行书升级版" pitchFamily="2" charset="-122"/>
                <a:ea typeface="叶根友钢笔行书升级版" pitchFamily="2" charset="-122"/>
              </a:rPr>
              <a:t>刘禹锡</a:t>
            </a:r>
            <a:endParaRPr lang="zh-CN" altLang="en-US" sz="4000">
              <a:latin typeface="叶根友钢笔行书升级版" pitchFamily="2" charset="-122"/>
              <a:ea typeface="叶根友钢笔行书升级版" pitchFamily="2" charset="-122"/>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2"/>
          <p:cNvSpPr txBox="1">
            <a:spLocks noChangeArrowheads="1"/>
          </p:cNvSpPr>
          <p:nvPr/>
        </p:nvSpPr>
        <p:spPr bwMode="auto">
          <a:xfrm>
            <a:off x="533400" y="1219200"/>
            <a:ext cx="8077200" cy="1190625"/>
          </a:xfrm>
          <a:prstGeom prst="rect">
            <a:avLst/>
          </a:prstGeom>
          <a:noFill/>
          <a:ln w="9525" algn="ctr">
            <a:noFill/>
            <a:miter lim="800000"/>
          </a:ln>
        </p:spPr>
        <p:txBody>
          <a:bodyPr>
            <a:spAutoFit/>
          </a:bodyPr>
          <a:lstStyle/>
          <a:p>
            <a:pPr algn="ctr"/>
            <a:endParaRPr lang="en-US" altLang="zh-CN" sz="3600">
              <a:latin typeface="宋体" panose="02010600030101010101" pitchFamily="2" charset="-122"/>
            </a:endParaRPr>
          </a:p>
          <a:p>
            <a:pPr algn="ctr"/>
            <a:endParaRPr lang="en-US" altLang="zh-CN" sz="3600">
              <a:latin typeface="宋体" panose="02010600030101010101" pitchFamily="2" charset="-122"/>
            </a:endParaRPr>
          </a:p>
        </p:txBody>
      </p:sp>
      <p:sp>
        <p:nvSpPr>
          <p:cNvPr id="43011" name="Text Box 6"/>
          <p:cNvSpPr txBox="1">
            <a:spLocks noChangeArrowheads="1"/>
          </p:cNvSpPr>
          <p:nvPr/>
        </p:nvSpPr>
        <p:spPr bwMode="auto">
          <a:xfrm>
            <a:off x="7924800" y="1828800"/>
            <a:ext cx="793750" cy="2971800"/>
          </a:xfrm>
          <a:prstGeom prst="rect">
            <a:avLst/>
          </a:prstGeom>
          <a:noFill/>
          <a:ln w="9525" algn="ctr">
            <a:noFill/>
            <a:miter lim="800000"/>
          </a:ln>
        </p:spPr>
        <p:txBody>
          <a:bodyPr vert="eaVert">
            <a:spAutoFit/>
          </a:bodyPr>
          <a:lstStyle/>
          <a:p>
            <a:pPr algn="ctr">
              <a:spcBef>
                <a:spcPct val="50000"/>
              </a:spcBef>
            </a:pPr>
            <a:r>
              <a:rPr lang="zh-CN" altLang="en-US" sz="4000" b="1"/>
              <a:t>陋室铭</a:t>
            </a:r>
            <a:r>
              <a:rPr lang="zh-CN" altLang="en-US"/>
              <a:t>  </a:t>
            </a:r>
            <a:r>
              <a:rPr lang="zh-CN" altLang="en-US" sz="2400" b="1"/>
              <a:t>刘禹锡</a:t>
            </a:r>
            <a:endParaRPr lang="zh-CN" altLang="en-US" sz="2400" b="1"/>
          </a:p>
        </p:txBody>
      </p:sp>
      <p:pic>
        <p:nvPicPr>
          <p:cNvPr id="43012" name="Picture 12" descr="http://image78.360doc.com/DownloadImg/2014/09/0523/45018592_1.jpg"/>
          <p:cNvPicPr>
            <a:picLocks noChangeAspect="1" noChangeArrowheads="1"/>
          </p:cNvPicPr>
          <p:nvPr/>
        </p:nvPicPr>
        <p:blipFill>
          <a:blip r:embed="rId1"/>
          <a:srcRect/>
          <a:stretch>
            <a:fillRect/>
          </a:stretch>
        </p:blipFill>
        <p:spPr bwMode="auto">
          <a:xfrm>
            <a:off x="0" y="0"/>
            <a:ext cx="9144000" cy="6858000"/>
          </a:xfrm>
          <a:prstGeom prst="rect">
            <a:avLst/>
          </a:prstGeom>
          <a:noFill/>
          <a:ln w="9525">
            <a:noFill/>
            <a:miter lim="800000"/>
            <a:headEnd/>
            <a:tailEnd/>
          </a:ln>
        </p:spPr>
      </p:pic>
      <p:pic>
        <p:nvPicPr>
          <p:cNvPr id="6" name="冬雪-古琴(冬雪(古琴)).mp3">
            <a:hlinkClick r:id="" action="ppaction://media"/>
          </p:cNvPr>
          <p:cNvPicPr>
            <a:picLocks noRot="1" noChangeAspect="1"/>
          </p:cNvPicPr>
          <p:nvPr>
            <a:audioFile r:link="rId2"/>
            <p:extLst>
              <p:ext uri="{DAA4B4D4-6D71-4841-9C94-3DE7FCFB9230}">
                <p14:media xmlns:p14="http://schemas.microsoft.com/office/powerpoint/2010/main" r:link="rId3"/>
              </p:ext>
            </p:extLst>
          </p:nvPr>
        </p:nvPicPr>
        <p:blipFill>
          <a:blip r:embed="rId4"/>
          <a:srcRect/>
          <a:stretch>
            <a:fillRect/>
          </a:stretch>
        </p:blipFill>
        <p:spPr bwMode="auto">
          <a:xfrm>
            <a:off x="8839200" y="6553200"/>
            <a:ext cx="304800" cy="3048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57797"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body" idx="4294967295"/>
          </p:nvPr>
        </p:nvSpPr>
        <p:spPr>
          <a:xfrm>
            <a:off x="785813" y="2071688"/>
            <a:ext cx="7273925" cy="3878262"/>
          </a:xfrm>
        </p:spPr>
        <p:txBody>
          <a:bodyPr rtlCol="0">
            <a:normAutofit/>
          </a:bodyPr>
          <a:lstStyle/>
          <a:p>
            <a:pPr eaLnBrk="1" fontAlgn="auto" hangingPunct="1">
              <a:spcAft>
                <a:spcPts val="0"/>
              </a:spcAft>
              <a:buFontTx/>
              <a:buNone/>
              <a:defRPr/>
            </a:pPr>
            <a:r>
              <a:rPr lang="en-US" altLang="zh-CN" sz="3600" b="1" dirty="0" smtClean="0">
                <a:solidFill>
                  <a:srgbClr val="FF3300"/>
                </a:solidFill>
                <a:effectLst>
                  <a:outerShdw blurRad="38100" dist="38100" dir="2700000" algn="tl">
                    <a:srgbClr val="C0C0C0"/>
                  </a:outerShdw>
                </a:effectLst>
                <a:latin typeface="黑体" panose="02010609060101010101" pitchFamily="49" charset="-122"/>
              </a:rPr>
              <a:t>     </a:t>
            </a:r>
            <a:r>
              <a:rPr lang="zh-CN" altLang="en-US" b="1" dirty="0" smtClean="0">
                <a:effectLst>
                  <a:outerShdw blurRad="38100" dist="38100" dir="2700000" algn="tl">
                    <a:srgbClr val="C0C0C0"/>
                  </a:outerShdw>
                </a:effectLst>
                <a:latin typeface="楷体" panose="02010609060101010101" pitchFamily="49" charset="-122"/>
                <a:ea typeface="楷体" panose="02010609060101010101" pitchFamily="49" charset="-122"/>
              </a:rPr>
              <a:t>山不在高有仙则名水不在深有龙则灵斯是陋室惟吾德馨苔痕上阶绿草色入帘青谈笑有鸿儒往来无白丁可以调素琴阅金经无丝竹之乱耳无案牍之劳形南阳诸葛庐西蜀子云亭孔子云何陋之有</a:t>
            </a:r>
            <a:endParaRPr lang="zh-CN" altLang="en-US" b="1" dirty="0" smtClean="0">
              <a:effectLst>
                <a:outerShdw blurRad="38100" dist="38100" dir="2700000" algn="tl">
                  <a:srgbClr val="C0C0C0"/>
                </a:outerShdw>
              </a:effectLst>
              <a:latin typeface="楷体" panose="02010609060101010101" pitchFamily="49" charset="-122"/>
              <a:ea typeface="楷体" panose="02010609060101010101" pitchFamily="49" charset="-122"/>
            </a:endParaRPr>
          </a:p>
        </p:txBody>
      </p:sp>
      <p:sp>
        <p:nvSpPr>
          <p:cNvPr id="9" name="矩形 8"/>
          <p:cNvSpPr/>
          <p:nvPr/>
        </p:nvSpPr>
        <p:spPr>
          <a:xfrm>
            <a:off x="2116187" y="572788"/>
            <a:ext cx="2891437" cy="405925"/>
          </a:xfrm>
          <a:prstGeom prst="rect">
            <a:avLst/>
          </a:prstGeom>
        </p:spPr>
        <p:txBody>
          <a:bodyPr>
            <a:spAutoFit/>
          </a:bodyPr>
          <a:lstStyle/>
          <a:p>
            <a:pPr algn="ctr" fontAlgn="auto">
              <a:spcBef>
                <a:spcPts val="0"/>
              </a:spcBef>
              <a:spcAft>
                <a:spcPts val="0"/>
              </a:spcAft>
              <a:defRPr/>
            </a:pPr>
            <a:r>
              <a:rPr lang="zh-CN" altLang="en-US" sz="6600" b="1" kern="10" dirty="0">
                <a:ln w="12700">
                  <a:solidFill>
                    <a:srgbClr val="EAEAEA"/>
                  </a:solidFill>
                  <a:rou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华文隶书" pitchFamily="2" charset="-122"/>
                <a:ea typeface="华文隶书" pitchFamily="2" charset="-122"/>
              </a:rPr>
              <a:t>朗读文章</a:t>
            </a:r>
            <a:endParaRPr lang="zh-CN" altLang="en-US" sz="6600" dirty="0">
              <a:latin typeface="+mn-lt"/>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8370">
                                            <p:txEl>
                                              <p:pRg st="0" end="0"/>
                                            </p:txEl>
                                          </p:spTgt>
                                        </p:tgtEl>
                                        <p:attrNameLst>
                                          <p:attrName>style.visibility</p:attrName>
                                        </p:attrNameLst>
                                      </p:cBhvr>
                                      <p:to>
                                        <p:strVal val="visible"/>
                                      </p:to>
                                    </p:set>
                                    <p:animEffect transition="in" filter="wipe(down)">
                                      <p:cBhvr>
                                        <p:cTn id="7" dur="500"/>
                                        <p:tgtEl>
                                          <p:spTgt spid="5837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0" grpId="0" autoUpdateAnimBg="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body" idx="4294967295"/>
          </p:nvPr>
        </p:nvSpPr>
        <p:spPr>
          <a:xfrm>
            <a:off x="714375" y="1000125"/>
            <a:ext cx="7273925" cy="3949700"/>
          </a:xfrm>
        </p:spPr>
        <p:txBody>
          <a:bodyPr rtlCol="0">
            <a:normAutofit/>
          </a:bodyPr>
          <a:lstStyle/>
          <a:p>
            <a:pPr eaLnBrk="1" fontAlgn="auto" hangingPunct="1">
              <a:spcAft>
                <a:spcPts val="0"/>
              </a:spcAft>
              <a:buFont typeface="Wingdings 2"/>
              <a:buNone/>
              <a:defRPr/>
            </a:pPr>
            <a:r>
              <a:rPr lang="en-US" altLang="zh-CN" sz="3600" b="1" dirty="0" smtClean="0">
                <a:solidFill>
                  <a:srgbClr val="FF3300"/>
                </a:solidFill>
                <a:effectLst>
                  <a:outerShdw blurRad="38100" dist="38100" dir="2700000" algn="tl">
                    <a:srgbClr val="C0C0C0"/>
                  </a:outerShdw>
                </a:effectLst>
                <a:latin typeface="楷体" panose="02010609060101010101" pitchFamily="49" charset="-122"/>
                <a:ea typeface="楷体" panose="02010609060101010101" pitchFamily="49" charset="-122"/>
              </a:rPr>
              <a:t>     </a:t>
            </a:r>
            <a:r>
              <a:rPr lang="zh-CN" altLang="en-US" b="1" dirty="0" smtClean="0">
                <a:effectLst>
                  <a:outerShdw blurRad="38100" dist="38100" dir="2700000" algn="tl">
                    <a:srgbClr val="C0C0C0"/>
                  </a:outerShdw>
                </a:effectLst>
                <a:latin typeface="楷体" panose="02010609060101010101" pitchFamily="49" charset="-122"/>
                <a:ea typeface="楷体" panose="02010609060101010101" pitchFamily="49" charset="-122"/>
              </a:rPr>
              <a:t>山</a:t>
            </a:r>
            <a:r>
              <a:rPr lang="zh-CN" altLang="zh-CN" b="1" dirty="0" smtClean="0">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a:t>
            </a:r>
            <a:r>
              <a:rPr lang="zh-CN" altLang="en-US" b="1" dirty="0" smtClean="0">
                <a:effectLst>
                  <a:outerShdw blurRad="38100" dist="38100" dir="2700000" algn="tl">
                    <a:srgbClr val="C0C0C0"/>
                  </a:outerShdw>
                </a:effectLst>
                <a:latin typeface="楷体" panose="02010609060101010101" pitchFamily="49" charset="-122"/>
                <a:ea typeface="楷体" panose="02010609060101010101" pitchFamily="49" charset="-122"/>
              </a:rPr>
              <a:t>不在高，有仙</a:t>
            </a:r>
            <a:r>
              <a:rPr lang="zh-CN" altLang="zh-CN" b="1" dirty="0" smtClean="0">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a:t>
            </a:r>
            <a:r>
              <a:rPr lang="zh-CN" altLang="en-US" b="1" dirty="0" smtClean="0">
                <a:effectLst>
                  <a:outerShdw blurRad="38100" dist="38100" dir="2700000" algn="tl">
                    <a:srgbClr val="C0C0C0"/>
                  </a:outerShdw>
                </a:effectLst>
                <a:latin typeface="楷体" panose="02010609060101010101" pitchFamily="49" charset="-122"/>
                <a:ea typeface="楷体" panose="02010609060101010101" pitchFamily="49" charset="-122"/>
              </a:rPr>
              <a:t>则名。水</a:t>
            </a:r>
            <a:r>
              <a:rPr lang="zh-CN" altLang="zh-CN" b="1" dirty="0" smtClean="0">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a:t>
            </a:r>
            <a:r>
              <a:rPr lang="zh-CN" altLang="en-US" b="1" dirty="0" smtClean="0">
                <a:effectLst>
                  <a:outerShdw blurRad="38100" dist="38100" dir="2700000" algn="tl">
                    <a:srgbClr val="C0C0C0"/>
                  </a:outerShdw>
                </a:effectLst>
                <a:latin typeface="楷体" panose="02010609060101010101" pitchFamily="49" charset="-122"/>
                <a:ea typeface="楷体" panose="02010609060101010101" pitchFamily="49" charset="-122"/>
              </a:rPr>
              <a:t>不在深，有龙</a:t>
            </a:r>
            <a:r>
              <a:rPr lang="zh-CN" altLang="zh-CN" b="1" dirty="0" smtClean="0">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a:t>
            </a:r>
            <a:r>
              <a:rPr lang="zh-CN" altLang="en-US" b="1" dirty="0" smtClean="0">
                <a:effectLst>
                  <a:outerShdw blurRad="38100" dist="38100" dir="2700000" algn="tl">
                    <a:srgbClr val="C0C0C0"/>
                  </a:outerShdw>
                </a:effectLst>
                <a:latin typeface="楷体" panose="02010609060101010101" pitchFamily="49" charset="-122"/>
                <a:ea typeface="楷体" panose="02010609060101010101" pitchFamily="49" charset="-122"/>
              </a:rPr>
              <a:t>则灵。斯是</a:t>
            </a:r>
            <a:r>
              <a:rPr lang="zh-CN" altLang="zh-CN" b="1" dirty="0" smtClean="0">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a:t>
            </a:r>
            <a:r>
              <a:rPr lang="zh-CN" altLang="en-US" b="1" dirty="0" smtClean="0">
                <a:effectLst>
                  <a:outerShdw blurRad="38100" dist="38100" dir="2700000" algn="tl">
                    <a:srgbClr val="C0C0C0"/>
                  </a:outerShdw>
                </a:effectLst>
                <a:latin typeface="楷体" panose="02010609060101010101" pitchFamily="49" charset="-122"/>
                <a:ea typeface="楷体" panose="02010609060101010101" pitchFamily="49" charset="-122"/>
              </a:rPr>
              <a:t>陋室，惟吾</a:t>
            </a:r>
            <a:r>
              <a:rPr lang="zh-CN" altLang="zh-CN" b="1" dirty="0" smtClean="0">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a:t>
            </a:r>
            <a:r>
              <a:rPr lang="zh-CN" altLang="en-US" b="1" dirty="0" smtClean="0">
                <a:effectLst>
                  <a:outerShdw blurRad="38100" dist="38100" dir="2700000" algn="tl">
                    <a:srgbClr val="C0C0C0"/>
                  </a:outerShdw>
                </a:effectLst>
                <a:latin typeface="楷体" panose="02010609060101010101" pitchFamily="49" charset="-122"/>
                <a:ea typeface="楷体" panose="02010609060101010101" pitchFamily="49" charset="-122"/>
              </a:rPr>
              <a:t>德馨。苔痕</a:t>
            </a:r>
            <a:r>
              <a:rPr lang="zh-CN" altLang="zh-CN" b="1" dirty="0" smtClean="0">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a:t>
            </a:r>
            <a:r>
              <a:rPr lang="zh-CN" altLang="en-US" b="1" dirty="0" smtClean="0">
                <a:effectLst>
                  <a:outerShdw blurRad="38100" dist="38100" dir="2700000" algn="tl">
                    <a:srgbClr val="C0C0C0"/>
                  </a:outerShdw>
                </a:effectLst>
                <a:latin typeface="楷体" panose="02010609060101010101" pitchFamily="49" charset="-122"/>
                <a:ea typeface="楷体" panose="02010609060101010101" pitchFamily="49" charset="-122"/>
              </a:rPr>
              <a:t>上阶绿，草色</a:t>
            </a:r>
            <a:r>
              <a:rPr lang="zh-CN" altLang="zh-CN" b="1" dirty="0" smtClean="0">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a:t>
            </a:r>
            <a:r>
              <a:rPr lang="zh-CN" altLang="en-US" b="1" dirty="0" smtClean="0">
                <a:effectLst>
                  <a:outerShdw blurRad="38100" dist="38100" dir="2700000" algn="tl">
                    <a:srgbClr val="C0C0C0"/>
                  </a:outerShdw>
                </a:effectLst>
                <a:latin typeface="楷体" panose="02010609060101010101" pitchFamily="49" charset="-122"/>
                <a:ea typeface="楷体" panose="02010609060101010101" pitchFamily="49" charset="-122"/>
              </a:rPr>
              <a:t>入帘青。谈笑</a:t>
            </a:r>
            <a:r>
              <a:rPr lang="zh-CN" altLang="zh-CN" b="1" dirty="0" smtClean="0">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a:t>
            </a:r>
            <a:r>
              <a:rPr lang="zh-CN" altLang="en-US" b="1" dirty="0" smtClean="0">
                <a:effectLst>
                  <a:outerShdw blurRad="38100" dist="38100" dir="2700000" algn="tl">
                    <a:srgbClr val="C0C0C0"/>
                  </a:outerShdw>
                </a:effectLst>
                <a:latin typeface="楷体" panose="02010609060101010101" pitchFamily="49" charset="-122"/>
                <a:ea typeface="楷体" panose="02010609060101010101" pitchFamily="49" charset="-122"/>
              </a:rPr>
              <a:t>有鸿儒，往来</a:t>
            </a:r>
            <a:r>
              <a:rPr lang="zh-CN" altLang="zh-CN" b="1" dirty="0" smtClean="0">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a:t>
            </a:r>
            <a:r>
              <a:rPr lang="zh-CN" altLang="en-US" b="1" dirty="0" smtClean="0">
                <a:effectLst>
                  <a:outerShdw blurRad="38100" dist="38100" dir="2700000" algn="tl">
                    <a:srgbClr val="C0C0C0"/>
                  </a:outerShdw>
                </a:effectLst>
                <a:latin typeface="楷体" panose="02010609060101010101" pitchFamily="49" charset="-122"/>
                <a:ea typeface="楷体" panose="02010609060101010101" pitchFamily="49" charset="-122"/>
              </a:rPr>
              <a:t>无白丁。可以</a:t>
            </a:r>
            <a:r>
              <a:rPr lang="zh-CN" altLang="zh-CN" b="1" dirty="0" smtClean="0">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a:t>
            </a:r>
            <a:r>
              <a:rPr lang="zh-CN" altLang="en-US" b="1" dirty="0" smtClean="0">
                <a:effectLst>
                  <a:outerShdw blurRad="38100" dist="38100" dir="2700000" algn="tl">
                    <a:srgbClr val="C0C0C0"/>
                  </a:outerShdw>
                </a:effectLst>
                <a:latin typeface="楷体" panose="02010609060101010101" pitchFamily="49" charset="-122"/>
                <a:ea typeface="楷体" panose="02010609060101010101" pitchFamily="49" charset="-122"/>
              </a:rPr>
              <a:t>调素琴，阅</a:t>
            </a:r>
            <a:r>
              <a:rPr lang="zh-CN" altLang="zh-CN" b="1" dirty="0" smtClean="0">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a:t>
            </a:r>
            <a:r>
              <a:rPr lang="zh-CN" altLang="en-US" b="1" dirty="0" smtClean="0">
                <a:effectLst>
                  <a:outerShdw blurRad="38100" dist="38100" dir="2700000" algn="tl">
                    <a:srgbClr val="C0C0C0"/>
                  </a:outerShdw>
                </a:effectLst>
                <a:latin typeface="楷体" panose="02010609060101010101" pitchFamily="49" charset="-122"/>
                <a:ea typeface="楷体" panose="02010609060101010101" pitchFamily="49" charset="-122"/>
              </a:rPr>
              <a:t>金经。无</a:t>
            </a:r>
            <a:r>
              <a:rPr lang="zh-CN" altLang="zh-CN" b="1" dirty="0" smtClean="0">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a:t>
            </a:r>
            <a:r>
              <a:rPr lang="zh-CN" altLang="en-US" b="1" dirty="0" smtClean="0">
                <a:effectLst>
                  <a:outerShdw blurRad="38100" dist="38100" dir="2700000" algn="tl">
                    <a:srgbClr val="C0C0C0"/>
                  </a:outerShdw>
                </a:effectLst>
                <a:latin typeface="楷体" panose="02010609060101010101" pitchFamily="49" charset="-122"/>
                <a:ea typeface="楷体" panose="02010609060101010101" pitchFamily="49" charset="-122"/>
              </a:rPr>
              <a:t>丝竹之乱耳，无</a:t>
            </a:r>
            <a:r>
              <a:rPr lang="zh-CN" altLang="zh-CN" b="1" dirty="0" smtClean="0">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a:t>
            </a:r>
            <a:r>
              <a:rPr lang="zh-CN" altLang="en-US" b="1" dirty="0" smtClean="0">
                <a:effectLst>
                  <a:outerShdw blurRad="38100" dist="38100" dir="2700000" algn="tl">
                    <a:srgbClr val="C0C0C0"/>
                  </a:outerShdw>
                </a:effectLst>
                <a:latin typeface="楷体" panose="02010609060101010101" pitchFamily="49" charset="-122"/>
                <a:ea typeface="楷体" panose="02010609060101010101" pitchFamily="49" charset="-122"/>
              </a:rPr>
              <a:t>案牍之劳形。南阳</a:t>
            </a:r>
            <a:r>
              <a:rPr lang="zh-CN" altLang="zh-CN" b="1" dirty="0" smtClean="0">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a:t>
            </a:r>
            <a:r>
              <a:rPr lang="zh-CN" altLang="en-US" b="1" dirty="0" smtClean="0">
                <a:effectLst>
                  <a:outerShdw blurRad="38100" dist="38100" dir="2700000" algn="tl">
                    <a:srgbClr val="C0C0C0"/>
                  </a:outerShdw>
                </a:effectLst>
                <a:latin typeface="楷体" panose="02010609060101010101" pitchFamily="49" charset="-122"/>
                <a:ea typeface="楷体" panose="02010609060101010101" pitchFamily="49" charset="-122"/>
              </a:rPr>
              <a:t>诸葛庐，西蜀</a:t>
            </a:r>
            <a:r>
              <a:rPr lang="zh-CN" altLang="zh-CN" b="1" dirty="0" smtClean="0">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a:t>
            </a:r>
            <a:r>
              <a:rPr lang="zh-CN" altLang="en-US" b="1" dirty="0" smtClean="0">
                <a:effectLst>
                  <a:outerShdw blurRad="38100" dist="38100" dir="2700000" algn="tl">
                    <a:srgbClr val="C0C0C0"/>
                  </a:outerShdw>
                </a:effectLst>
                <a:latin typeface="楷体" panose="02010609060101010101" pitchFamily="49" charset="-122"/>
                <a:ea typeface="楷体" panose="02010609060101010101" pitchFamily="49" charset="-122"/>
              </a:rPr>
              <a:t>子云亭。孔子云：“何陋</a:t>
            </a:r>
            <a:r>
              <a:rPr lang="zh-CN" altLang="zh-CN" b="1" dirty="0" smtClean="0">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a:t>
            </a:r>
            <a:r>
              <a:rPr lang="zh-CN" altLang="en-US" b="1" dirty="0" smtClean="0">
                <a:effectLst>
                  <a:outerShdw blurRad="38100" dist="38100" dir="2700000" algn="tl">
                    <a:srgbClr val="C0C0C0"/>
                  </a:outerShdw>
                </a:effectLst>
                <a:latin typeface="楷体" panose="02010609060101010101" pitchFamily="49" charset="-122"/>
                <a:ea typeface="楷体" panose="02010609060101010101" pitchFamily="49" charset="-122"/>
              </a:rPr>
              <a:t>之有？” </a:t>
            </a:r>
            <a:endParaRPr lang="zh-CN" altLang="en-US" b="1" dirty="0" smtClean="0">
              <a:effectLst>
                <a:outerShdw blurRad="38100" dist="38100" dir="2700000" algn="tl">
                  <a:srgbClr val="C0C0C0"/>
                </a:outerShdw>
              </a:effectLst>
              <a:latin typeface="楷体" panose="02010609060101010101" pitchFamily="49" charset="-122"/>
              <a:ea typeface="楷体" panose="02010609060101010101" pitchFamily="49" charset="-122"/>
            </a:endParaRPr>
          </a:p>
        </p:txBody>
      </p:sp>
      <p:sp>
        <p:nvSpPr>
          <p:cNvPr id="6" name="TextBox 5"/>
          <p:cNvSpPr txBox="1"/>
          <p:nvPr/>
        </p:nvSpPr>
        <p:spPr>
          <a:xfrm>
            <a:off x="928688" y="4786313"/>
            <a:ext cx="6858000" cy="1754187"/>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defRPr/>
            </a:pPr>
            <a:r>
              <a:rPr lang="zh-CN" altLang="en-US" sz="3600" b="1" i="1" dirty="0">
                <a:solidFill>
                  <a:srgbClr val="FF0000"/>
                </a:solidFill>
                <a:latin typeface="宋体" panose="02010600030101010101" pitchFamily="2" charset="-122"/>
                <a:ea typeface="宋体" panose="02010600030101010101" pitchFamily="2" charset="-122"/>
              </a:rPr>
              <a:t>注意事项：</a:t>
            </a:r>
            <a:endParaRPr lang="en-US" altLang="zh-CN" sz="3600" b="1" i="1" dirty="0">
              <a:solidFill>
                <a:srgbClr val="FF0000"/>
              </a:solidFill>
              <a:latin typeface="宋体" panose="02010600030101010101" pitchFamily="2" charset="-122"/>
              <a:ea typeface="宋体" panose="02010600030101010101" pitchFamily="2" charset="-122"/>
            </a:endParaRPr>
          </a:p>
          <a:p>
            <a:pPr>
              <a:defRPr/>
            </a:pPr>
            <a:r>
              <a:rPr lang="zh-CN" altLang="en-US" sz="3600" b="1" dirty="0">
                <a:solidFill>
                  <a:srgbClr val="FF0000"/>
                </a:solidFill>
                <a:latin typeface="宋体" panose="02010600030101010101" pitchFamily="2" charset="-122"/>
                <a:ea typeface="宋体" panose="02010600030101010101" pitchFamily="2" charset="-122"/>
              </a:rPr>
              <a:t>     节 奏        轻 重 音</a:t>
            </a:r>
            <a:endParaRPr lang="en-US" altLang="zh-CN" sz="3600" b="1" dirty="0">
              <a:solidFill>
                <a:srgbClr val="FF0000"/>
              </a:solidFill>
              <a:latin typeface="宋体" panose="02010600030101010101" pitchFamily="2" charset="-122"/>
              <a:ea typeface="宋体" panose="02010600030101010101" pitchFamily="2" charset="-122"/>
            </a:endParaRPr>
          </a:p>
          <a:p>
            <a:pPr>
              <a:defRPr/>
            </a:pPr>
            <a:r>
              <a:rPr lang="zh-CN" altLang="en-US" sz="3600" b="1" dirty="0">
                <a:solidFill>
                  <a:srgbClr val="FF0000"/>
                </a:solidFill>
                <a:latin typeface="宋体" panose="02010600030101010101" pitchFamily="2" charset="-122"/>
                <a:ea typeface="宋体" panose="02010600030101010101" pitchFamily="2" charset="-122"/>
              </a:rPr>
              <a:t>     语 气        情感</a:t>
            </a:r>
            <a:endParaRPr lang="en-US" altLang="zh-CN" sz="3600" b="1" dirty="0">
              <a:solidFill>
                <a:srgbClr val="FF0000"/>
              </a:solidFill>
              <a:latin typeface="宋体" panose="02010600030101010101" pitchFamily="2" charset="-122"/>
              <a:ea typeface="宋体" panose="02010600030101010101" pitchFamily="2" charset="-122"/>
            </a:endParaRPr>
          </a:p>
        </p:txBody>
      </p:sp>
      <p:sp>
        <p:nvSpPr>
          <p:cNvPr id="7" name="矩形 6"/>
          <p:cNvSpPr/>
          <p:nvPr/>
        </p:nvSpPr>
        <p:spPr>
          <a:xfrm>
            <a:off x="0" y="0"/>
            <a:ext cx="4032448" cy="1107996"/>
          </a:xfrm>
          <a:prstGeom prst="rect">
            <a:avLst/>
          </a:prstGeom>
        </p:spPr>
        <p:txBody>
          <a:bodyPr>
            <a:spAutoFit/>
          </a:bodyPr>
          <a:lstStyle/>
          <a:p>
            <a:pPr algn="ctr" fontAlgn="auto">
              <a:spcBef>
                <a:spcPts val="0"/>
              </a:spcBef>
              <a:spcAft>
                <a:spcPts val="0"/>
              </a:spcAft>
              <a:defRPr/>
            </a:pPr>
            <a:r>
              <a:rPr lang="zh-CN" altLang="en-US" sz="6600" b="1" kern="10" dirty="0">
                <a:ln w="12700">
                  <a:solidFill>
                    <a:srgbClr val="EAEAEA"/>
                  </a:solidFill>
                  <a:rou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华文隶书" pitchFamily="2" charset="-122"/>
                <a:ea typeface="华文隶书" pitchFamily="2" charset="-122"/>
              </a:rPr>
              <a:t>朗读文章</a:t>
            </a:r>
            <a:endParaRPr lang="zh-CN" altLang="en-US" sz="6600" dirty="0">
              <a:latin typeface="+mn-lt"/>
              <a:ea typeface="+mn-ea"/>
            </a:endParaRPr>
          </a:p>
        </p:txBody>
      </p:sp>
      <p:pic>
        <p:nvPicPr>
          <p:cNvPr id="8" name="陋室铭 中国文学标准朗读 刘禹锡 唐 朗诵者 周正.mp3">
            <a:hlinkClick r:id="" action="ppaction://media"/>
          </p:cNvPr>
          <p:cNvPicPr>
            <a:picLocks noRot="1" noChangeAspect="1"/>
          </p:cNvPicPr>
          <p:nvPr>
            <a:audioFile r:link="rId1"/>
            <p:extLst>
              <p:ext uri="{DAA4B4D4-6D71-4841-9C94-3DE7FCFB9230}">
                <p14:media xmlns:p14="http://schemas.microsoft.com/office/powerpoint/2010/main" r:link="rId2"/>
              </p:ext>
            </p:extLst>
          </p:nvPr>
        </p:nvPicPr>
        <p:blipFill>
          <a:blip r:embed="rId3"/>
          <a:srcRect/>
          <a:stretch>
            <a:fillRect/>
          </a:stretch>
        </p:blipFill>
        <p:spPr bwMode="auto">
          <a:xfrm>
            <a:off x="8429625" y="5857875"/>
            <a:ext cx="304800" cy="3048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8370">
                                            <p:txEl>
                                              <p:pRg st="0" end="0"/>
                                            </p:txEl>
                                          </p:spTgt>
                                        </p:tgtEl>
                                        <p:attrNameLst>
                                          <p:attrName>style.visibility</p:attrName>
                                        </p:attrNameLst>
                                      </p:cBhvr>
                                      <p:to>
                                        <p:strVal val="visible"/>
                                      </p:to>
                                    </p:set>
                                    <p:animEffect transition="in" filter="blinds(horizontal)">
                                      <p:cBhvr>
                                        <p:cTn id="7" dur="500"/>
                                        <p:tgtEl>
                                          <p:spTgt spid="5837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8"/>
                    </p:tgtEl>
                  </p:cond>
                </p:stCondLst>
                <p:endSync evt="end" delay="0">
                  <p:rtn val="all"/>
                </p:endSync>
                <p:childTnLst>
                  <p:par>
                    <p:cTn id="14" fill="hold">
                      <p:stCondLst>
                        <p:cond delay="0"/>
                      </p:stCondLst>
                      <p:childTnLst>
                        <p:par>
                          <p:cTn id="15" fill="hold">
                            <p:stCondLst>
                              <p:cond delay="0"/>
                            </p:stCondLst>
                            <p:childTnLst>
                              <p:par>
                                <p:cTn id="16" presetID="1" presetClass="mediacall" presetSubtype="0" fill="hold" nodeType="clickEffect">
                                  <p:stCondLst>
                                    <p:cond delay="0"/>
                                  </p:stCondLst>
                                  <p:childTnLst>
                                    <p:cmd type="call" cmd="playFrom(0.0)">
                                      <p:cBhvr>
                                        <p:cTn id="17" dur="90131" fill="hold"/>
                                        <p:tgtEl>
                                          <p:spTgt spid="8"/>
                                        </p:tgtEl>
                                      </p:cBhvr>
                                    </p:cmd>
                                  </p:childTnLst>
                                </p:cTn>
                              </p:par>
                            </p:childTnLst>
                          </p:cTn>
                        </p:par>
                      </p:childTnLst>
                    </p:cTn>
                  </p:par>
                </p:childTnLst>
              </p:cTn>
              <p:nextCondLst>
                <p:cond evt="onClick" delay="0">
                  <p:tgtEl>
                    <p:spTgt spid="8"/>
                  </p:tgtEl>
                </p:cond>
              </p:nextCondLst>
            </p:seq>
            <p:audio>
              <p:cMediaNode>
                <p:cTn id="18"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bldLst>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body" idx="4294967295"/>
          </p:nvPr>
        </p:nvSpPr>
        <p:spPr>
          <a:xfrm>
            <a:off x="785813" y="2071688"/>
            <a:ext cx="7273925" cy="3878262"/>
          </a:xfrm>
        </p:spPr>
        <p:txBody>
          <a:bodyPr rtlCol="0">
            <a:normAutofit/>
          </a:bodyPr>
          <a:lstStyle/>
          <a:p>
            <a:pPr eaLnBrk="1" fontAlgn="auto" hangingPunct="1">
              <a:spcAft>
                <a:spcPts val="0"/>
              </a:spcAft>
              <a:buFontTx/>
              <a:buNone/>
              <a:defRPr/>
            </a:pPr>
            <a:r>
              <a:rPr lang="en-US" altLang="zh-CN" sz="3600" b="1" dirty="0" smtClean="0">
                <a:solidFill>
                  <a:srgbClr val="FF3300"/>
                </a:solidFill>
                <a:effectLst>
                  <a:outerShdw blurRad="38100" dist="38100" dir="2700000" algn="tl">
                    <a:srgbClr val="C0C0C0"/>
                  </a:outerShdw>
                </a:effectLst>
                <a:latin typeface="黑体" panose="02010609060101010101" pitchFamily="49" charset="-122"/>
              </a:rPr>
              <a:t>   </a:t>
            </a:r>
            <a:endParaRPr lang="en-US" altLang="zh-CN" sz="3600" b="1" dirty="0" smtClean="0">
              <a:solidFill>
                <a:srgbClr val="FF3300"/>
              </a:solidFill>
              <a:effectLst>
                <a:outerShdw blurRad="38100" dist="38100" dir="2700000" algn="tl">
                  <a:srgbClr val="C0C0C0"/>
                </a:outerShdw>
              </a:effectLst>
              <a:latin typeface="黑体" panose="02010609060101010101" pitchFamily="49" charset="-122"/>
            </a:endParaRPr>
          </a:p>
          <a:p>
            <a:pPr eaLnBrk="1" fontAlgn="auto" hangingPunct="1">
              <a:spcAft>
                <a:spcPts val="0"/>
              </a:spcAft>
              <a:buFont typeface="Wingdings 2"/>
              <a:buNone/>
              <a:defRPr/>
            </a:pPr>
            <a:r>
              <a:rPr lang="zh-CN" altLang="en-US" b="1" dirty="0" smtClean="0">
                <a:effectLst>
                  <a:outerShdw blurRad="38100" dist="38100" dir="2700000" algn="tl">
                    <a:srgbClr val="C0C0C0"/>
                  </a:outerShdw>
                </a:effectLst>
                <a:latin typeface="楷体" panose="02010609060101010101" pitchFamily="49" charset="-122"/>
                <a:ea typeface="楷体" panose="02010609060101010101" pitchFamily="49" charset="-122"/>
              </a:rPr>
              <a:t>    你在翻译课文中遇到了什么问题吗？有什么收获吗？ 小组合作交流并请提出质疑。</a:t>
            </a:r>
            <a:endParaRPr lang="zh-CN" altLang="en-US" b="1" dirty="0" smtClean="0">
              <a:effectLst>
                <a:outerShdw blurRad="38100" dist="38100" dir="2700000" algn="tl">
                  <a:srgbClr val="C0C0C0"/>
                </a:outerShdw>
              </a:effectLst>
              <a:latin typeface="楷体" panose="02010609060101010101" pitchFamily="49" charset="-122"/>
              <a:ea typeface="楷体" panose="02010609060101010101" pitchFamily="49" charset="-122"/>
            </a:endParaRPr>
          </a:p>
        </p:txBody>
      </p:sp>
      <p:sp>
        <p:nvSpPr>
          <p:cNvPr id="9" name="矩形 8"/>
          <p:cNvSpPr/>
          <p:nvPr/>
        </p:nvSpPr>
        <p:spPr>
          <a:xfrm>
            <a:off x="912787" y="739756"/>
            <a:ext cx="4032448" cy="1107996"/>
          </a:xfrm>
          <a:prstGeom prst="rect">
            <a:avLst/>
          </a:prstGeom>
        </p:spPr>
        <p:txBody>
          <a:bodyPr>
            <a:spAutoFit/>
          </a:bodyPr>
          <a:lstStyle/>
          <a:p>
            <a:pPr algn="ctr" fontAlgn="auto">
              <a:spcBef>
                <a:spcPts val="0"/>
              </a:spcBef>
              <a:spcAft>
                <a:spcPts val="0"/>
              </a:spcAft>
              <a:defRPr/>
            </a:pPr>
            <a:r>
              <a:rPr lang="zh-CN" altLang="en-US" sz="6600" b="1" kern="10" dirty="0">
                <a:ln w="12700">
                  <a:solidFill>
                    <a:srgbClr val="EAEAEA"/>
                  </a:solidFill>
                  <a:rou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华文隶书" pitchFamily="2" charset="-122"/>
                <a:ea typeface="华文隶书" pitchFamily="2" charset="-122"/>
              </a:rPr>
              <a:t>疏通文义</a:t>
            </a:r>
            <a:endParaRPr lang="zh-CN" altLang="en-US" sz="6600" dirty="0">
              <a:latin typeface="+mn-lt"/>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8370">
                                            <p:txEl>
                                              <p:pRg st="0" end="0"/>
                                            </p:txEl>
                                          </p:spTgt>
                                        </p:tgtEl>
                                        <p:attrNameLst>
                                          <p:attrName>style.visibility</p:attrName>
                                        </p:attrNameLst>
                                      </p:cBhvr>
                                      <p:to>
                                        <p:strVal val="visible"/>
                                      </p:to>
                                    </p:set>
                                    <p:animEffect transition="in" filter="wipe(down)">
                                      <p:cBhvr>
                                        <p:cTn id="7" dur="500"/>
                                        <p:tgtEl>
                                          <p:spTgt spid="5837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8370">
                                            <p:txEl>
                                              <p:pRg st="1" end="1"/>
                                            </p:txEl>
                                          </p:spTgt>
                                        </p:tgtEl>
                                        <p:attrNameLst>
                                          <p:attrName>style.visibility</p:attrName>
                                        </p:attrNameLst>
                                      </p:cBhvr>
                                      <p:to>
                                        <p:strVal val="visible"/>
                                      </p:to>
                                    </p:set>
                                    <p:animEffect transition="in" filter="wipe(down)">
                                      <p:cBhvr>
                                        <p:cTn id="12" dur="500"/>
                                        <p:tgtEl>
                                          <p:spTgt spid="5837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0" grpId="0" autoUpdateAnimBg="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2" descr="1"/>
          <p:cNvPicPr>
            <a:picLocks noChangeAspect="1" noChangeArrowheads="1"/>
          </p:cNvPicPr>
          <p:nvPr/>
        </p:nvPicPr>
        <p:blipFill>
          <a:blip r:embed="rId1">
            <a:lum bright="12000"/>
          </a:blip>
          <a:srcRect/>
          <a:stretch>
            <a:fillRect/>
          </a:stretch>
        </p:blipFill>
        <p:spPr bwMode="auto">
          <a:xfrm>
            <a:off x="-323850" y="0"/>
            <a:ext cx="9467850" cy="6858000"/>
          </a:xfrm>
          <a:prstGeom prst="rect">
            <a:avLst/>
          </a:prstGeom>
          <a:noFill/>
          <a:ln w="9525">
            <a:noFill/>
            <a:miter lim="800000"/>
            <a:headEnd/>
            <a:tailEnd/>
          </a:ln>
        </p:spPr>
      </p:pic>
      <p:sp>
        <p:nvSpPr>
          <p:cNvPr id="21506" name="WordArt 11"/>
          <p:cNvSpPr>
            <a:spLocks noChangeArrowheads="1" noChangeShapeType="1" noTextEdit="1"/>
          </p:cNvSpPr>
          <p:nvPr/>
        </p:nvSpPr>
        <p:spPr bwMode="auto">
          <a:xfrm>
            <a:off x="0" y="0"/>
            <a:ext cx="2857500" cy="1214438"/>
          </a:xfrm>
          <a:prstGeom prst="rect">
            <a:avLst/>
          </a:prstGeom>
        </p:spPr>
        <p:txBody>
          <a:bodyPr wrap="none" fromWordArt="1">
            <a:prstTxWarp prst="textPlain">
              <a:avLst>
                <a:gd name="adj" fmla="val 50000"/>
              </a:avLst>
            </a:prstTxWarp>
          </a:bodyPr>
          <a:lstStyle/>
          <a:p>
            <a:pPr algn="ctr"/>
            <a:r>
              <a:rPr lang="zh-CN" altLang="en-US" sz="3600" b="1" kern="1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黑体" panose="02010609060101010101" pitchFamily="49" charset="-122"/>
                <a:ea typeface="黑体" panose="02010609060101010101" pitchFamily="49" charset="-122"/>
              </a:rPr>
              <a:t>积累字词</a:t>
            </a:r>
            <a:endParaRPr lang="zh-CN" altLang="en-US" sz="3600" b="1" kern="1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黑体" panose="02010609060101010101" pitchFamily="49" charset="-122"/>
              <a:ea typeface="黑体" panose="02010609060101010101" pitchFamily="49" charset="-122"/>
            </a:endParaRPr>
          </a:p>
        </p:txBody>
      </p:sp>
      <p:sp>
        <p:nvSpPr>
          <p:cNvPr id="21507" name="TextBox 17"/>
          <p:cNvSpPr txBox="1">
            <a:spLocks noChangeArrowheads="1"/>
          </p:cNvSpPr>
          <p:nvPr/>
        </p:nvSpPr>
        <p:spPr bwMode="auto">
          <a:xfrm>
            <a:off x="1714500" y="1143000"/>
            <a:ext cx="7429500" cy="5508625"/>
          </a:xfrm>
          <a:prstGeom prst="rect">
            <a:avLst/>
          </a:prstGeom>
          <a:noFill/>
          <a:ln w="9525">
            <a:noFill/>
            <a:miter lim="800000"/>
          </a:ln>
        </p:spPr>
        <p:txBody>
          <a:bodyPr>
            <a:spAutoFit/>
          </a:bodyPr>
          <a:lstStyle/>
          <a:p>
            <a:r>
              <a:rPr kumimoji="1" lang="zh-CN" altLang="en-US" sz="3200" b="1">
                <a:latin typeface="楷体" panose="02010609060101010101" pitchFamily="49" charset="-122"/>
                <a:ea typeface="楷体" panose="02010609060101010101" pitchFamily="49" charset="-122"/>
              </a:rPr>
              <a:t>有仙则</a:t>
            </a:r>
            <a:r>
              <a:rPr kumimoji="1" lang="zh-CN" altLang="en-US" sz="3200" b="1">
                <a:solidFill>
                  <a:srgbClr val="FF3300"/>
                </a:solidFill>
                <a:latin typeface="楷体" panose="02010609060101010101" pitchFamily="49" charset="-122"/>
                <a:ea typeface="楷体" panose="02010609060101010101" pitchFamily="49" charset="-122"/>
              </a:rPr>
              <a:t>名</a:t>
            </a:r>
            <a:r>
              <a:rPr kumimoji="1" lang="zh-CN" altLang="en-US" sz="3200" b="1">
                <a:latin typeface="楷体" panose="02010609060101010101" pitchFamily="49" charset="-122"/>
                <a:ea typeface="楷体" panose="02010609060101010101" pitchFamily="49" charset="-122"/>
              </a:rPr>
              <a:t>：  出名（名词作动词）</a:t>
            </a:r>
            <a:endParaRPr kumimoji="1" lang="zh-CN" altLang="en-US" sz="3200" b="1">
              <a:latin typeface="楷体" panose="02010609060101010101" pitchFamily="49" charset="-122"/>
              <a:ea typeface="楷体" panose="02010609060101010101" pitchFamily="49" charset="-122"/>
            </a:endParaRPr>
          </a:p>
          <a:p>
            <a:r>
              <a:rPr kumimoji="1" lang="zh-CN" altLang="en-US" sz="3200" b="1">
                <a:latin typeface="楷体" panose="02010609060101010101" pitchFamily="49" charset="-122"/>
                <a:ea typeface="楷体" panose="02010609060101010101" pitchFamily="49" charset="-122"/>
              </a:rPr>
              <a:t>有龙则</a:t>
            </a:r>
            <a:r>
              <a:rPr kumimoji="1" lang="zh-CN" altLang="en-US" sz="3200" b="1">
                <a:solidFill>
                  <a:srgbClr val="FF3300"/>
                </a:solidFill>
                <a:latin typeface="楷体" panose="02010609060101010101" pitchFamily="49" charset="-122"/>
                <a:ea typeface="楷体" panose="02010609060101010101" pitchFamily="49" charset="-122"/>
              </a:rPr>
              <a:t>灵</a:t>
            </a:r>
            <a:r>
              <a:rPr kumimoji="1" lang="zh-CN" altLang="en-US" sz="3200" b="1">
                <a:latin typeface="楷体" panose="02010609060101010101" pitchFamily="49" charset="-122"/>
                <a:ea typeface="楷体" panose="02010609060101010101" pitchFamily="49" charset="-122"/>
              </a:rPr>
              <a:t>：  神奇灵异、有灵气</a:t>
            </a:r>
            <a:endParaRPr kumimoji="1" lang="en-US" altLang="zh-CN" sz="3200" b="1">
              <a:latin typeface="楷体" panose="02010609060101010101" pitchFamily="49" charset="-122"/>
              <a:ea typeface="楷体" panose="02010609060101010101" pitchFamily="49" charset="-122"/>
            </a:endParaRPr>
          </a:p>
          <a:p>
            <a:r>
              <a:rPr kumimoji="1" lang="en-US" altLang="zh-CN" sz="3200" b="1">
                <a:latin typeface="楷体" panose="02010609060101010101" pitchFamily="49" charset="-122"/>
                <a:ea typeface="楷体" panose="02010609060101010101" pitchFamily="49" charset="-122"/>
              </a:rPr>
              <a:t>            </a:t>
            </a:r>
            <a:r>
              <a:rPr kumimoji="1" lang="zh-CN" altLang="en-US" sz="3200" b="1">
                <a:latin typeface="楷体" panose="02010609060101010101" pitchFamily="49" charset="-122"/>
                <a:ea typeface="楷体" panose="02010609060101010101" pitchFamily="49" charset="-122"/>
              </a:rPr>
              <a:t>（形容词作动词）</a:t>
            </a:r>
            <a:endParaRPr kumimoji="1" lang="en-US" altLang="zh-CN" sz="3200" b="1">
              <a:solidFill>
                <a:srgbClr val="FF3300"/>
              </a:solidFill>
              <a:latin typeface="楷体" panose="02010609060101010101" pitchFamily="49" charset="-122"/>
              <a:ea typeface="楷体" panose="02010609060101010101" pitchFamily="49" charset="-122"/>
            </a:endParaRPr>
          </a:p>
          <a:p>
            <a:r>
              <a:rPr kumimoji="1" lang="zh-CN" altLang="en-US" sz="3200" b="1">
                <a:solidFill>
                  <a:srgbClr val="FF3300"/>
                </a:solidFill>
                <a:latin typeface="楷体" panose="02010609060101010101" pitchFamily="49" charset="-122"/>
                <a:ea typeface="楷体" panose="02010609060101010101" pitchFamily="49" charset="-122"/>
              </a:rPr>
              <a:t>斯</a:t>
            </a:r>
            <a:r>
              <a:rPr kumimoji="1" lang="zh-CN" altLang="en-US" sz="3200" b="1">
                <a:latin typeface="楷体" panose="02010609060101010101" pitchFamily="49" charset="-122"/>
                <a:ea typeface="楷体" panose="02010609060101010101" pitchFamily="49" charset="-122"/>
              </a:rPr>
              <a:t>是陋室： 指示代词，这</a:t>
            </a:r>
            <a:endParaRPr kumimoji="1" lang="zh-CN" altLang="en-US" sz="3200">
              <a:latin typeface="楷体" panose="02010609060101010101" pitchFamily="49" charset="-122"/>
              <a:ea typeface="楷体" panose="02010609060101010101" pitchFamily="49" charset="-122"/>
            </a:endParaRPr>
          </a:p>
          <a:p>
            <a:r>
              <a:rPr kumimoji="1" lang="zh-CN" altLang="en-US" sz="3200" b="1">
                <a:solidFill>
                  <a:srgbClr val="FF3300"/>
                </a:solidFill>
                <a:latin typeface="楷体" panose="02010609060101010101" pitchFamily="49" charset="-122"/>
                <a:ea typeface="楷体" panose="02010609060101010101" pitchFamily="49" charset="-122"/>
              </a:rPr>
              <a:t>惟</a:t>
            </a:r>
            <a:r>
              <a:rPr kumimoji="1" lang="zh-CN" altLang="en-US" sz="3200" b="1">
                <a:latin typeface="楷体" panose="02010609060101010101" pitchFamily="49" charset="-122"/>
                <a:ea typeface="楷体" panose="02010609060101010101" pitchFamily="49" charset="-122"/>
              </a:rPr>
              <a:t>吾</a:t>
            </a:r>
            <a:r>
              <a:rPr kumimoji="1" lang="zh-CN" altLang="en-US" sz="3200" b="1">
                <a:solidFill>
                  <a:srgbClr val="FF3300"/>
                </a:solidFill>
                <a:latin typeface="楷体" panose="02010609060101010101" pitchFamily="49" charset="-122"/>
                <a:ea typeface="楷体" panose="02010609060101010101" pitchFamily="49" charset="-122"/>
              </a:rPr>
              <a:t>德馨</a:t>
            </a:r>
            <a:r>
              <a:rPr kumimoji="1" lang="zh-CN" altLang="en-US" sz="3200" b="1">
                <a:latin typeface="楷体" panose="02010609060101010101" pitchFamily="49" charset="-122"/>
                <a:ea typeface="楷体" panose="02010609060101010101" pitchFamily="49" charset="-122"/>
              </a:rPr>
              <a:t>： 惟：只是</a:t>
            </a:r>
            <a:endParaRPr kumimoji="1" lang="en-US" altLang="zh-CN" sz="3200" b="1">
              <a:latin typeface="楷体" panose="02010609060101010101" pitchFamily="49" charset="-122"/>
              <a:ea typeface="楷体" panose="02010609060101010101" pitchFamily="49" charset="-122"/>
            </a:endParaRPr>
          </a:p>
          <a:p>
            <a:r>
              <a:rPr kumimoji="1" lang="en-US" altLang="zh-CN" sz="3200" b="1">
                <a:latin typeface="楷体" panose="02010609060101010101" pitchFamily="49" charset="-122"/>
                <a:ea typeface="楷体" panose="02010609060101010101" pitchFamily="49" charset="-122"/>
              </a:rPr>
              <a:t>           </a:t>
            </a:r>
            <a:r>
              <a:rPr kumimoji="1" lang="zh-CN" altLang="en-US" sz="3200" b="1">
                <a:latin typeface="楷体" panose="02010609060101010101" pitchFamily="49" charset="-122"/>
                <a:ea typeface="楷体" panose="02010609060101010101" pitchFamily="49" charset="-122"/>
              </a:rPr>
              <a:t>德馨：品德高尚</a:t>
            </a:r>
            <a:endParaRPr kumimoji="1" lang="zh-CN" altLang="en-US" sz="3200">
              <a:latin typeface="楷体" panose="02010609060101010101" pitchFamily="49" charset="-122"/>
              <a:ea typeface="楷体" panose="02010609060101010101" pitchFamily="49" charset="-122"/>
            </a:endParaRPr>
          </a:p>
          <a:p>
            <a:r>
              <a:rPr kumimoji="1" lang="zh-CN" altLang="en-US" sz="3200" b="1">
                <a:latin typeface="楷体" panose="02010609060101010101" pitchFamily="49" charset="-122"/>
                <a:ea typeface="楷体" panose="02010609060101010101" pitchFamily="49" charset="-122"/>
              </a:rPr>
              <a:t>苔痕</a:t>
            </a:r>
            <a:r>
              <a:rPr kumimoji="1" lang="zh-CN" altLang="en-US" sz="3200" b="1">
                <a:solidFill>
                  <a:srgbClr val="FF3300"/>
                </a:solidFill>
                <a:latin typeface="楷体" panose="02010609060101010101" pitchFamily="49" charset="-122"/>
                <a:ea typeface="楷体" panose="02010609060101010101" pitchFamily="49" charset="-122"/>
              </a:rPr>
              <a:t>上</a:t>
            </a:r>
            <a:r>
              <a:rPr kumimoji="1" lang="zh-CN" altLang="en-US" sz="3200" b="1">
                <a:latin typeface="楷体" panose="02010609060101010101" pitchFamily="49" charset="-122"/>
                <a:ea typeface="楷体" panose="02010609060101010101" pitchFamily="49" charset="-122"/>
              </a:rPr>
              <a:t>阶绿：长到，蔓延到</a:t>
            </a:r>
            <a:endParaRPr kumimoji="1" lang="en-US" altLang="zh-CN" sz="3200" b="1">
              <a:latin typeface="楷体" panose="02010609060101010101" pitchFamily="49" charset="-122"/>
              <a:ea typeface="楷体" panose="02010609060101010101" pitchFamily="49" charset="-122"/>
            </a:endParaRPr>
          </a:p>
          <a:p>
            <a:r>
              <a:rPr kumimoji="1" lang="en-US" altLang="zh-CN" sz="3200" b="1">
                <a:latin typeface="楷体" panose="02010609060101010101" pitchFamily="49" charset="-122"/>
                <a:ea typeface="楷体" panose="02010609060101010101" pitchFamily="49" charset="-122"/>
              </a:rPr>
              <a:t>            </a:t>
            </a:r>
            <a:r>
              <a:rPr kumimoji="1" lang="zh-CN" altLang="en-US" sz="3200" b="1">
                <a:latin typeface="楷体" panose="02010609060101010101" pitchFamily="49" charset="-122"/>
                <a:ea typeface="楷体" panose="02010609060101010101" pitchFamily="49" charset="-122"/>
              </a:rPr>
              <a:t>（名词作动词）</a:t>
            </a:r>
            <a:endParaRPr kumimoji="1" lang="zh-CN" altLang="en-US" sz="3200">
              <a:latin typeface="楷体" panose="02010609060101010101" pitchFamily="49" charset="-122"/>
              <a:ea typeface="楷体" panose="02010609060101010101" pitchFamily="49" charset="-122"/>
            </a:endParaRPr>
          </a:p>
          <a:p>
            <a:r>
              <a:rPr kumimoji="1" lang="zh-CN" altLang="en-US" sz="3200" b="1">
                <a:latin typeface="楷体" panose="02010609060101010101" pitchFamily="49" charset="-122"/>
                <a:ea typeface="楷体" panose="02010609060101010101" pitchFamily="49" charset="-122"/>
              </a:rPr>
              <a:t>    草色</a:t>
            </a:r>
            <a:r>
              <a:rPr kumimoji="1" lang="zh-CN" altLang="en-US" sz="3200" b="1">
                <a:solidFill>
                  <a:srgbClr val="FF3300"/>
                </a:solidFill>
                <a:latin typeface="楷体" panose="02010609060101010101" pitchFamily="49" charset="-122"/>
                <a:ea typeface="楷体" panose="02010609060101010101" pitchFamily="49" charset="-122"/>
              </a:rPr>
              <a:t>入</a:t>
            </a:r>
            <a:r>
              <a:rPr kumimoji="1" lang="zh-CN" altLang="en-US" sz="3200" b="1">
                <a:latin typeface="楷体" panose="02010609060101010101" pitchFamily="49" charset="-122"/>
                <a:ea typeface="楷体" panose="02010609060101010101" pitchFamily="49" charset="-122"/>
              </a:rPr>
              <a:t>帘青：映入</a:t>
            </a:r>
            <a:endParaRPr kumimoji="1" lang="en-US" altLang="zh-CN" sz="3200" b="1">
              <a:latin typeface="楷体" panose="02010609060101010101" pitchFamily="49" charset="-122"/>
              <a:ea typeface="楷体" panose="02010609060101010101" pitchFamily="49" charset="-122"/>
            </a:endParaRPr>
          </a:p>
          <a:p>
            <a:r>
              <a:rPr kumimoji="1" lang="zh-CN" altLang="en-US" sz="3200" b="1">
                <a:latin typeface="楷体" panose="02010609060101010101" pitchFamily="49" charset="-122"/>
                <a:ea typeface="楷体" panose="02010609060101010101" pitchFamily="49" charset="-122"/>
              </a:rPr>
              <a:t>    无案牍之</a:t>
            </a:r>
            <a:r>
              <a:rPr kumimoji="1" lang="zh-CN" altLang="en-US" sz="3200" b="1">
                <a:solidFill>
                  <a:srgbClr val="FF0000"/>
                </a:solidFill>
                <a:latin typeface="楷体" panose="02010609060101010101" pitchFamily="49" charset="-122"/>
                <a:ea typeface="楷体" panose="02010609060101010101" pitchFamily="49" charset="-122"/>
              </a:rPr>
              <a:t>劳</a:t>
            </a:r>
            <a:r>
              <a:rPr kumimoji="1" lang="zh-CN" altLang="en-US" sz="3200" b="1">
                <a:latin typeface="楷体" panose="02010609060101010101" pitchFamily="49" charset="-122"/>
                <a:ea typeface="楷体" panose="02010609060101010101" pitchFamily="49" charset="-122"/>
              </a:rPr>
              <a:t>形：使</a:t>
            </a:r>
            <a:r>
              <a:rPr kumimoji="1" lang="en-US" altLang="zh-CN" sz="3200" b="1">
                <a:latin typeface="楷体" panose="02010609060101010101" pitchFamily="49" charset="-122"/>
                <a:ea typeface="楷体" panose="02010609060101010101" pitchFamily="49" charset="-122"/>
              </a:rPr>
              <a:t>……</a:t>
            </a:r>
            <a:r>
              <a:rPr kumimoji="1" lang="zh-CN" altLang="en-US" sz="3200" b="1">
                <a:latin typeface="楷体" panose="02010609060101010101" pitchFamily="49" charset="-122"/>
                <a:ea typeface="楷体" panose="02010609060101010101" pitchFamily="49" charset="-122"/>
              </a:rPr>
              <a:t>劳累 </a:t>
            </a:r>
            <a:endParaRPr kumimoji="1" lang="en-US" altLang="zh-CN" sz="3200" b="1">
              <a:latin typeface="楷体" panose="02010609060101010101" pitchFamily="49" charset="-122"/>
              <a:ea typeface="楷体" panose="02010609060101010101" pitchFamily="49" charset="-122"/>
            </a:endParaRPr>
          </a:p>
          <a:p>
            <a:r>
              <a:rPr kumimoji="1" lang="en-US" altLang="zh-CN" sz="3200" b="1">
                <a:latin typeface="楷体" panose="02010609060101010101" pitchFamily="49" charset="-122"/>
                <a:ea typeface="楷体" panose="02010609060101010101" pitchFamily="49" charset="-122"/>
              </a:rPr>
              <a:t>                  </a:t>
            </a:r>
            <a:r>
              <a:rPr kumimoji="1" lang="zh-CN" altLang="en-US" sz="3200" b="1">
                <a:latin typeface="楷体" panose="02010609060101010101" pitchFamily="49" charset="-122"/>
                <a:ea typeface="楷体" panose="02010609060101010101" pitchFamily="49" charset="-122"/>
              </a:rPr>
              <a:t>（形容词作使动词）</a:t>
            </a:r>
            <a:endParaRPr kumimoji="1" lang="zh-CN" altLang="en-US" sz="3200" b="1">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2" descr="1"/>
          <p:cNvPicPr>
            <a:picLocks noChangeAspect="1" noChangeArrowheads="1"/>
          </p:cNvPicPr>
          <p:nvPr/>
        </p:nvPicPr>
        <p:blipFill>
          <a:blip r:embed="rId1">
            <a:lum bright="12000"/>
          </a:blip>
          <a:srcRect/>
          <a:stretch>
            <a:fillRect/>
          </a:stretch>
        </p:blipFill>
        <p:spPr bwMode="auto">
          <a:xfrm>
            <a:off x="-323850" y="0"/>
            <a:ext cx="9467850" cy="6858000"/>
          </a:xfrm>
          <a:prstGeom prst="rect">
            <a:avLst/>
          </a:prstGeom>
          <a:noFill/>
          <a:ln w="9525">
            <a:noFill/>
            <a:miter lim="800000"/>
            <a:headEnd/>
            <a:tailEnd/>
          </a:ln>
        </p:spPr>
      </p:pic>
      <p:sp>
        <p:nvSpPr>
          <p:cNvPr id="22530" name="Text Box 3"/>
          <p:cNvSpPr txBox="1">
            <a:spLocks noChangeArrowheads="1"/>
          </p:cNvSpPr>
          <p:nvPr/>
        </p:nvSpPr>
        <p:spPr bwMode="auto">
          <a:xfrm>
            <a:off x="900113" y="260350"/>
            <a:ext cx="2978150" cy="762000"/>
          </a:xfrm>
          <a:prstGeom prst="rect">
            <a:avLst/>
          </a:prstGeom>
          <a:noFill/>
          <a:ln w="9525">
            <a:noFill/>
            <a:miter lim="800000"/>
          </a:ln>
        </p:spPr>
        <p:txBody>
          <a:bodyPr wrap="none">
            <a:spAutoFit/>
          </a:bodyPr>
          <a:lstStyle/>
          <a:p>
            <a:r>
              <a:rPr lang="zh-CN" altLang="en-US" sz="4400">
                <a:solidFill>
                  <a:srgbClr val="000000"/>
                </a:solidFill>
                <a:latin typeface="Tahoma" panose="020B0604030504040204" pitchFamily="34" charset="0"/>
                <a:ea typeface="黑体" panose="02010609060101010101" pitchFamily="49" charset="-122"/>
              </a:rPr>
              <a:t>文言知识：</a:t>
            </a:r>
            <a:endParaRPr lang="zh-CN" altLang="en-US" sz="4400">
              <a:solidFill>
                <a:srgbClr val="000000"/>
              </a:solidFill>
              <a:latin typeface="Tahoma" panose="020B0604030504040204" pitchFamily="34" charset="0"/>
              <a:ea typeface="黑体" panose="02010609060101010101" pitchFamily="49" charset="-122"/>
            </a:endParaRPr>
          </a:p>
        </p:txBody>
      </p:sp>
      <p:sp>
        <p:nvSpPr>
          <p:cNvPr id="75780" name="Text Box 4"/>
          <p:cNvSpPr txBox="1">
            <a:spLocks noChangeArrowheads="1"/>
          </p:cNvSpPr>
          <p:nvPr/>
        </p:nvSpPr>
        <p:spPr bwMode="auto">
          <a:xfrm>
            <a:off x="1116013" y="1268413"/>
            <a:ext cx="3892550" cy="584200"/>
          </a:xfrm>
          <a:prstGeom prst="rect">
            <a:avLst/>
          </a:prstGeom>
          <a:noFill/>
          <a:ln w="9525">
            <a:noFill/>
            <a:miter lim="800000"/>
          </a:ln>
        </p:spPr>
        <p:txBody>
          <a:bodyPr wrap="none">
            <a:spAutoFit/>
          </a:bodyPr>
          <a:lstStyle/>
          <a:p>
            <a:r>
              <a:rPr lang="zh-CN" altLang="en-US" sz="3200" b="1">
                <a:solidFill>
                  <a:srgbClr val="000000"/>
                </a:solidFill>
                <a:latin typeface="Tahoma" panose="020B0604030504040204" pitchFamily="34" charset="0"/>
              </a:rPr>
              <a:t>“之”的特殊作用：</a:t>
            </a:r>
            <a:endParaRPr lang="zh-CN" altLang="en-US" sz="3200" b="1">
              <a:solidFill>
                <a:srgbClr val="000000"/>
              </a:solidFill>
              <a:latin typeface="Tahoma" panose="020B0604030504040204" pitchFamily="34" charset="0"/>
            </a:endParaRPr>
          </a:p>
        </p:txBody>
      </p:sp>
      <p:sp>
        <p:nvSpPr>
          <p:cNvPr id="75781" name="Text Box 5"/>
          <p:cNvSpPr txBox="1">
            <a:spLocks noChangeArrowheads="1"/>
          </p:cNvSpPr>
          <p:nvPr/>
        </p:nvSpPr>
        <p:spPr bwMode="auto">
          <a:xfrm>
            <a:off x="1357313" y="2428875"/>
            <a:ext cx="3355975" cy="1570038"/>
          </a:xfrm>
          <a:prstGeom prst="rect">
            <a:avLst/>
          </a:prstGeom>
          <a:noFill/>
          <a:ln w="9525">
            <a:noFill/>
            <a:miter lim="800000"/>
          </a:ln>
        </p:spPr>
        <p:txBody>
          <a:bodyPr>
            <a:spAutoFit/>
          </a:bodyPr>
          <a:lstStyle/>
          <a:p>
            <a:r>
              <a:rPr lang="zh-CN" altLang="en-US" sz="3200" b="1">
                <a:solidFill>
                  <a:srgbClr val="000000"/>
                </a:solidFill>
                <a:latin typeface="Tahoma" panose="020B0604030504040204" pitchFamily="34" charset="0"/>
              </a:rPr>
              <a:t>无丝竹</a:t>
            </a:r>
            <a:r>
              <a:rPr lang="zh-CN" altLang="en-US" sz="3200" b="1">
                <a:solidFill>
                  <a:srgbClr val="FF0000"/>
                </a:solidFill>
                <a:latin typeface="Tahoma" panose="020B0604030504040204" pitchFamily="34" charset="0"/>
              </a:rPr>
              <a:t>之</a:t>
            </a:r>
            <a:r>
              <a:rPr lang="zh-CN" altLang="en-US" sz="3200" b="1">
                <a:solidFill>
                  <a:srgbClr val="000000"/>
                </a:solidFill>
                <a:latin typeface="Tahoma" panose="020B0604030504040204" pitchFamily="34" charset="0"/>
              </a:rPr>
              <a:t>乱耳</a:t>
            </a:r>
            <a:endParaRPr lang="zh-CN" altLang="en-US" sz="3200" b="1">
              <a:solidFill>
                <a:srgbClr val="000000"/>
              </a:solidFill>
              <a:latin typeface="Tahoma" panose="020B0604030504040204" pitchFamily="34" charset="0"/>
            </a:endParaRPr>
          </a:p>
          <a:p>
            <a:endParaRPr lang="zh-CN" altLang="en-US" sz="3200">
              <a:solidFill>
                <a:srgbClr val="003300"/>
              </a:solidFill>
              <a:latin typeface="Tahoma" panose="020B0604030504040204" pitchFamily="34" charset="0"/>
            </a:endParaRPr>
          </a:p>
          <a:p>
            <a:r>
              <a:rPr lang="zh-CN" altLang="en-US" sz="3200" b="1">
                <a:solidFill>
                  <a:srgbClr val="000000"/>
                </a:solidFill>
                <a:latin typeface="Tahoma" panose="020B0604030504040204" pitchFamily="34" charset="0"/>
              </a:rPr>
              <a:t>何陋</a:t>
            </a:r>
            <a:r>
              <a:rPr lang="zh-CN" altLang="en-US" sz="3200" b="1">
                <a:solidFill>
                  <a:srgbClr val="FF0000"/>
                </a:solidFill>
                <a:latin typeface="Tahoma" panose="020B0604030504040204" pitchFamily="34" charset="0"/>
              </a:rPr>
              <a:t>之</a:t>
            </a:r>
            <a:r>
              <a:rPr lang="zh-CN" altLang="en-US" sz="3200" b="1">
                <a:solidFill>
                  <a:srgbClr val="000000"/>
                </a:solidFill>
                <a:latin typeface="Tahoma" panose="020B0604030504040204" pitchFamily="34" charset="0"/>
              </a:rPr>
              <a:t>有？</a:t>
            </a:r>
            <a:endParaRPr lang="zh-CN" altLang="en-US" sz="3200" b="1">
              <a:solidFill>
                <a:srgbClr val="000000"/>
              </a:solidFill>
              <a:latin typeface="Tahoma" panose="020B0604030504040204" pitchFamily="34" charset="0"/>
            </a:endParaRPr>
          </a:p>
        </p:txBody>
      </p:sp>
      <p:sp>
        <p:nvSpPr>
          <p:cNvPr id="75782" name="Text Box 6"/>
          <p:cNvSpPr txBox="1">
            <a:spLocks noChangeArrowheads="1"/>
          </p:cNvSpPr>
          <p:nvPr/>
        </p:nvSpPr>
        <p:spPr bwMode="auto">
          <a:xfrm>
            <a:off x="4286250" y="2286000"/>
            <a:ext cx="4533900" cy="2246313"/>
          </a:xfrm>
          <a:prstGeom prst="rect">
            <a:avLst/>
          </a:prstGeom>
          <a:noFill/>
          <a:ln w="9525">
            <a:noFill/>
            <a:miter lim="800000"/>
          </a:ln>
        </p:spPr>
        <p:txBody>
          <a:bodyPr>
            <a:spAutoFit/>
          </a:bodyPr>
          <a:lstStyle/>
          <a:p>
            <a:r>
              <a:rPr lang="zh-CN" altLang="en-US" sz="2800" b="1">
                <a:solidFill>
                  <a:srgbClr val="000000"/>
                </a:solidFill>
                <a:latin typeface="Tahoma" panose="020B0604030504040204" pitchFamily="34" charset="0"/>
              </a:rPr>
              <a:t>之：助词，无实义，谓之间   放在主取消句子的独立性。</a:t>
            </a:r>
            <a:endParaRPr lang="zh-CN" altLang="en-US" sz="2800" b="1">
              <a:solidFill>
                <a:srgbClr val="000000"/>
              </a:solidFill>
              <a:latin typeface="Tahoma" panose="020B0604030504040204" pitchFamily="34" charset="0"/>
            </a:endParaRPr>
          </a:p>
          <a:p>
            <a:endParaRPr lang="zh-CN" altLang="en-US" sz="2800" b="1">
              <a:solidFill>
                <a:srgbClr val="000000"/>
              </a:solidFill>
              <a:latin typeface="Tahoma" panose="020B0604030504040204" pitchFamily="34" charset="0"/>
            </a:endParaRPr>
          </a:p>
          <a:p>
            <a:r>
              <a:rPr lang="zh-CN" altLang="en-US" sz="2800" b="1">
                <a:solidFill>
                  <a:srgbClr val="000000"/>
                </a:solidFill>
                <a:latin typeface="Tahoma" panose="020B0604030504040204" pitchFamily="34" charset="0"/>
              </a:rPr>
              <a:t>之：助词，无实义，</a:t>
            </a:r>
            <a:endParaRPr lang="zh-CN" altLang="en-US" sz="2800" b="1">
              <a:solidFill>
                <a:srgbClr val="000000"/>
              </a:solidFill>
              <a:latin typeface="Tahoma" panose="020B0604030504040204" pitchFamily="34" charset="0"/>
            </a:endParaRPr>
          </a:p>
          <a:p>
            <a:r>
              <a:rPr lang="zh-CN" altLang="en-US" sz="2800" b="1">
                <a:solidFill>
                  <a:srgbClr val="000000"/>
                </a:solidFill>
                <a:latin typeface="Tahoma" panose="020B0604030504040204" pitchFamily="34" charset="0"/>
              </a:rPr>
              <a:t>     宾语前置的标志。</a:t>
            </a:r>
            <a:endParaRPr lang="zh-CN" altLang="en-US" sz="2800" b="1">
              <a:solidFill>
                <a:srgbClr val="000000"/>
              </a:solidFill>
              <a:latin typeface="Tahoma" panose="020B060403050404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5780"/>
                                        </p:tgtEl>
                                        <p:attrNameLst>
                                          <p:attrName>style.visibility</p:attrName>
                                        </p:attrNameLst>
                                      </p:cBhvr>
                                      <p:to>
                                        <p:strVal val="visible"/>
                                      </p:to>
                                    </p:set>
                                    <p:animEffect transition="in" filter="dissolve">
                                      <p:cBhvr>
                                        <p:cTn id="7" dur="500"/>
                                        <p:tgtEl>
                                          <p:spTgt spid="7578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5781"/>
                                        </p:tgtEl>
                                        <p:attrNameLst>
                                          <p:attrName>style.visibility</p:attrName>
                                        </p:attrNameLst>
                                      </p:cBhvr>
                                      <p:to>
                                        <p:strVal val="visible"/>
                                      </p:to>
                                    </p:set>
                                    <p:anim calcmode="lin" valueType="num">
                                      <p:cBhvr additive="base">
                                        <p:cTn id="12" dur="500" fill="hold"/>
                                        <p:tgtEl>
                                          <p:spTgt spid="75781"/>
                                        </p:tgtEl>
                                        <p:attrNameLst>
                                          <p:attrName>ppt_x</p:attrName>
                                        </p:attrNameLst>
                                      </p:cBhvr>
                                      <p:tavLst>
                                        <p:tav tm="0">
                                          <p:val>
                                            <p:strVal val="#ppt_x"/>
                                          </p:val>
                                        </p:tav>
                                        <p:tav tm="100000">
                                          <p:val>
                                            <p:strVal val="#ppt_x"/>
                                          </p:val>
                                        </p:tav>
                                      </p:tavLst>
                                    </p:anim>
                                    <p:anim calcmode="lin" valueType="num">
                                      <p:cBhvr additive="base">
                                        <p:cTn id="13" dur="500" fill="hold"/>
                                        <p:tgtEl>
                                          <p:spTgt spid="7578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7" presetClass="entr" presetSubtype="10" fill="hold" grpId="0" nodeType="clickEffect">
                                  <p:stCondLst>
                                    <p:cond delay="0"/>
                                  </p:stCondLst>
                                  <p:childTnLst>
                                    <p:set>
                                      <p:cBhvr>
                                        <p:cTn id="17" dur="1" fill="hold">
                                          <p:stCondLst>
                                            <p:cond delay="0"/>
                                          </p:stCondLst>
                                        </p:cTn>
                                        <p:tgtEl>
                                          <p:spTgt spid="75782"/>
                                        </p:tgtEl>
                                        <p:attrNameLst>
                                          <p:attrName>style.visibility</p:attrName>
                                        </p:attrNameLst>
                                      </p:cBhvr>
                                      <p:to>
                                        <p:strVal val="visible"/>
                                      </p:to>
                                    </p:set>
                                    <p:anim calcmode="lin" valueType="num">
                                      <p:cBhvr>
                                        <p:cTn id="18" dur="500" fill="hold"/>
                                        <p:tgtEl>
                                          <p:spTgt spid="75782"/>
                                        </p:tgtEl>
                                        <p:attrNameLst>
                                          <p:attrName>ppt_w</p:attrName>
                                        </p:attrNameLst>
                                      </p:cBhvr>
                                      <p:tavLst>
                                        <p:tav tm="0">
                                          <p:val>
                                            <p:fltVal val="0"/>
                                          </p:val>
                                        </p:tav>
                                        <p:tav tm="100000">
                                          <p:val>
                                            <p:strVal val="#ppt_w"/>
                                          </p:val>
                                        </p:tav>
                                      </p:tavLst>
                                    </p:anim>
                                    <p:anim calcmode="lin" valueType="num">
                                      <p:cBhvr>
                                        <p:cTn id="19" dur="500" fill="hold"/>
                                        <p:tgtEl>
                                          <p:spTgt spid="7578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0" grpId="0" autoUpdateAnimBg="0"/>
      <p:bldP spid="75781" grpId="0" autoUpdateAnimBg="0"/>
      <p:bldP spid="75782" grpId="0" autoUpdateAnimBg="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Trek</Template>
  <TotalTime>0</TotalTime>
  <Words>1347</Words>
  <Application>WPS 演示</Application>
  <PresentationFormat>On-screen Show (4:3)</PresentationFormat>
  <Paragraphs>158</Paragraphs>
  <Slides>23</Slides>
  <Notes>4</Notes>
  <HiddenSlides>0</HiddenSlides>
  <MMClips>4</MMClips>
  <ScaleCrop>false</ScaleCrop>
  <HeadingPairs>
    <vt:vector size="6" baseType="variant">
      <vt:variant>
        <vt:lpstr>已用的字体</vt:lpstr>
      </vt:variant>
      <vt:variant>
        <vt:i4>25</vt:i4>
      </vt:variant>
      <vt:variant>
        <vt:lpstr>主题</vt:lpstr>
      </vt:variant>
      <vt:variant>
        <vt:i4>1</vt:i4>
      </vt:variant>
      <vt:variant>
        <vt:lpstr>幻灯片标题</vt:lpstr>
      </vt:variant>
      <vt:variant>
        <vt:i4>23</vt:i4>
      </vt:variant>
    </vt:vector>
  </HeadingPairs>
  <TitlesOfParts>
    <vt:vector size="49" baseType="lpstr">
      <vt:lpstr>Arial</vt:lpstr>
      <vt:lpstr>宋体</vt:lpstr>
      <vt:lpstr>Wingdings</vt:lpstr>
      <vt:lpstr>Franklin Gothic Medium</vt:lpstr>
      <vt:lpstr>微软雅黑</vt:lpstr>
      <vt:lpstr>Wingdings 2</vt:lpstr>
      <vt:lpstr>Arial</vt:lpstr>
      <vt:lpstr>Times New Roman</vt:lpstr>
      <vt:lpstr>隶书</vt:lpstr>
      <vt:lpstr>仿宋</vt:lpstr>
      <vt:lpstr>Calibri</vt:lpstr>
      <vt:lpstr>华文隶书</vt:lpstr>
      <vt:lpstr>黑体</vt:lpstr>
      <vt:lpstr>迷你简古隶</vt:lpstr>
      <vt:lpstr>叶根友钢笔行书升级版</vt:lpstr>
      <vt:lpstr>楷体</vt:lpstr>
      <vt:lpstr>Wingdings 2</vt:lpstr>
      <vt:lpstr>Tahoma</vt:lpstr>
      <vt:lpstr>Franklin Gothic Book</vt:lpstr>
      <vt:lpstr>Arial Unicode MS</vt:lpstr>
      <vt:lpstr>Wingdings</vt:lpstr>
      <vt:lpstr>方正古隶简体</vt:lpstr>
      <vt:lpstr>方正瘦金书简体</vt:lpstr>
      <vt:lpstr>华文新魏</vt:lpstr>
      <vt:lpstr>新宋体</vt:lpstr>
      <vt:lpstr>暗香扑面</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夏冰冰</cp:lastModifiedBy>
  <cp:revision>语文备课大师【全免费】</cp:revision>
  <dcterms:created xsi:type="dcterms:W3CDTF">2016-09-14T03:37:00Z</dcterms:created>
  <dcterms:modified xsi:type="dcterms:W3CDTF">2018-03-14T11:03:43Z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