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3" r:id="rId3"/>
    <p:sldId id="324" r:id="rId4"/>
    <p:sldId id="269" r:id="rId5"/>
    <p:sldId id="280" r:id="rId6"/>
    <p:sldId id="272" r:id="rId7"/>
    <p:sldId id="285" r:id="rId8"/>
    <p:sldId id="281" r:id="rId9"/>
    <p:sldId id="274" r:id="rId10"/>
    <p:sldId id="282" r:id="rId11"/>
    <p:sldId id="305" r:id="rId12"/>
    <p:sldId id="322" r:id="rId13"/>
    <p:sldId id="283" r:id="rId14"/>
    <p:sldId id="299" r:id="rId15"/>
    <p:sldId id="300" r:id="rId16"/>
    <p:sldId id="275" r:id="rId17"/>
    <p:sldId id="306" r:id="rId18"/>
    <p:sldId id="308" r:id="rId19"/>
    <p:sldId id="321" r:id="rId20"/>
    <p:sldId id="286" r:id="rId21"/>
    <p:sldId id="261" r:id="rId22"/>
    <p:sldId id="304" r:id="rId23"/>
    <p:sldId id="302" r:id="rId24"/>
    <p:sldId id="345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D9D9D9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25D78-B79E-4B5D-9493-2EA01C50B8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94C22-04D0-4D6F-A9DE-893EB3CF466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1DED02-F582-40CD-9D1D-D85B1CD76F3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84985-E6C4-4790-BE87-FF603E24575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89C97-D197-496F-BBF4-CE246A30BA4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0E8E2D-7E92-4B1F-94AC-53F789BDC50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729984-2764-441E-AB6B-8F4530011A5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36BD56-78A0-43B7-A6AB-6856370C23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D9882-0973-4341-9AE2-6C763570C7B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65EA1-3F6B-4352-9E2E-46A9704792E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6EE1CB-D706-43A6-B5C6-754ED2F6FEF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4FAB55E-4ABB-43CF-8EF2-50674B1006D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audio" Target="file:///D:\&#25105;&#30340;&#25991;&#26723;\&#26700;&#38754;\&#32769;&#29579;&#22791;&#35838;&#21450;&#35838;&#20214;\&#27527;.mp3" TargetMode="External"/><Relationship Id="rId8" Type="http://schemas.openxmlformats.org/officeDocument/2006/relationships/image" Target="../media/image18.jpeg"/><Relationship Id="rId7" Type="http://schemas.openxmlformats.org/officeDocument/2006/relationships/image" Target="../media/image17.jpeg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png"/><Relationship Id="rId2" Type="http://schemas.microsoft.com/office/2007/relationships/media" Target="file:///D:\&#25105;&#30340;&#25991;&#26723;\&#26700;&#38754;\&#32769;&#29579;&#22791;&#35838;&#21450;&#35838;&#20214;\VID_20150504_142302.mp4" TargetMode="Externa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9.png"/><Relationship Id="rId10" Type="http://schemas.microsoft.com/office/2007/relationships/media" Target="file:///D:\&#25105;&#30340;&#25991;&#26723;\&#26700;&#38754;\&#32769;&#29579;&#22791;&#35838;&#21450;&#35838;&#20214;\&#27527;.mp3" TargetMode="External"/><Relationship Id="rId1" Type="http://schemas.openxmlformats.org/officeDocument/2006/relationships/video" Target="file:///D:\&#25105;&#30340;&#25991;&#26723;\&#26700;&#38754;\&#32769;&#29579;&#22791;&#35838;&#21450;&#35838;&#20214;\VID_20150504_142302.mp4" TargetMode="Externa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2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6.jpeg"/><Relationship Id="rId4" Type="http://schemas.openxmlformats.org/officeDocument/2006/relationships/image" Target="../media/image9.jpeg"/><Relationship Id="rId3" Type="http://schemas.openxmlformats.org/officeDocument/2006/relationships/hyperlink" Target="http://www.kongfz.com/bookstore/6539/book_9133903.html" TargetMode="External"/><Relationship Id="rId2" Type="http://schemas.openxmlformats.org/officeDocument/2006/relationships/image" Target="../media/image5.png"/><Relationship Id="rId1" Type="http://schemas.openxmlformats.org/officeDocument/2006/relationships/hyperlink" Target="http://www.northbook.com.cn/news-center/readnews.jsp?newsid=918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microsoft.com/office/2007/relationships/media" Target="file:///G:\&#32769;&#29579;&#22791;&#35838;&#21450;&#35838;&#20214;\&#27527;.mp3" TargetMode="External"/><Relationship Id="rId2" Type="http://schemas.openxmlformats.org/officeDocument/2006/relationships/audio" Target="file:///G:\&#32769;&#29579;&#22791;&#35838;&#21450;&#35838;&#20214;\&#27527;.mp3" TargetMode="External"/><Relationship Id="rId1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jpeg"/><Relationship Id="rId1" Type="http://schemas.openxmlformats.org/officeDocument/2006/relationships/slide" Target="slide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jpeg"/><Relationship Id="rId8" Type="http://schemas.openxmlformats.org/officeDocument/2006/relationships/image" Target="../media/image10.png"/><Relationship Id="rId7" Type="http://schemas.openxmlformats.org/officeDocument/2006/relationships/image" Target="../media/image9.jpeg"/><Relationship Id="rId6" Type="http://schemas.openxmlformats.org/officeDocument/2006/relationships/hyperlink" Target="http://www.kongfz.com/bookstore/6539/book_9133903.html" TargetMode="External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0" Type="http://schemas.openxmlformats.org/officeDocument/2006/relationships/slideLayout" Target="../slideLayouts/slideLayout2.xml"/><Relationship Id="rId1" Type="http://schemas.openxmlformats.org/officeDocument/2006/relationships/hyperlink" Target="http://www.northbook.com.cn/news-center/readnews.jsp?newsid=918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21.xml"/><Relationship Id="rId1" Type="http://schemas.openxmlformats.org/officeDocument/2006/relationships/slide" Target="slide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2" descr="d4628535e5dde711190d8e41afefce1b9c1661ae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428750" y="285750"/>
            <a:ext cx="7200900" cy="621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文本框 10"/>
          <p:cNvSpPr txBox="1">
            <a:spLocks noChangeArrowheads="1"/>
          </p:cNvSpPr>
          <p:nvPr/>
        </p:nvSpPr>
        <p:spPr bwMode="auto">
          <a:xfrm>
            <a:off x="214313" y="857250"/>
            <a:ext cx="1108075" cy="3890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6000">
                <a:solidFill>
                  <a:srgbClr val="FFFF00"/>
                </a:solidFill>
                <a:latin typeface="华文行楷"/>
                <a:ea typeface="华文行楷"/>
                <a:cs typeface="华文行楷"/>
              </a:rPr>
              <a:t>人物介绍</a:t>
            </a:r>
            <a:endParaRPr lang="zh-CN" altLang="en-US" sz="6000">
              <a:solidFill>
                <a:srgbClr val="FFFF00"/>
              </a:solidFill>
              <a:latin typeface="华文行楷"/>
              <a:ea typeface="华文行楷"/>
              <a:cs typeface="华文行楷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96" y="428604"/>
            <a:ext cx="5572164" cy="857256"/>
          </a:xfrm>
          <a:prstGeom prst="rect">
            <a:avLst/>
          </a:prstGeom>
          <a:solidFill>
            <a:schemeClr val="tx2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FFF00"/>
                </a:solidFill>
              </a:rPr>
              <a:t>走进老王的内心</a:t>
            </a:r>
            <a:r>
              <a:rPr lang="en-US" altLang="zh-CN" sz="2800" b="1" dirty="0">
                <a:solidFill>
                  <a:srgbClr val="FFFF00"/>
                </a:solidFill>
              </a:rPr>
              <a:t>——</a:t>
            </a:r>
            <a:r>
              <a:rPr lang="zh-CN" altLang="en-US" sz="2800" b="1" dirty="0">
                <a:solidFill>
                  <a:srgbClr val="FFFF00"/>
                </a:solidFill>
              </a:rPr>
              <a:t>体察他的善良</a:t>
            </a:r>
            <a:endParaRPr lang="zh-CN" altLang="en-US" sz="2800" b="1" dirty="0">
              <a:solidFill>
                <a:srgbClr val="FFFF00"/>
              </a:solidFill>
            </a:endParaRPr>
          </a:p>
        </p:txBody>
      </p:sp>
      <p:sp>
        <p:nvSpPr>
          <p:cNvPr id="22532" name="TextBox 3"/>
          <p:cNvSpPr txBox="1">
            <a:spLocks noChangeArrowheads="1"/>
          </p:cNvSpPr>
          <p:nvPr/>
        </p:nvSpPr>
        <p:spPr bwMode="auto">
          <a:xfrm>
            <a:off x="1108075" y="1795463"/>
            <a:ext cx="7085013" cy="3748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Calibri" panose="020F0502020204030204" pitchFamily="34" charset="0"/>
              </a:rPr>
              <a:t>         中国部分地区有个古老而又淳朴的习俗，自己知道已经年老体衰了，趁着还能行动的时候，尽可能向至亲好友告别，表示以后不容易再前来请安问候了，这种风俗叫“辞路”。</a:t>
            </a:r>
            <a:endParaRPr lang="zh-CN" altLang="en-US" sz="40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625" y="428625"/>
            <a:ext cx="4068445" cy="857250"/>
          </a:xfrm>
          <a:prstGeom prst="rect">
            <a:avLst/>
          </a:prstGeom>
          <a:solidFill>
            <a:schemeClr val="tx2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FFFF00"/>
                </a:solidFill>
              </a:rPr>
              <a:t>2.</a:t>
            </a:r>
            <a:r>
              <a:rPr lang="zh-CN" altLang="en-US" sz="2800" b="1" dirty="0">
                <a:solidFill>
                  <a:srgbClr val="FFFF00"/>
                </a:solidFill>
              </a:rPr>
              <a:t>体察作者一家的善良</a:t>
            </a:r>
            <a:endParaRPr lang="zh-CN" altLang="en-US" sz="2800" b="1" dirty="0">
              <a:solidFill>
                <a:srgbClr val="FFFF00"/>
              </a:solidFill>
            </a:endParaRPr>
          </a:p>
        </p:txBody>
      </p:sp>
      <p:sp>
        <p:nvSpPr>
          <p:cNvPr id="10245" name="TextBox 3"/>
          <p:cNvSpPr txBox="1"/>
          <p:nvPr/>
        </p:nvSpPr>
        <p:spPr>
          <a:xfrm>
            <a:off x="1214414" y="2285992"/>
            <a:ext cx="7084695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4000" dirty="0">
                <a:solidFill>
                  <a:schemeClr val="bg1"/>
                </a:solidFill>
              </a:rPr>
              <a:t>照顾他的生意，关心他的生计；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14414" y="3571876"/>
            <a:ext cx="7084695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4000" dirty="0">
                <a:solidFill>
                  <a:schemeClr val="bg1"/>
                </a:solidFill>
              </a:rPr>
              <a:t>尊重他的劳动；每次都会付钱；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1214414" y="4786322"/>
            <a:ext cx="7084695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4000" dirty="0">
                <a:solidFill>
                  <a:schemeClr val="bg1"/>
                </a:solidFill>
              </a:rPr>
              <a:t>关心他的眼疾，送大瓶鱼肝油。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2"/>
          <p:cNvSpPr txBox="1">
            <a:spLocks noChangeArrowheads="1"/>
          </p:cNvSpPr>
          <p:nvPr/>
        </p:nvSpPr>
        <p:spPr bwMode="auto">
          <a:xfrm>
            <a:off x="1071563" y="2143125"/>
            <a:ext cx="7072312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>
                <a:solidFill>
                  <a:srgbClr val="FFFF00"/>
                </a:solidFill>
                <a:latin typeface="Calibri" panose="020F0502020204030204" pitchFamily="34" charset="0"/>
              </a:rPr>
              <a:t>　　那是一个</a:t>
            </a:r>
            <a:r>
              <a:rPr lang="zh-CN" altLang="en-US" sz="4800">
                <a:solidFill>
                  <a:srgbClr val="FF0000"/>
                </a:solidFill>
                <a:latin typeface="Calibri" panose="020F0502020204030204" pitchFamily="34" charset="0"/>
              </a:rPr>
              <a:t>幸运的人</a:t>
            </a:r>
            <a:r>
              <a:rPr lang="zh-CN" altLang="en-US" sz="4800">
                <a:solidFill>
                  <a:srgbClr val="FFFF00"/>
                </a:solidFill>
                <a:latin typeface="Calibri" panose="020F0502020204030204" pitchFamily="34" charset="0"/>
              </a:rPr>
              <a:t>对一个不幸者的</a:t>
            </a:r>
            <a:r>
              <a:rPr lang="zh-CN" altLang="en-US" sz="4800">
                <a:solidFill>
                  <a:srgbClr val="FF0000"/>
                </a:solidFill>
                <a:latin typeface="Calibri" panose="020F0502020204030204" pitchFamily="34" charset="0"/>
              </a:rPr>
              <a:t>愧怍</a:t>
            </a:r>
            <a:r>
              <a:rPr lang="zh-CN" altLang="en-US" sz="4800">
                <a:solidFill>
                  <a:srgbClr val="FFFF00"/>
                </a:solidFill>
                <a:latin typeface="Calibri" panose="020F0502020204030204" pitchFamily="34" charset="0"/>
              </a:rPr>
              <a:t>！</a:t>
            </a:r>
            <a:endParaRPr lang="zh-CN" altLang="en-US" sz="4800">
              <a:solidFill>
                <a:srgbClr val="FFFF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_20150504_142302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 cstate="print"/>
          <a:stretch>
            <a:fillRect/>
          </a:stretch>
        </p:blipFill>
        <p:spPr>
          <a:xfrm>
            <a:off x="3357554" y="428612"/>
            <a:ext cx="4714908" cy="3714768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4" name="图片 3" descr="a0000484980.jpg"/>
          <p:cNvPicPr>
            <a:picLocks noChangeAspect="1"/>
          </p:cNvPicPr>
          <p:nvPr/>
        </p:nvPicPr>
        <p:blipFill>
          <a:blip r:embed="rId4" cstate="print"/>
          <a:srcRect l="15000" r="15000"/>
          <a:stretch>
            <a:fillRect/>
          </a:stretch>
        </p:blipFill>
        <p:spPr>
          <a:xfrm>
            <a:off x="214282" y="285728"/>
            <a:ext cx="2071702" cy="285752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图片 6" descr="2012316234734CIEU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86512" y="4357694"/>
            <a:ext cx="2500330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图片 7" descr="au6757038.jpg"/>
          <p:cNvPicPr>
            <a:picLocks noChangeAspect="1"/>
          </p:cNvPicPr>
          <p:nvPr/>
        </p:nvPicPr>
        <p:blipFill>
          <a:blip r:embed="rId6" cstate="print"/>
          <a:srcRect t="4167" b="6250"/>
          <a:stretch>
            <a:fillRect/>
          </a:stretch>
        </p:blipFill>
        <p:spPr>
          <a:xfrm>
            <a:off x="3143240" y="4357694"/>
            <a:ext cx="2928958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2" descr="0027076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069793">
            <a:off x="735013" y="2133600"/>
            <a:ext cx="2646362" cy="24161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6" name="图片 5" descr="3284ebded9a63f2b93fa334f959c7f36.jpg"/>
          <p:cNvPicPr>
            <a:picLocks noChangeAspect="1"/>
          </p:cNvPicPr>
          <p:nvPr/>
        </p:nvPicPr>
        <p:blipFill>
          <a:blip r:embed="rId8" cstate="print"/>
          <a:srcRect b="10652"/>
          <a:stretch>
            <a:fillRect/>
          </a:stretch>
        </p:blipFill>
        <p:spPr>
          <a:xfrm>
            <a:off x="71406" y="4357694"/>
            <a:ext cx="2881286" cy="23574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殇.mp3">
            <a:hlinkClick r:id="" action="ppaction://media"/>
          </p:cNvPr>
          <p:cNvPicPr>
            <a:picLocks noRot="1"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link="rId10"/>
              </p:ext>
            </p:ext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734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071813" y="214313"/>
            <a:ext cx="5500687" cy="3929062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" name="图片 3" descr="a0000484980.jpg"/>
          <p:cNvPicPr>
            <a:picLocks noChangeAspect="1"/>
          </p:cNvPicPr>
          <p:nvPr/>
        </p:nvPicPr>
        <p:blipFill>
          <a:blip r:embed="rId1" cstate="print"/>
          <a:srcRect l="15000" r="15000"/>
          <a:stretch>
            <a:fillRect/>
          </a:stretch>
        </p:blipFill>
        <p:spPr>
          <a:xfrm>
            <a:off x="214282" y="285728"/>
            <a:ext cx="2071702" cy="285752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图片 6" descr="2012316234734CIEU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86512" y="4286256"/>
            <a:ext cx="2500330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图片 7" descr="au6757038.jpg"/>
          <p:cNvPicPr>
            <a:picLocks noChangeAspect="1"/>
          </p:cNvPicPr>
          <p:nvPr/>
        </p:nvPicPr>
        <p:blipFill>
          <a:blip r:embed="rId3" cstate="print"/>
          <a:srcRect t="4167" b="6250"/>
          <a:stretch>
            <a:fillRect/>
          </a:stretch>
        </p:blipFill>
        <p:spPr>
          <a:xfrm>
            <a:off x="3143240" y="4357694"/>
            <a:ext cx="2928958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2" descr="0027076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069793">
            <a:off x="735013" y="2133600"/>
            <a:ext cx="2646362" cy="24161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6" name="图片 5" descr="3284ebded9a63f2b93fa334f959c7f36.jpg"/>
          <p:cNvPicPr>
            <a:picLocks noChangeAspect="1"/>
          </p:cNvPicPr>
          <p:nvPr/>
        </p:nvPicPr>
        <p:blipFill>
          <a:blip r:embed="rId5" cstate="print"/>
          <a:srcRect b="10652"/>
          <a:stretch>
            <a:fillRect/>
          </a:stretch>
        </p:blipFill>
        <p:spPr>
          <a:xfrm>
            <a:off x="71406" y="4357694"/>
            <a:ext cx="2881286" cy="23574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图片 9" descr="QQ图片20150504132209.png"/>
          <p:cNvPicPr>
            <a:picLocks noChangeAspect="1"/>
          </p:cNvPicPr>
          <p:nvPr/>
        </p:nvPicPr>
        <p:blipFill>
          <a:blip r:embed="rId6" cstate="print"/>
          <a:srcRect t="10526"/>
          <a:stretch>
            <a:fillRect/>
          </a:stretch>
        </p:blipFill>
        <p:spPr>
          <a:xfrm>
            <a:off x="3143240" y="285728"/>
            <a:ext cx="5357850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632" name="TextBox 11"/>
          <p:cNvSpPr txBox="1">
            <a:spLocks noChangeArrowheads="1"/>
          </p:cNvSpPr>
          <p:nvPr/>
        </p:nvSpPr>
        <p:spPr bwMode="auto">
          <a:xfrm>
            <a:off x="3429000" y="3143250"/>
            <a:ext cx="1143000" cy="923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5400">
                <a:latin typeface="Calibri" panose="020F0502020204030204" pitchFamily="34" charset="0"/>
              </a:rPr>
              <a:t>……</a:t>
            </a:r>
            <a:endParaRPr lang="zh-CN" altLang="en-US" sz="54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43042" y="1571612"/>
            <a:ext cx="4929222" cy="857256"/>
          </a:xfrm>
          <a:prstGeom prst="rect">
            <a:avLst/>
          </a:prstGeom>
          <a:solidFill>
            <a:schemeClr val="tx2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>
                <a:solidFill>
                  <a:srgbClr val="FFFF00"/>
                </a:solidFill>
              </a:rPr>
              <a:t>三、解读</a:t>
            </a:r>
            <a:r>
              <a:rPr lang="zh-CN" altLang="en-US" sz="4000" b="1" dirty="0">
                <a:solidFill>
                  <a:srgbClr val="FFFF00"/>
                </a:solidFill>
              </a:rPr>
              <a:t>作者的愧怍</a:t>
            </a:r>
            <a:endParaRPr lang="zh-CN" altLang="en-US" sz="4000" b="1" dirty="0">
              <a:solidFill>
                <a:srgbClr val="FFFF00"/>
              </a:solidFill>
            </a:endParaRPr>
          </a:p>
        </p:txBody>
      </p:sp>
      <p:sp>
        <p:nvSpPr>
          <p:cNvPr id="27652" name="矩形 2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086100" y="3341688"/>
            <a:ext cx="4914900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6000" b="1">
                <a:solidFill>
                  <a:srgbClr val="FFFF00"/>
                </a:solidFill>
                <a:latin typeface="Calibri" panose="020F0502020204030204" pitchFamily="34" charset="0"/>
              </a:rPr>
              <a:t>读懂她的自省</a:t>
            </a:r>
            <a:endParaRPr lang="zh-CN" altLang="en-US" sz="6000" b="1">
              <a:solidFill>
                <a:srgbClr val="FFFF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 descr="8437927952703173690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00063" y="142875"/>
            <a:ext cx="5000625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857250" y="3000375"/>
            <a:ext cx="7786688" cy="36353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   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黄子琳，郑州一菜农人。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2015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月，骑三轮车经过一交叉口口，遇前车紧急刹车，避让不及与之相撞，随之惯性将其甩落在自己的三轮车下，当场昏迷。女司机下车后以为老人被压，吓得惊慌失措。老人苏醒后，没有丝毫埋怨，反而安慰女司机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：“姑娘，你别怕，俺娘小时就教俺，一辈子不讹人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!”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Box 2"/>
          <p:cNvSpPr txBox="1">
            <a:spLocks noChangeArrowheads="1"/>
          </p:cNvSpPr>
          <p:nvPr/>
        </p:nvSpPr>
        <p:spPr bwMode="auto">
          <a:xfrm>
            <a:off x="1258888" y="1844675"/>
            <a:ext cx="5834062" cy="2287588"/>
          </a:xfrm>
          <a:prstGeom prst="rect">
            <a:avLst/>
          </a:prstGeom>
          <a:solidFill>
            <a:srgbClr val="262626">
              <a:alpha val="54117"/>
            </a:srgb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>
                <a:solidFill>
                  <a:srgbClr val="FFFF00"/>
                </a:solidFill>
                <a:latin typeface="Calibri" panose="020F0502020204030204" pitchFamily="34" charset="0"/>
              </a:rPr>
              <a:t>　</a:t>
            </a:r>
            <a:r>
              <a:rPr lang="zh-CN" altLang="en-US" sz="48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用善良体察善良</a:t>
            </a:r>
            <a:endParaRPr lang="zh-CN" altLang="en-US" sz="4800" b="1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4800" b="1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8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用爱心温暖他人</a:t>
            </a:r>
            <a:endParaRPr lang="zh-CN" altLang="en-US" sz="4800" b="1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2"/>
          <p:cNvSpPr txBox="1"/>
          <p:nvPr/>
        </p:nvSpPr>
        <p:spPr>
          <a:xfrm>
            <a:off x="1143000" y="1428750"/>
            <a:ext cx="7072313" cy="3751263"/>
          </a:xfrm>
          <a:prstGeom prst="rect">
            <a:avLst/>
          </a:prstGeom>
          <a:solidFill>
            <a:schemeClr val="tx1">
              <a:lumMod val="85000"/>
              <a:lumOff val="15000"/>
              <a:alpha val="54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>
                <a:solidFill>
                  <a:srgbClr val="FFFF00"/>
                </a:solidFill>
                <a:latin typeface="Calibri" panose="020F0502020204030204" pitchFamily="34" charset="0"/>
              </a:rPr>
              <a:t>　　</a:t>
            </a:r>
            <a:r>
              <a:rPr lang="zh-CN" altLang="en-US" sz="4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华文行楷"/>
              </a:rPr>
              <a:t>在良知与道德普遍匮乏的时代，这个社会的底层依然有人在静静地坚守道德与良知。这正是我们民族前行的希望和动力！</a:t>
            </a:r>
            <a:endParaRPr lang="zh-CN" altLang="en-US" sz="4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cs typeface="华文行楷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55300" descr="pop04042701_02">
            <a:hlinkClick r:id="rId1"/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3429000"/>
            <a:ext cx="2674938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图片 55299" descr="1179297054_b">
            <a:hlinkClick r:id="rId3"/>
          </p:cNvPr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611563" cy="506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图片 55301" descr="Img22196384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2638" y="2160588"/>
            <a:ext cx="3149600" cy="464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TextBox 6"/>
          <p:cNvSpPr txBox="1"/>
          <p:nvPr/>
        </p:nvSpPr>
        <p:spPr>
          <a:xfrm>
            <a:off x="536575" y="698500"/>
            <a:ext cx="8072438" cy="5608638"/>
          </a:xfrm>
          <a:prstGeom prst="rect">
            <a:avLst/>
          </a:prstGeom>
          <a:solidFill>
            <a:schemeClr val="bg1">
              <a:lumMod val="85000"/>
              <a:alpha val="54000"/>
            </a:schemeClr>
          </a:solidFill>
          <a:ln w="9525">
            <a:noFill/>
          </a:ln>
          <a:effectLst>
            <a:outerShdw blurRad="50800" dist="50800" dir="5400000" algn="ctr" rotWithShape="0">
              <a:srgbClr val="000000">
                <a:alpha val="100000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endParaRPr lang="en-US" altLang="zh-CN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r>
              <a:rPr lang="zh-CN" altLang="en-US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endParaRPr lang="en-US" altLang="zh-CN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r>
              <a:rPr lang="zh-CN" altLang="en-US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</a:t>
            </a:r>
            <a:r>
              <a:rPr lang="zh-CN" altLang="en-US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　　　</a:t>
            </a:r>
            <a:r>
              <a:rPr lang="zh-CN" altLang="en-US" sz="40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任选其一：</a:t>
            </a:r>
            <a:endParaRPr lang="zh-CN" altLang="en-US" sz="40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40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　１</a:t>
            </a:r>
            <a:r>
              <a:rPr lang="en-US" altLang="zh-CN" sz="40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40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课外阅读杨绛先生的</a:t>
            </a:r>
            <a:r>
              <a:rPr lang="en-US" altLang="zh-CN" sz="40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40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我们仨</a:t>
            </a:r>
            <a:r>
              <a:rPr lang="en-US" altLang="zh-CN" sz="40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40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　　</a:t>
            </a:r>
            <a:endParaRPr lang="zh-CN" altLang="en-US" sz="40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40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　２</a:t>
            </a:r>
            <a:r>
              <a:rPr lang="en-US" altLang="zh-CN" sz="40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40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小练笔：以老王的视角改写送香油、鸡蛋部分。</a:t>
            </a:r>
            <a:endParaRPr lang="zh-CN" altLang="en-US" sz="40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endParaRPr lang="zh-CN" altLang="en-US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1749" name="Picture 3" descr="138544121126528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</a:blip>
          <a:srcRect r="64073"/>
          <a:stretch>
            <a:fillRect/>
          </a:stretch>
        </p:blipFill>
        <p:spPr bwMode="auto">
          <a:xfrm>
            <a:off x="534988" y="620713"/>
            <a:ext cx="4171950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 rot="900000">
            <a:off x="6318885" y="2345055"/>
            <a:ext cx="3051810" cy="70104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defRPr/>
            </a:pPr>
            <a:r>
              <a:rPr lang="zh-CN" altLang="en-US" sz="400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华文行楷" panose="02010800040101010101" charset="-122"/>
                <a:ea typeface="华文行楷" panose="02010800040101010101" charset="-122"/>
                <a:sym typeface="+mn-ea"/>
              </a:rPr>
              <a:t>杨绛作品</a:t>
            </a:r>
            <a:endParaRPr lang="zh-CN" altLang="en-US" sz="4000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143000" y="4929188"/>
            <a:ext cx="7577138" cy="16430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陈贤妹，广东省清远市阳山县七拱镇岩口村人。因</a:t>
            </a:r>
            <a:r>
              <a:rPr lang="en-US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小悦悦事件</a:t>
            </a:r>
            <a:r>
              <a:rPr lang="en-US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引起媒体关注，人们被陈贤妹平凡的举动所折射出的高尚的品格所感动，被称为</a:t>
            </a:r>
            <a:r>
              <a:rPr lang="en-US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中国好婆婆</a:t>
            </a:r>
            <a:r>
              <a:rPr lang="en-US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338" name="图片 2" descr="d4628535e5dde711190d8e41afefce1b9c1661ae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143250" y="357188"/>
            <a:ext cx="4540250" cy="409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文本框 10"/>
          <p:cNvSpPr txBox="1">
            <a:spLocks noChangeArrowheads="1"/>
          </p:cNvSpPr>
          <p:nvPr/>
        </p:nvSpPr>
        <p:spPr bwMode="auto">
          <a:xfrm>
            <a:off x="1254125" y="823913"/>
            <a:ext cx="1108075" cy="396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6000">
                <a:solidFill>
                  <a:srgbClr val="FFFF00"/>
                </a:solidFill>
                <a:latin typeface="华文行楷"/>
                <a:ea typeface="华文行楷"/>
                <a:cs typeface="华文行楷"/>
              </a:rPr>
              <a:t>人物介绍</a:t>
            </a:r>
            <a:endParaRPr lang="zh-CN" altLang="en-US" sz="6000">
              <a:solidFill>
                <a:srgbClr val="FFFF00"/>
              </a:solidFill>
              <a:latin typeface="华文行楷"/>
              <a:ea typeface="华文行楷"/>
              <a:cs typeface="华文行楷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40331220823_8fwit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786050" y="3000372"/>
            <a:ext cx="4714908" cy="34290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3" name="殇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TextBox 3"/>
          <p:cNvSpPr txBox="1">
            <a:spLocks noChangeArrowheads="1"/>
          </p:cNvSpPr>
          <p:nvPr/>
        </p:nvSpPr>
        <p:spPr bwMode="auto">
          <a:xfrm>
            <a:off x="2914650" y="1071563"/>
            <a:ext cx="2954338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7200">
                <a:solidFill>
                  <a:srgbClr val="FF0000"/>
                </a:solidFill>
                <a:latin typeface="Calibri" panose="020F0502020204030204" pitchFamily="34" charset="0"/>
              </a:rPr>
              <a:t>谢谢！</a:t>
            </a:r>
            <a:endParaRPr lang="zh-CN" altLang="en-US" sz="720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1" action="ppaction://hlinksldjump"/>
          </p:cNvPr>
          <p:cNvSpPr/>
          <p:nvPr/>
        </p:nvSpPr>
        <p:spPr>
          <a:xfrm>
            <a:off x="500063" y="285750"/>
            <a:ext cx="8001000" cy="44846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FFFF00"/>
                </a:solidFill>
              </a:rPr>
              <a:t>　　有一天</a:t>
            </a:r>
            <a:r>
              <a:rPr lang="en-US" altLang="zh-CN" sz="3200" dirty="0">
                <a:solidFill>
                  <a:srgbClr val="FFFF00"/>
                </a:solidFill>
              </a:rPr>
              <a:t>,</a:t>
            </a:r>
            <a:r>
              <a:rPr lang="zh-CN" altLang="en-US" sz="3200" dirty="0">
                <a:solidFill>
                  <a:srgbClr val="FFFF00"/>
                </a:solidFill>
              </a:rPr>
              <a:t>我在家听到打门</a:t>
            </a:r>
            <a:r>
              <a:rPr lang="en-US" altLang="zh-CN" sz="3200" dirty="0">
                <a:solidFill>
                  <a:srgbClr val="FFFF00"/>
                </a:solidFill>
              </a:rPr>
              <a:t>,</a:t>
            </a:r>
            <a:r>
              <a:rPr lang="zh-CN" altLang="en-US" sz="3200" dirty="0">
                <a:solidFill>
                  <a:srgbClr val="FFFF00"/>
                </a:solidFill>
              </a:rPr>
              <a:t>开门看见老王</a:t>
            </a:r>
            <a:r>
              <a:rPr lang="zh-CN" altLang="en-US" sz="3200" dirty="0">
                <a:solidFill>
                  <a:srgbClr val="FF0000"/>
                </a:solidFill>
              </a:rPr>
              <a:t>直僵僵</a:t>
            </a:r>
            <a:r>
              <a:rPr lang="zh-CN" altLang="en-US" sz="3200" dirty="0">
                <a:solidFill>
                  <a:srgbClr val="FFFF00"/>
                </a:solidFill>
              </a:rPr>
              <a:t>地</a:t>
            </a:r>
            <a:r>
              <a:rPr lang="zh-CN" altLang="en-US" sz="3200" dirty="0">
                <a:solidFill>
                  <a:srgbClr val="FF0000"/>
                </a:solidFill>
              </a:rPr>
              <a:t>镶嵌</a:t>
            </a:r>
            <a:r>
              <a:rPr lang="zh-CN" altLang="en-US" sz="3200" dirty="0">
                <a:solidFill>
                  <a:srgbClr val="FFFF00"/>
                </a:solidFill>
              </a:rPr>
              <a:t>在门框里。往常他坐在登三 轮的座上</a:t>
            </a:r>
            <a:r>
              <a:rPr lang="en-US" altLang="zh-CN" sz="3200" dirty="0">
                <a:solidFill>
                  <a:srgbClr val="FFFF00"/>
                </a:solidFill>
              </a:rPr>
              <a:t>,</a:t>
            </a:r>
            <a:r>
              <a:rPr lang="zh-CN" altLang="en-US" sz="3200" dirty="0">
                <a:solidFill>
                  <a:srgbClr val="FFFF00"/>
                </a:solidFill>
              </a:rPr>
              <a:t>或抱着冰伛着身子进我家来</a:t>
            </a:r>
            <a:r>
              <a:rPr lang="en-US" altLang="zh-CN" sz="3200" dirty="0">
                <a:solidFill>
                  <a:srgbClr val="FFFF00"/>
                </a:solidFill>
              </a:rPr>
              <a:t>,</a:t>
            </a:r>
            <a:r>
              <a:rPr lang="zh-CN" altLang="en-US" sz="3200" dirty="0">
                <a:solidFill>
                  <a:srgbClr val="FFFF00"/>
                </a:solidFill>
              </a:rPr>
              <a:t>不显得那么高。也许他平时不那么瘦</a:t>
            </a:r>
            <a:r>
              <a:rPr lang="en-US" altLang="zh-CN" sz="3200" dirty="0">
                <a:solidFill>
                  <a:srgbClr val="FFFF00"/>
                </a:solidFill>
              </a:rPr>
              <a:t>,</a:t>
            </a:r>
            <a:r>
              <a:rPr lang="zh-CN" altLang="en-US" sz="3200" dirty="0">
                <a:solidFill>
                  <a:srgbClr val="FFFF00"/>
                </a:solidFill>
              </a:rPr>
              <a:t>也不那 么直僵僵的。他</a:t>
            </a:r>
            <a:r>
              <a:rPr lang="zh-CN" altLang="en-US" sz="3200" dirty="0">
                <a:solidFill>
                  <a:srgbClr val="FF0000"/>
                </a:solidFill>
              </a:rPr>
              <a:t>面色死灰</a:t>
            </a:r>
            <a:r>
              <a:rPr lang="en-US" altLang="zh-CN" sz="3200" dirty="0">
                <a:solidFill>
                  <a:srgbClr val="FFFF00"/>
                </a:solidFill>
              </a:rPr>
              <a:t>,</a:t>
            </a:r>
            <a:r>
              <a:rPr lang="zh-CN" altLang="en-US" sz="3200" dirty="0">
                <a:solidFill>
                  <a:srgbClr val="FFFF00"/>
                </a:solidFill>
              </a:rPr>
              <a:t>两只眼上都结着一层</a:t>
            </a:r>
            <a:r>
              <a:rPr lang="zh-CN" altLang="en-US" sz="3200" dirty="0">
                <a:solidFill>
                  <a:srgbClr val="FF0000"/>
                </a:solidFill>
              </a:rPr>
              <a:t>翳</a:t>
            </a:r>
            <a:r>
              <a:rPr lang="en-US" altLang="zh-CN" sz="3200" dirty="0">
                <a:solidFill>
                  <a:srgbClr val="FFFF00"/>
                </a:solidFill>
              </a:rPr>
              <a:t>,</a:t>
            </a:r>
            <a:r>
              <a:rPr lang="zh-CN" altLang="en-US" sz="3200" dirty="0">
                <a:solidFill>
                  <a:srgbClr val="FFFF00"/>
                </a:solidFill>
              </a:rPr>
              <a:t>分不清哪一只瞎、哪一只不瞎。说 得可笑些</a:t>
            </a:r>
            <a:r>
              <a:rPr lang="en-US" altLang="zh-CN" sz="3200" dirty="0">
                <a:solidFill>
                  <a:srgbClr val="FFFF00"/>
                </a:solidFill>
              </a:rPr>
              <a:t>,</a:t>
            </a:r>
            <a:r>
              <a:rPr lang="zh-CN" altLang="en-US" sz="3200" dirty="0">
                <a:solidFill>
                  <a:srgbClr val="FFFF00"/>
                </a:solidFill>
              </a:rPr>
              <a:t>他简直</a:t>
            </a:r>
            <a:r>
              <a:rPr lang="zh-CN" altLang="en-US" sz="3200" dirty="0">
                <a:solidFill>
                  <a:srgbClr val="FF0000"/>
                </a:solidFill>
              </a:rPr>
              <a:t>像棺材里倒出来</a:t>
            </a:r>
            <a:r>
              <a:rPr lang="zh-CN" altLang="en-US" sz="3200" dirty="0">
                <a:solidFill>
                  <a:srgbClr val="FFFF00"/>
                </a:solidFill>
              </a:rPr>
              <a:t>的</a:t>
            </a:r>
            <a:r>
              <a:rPr lang="en-US" altLang="zh-CN" sz="3200" dirty="0">
                <a:solidFill>
                  <a:srgbClr val="FFFF00"/>
                </a:solidFill>
              </a:rPr>
              <a:t>,</a:t>
            </a:r>
            <a:r>
              <a:rPr lang="zh-CN" altLang="en-US" sz="3200" dirty="0">
                <a:solidFill>
                  <a:srgbClr val="FFFF00"/>
                </a:solidFill>
              </a:rPr>
              <a:t>就像我想象里的</a:t>
            </a:r>
            <a:r>
              <a:rPr lang="zh-CN" altLang="en-US" sz="3200" dirty="0">
                <a:solidFill>
                  <a:srgbClr val="FF0000"/>
                </a:solidFill>
              </a:rPr>
              <a:t>僵尸</a:t>
            </a:r>
            <a:r>
              <a:rPr lang="en-US" altLang="zh-CN" sz="3200" dirty="0">
                <a:solidFill>
                  <a:srgbClr val="FFFF00"/>
                </a:solidFill>
              </a:rPr>
              <a:t>,</a:t>
            </a:r>
            <a:r>
              <a:rPr lang="zh-CN" altLang="en-US" sz="3200" dirty="0">
                <a:solidFill>
                  <a:srgbClr val="FFFF00"/>
                </a:solidFill>
              </a:rPr>
              <a:t>骷髅上</a:t>
            </a:r>
            <a:r>
              <a:rPr lang="zh-CN" altLang="en-US" sz="3200" dirty="0">
                <a:solidFill>
                  <a:srgbClr val="FF0000"/>
                </a:solidFill>
              </a:rPr>
              <a:t>绷着</a:t>
            </a:r>
            <a:r>
              <a:rPr lang="zh-CN" altLang="en-US" sz="3200" dirty="0">
                <a:solidFill>
                  <a:srgbClr val="FFFF00"/>
                </a:solidFill>
              </a:rPr>
              <a:t>一层</a:t>
            </a:r>
            <a:r>
              <a:rPr lang="zh-CN" altLang="en-US" sz="3200" dirty="0">
                <a:solidFill>
                  <a:srgbClr val="FF0000"/>
                </a:solidFill>
              </a:rPr>
              <a:t>枯黄的干皮</a:t>
            </a:r>
            <a:r>
              <a:rPr lang="en-US" altLang="zh-CN" sz="3200" dirty="0">
                <a:solidFill>
                  <a:srgbClr val="FFFF00"/>
                </a:solidFill>
              </a:rPr>
              <a:t>,</a:t>
            </a:r>
            <a:r>
              <a:rPr lang="zh-CN" altLang="en-US" sz="3200" dirty="0">
                <a:solidFill>
                  <a:srgbClr val="FFFF00"/>
                </a:solidFill>
              </a:rPr>
              <a:t>打上一棍就会散成</a:t>
            </a:r>
            <a:r>
              <a:rPr lang="zh-CN" altLang="en-US" sz="3200" dirty="0">
                <a:solidFill>
                  <a:srgbClr val="FF0000"/>
                </a:solidFill>
              </a:rPr>
              <a:t>一堆白骨</a:t>
            </a:r>
            <a:r>
              <a:rPr lang="zh-CN" altLang="en-US" sz="3200" dirty="0">
                <a:solidFill>
                  <a:srgbClr val="FFFF00"/>
                </a:solidFill>
              </a:rPr>
              <a:t>。</a:t>
            </a:r>
            <a:endParaRPr lang="zh-CN" altLang="en-US" sz="3200" dirty="0">
              <a:solidFill>
                <a:srgbClr val="FFFF00"/>
              </a:solidFill>
            </a:endParaRPr>
          </a:p>
        </p:txBody>
      </p:sp>
      <p:pic>
        <p:nvPicPr>
          <p:cNvPr id="2" name="图片 1" descr="4353f151360295fa-8046576e7ae2e200-4bcfa632162e035c14621a66ebcfb3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29255" y="4857760"/>
            <a:ext cx="2000265" cy="17859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96" y="428604"/>
            <a:ext cx="5572164" cy="857256"/>
          </a:xfrm>
          <a:prstGeom prst="rect">
            <a:avLst/>
          </a:prstGeom>
          <a:solidFill>
            <a:schemeClr val="tx2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FFF00"/>
                </a:solidFill>
              </a:rPr>
              <a:t>走进老王的内心</a:t>
            </a:r>
            <a:r>
              <a:rPr lang="en-US" altLang="zh-CN" sz="2800" b="1" dirty="0">
                <a:solidFill>
                  <a:srgbClr val="FFFF00"/>
                </a:solidFill>
              </a:rPr>
              <a:t>——</a:t>
            </a:r>
            <a:r>
              <a:rPr lang="zh-CN" altLang="en-US" sz="2800" b="1" dirty="0">
                <a:solidFill>
                  <a:srgbClr val="FFFF00"/>
                </a:solidFill>
              </a:rPr>
              <a:t>体察他的善良</a:t>
            </a:r>
            <a:endParaRPr lang="zh-CN" altLang="en-US" sz="2800" b="1" dirty="0">
              <a:solidFill>
                <a:srgbClr val="FFFF00"/>
              </a:solidFill>
            </a:endParaRPr>
          </a:p>
        </p:txBody>
      </p:sp>
      <p:sp>
        <p:nvSpPr>
          <p:cNvPr id="10246" name="TextBox 4">
            <a:hlinkClick r:id="rId1" action="ppaction://hlinksldjump"/>
          </p:cNvPr>
          <p:cNvSpPr txBox="1"/>
          <p:nvPr/>
        </p:nvSpPr>
        <p:spPr>
          <a:xfrm>
            <a:off x="571500" y="2928938"/>
            <a:ext cx="8286750" cy="708025"/>
          </a:xfrm>
          <a:prstGeom prst="rect">
            <a:avLst/>
          </a:prstGeom>
          <a:noFill/>
          <a:ln w="9525">
            <a:solidFill>
              <a:schemeClr val="accent5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dirty="0">
                <a:solidFill>
                  <a:srgbClr val="FFFF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“我送钱先生看病，不要钱。”</a:t>
            </a:r>
            <a:endParaRPr lang="zh-CN" altLang="en-US" sz="4000" dirty="0">
              <a:solidFill>
                <a:srgbClr val="FFFF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6977" name="图片 1" descr="temp_qrcode_share_53425608"/>
          <p:cNvPicPr>
            <a:picLocks noGrp="1" noChangeAspect="1"/>
          </p:cNvPicPr>
          <p:nvPr>
            <p:ph sz="half" idx="4294967295"/>
          </p:nvPr>
        </p:nvPicPr>
        <p:blipFill>
          <a:blip r:embed="rId1"/>
          <a:stretch>
            <a:fillRect/>
          </a:stretch>
        </p:blipFill>
        <p:spPr>
          <a:xfrm>
            <a:off x="552450" y="1204913"/>
            <a:ext cx="3346450" cy="4071937"/>
          </a:xfrm>
        </p:spPr>
      </p:pic>
      <p:pic>
        <p:nvPicPr>
          <p:cNvPr id="126978" name="图片 2" descr="temp_qrcode_share_62538544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37100" y="1204913"/>
            <a:ext cx="3171825" cy="4071937"/>
          </a:xfrm>
        </p:spPr>
      </p:pic>
      <p:sp>
        <p:nvSpPr>
          <p:cNvPr id="126979" name="文本框 2"/>
          <p:cNvSpPr txBox="1"/>
          <p:nvPr/>
        </p:nvSpPr>
        <p:spPr>
          <a:xfrm>
            <a:off x="439738" y="533400"/>
            <a:ext cx="7456487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1600">
                <a:latin typeface="Arial" panose="020B0604020202020204" pitchFamily="34" charset="0"/>
                <a:ea typeface="宋体" panose="02010600030101010101" pitchFamily="2" charset="-122"/>
              </a:rPr>
              <a:t>欢</a:t>
            </a:r>
            <a:r>
              <a:rPr lang="zh-CN" altLang="en-US" sz="160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迎加入全国初中语文教师群53425608            全国初中语文教师②群625385443</a:t>
            </a:r>
            <a:endParaRPr lang="zh-CN" altLang="en-US" sz="160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94_201503161014591FutV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571472" y="1428736"/>
            <a:ext cx="3357585" cy="50720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2" name="图片 5" descr="1430719863_766326.png"/>
          <p:cNvPicPr>
            <a:picLocks noChangeAspect="1"/>
          </p:cNvPicPr>
          <p:nvPr/>
        </p:nvPicPr>
        <p:blipFill>
          <a:blip r:embed="rId2" cstate="print"/>
          <a:srcRect r="60294"/>
          <a:stretch>
            <a:fillRect/>
          </a:stretch>
        </p:blipFill>
        <p:spPr bwMode="auto">
          <a:xfrm>
            <a:off x="4286250" y="928688"/>
            <a:ext cx="3857625" cy="211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图片 6" descr="1430719973_615438.png"/>
          <p:cNvPicPr>
            <a:picLocks noChangeAspect="1"/>
          </p:cNvPicPr>
          <p:nvPr/>
        </p:nvPicPr>
        <p:blipFill>
          <a:blip r:embed="rId3" cstate="print"/>
          <a:srcRect r="75781"/>
          <a:stretch>
            <a:fillRect/>
          </a:stretch>
        </p:blipFill>
        <p:spPr bwMode="auto">
          <a:xfrm>
            <a:off x="6500813" y="3500438"/>
            <a:ext cx="2214562" cy="96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pop04042701_02">
            <a:hlinkClick r:id="rId1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4535517"/>
            <a:ext cx="1785949" cy="189387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9" name="Picture 6" descr="Img22196384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4500594"/>
            <a:ext cx="1759401" cy="214311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图片 4" descr="013000002461401223846207054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6314" y="-24"/>
            <a:ext cx="3786214" cy="35718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6" name="矩形 5"/>
          <p:cNvSpPr/>
          <p:nvPr/>
        </p:nvSpPr>
        <p:spPr>
          <a:xfrm>
            <a:off x="500063" y="3703638"/>
            <a:ext cx="8358187" cy="8683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　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</a:rPr>
              <a:t>杨绛，生于1911年，钱钟书夫人，本名杨季康，著名的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</a:rPr>
              <a:t>作家、评论家、翻译家、学者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7" name="图片 6" descr="CCFDC226718D893342919FB17B35ADA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378596">
            <a:off x="737627" y="190447"/>
            <a:ext cx="3643338" cy="32243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4" descr="1179297054_b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388" y="4437057"/>
            <a:ext cx="2071701" cy="242094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6391" name="图片 10" descr="859376001430730970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001000" y="6000750"/>
            <a:ext cx="785813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 descr="a0000362688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85813" y="4786313"/>
            <a:ext cx="1714500" cy="20002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pic>
        <p:nvPicPr>
          <p:cNvPr id="13" name="图片 12" descr="a0000362688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000100" y="4643446"/>
            <a:ext cx="2071701" cy="200024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034" y="2214554"/>
            <a:ext cx="8286808" cy="3293209"/>
          </a:xfrm>
          <a:prstGeom prst="rect">
            <a:avLst/>
          </a:prstGeom>
        </p:spPr>
        <p:style>
          <a:lnRef idx="3">
            <a:schemeClr val="lt1"/>
          </a:lnRef>
          <a:fillRef idx="1003">
            <a:schemeClr val="dk2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绛</a:t>
            </a:r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 ） 　　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骷髅　</a:t>
            </a:r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  ）　取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缔</a:t>
            </a:r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　　）</a:t>
            </a:r>
            <a:r>
              <a:rPr lang="zh-CN" altLang="en-US" sz="4000" b="1" dirty="0">
                <a:solidFill>
                  <a:schemeClr val="bg1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 　　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滞</a:t>
            </a:r>
            <a:r>
              <a:rPr lang="zh-CN" altLang="en-US" sz="4000" b="1" dirty="0">
                <a:solidFill>
                  <a:schemeClr val="bg1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笨　</a:t>
            </a:r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　 ）   </a:t>
            </a:r>
            <a:endParaRPr lang="en-US" altLang="zh-CN" sz="4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愧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怍</a:t>
            </a:r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 ）　　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惶</a:t>
            </a:r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恐　（      ）  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绷　</a:t>
            </a:r>
            <a:r>
              <a:rPr lang="en-US" altLang="zh-CN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     </a:t>
            </a:r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en-US" altLang="zh-CN" sz="4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412" name="组合 10"/>
          <p:cNvGrpSpPr/>
          <p:nvPr/>
        </p:nvGrpSpPr>
        <p:grpSpPr bwMode="auto">
          <a:xfrm>
            <a:off x="1500188" y="2166938"/>
            <a:ext cx="7286625" cy="3190875"/>
            <a:chOff x="3000364" y="1142984"/>
            <a:chExt cx="7286676" cy="3190892"/>
          </a:xfrm>
        </p:grpSpPr>
        <p:sp>
          <p:nvSpPr>
            <p:cNvPr id="17414" name="Text Box 1032"/>
            <p:cNvSpPr txBox="1">
              <a:spLocks noChangeArrowheads="1"/>
            </p:cNvSpPr>
            <p:nvPr/>
          </p:nvSpPr>
          <p:spPr bwMode="auto">
            <a:xfrm>
              <a:off x="3714744" y="1928802"/>
              <a:ext cx="845103" cy="7694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4400" b="1">
                  <a:solidFill>
                    <a:srgbClr val="FF0000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dì </a:t>
              </a:r>
              <a:endParaRPr lang="en-US" altLang="zh-CN" sz="4400" b="1">
                <a:solidFill>
                  <a:srgbClr val="FF0000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7415" name="Text Box 1033"/>
            <p:cNvSpPr txBox="1">
              <a:spLocks noChangeArrowheads="1"/>
            </p:cNvSpPr>
            <p:nvPr/>
          </p:nvSpPr>
          <p:spPr bwMode="auto">
            <a:xfrm>
              <a:off x="8112162" y="1166802"/>
              <a:ext cx="1817688" cy="7620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0066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4400" b="1">
                  <a:solidFill>
                    <a:srgbClr val="FF0000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kūlóu </a:t>
              </a:r>
              <a:endParaRPr lang="en-US" altLang="zh-CN" sz="4400" b="1">
                <a:solidFill>
                  <a:srgbClr val="FF0000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7416" name="Text Box 1034"/>
            <p:cNvSpPr txBox="1">
              <a:spLocks noChangeArrowheads="1"/>
            </p:cNvSpPr>
            <p:nvPr/>
          </p:nvSpPr>
          <p:spPr bwMode="auto">
            <a:xfrm>
              <a:off x="8358214" y="2071678"/>
              <a:ext cx="1079500" cy="7620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4400" b="1">
                  <a:solidFill>
                    <a:srgbClr val="FF0000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zhì </a:t>
              </a:r>
              <a:endParaRPr lang="en-US" altLang="zh-CN" sz="4400" b="1">
                <a:solidFill>
                  <a:srgbClr val="FF0000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7417" name="Text Box 1035"/>
            <p:cNvSpPr txBox="1">
              <a:spLocks noChangeArrowheads="1"/>
            </p:cNvSpPr>
            <p:nvPr/>
          </p:nvSpPr>
          <p:spPr bwMode="auto">
            <a:xfrm>
              <a:off x="3714744" y="2714620"/>
              <a:ext cx="1368425" cy="14319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just"/>
              <a:r>
                <a:rPr lang="en-US" altLang="zh-CN" sz="4400" b="1">
                  <a:solidFill>
                    <a:srgbClr val="FF0000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zuò</a:t>
              </a:r>
              <a:endParaRPr lang="en-US" altLang="zh-CN" sz="4400" b="1">
                <a:solidFill>
                  <a:srgbClr val="FF0000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  <a:p>
              <a:endParaRPr lang="zh-CN" altLang="en-US" sz="4400" b="1">
                <a:solidFill>
                  <a:srgbClr val="FF0000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7418" name="Text Box 1036"/>
            <p:cNvSpPr txBox="1">
              <a:spLocks noChangeArrowheads="1"/>
            </p:cNvSpPr>
            <p:nvPr/>
          </p:nvSpPr>
          <p:spPr bwMode="auto">
            <a:xfrm>
              <a:off x="8269327" y="2786058"/>
              <a:ext cx="2017713" cy="7620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latin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4400" b="1">
                  <a:solidFill>
                    <a:srgbClr val="FF0000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huáng </a:t>
              </a:r>
              <a:endParaRPr lang="en-US" altLang="zh-CN" sz="4400" b="1">
                <a:solidFill>
                  <a:srgbClr val="FF0000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7419" name="Rectangle 1039"/>
            <p:cNvSpPr>
              <a:spLocks noChangeArrowheads="1"/>
            </p:cNvSpPr>
            <p:nvPr/>
          </p:nvSpPr>
          <p:spPr bwMode="auto">
            <a:xfrm flipH="1">
              <a:off x="3214678" y="3571876"/>
              <a:ext cx="2233613" cy="7620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400" b="1">
                  <a:solidFill>
                    <a:srgbClr val="FF0000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bēng</a:t>
              </a:r>
              <a:endParaRPr lang="en-US" altLang="zh-CN" sz="4400" b="1">
                <a:solidFill>
                  <a:srgbClr val="FF0000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7420" name="Text Box 1040"/>
            <p:cNvSpPr txBox="1">
              <a:spLocks noChangeArrowheads="1"/>
            </p:cNvSpPr>
            <p:nvPr/>
          </p:nvSpPr>
          <p:spPr bwMode="auto">
            <a:xfrm>
              <a:off x="3000364" y="1142984"/>
              <a:ext cx="1579563" cy="7620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4400" b="1">
                  <a:solidFill>
                    <a:srgbClr val="FF0000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jiàng </a:t>
              </a:r>
              <a:endParaRPr lang="en-US" altLang="zh-CN" sz="4400" b="1">
                <a:solidFill>
                  <a:srgbClr val="FF0000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</p:grpSp>
      <p:pic>
        <p:nvPicPr>
          <p:cNvPr id="17413" name="图片 9" descr="1430724955_497750.png"/>
          <p:cNvPicPr>
            <a:picLocks noChangeAspect="1"/>
          </p:cNvPicPr>
          <p:nvPr/>
        </p:nvPicPr>
        <p:blipFill>
          <a:blip r:embed="rId1" cstate="print"/>
          <a:srcRect r="58400"/>
          <a:stretch>
            <a:fillRect/>
          </a:stretch>
        </p:blipFill>
        <p:spPr bwMode="auto">
          <a:xfrm>
            <a:off x="857250" y="357188"/>
            <a:ext cx="3143250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57224" y="1071546"/>
            <a:ext cx="4929222" cy="571504"/>
          </a:xfrm>
          <a:prstGeom prst="rect">
            <a:avLst/>
          </a:prstGeom>
          <a:solidFill>
            <a:schemeClr val="tx2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>
                <a:solidFill>
                  <a:srgbClr val="FFFF00"/>
                </a:solidFill>
              </a:rPr>
              <a:t>一、</a:t>
            </a:r>
            <a:r>
              <a:rPr lang="zh-CN" altLang="en-US" sz="4000" b="1" dirty="0">
                <a:solidFill>
                  <a:srgbClr val="FFFF00"/>
                </a:solidFill>
              </a:rPr>
              <a:t>走近老王的生活</a:t>
            </a:r>
            <a:endParaRPr lang="zh-CN" altLang="en-US" sz="4000" b="1" dirty="0">
              <a:solidFill>
                <a:srgbClr val="FFFF00"/>
              </a:solidFill>
            </a:endParaRPr>
          </a:p>
        </p:txBody>
      </p:sp>
      <p:sp>
        <p:nvSpPr>
          <p:cNvPr id="18436" name="矩形 2"/>
          <p:cNvSpPr>
            <a:spLocks noChangeArrowheads="1"/>
          </p:cNvSpPr>
          <p:nvPr/>
        </p:nvSpPr>
        <p:spPr bwMode="auto">
          <a:xfrm>
            <a:off x="2286000" y="2571750"/>
            <a:ext cx="4821238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FFFF00"/>
                </a:solidFill>
                <a:latin typeface="Calibri" panose="020F0502020204030204" pitchFamily="34" charset="0"/>
              </a:rPr>
              <a:t>了解他的悲苦</a:t>
            </a:r>
            <a:endParaRPr lang="zh-CN" altLang="en-US" sz="60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71472" y="500042"/>
            <a:ext cx="5572164" cy="857256"/>
          </a:xfrm>
          <a:prstGeom prst="rect">
            <a:avLst/>
          </a:prstGeom>
          <a:solidFill>
            <a:schemeClr val="tx2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FFF00"/>
                </a:solidFill>
              </a:rPr>
              <a:t>走近老王的生活</a:t>
            </a:r>
            <a:r>
              <a:rPr lang="en-US" altLang="zh-CN" sz="2800" b="1" dirty="0">
                <a:solidFill>
                  <a:srgbClr val="FFFF00"/>
                </a:solidFill>
              </a:rPr>
              <a:t>——</a:t>
            </a:r>
            <a:r>
              <a:rPr lang="zh-CN" altLang="en-US" sz="2800" b="1" dirty="0">
                <a:solidFill>
                  <a:srgbClr val="FFFF00"/>
                </a:solidFill>
              </a:rPr>
              <a:t>了解他的悲苦</a:t>
            </a:r>
            <a:endParaRPr lang="zh-CN" altLang="en-US" sz="2800" b="1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00188" y="4416425"/>
            <a:ext cx="2071687" cy="5842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1"/>
                </a:solidFill>
              </a:rPr>
              <a:t>身体不幸</a:t>
            </a:r>
            <a:endParaRPr lang="en-US" altLang="zh-CN" sz="32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00188" y="2916238"/>
            <a:ext cx="1981200" cy="5842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1"/>
                </a:solidFill>
              </a:rPr>
              <a:t>家庭不幸</a:t>
            </a:r>
            <a:endParaRPr lang="en-US" altLang="zh-CN" sz="32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57325" y="1785938"/>
            <a:ext cx="2114550" cy="5842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1"/>
                </a:solidFill>
              </a:rPr>
              <a:t>职业不幸　　　</a:t>
            </a:r>
            <a:endParaRPr lang="en-US" altLang="zh-CN" sz="32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00188" y="5273675"/>
            <a:ext cx="2071687" cy="5842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1"/>
                </a:solidFill>
              </a:rPr>
              <a:t>处境不幸</a:t>
            </a:r>
            <a:endParaRPr lang="en-US" altLang="zh-CN" sz="3200" dirty="0">
              <a:solidFill>
                <a:schemeClr val="bg1"/>
              </a:solidFill>
            </a:endParaRPr>
          </a:p>
        </p:txBody>
      </p:sp>
      <p:grpSp>
        <p:nvGrpSpPr>
          <p:cNvPr id="2" name="组合 16"/>
          <p:cNvGrpSpPr/>
          <p:nvPr/>
        </p:nvGrpSpPr>
        <p:grpSpPr bwMode="auto">
          <a:xfrm>
            <a:off x="4071938" y="1571625"/>
            <a:ext cx="4500562" cy="923925"/>
            <a:chOff x="4071934" y="1571612"/>
            <a:chExt cx="4500594" cy="923330"/>
          </a:xfrm>
        </p:grpSpPr>
        <p:sp>
          <p:nvSpPr>
            <p:cNvPr id="10" name="右箭头 9"/>
            <p:cNvSpPr/>
            <p:nvPr/>
          </p:nvSpPr>
          <p:spPr>
            <a:xfrm>
              <a:off x="4071934" y="1928570"/>
              <a:ext cx="1000132" cy="28556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605049" y="1571612"/>
              <a:ext cx="2967479" cy="923330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zh-CN" altLang="en-US" sz="5400" b="1" dirty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</a:rPr>
                <a:t>贫苦无助</a:t>
              </a:r>
              <a:endParaRPr lang="zh-CN" altLang="en-US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17"/>
          <p:cNvGrpSpPr/>
          <p:nvPr/>
        </p:nvGrpSpPr>
        <p:grpSpPr bwMode="auto">
          <a:xfrm>
            <a:off x="4071938" y="2790825"/>
            <a:ext cx="4572000" cy="923925"/>
            <a:chOff x="4071934" y="2791422"/>
            <a:chExt cx="4572032" cy="923330"/>
          </a:xfrm>
        </p:grpSpPr>
        <p:sp>
          <p:nvSpPr>
            <p:cNvPr id="12" name="右箭头 11"/>
            <p:cNvSpPr/>
            <p:nvPr/>
          </p:nvSpPr>
          <p:spPr>
            <a:xfrm>
              <a:off x="4071934" y="3143620"/>
              <a:ext cx="1000132" cy="28556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5676487" y="2791422"/>
              <a:ext cx="2967479" cy="923330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zh-CN" altLang="en-US" sz="5400" b="1" dirty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</a:rPr>
                <a:t>孤苦无依</a:t>
              </a:r>
              <a:endParaRPr lang="zh-CN" altLang="en-US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7" name="组合 17"/>
          <p:cNvGrpSpPr/>
          <p:nvPr/>
        </p:nvGrpSpPr>
        <p:grpSpPr bwMode="auto">
          <a:xfrm>
            <a:off x="4214813" y="4429125"/>
            <a:ext cx="4395787" cy="923925"/>
            <a:chOff x="4071934" y="2791421"/>
            <a:chExt cx="4396270" cy="922735"/>
          </a:xfrm>
        </p:grpSpPr>
        <p:sp>
          <p:nvSpPr>
            <p:cNvPr id="18" name="右箭头 17"/>
            <p:cNvSpPr/>
            <p:nvPr/>
          </p:nvSpPr>
          <p:spPr>
            <a:xfrm>
              <a:off x="4071934" y="3143392"/>
              <a:ext cx="1000235" cy="28538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5500704" y="2791421"/>
              <a:ext cx="2967500" cy="92273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zh-CN" altLang="en-US" sz="5400" b="1" dirty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</a:rPr>
                <a:t>凄苦无奈</a:t>
              </a:r>
              <a:endParaRPr lang="zh-CN" altLang="en-US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85852" y="1071546"/>
            <a:ext cx="5429288" cy="857256"/>
          </a:xfrm>
          <a:prstGeom prst="rect">
            <a:avLst/>
          </a:prstGeom>
          <a:solidFill>
            <a:schemeClr val="tx2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>
                <a:solidFill>
                  <a:srgbClr val="FFFF00"/>
                </a:solidFill>
              </a:rPr>
              <a:t>二、走进</a:t>
            </a:r>
            <a:r>
              <a:rPr lang="zh-CN" altLang="en-US" sz="4000" b="1" dirty="0">
                <a:solidFill>
                  <a:srgbClr val="FFFF00"/>
                </a:solidFill>
              </a:rPr>
              <a:t>老王的内心</a:t>
            </a:r>
            <a:endParaRPr lang="zh-CN" altLang="en-US" sz="4000" b="1" dirty="0">
              <a:solidFill>
                <a:srgbClr val="FFFF00"/>
              </a:solidFill>
            </a:endParaRPr>
          </a:p>
        </p:txBody>
      </p:sp>
      <p:sp>
        <p:nvSpPr>
          <p:cNvPr id="20484" name="矩形 3"/>
          <p:cNvSpPr>
            <a:spLocks noChangeArrowheads="1"/>
          </p:cNvSpPr>
          <p:nvPr/>
        </p:nvSpPr>
        <p:spPr bwMode="auto">
          <a:xfrm>
            <a:off x="2894013" y="2841625"/>
            <a:ext cx="4821237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FFFF00"/>
                </a:solidFill>
                <a:latin typeface="Calibri" panose="020F0502020204030204" pitchFamily="34" charset="0"/>
              </a:rPr>
              <a:t>体察他的善良</a:t>
            </a:r>
            <a:endParaRPr lang="zh-CN" altLang="en-US" sz="60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96" y="428604"/>
            <a:ext cx="6143668" cy="857256"/>
          </a:xfrm>
          <a:prstGeom prst="rect">
            <a:avLst/>
          </a:prstGeom>
          <a:solidFill>
            <a:schemeClr val="tx2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FFFF00"/>
                </a:solidFill>
              </a:rPr>
              <a:t>1.</a:t>
            </a:r>
            <a:r>
              <a:rPr lang="zh-CN" altLang="en-US" sz="2800" b="1" dirty="0">
                <a:solidFill>
                  <a:srgbClr val="FFFF00"/>
                </a:solidFill>
              </a:rPr>
              <a:t>走进老王的内心</a:t>
            </a:r>
            <a:r>
              <a:rPr lang="en-US" altLang="zh-CN" sz="2800" b="1" dirty="0">
                <a:solidFill>
                  <a:srgbClr val="FFFF00"/>
                </a:solidFill>
              </a:rPr>
              <a:t>——</a:t>
            </a:r>
            <a:r>
              <a:rPr lang="zh-CN" altLang="en-US" sz="2800" b="1" dirty="0">
                <a:solidFill>
                  <a:srgbClr val="FFFF00"/>
                </a:solidFill>
              </a:rPr>
              <a:t>体察他的善良</a:t>
            </a:r>
            <a:endParaRPr lang="zh-CN" altLang="en-US" sz="2800" b="1" dirty="0">
              <a:solidFill>
                <a:srgbClr val="FFFF00"/>
              </a:solidFill>
            </a:endParaRPr>
          </a:p>
        </p:txBody>
      </p:sp>
      <p:sp>
        <p:nvSpPr>
          <p:cNvPr id="21508" name="TextBox 3"/>
          <p:cNvSpPr txBox="1">
            <a:spLocks noChangeArrowheads="1"/>
          </p:cNvSpPr>
          <p:nvPr/>
        </p:nvSpPr>
        <p:spPr bwMode="auto">
          <a:xfrm>
            <a:off x="2503488" y="1857375"/>
            <a:ext cx="1211262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Calibri" panose="020F0502020204030204" pitchFamily="34" charset="0"/>
              </a:rPr>
              <a:t>送冰</a:t>
            </a:r>
            <a:endParaRPr lang="zh-CN" altLang="en-US" sz="40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1509" name="TextBox 4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2574925" y="3006725"/>
            <a:ext cx="1211263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Calibri" panose="020F0502020204030204" pitchFamily="34" charset="0"/>
              </a:rPr>
              <a:t>送人</a:t>
            </a:r>
            <a:endParaRPr lang="zh-CN" altLang="en-US" sz="4000">
              <a:solidFill>
                <a:srgbClr val="FFFF00"/>
              </a:solidFill>
              <a:latin typeface="Calibri" panose="020F0502020204030204" pitchFamily="34" charset="0"/>
            </a:endParaRPr>
          </a:p>
        </p:txBody>
      </p:sp>
      <p:sp>
        <p:nvSpPr>
          <p:cNvPr id="21510" name="TextBox 5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2524125" y="4149725"/>
            <a:ext cx="3262313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Calibri" panose="020F0502020204030204" pitchFamily="34" charset="0"/>
              </a:rPr>
              <a:t>送香油、鸡蛋</a:t>
            </a:r>
            <a:endParaRPr lang="zh-CN" altLang="en-US" sz="40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1069</Words>
  <Application>WPS 演示</Application>
  <PresentationFormat>全屏显示(4:3)</PresentationFormat>
  <Paragraphs>111</Paragraphs>
  <Slides>23</Slides>
  <Notes>0</Notes>
  <HiddenSlides>0</HiddenSlides>
  <MMClips>3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华文行楷</vt:lpstr>
      <vt:lpstr>黑体</vt:lpstr>
      <vt:lpstr>Dotum</vt:lpstr>
      <vt:lpstr>Times New Roman</vt:lpstr>
      <vt:lpstr>微软雅黑</vt:lpstr>
      <vt:lpstr>Arial Unicode MS</vt:lpstr>
      <vt:lpstr>楷体_GB2312</vt:lpstr>
      <vt:lpstr>华文行楷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夏冰冰</cp:lastModifiedBy>
  <cp:revision>语文备课大师【全免费】</cp:revision>
  <dcterms:created xsi:type="dcterms:W3CDTF">2015-05-04T02:49:00Z</dcterms:created>
  <dcterms:modified xsi:type="dcterms:W3CDTF">2018-03-14T11:00:50Z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