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9"/>
  </p:notes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59" r:id="rId3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00475" y="9348788"/>
            <a:ext cx="29083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3789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/>
          </p:cNvSpPr>
          <p:nvPr>
            <p:ph type="body"/>
          </p:nvPr>
        </p:nvSpPr>
        <p:spPr>
          <a:xfrm>
            <a:off x="895350" y="4675188"/>
            <a:ext cx="4919663" cy="442912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00475" y="9348788"/>
            <a:ext cx="29083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3993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9939" name="Rectangle 3"/>
          <p:cNvSpPr>
            <a:spLocks noGrp="1"/>
          </p:cNvSpPr>
          <p:nvPr>
            <p:ph type="body"/>
          </p:nvPr>
        </p:nvSpPr>
        <p:spPr>
          <a:xfrm>
            <a:off x="895350" y="4675188"/>
            <a:ext cx="4919663" cy="442912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00475" y="9348788"/>
            <a:ext cx="29083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4198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1987" name="Rectangle 3"/>
          <p:cNvSpPr>
            <a:spLocks noGrp="1"/>
          </p:cNvSpPr>
          <p:nvPr>
            <p:ph type="body"/>
          </p:nvPr>
        </p:nvSpPr>
        <p:spPr>
          <a:xfrm>
            <a:off x="895350" y="4675188"/>
            <a:ext cx="4919663" cy="442912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00475" y="9348788"/>
            <a:ext cx="29083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4403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4035" name="Rectangle 3"/>
          <p:cNvSpPr>
            <a:spLocks noGrp="1"/>
          </p:cNvSpPr>
          <p:nvPr>
            <p:ph type="body"/>
          </p:nvPr>
        </p:nvSpPr>
        <p:spPr>
          <a:xfrm>
            <a:off x="895350" y="4675188"/>
            <a:ext cx="4919663" cy="442912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00475" y="9348788"/>
            <a:ext cx="29083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4813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8131" name="Rectangle 3"/>
          <p:cNvSpPr>
            <a:spLocks noGrp="1"/>
          </p:cNvSpPr>
          <p:nvPr>
            <p:ph type="body"/>
          </p:nvPr>
        </p:nvSpPr>
        <p:spPr>
          <a:xfrm>
            <a:off x="671513" y="4675188"/>
            <a:ext cx="5367337" cy="442912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00475" y="9348788"/>
            <a:ext cx="29083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5017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0179" name="Rectangle 3"/>
          <p:cNvSpPr>
            <a:spLocks noGrp="1"/>
          </p:cNvSpPr>
          <p:nvPr>
            <p:ph type="body"/>
          </p:nvPr>
        </p:nvSpPr>
        <p:spPr>
          <a:xfrm>
            <a:off x="671513" y="4675188"/>
            <a:ext cx="5367337" cy="442912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2.wav"/><Relationship Id="rId1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.png"/><Relationship Id="rId2" Type="http://schemas.openxmlformats.org/officeDocument/2006/relationships/image" Target="../media/image9.GIF"/><Relationship Id="rId1" Type="http://schemas.openxmlformats.org/officeDocument/2006/relationships/hyperlink" Target="http://www.dabaoku.com/gif/001/imagepage/image1.ht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4.wav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5.wav"/><Relationship Id="rId1" Type="http://schemas.openxmlformats.org/officeDocument/2006/relationships/audio" Target="../media/audio2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6" name="文本框 58375"/>
          <p:cNvSpPr txBox="1"/>
          <p:nvPr/>
        </p:nvSpPr>
        <p:spPr>
          <a:xfrm>
            <a:off x="611188" y="3759200"/>
            <a:ext cx="5976937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从以上两个算式你能从中发现什么</a:t>
            </a:r>
            <a:r>
              <a:rPr lang="en-US" altLang="zh-CN" sz="2800" b="1">
                <a:latin typeface="Arial" panose="020B0604020202020204" pitchFamily="34" charset="0"/>
                <a:ea typeface="华文中宋" panose="02010600040101010101" pitchFamily="2" charset="-122"/>
              </a:rPr>
              <a:t>?</a:t>
            </a:r>
            <a:endParaRPr lang="en-US" altLang="zh-CN" sz="2800" b="1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8378" name="文本框 58377"/>
          <p:cNvSpPr txBox="1"/>
          <p:nvPr/>
        </p:nvSpPr>
        <p:spPr>
          <a:xfrm>
            <a:off x="611188" y="4278313"/>
            <a:ext cx="8064500" cy="1371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异号两数相加,取绝对值较大的加数的符号，并用较大的绝对值减去较小的绝对值.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21507" name="组合 58385"/>
          <p:cNvGrpSpPr/>
          <p:nvPr/>
        </p:nvGrpSpPr>
        <p:grpSpPr>
          <a:xfrm>
            <a:off x="1724025" y="1311275"/>
            <a:ext cx="3673475" cy="1919288"/>
            <a:chOff x="975" y="337"/>
            <a:chExt cx="2314" cy="1209"/>
          </a:xfrm>
        </p:grpSpPr>
        <p:sp>
          <p:nvSpPr>
            <p:cNvPr id="21508" name="文本框 58378"/>
            <p:cNvSpPr txBox="1"/>
            <p:nvPr/>
          </p:nvSpPr>
          <p:spPr>
            <a:xfrm>
              <a:off x="975" y="663"/>
              <a:ext cx="2041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3366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(</a:t>
              </a: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</a:rPr>
                <a:t>+2</a:t>
              </a:r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)+(</a:t>
              </a:r>
              <a:r>
                <a:rPr lang="en-US" altLang="zh-CN" sz="36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6</a:t>
              </a:r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)=</a:t>
              </a:r>
              <a:endParaRPr lang="en-US" altLang="zh-CN" sz="36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09" name="矩形 58379"/>
            <p:cNvSpPr/>
            <p:nvPr/>
          </p:nvSpPr>
          <p:spPr>
            <a:xfrm>
              <a:off x="2838" y="625"/>
              <a:ext cx="451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4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10" name="矩形 58380"/>
            <p:cNvSpPr/>
            <p:nvPr/>
          </p:nvSpPr>
          <p:spPr>
            <a:xfrm>
              <a:off x="1336" y="1143"/>
              <a:ext cx="1419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(</a:t>
              </a: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</a:rPr>
                <a:t>-3</a:t>
              </a:r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)+(</a:t>
              </a:r>
              <a:r>
                <a:rPr lang="en-US" altLang="zh-CN" sz="36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5</a:t>
              </a:r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)=</a:t>
              </a:r>
              <a:endParaRPr lang="en-US" altLang="zh-CN" sz="36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11" name="矩形 58381"/>
            <p:cNvSpPr/>
            <p:nvPr/>
          </p:nvSpPr>
          <p:spPr>
            <a:xfrm>
              <a:off x="2846" y="1143"/>
              <a:ext cx="443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2</a:t>
              </a:r>
              <a:endParaRPr lang="en-US" altLang="zh-CN" sz="36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12" name="文本框 58382"/>
            <p:cNvSpPr txBox="1"/>
            <p:nvPr/>
          </p:nvSpPr>
          <p:spPr>
            <a:xfrm>
              <a:off x="1256" y="337"/>
              <a:ext cx="57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66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加数</a:t>
              </a:r>
              <a:endParaRPr lang="zh-CN" altLang="en-US" sz="28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3" name="文本框 58383"/>
            <p:cNvSpPr txBox="1"/>
            <p:nvPr/>
          </p:nvSpPr>
          <p:spPr>
            <a:xfrm>
              <a:off x="2909" y="337"/>
              <a:ext cx="3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66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和</a:t>
              </a:r>
              <a:endParaRPr lang="zh-CN" altLang="en-US" sz="28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文本框 58384"/>
            <p:cNvSpPr txBox="1"/>
            <p:nvPr/>
          </p:nvSpPr>
          <p:spPr>
            <a:xfrm>
              <a:off x="1968" y="337"/>
              <a:ext cx="59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66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加数</a:t>
              </a:r>
              <a:endParaRPr lang="zh-CN" altLang="en-US" sz="28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/>
      <p:bldP spid="5837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44040"/>
          <p:cNvSpPr txBox="1"/>
          <p:nvPr/>
        </p:nvSpPr>
        <p:spPr>
          <a:xfrm>
            <a:off x="2916238" y="2565400"/>
            <a:ext cx="10080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文本框 44041"/>
          <p:cNvSpPr txBox="1"/>
          <p:nvPr/>
        </p:nvSpPr>
        <p:spPr>
          <a:xfrm>
            <a:off x="6804025" y="2565400"/>
            <a:ext cx="8651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44042"/>
          <p:cNvSpPr txBox="1"/>
          <p:nvPr/>
        </p:nvSpPr>
        <p:spPr>
          <a:xfrm>
            <a:off x="4787900" y="2060575"/>
            <a:ext cx="5021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(2)  (+ 2) + (- 2) =___;</a:t>
            </a:r>
            <a:endParaRPr lang="en-US" altLang="zh-CN" sz="3200" b="1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32" name="矩形 44043"/>
          <p:cNvSpPr/>
          <p:nvPr/>
        </p:nvSpPr>
        <p:spPr>
          <a:xfrm>
            <a:off x="468313" y="1989138"/>
            <a:ext cx="42846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(1)  (- 4</a:t>
            </a:r>
            <a:r>
              <a:rPr lang="en-US" altLang="zh-CN" sz="3200" b="1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) + (+ 4)=___;</a:t>
            </a:r>
            <a:endParaRPr lang="en-US" altLang="zh-CN" sz="3200" b="1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44045" name="矩形 44044"/>
          <p:cNvSpPr/>
          <p:nvPr/>
        </p:nvSpPr>
        <p:spPr>
          <a:xfrm>
            <a:off x="3995738" y="1989138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0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44046" name="矩形 44045"/>
          <p:cNvSpPr/>
          <p:nvPr/>
        </p:nvSpPr>
        <p:spPr>
          <a:xfrm>
            <a:off x="8137525" y="2060575"/>
            <a:ext cx="4095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0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35" name="矩形 44046"/>
          <p:cNvSpPr/>
          <p:nvPr/>
        </p:nvSpPr>
        <p:spPr>
          <a:xfrm>
            <a:off x="4859338" y="2852738"/>
            <a:ext cx="39989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(4)  ( +4 ) + 0 =___.</a:t>
            </a:r>
            <a:endParaRPr lang="en-US" altLang="zh-CN" sz="3200" b="1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36" name="矩形 44047"/>
          <p:cNvSpPr/>
          <p:nvPr/>
        </p:nvSpPr>
        <p:spPr>
          <a:xfrm>
            <a:off x="684213" y="2852738"/>
            <a:ext cx="40338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(3)  ( - 3 ) + 0 =____;</a:t>
            </a:r>
            <a:endParaRPr lang="en-US" altLang="zh-CN" sz="3200" b="1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44049" name="矩形 44048"/>
          <p:cNvSpPr/>
          <p:nvPr/>
        </p:nvSpPr>
        <p:spPr>
          <a:xfrm>
            <a:off x="3563938" y="2781300"/>
            <a:ext cx="6572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- 3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44050" name="矩形 44049"/>
          <p:cNvSpPr/>
          <p:nvPr/>
        </p:nvSpPr>
        <p:spPr>
          <a:xfrm>
            <a:off x="7740650" y="28527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+4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39" name="矩形 44078"/>
          <p:cNvSpPr/>
          <p:nvPr/>
        </p:nvSpPr>
        <p:spPr>
          <a:xfrm>
            <a:off x="684213" y="3916363"/>
            <a:ext cx="777081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由此,你又能发现有理数相加有哪些运算规律吗？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44082" name="文本框 44081">
            <a:hlinkClick r:id="rId1" action="ppaction://hlinksldjump"/>
          </p:cNvPr>
          <p:cNvSpPr txBox="1"/>
          <p:nvPr/>
        </p:nvSpPr>
        <p:spPr>
          <a:xfrm>
            <a:off x="684213" y="5368925"/>
            <a:ext cx="5249862" cy="517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一个数同零相加，仍得这个数。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44083" name="文本框 44082">
            <a:hlinkClick r:id="rId1" action="ppaction://hlinksldjump"/>
          </p:cNvPr>
          <p:cNvSpPr txBox="1"/>
          <p:nvPr/>
        </p:nvSpPr>
        <p:spPr>
          <a:xfrm>
            <a:off x="684213" y="4727575"/>
            <a:ext cx="6791325" cy="517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互为相反数的两个数相加，和为零.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542" name="文本框 44084"/>
          <p:cNvSpPr txBox="1"/>
          <p:nvPr/>
        </p:nvSpPr>
        <p:spPr>
          <a:xfrm>
            <a:off x="792163" y="1190625"/>
            <a:ext cx="77708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你能模仿小企鹅的运动方法，完成下列算式吗？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2543" name="文本框 44087"/>
          <p:cNvSpPr txBox="1"/>
          <p:nvPr/>
        </p:nvSpPr>
        <p:spPr>
          <a:xfrm>
            <a:off x="3419475" y="198913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4" name="文本框 44088"/>
          <p:cNvSpPr txBox="1"/>
          <p:nvPr/>
        </p:nvSpPr>
        <p:spPr>
          <a:xfrm>
            <a:off x="7272338" y="1990725"/>
            <a:ext cx="8651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5" grpId="0"/>
      <p:bldP spid="44046" grpId="0"/>
      <p:bldP spid="44049" grpId="0"/>
      <p:bldP spid="44050" grpId="0"/>
      <p:bldP spid="4408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2531"/>
          <p:cNvSpPr txBox="1"/>
          <p:nvPr/>
        </p:nvSpPr>
        <p:spPr>
          <a:xfrm>
            <a:off x="1571625" y="1184275"/>
            <a:ext cx="6192838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有理数的加法法则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554" name="文本框 22532"/>
          <p:cNvSpPr txBox="1"/>
          <p:nvPr/>
        </p:nvSpPr>
        <p:spPr>
          <a:xfrm>
            <a:off x="635000" y="2011363"/>
            <a:ext cx="41052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一、同号两数相加：</a:t>
            </a:r>
            <a:endParaRPr lang="zh-CN" altLang="en-US" sz="28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55" name="文本框 22533"/>
          <p:cNvSpPr txBox="1"/>
          <p:nvPr/>
        </p:nvSpPr>
        <p:spPr>
          <a:xfrm>
            <a:off x="635000" y="3371850"/>
            <a:ext cx="5976938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二、绝对值不相等的异号两数相加：</a:t>
            </a:r>
            <a:endParaRPr lang="zh-CN" altLang="en-US" sz="28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56" name="文本框 22534"/>
          <p:cNvSpPr txBox="1"/>
          <p:nvPr/>
        </p:nvSpPr>
        <p:spPr>
          <a:xfrm>
            <a:off x="635000" y="5011738"/>
            <a:ext cx="52578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三、互为相反数的两个数相加：</a:t>
            </a:r>
            <a:endParaRPr lang="zh-CN" altLang="en-US" sz="28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57" name="文本框 22535"/>
          <p:cNvSpPr txBox="1"/>
          <p:nvPr/>
        </p:nvSpPr>
        <p:spPr>
          <a:xfrm>
            <a:off x="635000" y="5746750"/>
            <a:ext cx="41751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四、一个数同零相加：</a:t>
            </a:r>
            <a:endParaRPr lang="zh-CN" altLang="en-US" sz="28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58" name="文本框 22536"/>
          <p:cNvSpPr txBox="1"/>
          <p:nvPr/>
        </p:nvSpPr>
        <p:spPr>
          <a:xfrm>
            <a:off x="1571625" y="2730500"/>
            <a:ext cx="5616575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取相同的符号，并把绝对值相加.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59" name="文本框 22537"/>
          <p:cNvSpPr txBox="1"/>
          <p:nvPr/>
        </p:nvSpPr>
        <p:spPr>
          <a:xfrm>
            <a:off x="1716088" y="3889375"/>
            <a:ext cx="6848475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取绝对值较大的加数的符号，并用较大的绝对值减去较小的绝对值.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60" name="文本框 22538"/>
          <p:cNvSpPr txBox="1"/>
          <p:nvPr/>
        </p:nvSpPr>
        <p:spPr>
          <a:xfrm>
            <a:off x="5578475" y="5011738"/>
            <a:ext cx="1873250" cy="517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得零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561" name="文本框 22539"/>
          <p:cNvSpPr txBox="1"/>
          <p:nvPr/>
        </p:nvSpPr>
        <p:spPr>
          <a:xfrm>
            <a:off x="4468813" y="5746750"/>
            <a:ext cx="2568575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仍得这个数.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68609"/>
          <p:cNvSpPr txBox="1"/>
          <p:nvPr/>
        </p:nvSpPr>
        <p:spPr>
          <a:xfrm>
            <a:off x="633413" y="2782888"/>
            <a:ext cx="5434012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通过有理数加法法则的学习，同学们，你们认为如何进行有理数加法运算呢？</a:t>
            </a:r>
            <a:endParaRPr lang="zh-CN" altLang="en-US" sz="36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68612" name="组合 68611"/>
          <p:cNvGrpSpPr/>
          <p:nvPr/>
        </p:nvGrpSpPr>
        <p:grpSpPr>
          <a:xfrm rot="1166798">
            <a:off x="5508625" y="1700213"/>
            <a:ext cx="2743200" cy="1676400"/>
            <a:chOff x="3504" y="1104"/>
            <a:chExt cx="1728" cy="1056"/>
          </a:xfrm>
        </p:grpSpPr>
        <p:sp>
          <p:nvSpPr>
            <p:cNvPr id="24579" name="云形标注 68612"/>
            <p:cNvSpPr/>
            <p:nvPr/>
          </p:nvSpPr>
          <p:spPr>
            <a:xfrm>
              <a:off x="3504" y="1104"/>
              <a:ext cx="1728" cy="1056"/>
            </a:xfrm>
            <a:prstGeom prst="cloudCallout">
              <a:avLst>
                <a:gd name="adj1" fmla="val 43866"/>
                <a:gd name="adj2" fmla="val 83523"/>
              </a:avLst>
            </a:prstGeom>
            <a:solidFill>
              <a:srgbClr val="FFCC99"/>
            </a:solidFill>
            <a:ln w="12700" cap="sq" cmpd="sng">
              <a:solidFill>
                <a:srgbClr val="FFFF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0" name="文本框 68613"/>
            <p:cNvSpPr txBox="1"/>
            <p:nvPr/>
          </p:nvSpPr>
          <p:spPr>
            <a:xfrm>
              <a:off x="3744" y="1344"/>
              <a:ext cx="1344" cy="442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赶快动脑筋，说说自己的想法？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4581" name="图片 68614" descr="卡通人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480175" y="4194175"/>
            <a:ext cx="2663825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8" name="矩形 69637"/>
          <p:cNvSpPr/>
          <p:nvPr/>
        </p:nvSpPr>
        <p:spPr>
          <a:xfrm rot="-121748">
            <a:off x="766763" y="1862138"/>
            <a:ext cx="4725988" cy="611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 fontAlgn="base"/>
            <a:r>
              <a:rPr lang="zh-CN" altLang="en-US" sz="3600" b="0" strike="noStrike" noProof="1">
                <a:ln w="9525" cap="sq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有理数加法运算步骤：</a:t>
            </a:r>
            <a:endParaRPr lang="zh-CN" altLang="en-US" sz="3600" b="0" strike="noStrike" noProof="1">
              <a:ln w="9525" cap="sq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900113" y="3213100"/>
            <a:ext cx="6335712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、先判断类型（同号、异号等）；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9640" name="文本框 69639"/>
          <p:cNvSpPr txBox="1"/>
          <p:nvPr/>
        </p:nvSpPr>
        <p:spPr>
          <a:xfrm>
            <a:off x="900113" y="4076700"/>
            <a:ext cx="532765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、再确定和的符号；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9641" name="文本框 69640"/>
          <p:cNvSpPr txBox="1"/>
          <p:nvPr/>
        </p:nvSpPr>
        <p:spPr>
          <a:xfrm>
            <a:off x="903288" y="4941888"/>
            <a:ext cx="5689600" cy="519112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、最后进行绝对值的加减运算。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/>
      <p:bldP spid="69640" grpId="0"/>
      <p:bldP spid="696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706" name="组合 29705"/>
          <p:cNvGrpSpPr/>
          <p:nvPr/>
        </p:nvGrpSpPr>
        <p:grpSpPr>
          <a:xfrm>
            <a:off x="17463" y="854075"/>
            <a:ext cx="4557712" cy="6003925"/>
            <a:chOff x="0" y="0"/>
            <a:chExt cx="2892" cy="4320"/>
          </a:xfrm>
        </p:grpSpPr>
        <p:sp>
          <p:nvSpPr>
            <p:cNvPr id="26626" name="矩形 29699"/>
            <p:cNvSpPr/>
            <p:nvPr/>
          </p:nvSpPr>
          <p:spPr>
            <a:xfrm>
              <a:off x="0" y="0"/>
              <a:ext cx="2835" cy="4320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27" name="任意多边形 29701"/>
            <p:cNvSpPr/>
            <p:nvPr/>
          </p:nvSpPr>
          <p:spPr>
            <a:xfrm rot="-5400000">
              <a:off x="2393" y="1469"/>
              <a:ext cx="454" cy="544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9704" name="图片 29703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7688" y="2047875"/>
            <a:ext cx="681037" cy="685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708" name="组合 29707"/>
          <p:cNvGrpSpPr/>
          <p:nvPr/>
        </p:nvGrpSpPr>
        <p:grpSpPr>
          <a:xfrm>
            <a:off x="1963738" y="854075"/>
            <a:ext cx="7129462" cy="6645275"/>
            <a:chOff x="1247" y="538"/>
            <a:chExt cx="4491" cy="4186"/>
          </a:xfrm>
        </p:grpSpPr>
        <p:sp>
          <p:nvSpPr>
            <p:cNvPr id="26630" name="矩形 29700"/>
            <p:cNvSpPr/>
            <p:nvPr/>
          </p:nvSpPr>
          <p:spPr>
            <a:xfrm>
              <a:off x="2835" y="538"/>
              <a:ext cx="2903" cy="3782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1" name="任意多边形 29702"/>
            <p:cNvSpPr/>
            <p:nvPr/>
          </p:nvSpPr>
          <p:spPr>
            <a:xfrm rot="5248413">
              <a:off x="2881" y="1796"/>
              <a:ext cx="453" cy="545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2" name="文本框 29706"/>
            <p:cNvSpPr txBox="1"/>
            <p:nvPr/>
          </p:nvSpPr>
          <p:spPr>
            <a:xfrm>
              <a:off x="1247" y="4320"/>
              <a:ext cx="172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endPara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05" name="云形标注 29704"/>
          <p:cNvSpPr/>
          <p:nvPr/>
        </p:nvSpPr>
        <p:spPr>
          <a:xfrm>
            <a:off x="4786313" y="981075"/>
            <a:ext cx="3668712" cy="1976438"/>
          </a:xfrm>
          <a:prstGeom prst="cloudCallout">
            <a:avLst>
              <a:gd name="adj1" fmla="val -105588"/>
              <a:gd name="adj2" fmla="val 1858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发挥你的聪明才智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若回答问题正确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则可打开一扇门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754063" y="4022725"/>
            <a:ext cx="7635875" cy="2286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6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sz="36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计算</a:t>
            </a: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:</a:t>
            </a:r>
            <a:endParaRPr lang="en-US" altLang="zh-CN" sz="36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(+5)+(+3)           (-5)+(-3)</a:t>
            </a:r>
            <a:endParaRPr lang="en-US" altLang="zh-CN" sz="36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(-11)+(-6)</a:t>
            </a:r>
            <a:endParaRPr lang="en-US" altLang="zh-CN" sz="36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0" name="文本框 29709"/>
          <p:cNvSpPr txBox="1"/>
          <p:nvPr/>
        </p:nvSpPr>
        <p:spPr>
          <a:xfrm>
            <a:off x="3997325" y="4845050"/>
            <a:ext cx="13668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8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7019925" y="4845050"/>
            <a:ext cx="122396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-8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3997325" y="5667375"/>
            <a:ext cx="1368425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-17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6532E-6 L -0.50608 -1.96532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6069E-6 L 0.67934 0.015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bldLvl="0" animBg="1"/>
      <p:bldP spid="29709" grpId="0" bldLvl="0" animBg="1"/>
      <p:bldP spid="29710" grpId="0"/>
      <p:bldP spid="29712" grpId="0"/>
      <p:bldP spid="297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30721"/>
          <p:cNvGrpSpPr/>
          <p:nvPr/>
        </p:nvGrpSpPr>
        <p:grpSpPr>
          <a:xfrm>
            <a:off x="44450" y="854075"/>
            <a:ext cx="4527550" cy="6003925"/>
            <a:chOff x="0" y="538"/>
            <a:chExt cx="2880" cy="3782"/>
          </a:xfrm>
        </p:grpSpPr>
        <p:sp>
          <p:nvSpPr>
            <p:cNvPr id="27650" name="矩形 30722"/>
            <p:cNvSpPr/>
            <p:nvPr/>
          </p:nvSpPr>
          <p:spPr>
            <a:xfrm>
              <a:off x="0" y="538"/>
              <a:ext cx="2835" cy="3782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1" name="任意多边形 30723"/>
            <p:cNvSpPr/>
            <p:nvPr/>
          </p:nvSpPr>
          <p:spPr>
            <a:xfrm rot="-5400000">
              <a:off x="2381" y="1797"/>
              <a:ext cx="454" cy="544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0726" name="组合 30725"/>
          <p:cNvGrpSpPr/>
          <p:nvPr/>
        </p:nvGrpSpPr>
        <p:grpSpPr>
          <a:xfrm>
            <a:off x="1979613" y="854075"/>
            <a:ext cx="7105650" cy="6389688"/>
            <a:chOff x="1247" y="526"/>
            <a:chExt cx="4476" cy="4025"/>
          </a:xfrm>
        </p:grpSpPr>
        <p:sp>
          <p:nvSpPr>
            <p:cNvPr id="27653" name="矩形 30726"/>
            <p:cNvSpPr/>
            <p:nvPr/>
          </p:nvSpPr>
          <p:spPr>
            <a:xfrm>
              <a:off x="2835" y="526"/>
              <a:ext cx="2888" cy="3753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任意多边形 30727"/>
            <p:cNvSpPr/>
            <p:nvPr/>
          </p:nvSpPr>
          <p:spPr>
            <a:xfrm rot="5248413">
              <a:off x="2881" y="1796"/>
              <a:ext cx="453" cy="545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5" name="文本框 30728"/>
            <p:cNvSpPr txBox="1"/>
            <p:nvPr/>
          </p:nvSpPr>
          <p:spPr>
            <a:xfrm>
              <a:off x="1247" y="4320"/>
              <a:ext cx="172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31" name="文本框 30730"/>
          <p:cNvSpPr txBox="1"/>
          <p:nvPr/>
        </p:nvSpPr>
        <p:spPr>
          <a:xfrm>
            <a:off x="611188" y="3933825"/>
            <a:ext cx="8137525" cy="17367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(+5)+(-3)            (-5)+(+3)            </a:t>
            </a:r>
            <a:endParaRPr lang="en-US" altLang="zh-CN" sz="36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(-11)+(+6)                    </a:t>
            </a:r>
            <a:endParaRPr lang="en-US" altLang="zh-CN" sz="36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文本框 30731"/>
          <p:cNvSpPr txBox="1"/>
          <p:nvPr/>
        </p:nvSpPr>
        <p:spPr>
          <a:xfrm>
            <a:off x="3716338" y="4116388"/>
            <a:ext cx="1368425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2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3" name="文本框 30732"/>
          <p:cNvSpPr txBox="1"/>
          <p:nvPr/>
        </p:nvSpPr>
        <p:spPr>
          <a:xfrm>
            <a:off x="7018338" y="4197350"/>
            <a:ext cx="1296987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- 2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4" name="文本框 30733"/>
          <p:cNvSpPr txBox="1"/>
          <p:nvPr/>
        </p:nvSpPr>
        <p:spPr>
          <a:xfrm>
            <a:off x="3903663" y="5030788"/>
            <a:ext cx="2090737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- 5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6532E-6 L -0.50608 -1.96532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6069E-6 L 0.67934 0.0152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 bldLvl="0" animBg="1"/>
      <p:bldP spid="30732" grpId="0"/>
      <p:bldP spid="30733" grpId="0"/>
      <p:bldP spid="307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31745"/>
          <p:cNvGrpSpPr/>
          <p:nvPr/>
        </p:nvGrpSpPr>
        <p:grpSpPr>
          <a:xfrm>
            <a:off x="53975" y="820738"/>
            <a:ext cx="4502150" cy="6037262"/>
            <a:chOff x="34" y="0"/>
            <a:chExt cx="2846" cy="4320"/>
          </a:xfrm>
        </p:grpSpPr>
        <p:sp>
          <p:nvSpPr>
            <p:cNvPr id="28674" name="矩形 31746"/>
            <p:cNvSpPr/>
            <p:nvPr/>
          </p:nvSpPr>
          <p:spPr>
            <a:xfrm>
              <a:off x="34" y="0"/>
              <a:ext cx="2801" cy="4320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5" name="任意多边形 31747"/>
            <p:cNvSpPr/>
            <p:nvPr/>
          </p:nvSpPr>
          <p:spPr>
            <a:xfrm rot="-5400000">
              <a:off x="2381" y="1490"/>
              <a:ext cx="454" cy="544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31749" name="图片 31748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2300288"/>
            <a:ext cx="576263" cy="777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0" name="组合 31749"/>
          <p:cNvGrpSpPr/>
          <p:nvPr/>
        </p:nvGrpSpPr>
        <p:grpSpPr>
          <a:xfrm>
            <a:off x="1963738" y="820738"/>
            <a:ext cx="7083425" cy="6403975"/>
            <a:chOff x="1247" y="517"/>
            <a:chExt cx="4462" cy="4034"/>
          </a:xfrm>
        </p:grpSpPr>
        <p:sp>
          <p:nvSpPr>
            <p:cNvPr id="28678" name="矩形 31750"/>
            <p:cNvSpPr/>
            <p:nvPr/>
          </p:nvSpPr>
          <p:spPr>
            <a:xfrm>
              <a:off x="2835" y="517"/>
              <a:ext cx="2874" cy="3803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任意多边形 31751"/>
            <p:cNvSpPr/>
            <p:nvPr/>
          </p:nvSpPr>
          <p:spPr>
            <a:xfrm rot="5248413">
              <a:off x="2881" y="1796"/>
              <a:ext cx="453" cy="545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0" name="文本框 31752"/>
            <p:cNvSpPr txBox="1"/>
            <p:nvPr/>
          </p:nvSpPr>
          <p:spPr>
            <a:xfrm>
              <a:off x="1247" y="4320"/>
              <a:ext cx="172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54" name="云形标注 31753"/>
          <p:cNvSpPr/>
          <p:nvPr/>
        </p:nvSpPr>
        <p:spPr>
          <a:xfrm>
            <a:off x="4556125" y="1462088"/>
            <a:ext cx="3117850" cy="706437"/>
          </a:xfrm>
          <a:prstGeom prst="cloudCallout">
            <a:avLst>
              <a:gd name="adj1" fmla="val -84227"/>
              <a:gd name="adj2" fmla="val 997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变换题型了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矩形 31757"/>
          <p:cNvSpPr/>
          <p:nvPr/>
        </p:nvSpPr>
        <p:spPr>
          <a:xfrm>
            <a:off x="314325" y="4387850"/>
            <a:ext cx="7794625" cy="5175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  <a:buClrTx/>
            </a:pPr>
            <a:r>
              <a:rPr lang="en-US" altLang="zh-CN" sz="28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：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在括号里填上适当的符号，使下列式子成立：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1759" name="矩形 31758"/>
          <p:cNvSpPr/>
          <p:nvPr/>
        </p:nvSpPr>
        <p:spPr>
          <a:xfrm>
            <a:off x="1317625" y="5160963"/>
            <a:ext cx="5746750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__5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+( ___5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）＝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0       </a:t>
            </a:r>
            <a:endParaRPr lang="en-US" altLang="zh-CN" sz="3200" b="1" u="sng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fontAlgn="base"/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）（ 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__7 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+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  5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）＝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-12</a:t>
            </a:r>
            <a:endParaRPr lang="en-US" altLang="zh-CN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文本框 31759"/>
          <p:cNvSpPr txBox="1"/>
          <p:nvPr/>
        </p:nvSpPr>
        <p:spPr>
          <a:xfrm>
            <a:off x="611188" y="5734050"/>
            <a:ext cx="50482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2" name="文本框 31761"/>
          <p:cNvSpPr txBox="1"/>
          <p:nvPr/>
        </p:nvSpPr>
        <p:spPr>
          <a:xfrm>
            <a:off x="2916238" y="4905375"/>
            <a:ext cx="3603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3" name="文本框 31762"/>
          <p:cNvSpPr txBox="1"/>
          <p:nvPr/>
        </p:nvSpPr>
        <p:spPr>
          <a:xfrm>
            <a:off x="3005138" y="5405438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4" name="文本框 31763"/>
          <p:cNvSpPr txBox="1"/>
          <p:nvPr/>
        </p:nvSpPr>
        <p:spPr>
          <a:xfrm>
            <a:off x="4556125" y="5154613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6532E-6 L -0.50608 -1.96532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6069E-6 L 0.67934 0.0152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 bldLvl="0" animBg="1"/>
      <p:bldP spid="31758" grpId="0" bldLvl="0" animBg="1"/>
      <p:bldP spid="31759" grpId="0" bldLvl="0" animBg="1"/>
      <p:bldP spid="31762" grpId="0"/>
      <p:bldP spid="31763" grpId="0"/>
      <p:bldP spid="317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32788" descr="gif001.gif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1268413"/>
            <a:ext cx="3887787" cy="3636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0" name="组合 32769"/>
          <p:cNvGrpSpPr/>
          <p:nvPr/>
        </p:nvGrpSpPr>
        <p:grpSpPr>
          <a:xfrm>
            <a:off x="28575" y="993775"/>
            <a:ext cx="4425950" cy="5972175"/>
            <a:chOff x="-10" y="22"/>
            <a:chExt cx="2835" cy="4320"/>
          </a:xfrm>
        </p:grpSpPr>
        <p:sp>
          <p:nvSpPr>
            <p:cNvPr id="29699" name="矩形 32770"/>
            <p:cNvSpPr/>
            <p:nvPr/>
          </p:nvSpPr>
          <p:spPr>
            <a:xfrm>
              <a:off x="-10" y="22"/>
              <a:ext cx="2835" cy="4320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0" name="任意多边形 32771"/>
            <p:cNvSpPr/>
            <p:nvPr/>
          </p:nvSpPr>
          <p:spPr>
            <a:xfrm rot="-5400000">
              <a:off x="2298" y="1493"/>
              <a:ext cx="510" cy="544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32773" name="图片 32772" descr="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425" y="1344613"/>
            <a:ext cx="460375" cy="666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4" name="组合 32773"/>
          <p:cNvGrpSpPr/>
          <p:nvPr/>
        </p:nvGrpSpPr>
        <p:grpSpPr>
          <a:xfrm>
            <a:off x="1912938" y="985838"/>
            <a:ext cx="7061200" cy="6346825"/>
            <a:chOff x="1247" y="553"/>
            <a:chExt cx="4503" cy="3998"/>
          </a:xfrm>
        </p:grpSpPr>
        <p:sp>
          <p:nvSpPr>
            <p:cNvPr id="29703" name="矩形 32774"/>
            <p:cNvSpPr/>
            <p:nvPr/>
          </p:nvSpPr>
          <p:spPr>
            <a:xfrm>
              <a:off x="2825" y="553"/>
              <a:ext cx="2925" cy="3767"/>
            </a:xfrm>
            <a:prstGeom prst="rect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任意多边形 32775"/>
            <p:cNvSpPr/>
            <p:nvPr/>
          </p:nvSpPr>
          <p:spPr>
            <a:xfrm rot="5248413">
              <a:off x="2881" y="1796"/>
              <a:ext cx="453" cy="545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2700" y="10800"/>
                </a:cxn>
                <a:cxn ang="270">
                  <a:pos x="10800" y="5400"/>
                </a:cxn>
                <a:cxn ang="0">
                  <a:pos x="18900" y="10800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05" name="文本框 32776"/>
            <p:cNvSpPr txBox="1"/>
            <p:nvPr/>
          </p:nvSpPr>
          <p:spPr>
            <a:xfrm>
              <a:off x="1247" y="4320"/>
              <a:ext cx="172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79" name="矩形 32778"/>
          <p:cNvSpPr/>
          <p:nvPr/>
        </p:nvSpPr>
        <p:spPr>
          <a:xfrm>
            <a:off x="1547813" y="4986338"/>
            <a:ext cx="5905500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anchor="t">
            <a:spAutoFit/>
          </a:bodyPr>
          <a:p>
            <a:pPr lvl="0" indent="0" fontAlgn="base"/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-10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+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 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__11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）＝ 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　　 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fontAlgn="base"/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__2.5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+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__2.5 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=-5</a:t>
            </a:r>
            <a:endParaRPr lang="en-US" altLang="zh-CN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文本框 32781"/>
          <p:cNvSpPr txBox="1"/>
          <p:nvPr/>
        </p:nvSpPr>
        <p:spPr>
          <a:xfrm>
            <a:off x="3151188" y="5229225"/>
            <a:ext cx="3603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3" name="文本框 32782"/>
          <p:cNvSpPr txBox="1"/>
          <p:nvPr/>
        </p:nvSpPr>
        <p:spPr>
          <a:xfrm>
            <a:off x="4810125" y="4986338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4" name="文本框 32783"/>
          <p:cNvSpPr txBox="1"/>
          <p:nvPr/>
        </p:nvSpPr>
        <p:spPr>
          <a:xfrm>
            <a:off x="5168900" y="5229225"/>
            <a:ext cx="3603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8" name="云形标注 32787"/>
          <p:cNvSpPr/>
          <p:nvPr/>
        </p:nvSpPr>
        <p:spPr>
          <a:xfrm>
            <a:off x="3378200" y="992188"/>
            <a:ext cx="5400675" cy="1931987"/>
          </a:xfrm>
          <a:prstGeom prst="cloudCallout">
            <a:avLst>
              <a:gd name="adj1" fmla="val -74644"/>
              <a:gd name="adj2" fmla="val -1689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打开这一扇门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你会有所发现你发财了，你获得了最宝贵的财富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知识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6532E-6 L -0.50608 -1.96532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6069E-6 L 0.67934 0.0152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 bldLvl="0" animBg="1"/>
      <p:bldP spid="32779" grpId="1" bldLvl="0" animBg="1"/>
      <p:bldP spid="32782" grpId="0"/>
      <p:bldP spid="32782" grpId="1"/>
      <p:bldP spid="32783" grpId="0"/>
      <p:bldP spid="32783" grpId="1"/>
      <p:bldP spid="32784" grpId="0"/>
      <p:bldP spid="32784" grpId="1"/>
      <p:bldP spid="32788" grpId="0" bldLvl="0" animBg="1"/>
      <p:bldP spid="32788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62465"/>
          <p:cNvSpPr>
            <a:spLocks noGrp="1"/>
          </p:cNvSpPr>
          <p:nvPr>
            <p:ph type="title"/>
          </p:nvPr>
        </p:nvSpPr>
        <p:spPr>
          <a:xfrm>
            <a:off x="2378075" y="1163638"/>
            <a:ext cx="3862388" cy="693737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3600" b="1" dirty="0">
                <a:latin typeface="宋体" panose="02010600030101010101" pitchFamily="2" charset="-122"/>
              </a:rPr>
              <a:t>有理数的加法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0722" name="文本占位符 62466"/>
          <p:cNvSpPr>
            <a:spLocks noGrp="1"/>
          </p:cNvSpPr>
          <p:nvPr>
            <p:ph idx="1"/>
          </p:nvPr>
        </p:nvSpPr>
        <p:spPr>
          <a:xfrm>
            <a:off x="844550" y="2058988"/>
            <a:ext cx="6335713" cy="4100512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b="1" dirty="0">
                <a:solidFill>
                  <a:schemeClr val="accent1"/>
                </a:solidFill>
              </a:rPr>
              <a:t>口答下列各式</a:t>
            </a:r>
            <a:endParaRPr lang="zh-CN" altLang="en-US" b="1" dirty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altLang="zh-CN" b="1" dirty="0">
                <a:latin typeface="Times New Roman" panose="02020603050405020304" charset="0"/>
              </a:rPr>
              <a:t>1. (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11) 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(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>
                <a:latin typeface="Times New Roman" panose="02020603050405020304" charset="0"/>
              </a:rPr>
              <a:t>9)= </a:t>
            </a:r>
            <a:endParaRPr lang="en-US" altLang="zh-CN" b="1">
              <a:latin typeface="Times New Roman" panose="02020603050405020304" charset="0"/>
            </a:endParaRPr>
          </a:p>
          <a:p>
            <a:pPr>
              <a:buNone/>
            </a:pPr>
            <a:r>
              <a:rPr lang="en-US" altLang="zh-CN" b="1" dirty="0">
                <a:latin typeface="Times New Roman" panose="02020603050405020304" charset="0"/>
              </a:rPr>
              <a:t>2. (</a:t>
            </a:r>
            <a:r>
              <a:rPr lang="zh-CN" altLang="en-US" b="1" dirty="0">
                <a:latin typeface="Times New Roman" panose="02020603050405020304" charset="0"/>
              </a:rPr>
              <a:t>－</a:t>
            </a:r>
            <a:r>
              <a:rPr lang="en-US" altLang="zh-CN" b="1" dirty="0">
                <a:latin typeface="Times New Roman" panose="02020603050405020304" charset="0"/>
              </a:rPr>
              <a:t>8) 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(</a:t>
            </a:r>
            <a:r>
              <a:rPr lang="zh-CN" altLang="en-US" b="1" dirty="0">
                <a:latin typeface="Times New Roman" panose="02020603050405020304" charset="0"/>
              </a:rPr>
              <a:t>－</a:t>
            </a:r>
            <a:r>
              <a:rPr lang="en-US" altLang="zh-CN" b="1" dirty="0">
                <a:latin typeface="Times New Roman" panose="02020603050405020304" charset="0"/>
              </a:rPr>
              <a:t>2) </a:t>
            </a:r>
            <a:r>
              <a:rPr lang="zh-CN" altLang="en-US" b="1" dirty="0">
                <a:latin typeface="Times New Roman" panose="02020603050405020304" charset="0"/>
              </a:rPr>
              <a:t>＝</a:t>
            </a:r>
            <a:endParaRPr lang="zh-CN" altLang="en-US" b="1" dirty="0">
              <a:latin typeface="Times New Roman" panose="02020603050405020304" charset="0"/>
            </a:endParaRPr>
          </a:p>
          <a:p>
            <a:pPr>
              <a:buNone/>
            </a:pPr>
            <a:r>
              <a:rPr lang="en-US" altLang="zh-CN" b="1" dirty="0">
                <a:latin typeface="Times New Roman" panose="02020603050405020304" charset="0"/>
              </a:rPr>
              <a:t>3. (</a:t>
            </a:r>
            <a:r>
              <a:rPr lang="zh-CN" altLang="en-US" b="1" dirty="0">
                <a:latin typeface="Times New Roman" panose="02020603050405020304" charset="0"/>
              </a:rPr>
              <a:t>－</a:t>
            </a:r>
            <a:r>
              <a:rPr lang="en-US" altLang="zh-CN" b="1" dirty="0">
                <a:latin typeface="Times New Roman" panose="02020603050405020304" charset="0"/>
              </a:rPr>
              <a:t>12) 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(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4) </a:t>
            </a:r>
            <a:r>
              <a:rPr lang="zh-CN" altLang="en-US" b="1" dirty="0">
                <a:latin typeface="Times New Roman" panose="02020603050405020304" charset="0"/>
              </a:rPr>
              <a:t>＝</a:t>
            </a:r>
            <a:endParaRPr lang="zh-CN" altLang="en-US" b="1" dirty="0">
              <a:latin typeface="Times New Roman" panose="02020603050405020304" charset="0"/>
            </a:endParaRPr>
          </a:p>
          <a:p>
            <a:pPr>
              <a:buNone/>
            </a:pPr>
            <a:r>
              <a:rPr lang="en-US" altLang="zh-CN" b="1" dirty="0">
                <a:latin typeface="Times New Roman" panose="02020603050405020304" charset="0"/>
              </a:rPr>
              <a:t>4. (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7) 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(</a:t>
            </a:r>
            <a:r>
              <a:rPr lang="zh-CN" altLang="en-US" b="1" dirty="0">
                <a:latin typeface="Times New Roman" panose="02020603050405020304" charset="0"/>
              </a:rPr>
              <a:t>－</a:t>
            </a:r>
            <a:r>
              <a:rPr lang="en-US" altLang="zh-CN" b="1" dirty="0">
                <a:latin typeface="Times New Roman" panose="02020603050405020304" charset="0"/>
              </a:rPr>
              <a:t>6) </a:t>
            </a:r>
            <a:r>
              <a:rPr lang="zh-CN" altLang="en-US" b="1" dirty="0">
                <a:latin typeface="Times New Roman" panose="02020603050405020304" charset="0"/>
              </a:rPr>
              <a:t>＝</a:t>
            </a:r>
            <a:endParaRPr lang="zh-CN" altLang="en-US" b="1" dirty="0">
              <a:latin typeface="Times New Roman" panose="02020603050405020304" charset="0"/>
            </a:endParaRPr>
          </a:p>
          <a:p>
            <a:pPr>
              <a:buNone/>
            </a:pPr>
            <a:r>
              <a:rPr lang="en-US" altLang="zh-CN" b="1" dirty="0">
                <a:latin typeface="Times New Roman" panose="02020603050405020304" charset="0"/>
              </a:rPr>
              <a:t>5. (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100) 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(</a:t>
            </a:r>
            <a:r>
              <a:rPr lang="zh-CN" altLang="en-US" b="1" dirty="0">
                <a:latin typeface="Times New Roman" panose="02020603050405020304" charset="0"/>
              </a:rPr>
              <a:t>－</a:t>
            </a:r>
            <a:r>
              <a:rPr lang="en-US" altLang="zh-CN" b="1" dirty="0">
                <a:latin typeface="Times New Roman" panose="02020603050405020304" charset="0"/>
              </a:rPr>
              <a:t>100) </a:t>
            </a:r>
            <a:r>
              <a:rPr lang="zh-CN" altLang="en-US" b="1" dirty="0">
                <a:latin typeface="Times New Roman" panose="02020603050405020304" charset="0"/>
              </a:rPr>
              <a:t>＝</a:t>
            </a:r>
            <a:endParaRPr lang="zh-CN" altLang="en-US" b="1" dirty="0">
              <a:latin typeface="Times New Roman" panose="02020603050405020304" charset="0"/>
            </a:endParaRPr>
          </a:p>
          <a:p>
            <a:pPr>
              <a:buNone/>
            </a:pPr>
            <a:r>
              <a:rPr lang="en-US" altLang="zh-CN" b="1" dirty="0">
                <a:latin typeface="Times New Roman" panose="02020603050405020304" charset="0"/>
              </a:rPr>
              <a:t>6. (</a:t>
            </a:r>
            <a:r>
              <a:rPr lang="zh-CN" altLang="en-US" b="1" dirty="0">
                <a:latin typeface="Times New Roman" panose="02020603050405020304" charset="0"/>
              </a:rPr>
              <a:t>－</a:t>
            </a:r>
            <a:r>
              <a:rPr lang="en-US" altLang="zh-CN" b="1" dirty="0">
                <a:latin typeface="Times New Roman" panose="02020603050405020304" charset="0"/>
              </a:rPr>
              <a:t>18) </a:t>
            </a:r>
            <a:r>
              <a:rPr lang="zh-CN" altLang="en-US" b="1" dirty="0">
                <a:latin typeface="Times New Roman" panose="02020603050405020304" charset="0"/>
              </a:rPr>
              <a:t>＋</a:t>
            </a:r>
            <a:r>
              <a:rPr lang="en-US" altLang="zh-CN" b="1" dirty="0">
                <a:latin typeface="Times New Roman" panose="02020603050405020304" charset="0"/>
              </a:rPr>
              <a:t>0</a:t>
            </a:r>
            <a:r>
              <a:rPr lang="zh-CN" altLang="en-US" b="1" dirty="0">
                <a:latin typeface="Times New Roman" panose="02020603050405020304" charset="0"/>
              </a:rPr>
              <a:t>＝</a:t>
            </a:r>
            <a:endParaRPr lang="zh-CN" altLang="en-US" b="1">
              <a:latin typeface="Times New Roman" panose="02020603050405020304" charset="0"/>
            </a:endParaRPr>
          </a:p>
          <a:p>
            <a:pPr>
              <a:buNone/>
            </a:pPr>
            <a:endParaRPr lang="zh-CN" altLang="en-US" b="1"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4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 有理数</a:t>
            </a:r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3600" dirty="0">
                <a:solidFill>
                  <a:schemeClr val="bg1"/>
                </a:solidFill>
                <a:latin typeface="Times New Roman" panose="02020603050405020304" charset="0"/>
                <a:ea typeface="华文新魏" panose="02010800040101010101" pitchFamily="2" charset="-122"/>
                <a:sym typeface="+mn-ea"/>
              </a:rPr>
              <a:t>1.3</a:t>
            </a:r>
            <a:r>
              <a:rPr lang="en-US" altLang="zh-CN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有理数的加减法</a:t>
            </a:r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占位符 63490"/>
          <p:cNvSpPr>
            <a:spLocks noGrp="1"/>
          </p:cNvSpPr>
          <p:nvPr>
            <p:ph idx="1"/>
          </p:nvPr>
        </p:nvSpPr>
        <p:spPr>
          <a:xfrm>
            <a:off x="441325" y="1214438"/>
            <a:ext cx="8080375" cy="3325812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b="1" dirty="0">
                <a:solidFill>
                  <a:schemeClr val="accent1"/>
                </a:solidFill>
              </a:rPr>
              <a:t>利用有理数加法解决下列实际问题</a:t>
            </a:r>
            <a:endParaRPr lang="zh-CN" altLang="en-US" b="1" dirty="0">
              <a:solidFill>
                <a:schemeClr val="accent1"/>
              </a:solidFill>
            </a:endParaRPr>
          </a:p>
          <a:p>
            <a:pPr>
              <a:buNone/>
            </a:pPr>
            <a:endParaRPr lang="en-US" altLang="zh-CN" sz="2800" b="1" dirty="0"/>
          </a:p>
          <a:p>
            <a:pPr>
              <a:buNone/>
            </a:pPr>
            <a:r>
              <a:rPr lang="en-US" altLang="zh-CN" sz="2800" b="1" dirty="0"/>
              <a:t>1 </a:t>
            </a:r>
            <a:r>
              <a:rPr lang="zh-CN" altLang="en-US" sz="2800" b="1" dirty="0"/>
              <a:t>、一人一个月工资可得</a:t>
            </a:r>
            <a:r>
              <a:rPr lang="en-US" altLang="zh-CN" sz="2800" b="1" dirty="0"/>
              <a:t>800</a:t>
            </a:r>
            <a:r>
              <a:rPr lang="zh-CN" altLang="en-US" sz="2800" b="1" dirty="0"/>
              <a:t>元，奖金可得</a:t>
            </a:r>
            <a:r>
              <a:rPr lang="en-US" altLang="zh-CN" sz="2800" b="1" dirty="0"/>
              <a:t>500</a:t>
            </a:r>
            <a:r>
              <a:rPr lang="zh-CN" altLang="en-US" sz="2800" b="1" dirty="0"/>
              <a:t>元，这个人一个月收入多少元？</a:t>
            </a:r>
            <a:endParaRPr lang="zh-CN" altLang="en-US" sz="2800" b="1" dirty="0"/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 b="1" dirty="0"/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、一个人向东走了</a:t>
            </a:r>
            <a:r>
              <a:rPr lang="en-US" altLang="zh-CN" sz="2800" b="1" dirty="0"/>
              <a:t>200</a:t>
            </a:r>
            <a:r>
              <a:rPr lang="zh-CN" altLang="en-US" sz="2800" b="1" dirty="0"/>
              <a:t>米，又向西走了</a:t>
            </a:r>
            <a:r>
              <a:rPr lang="en-US" altLang="zh-CN" sz="2800" b="1" dirty="0"/>
              <a:t>300</a:t>
            </a:r>
            <a:r>
              <a:rPr lang="zh-CN" altLang="en-US" sz="2800" b="1" dirty="0"/>
              <a:t>米，结果他是向东走还是向西走，向东或向西走了多少米？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45059"/>
          <p:cNvSpPr txBox="1"/>
          <p:nvPr/>
        </p:nvSpPr>
        <p:spPr>
          <a:xfrm>
            <a:off x="414338" y="2468563"/>
            <a:ext cx="8315325" cy="2225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数扩展到有理数之后</a:t>
            </a:r>
            <a:r>
              <a:rPr lang="en-US" altLang="zh-CN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,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下面的结论还成立吗</a:t>
            </a:r>
            <a:r>
              <a:rPr lang="en-US" altLang="zh-CN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?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请说明理由</a:t>
            </a:r>
            <a:r>
              <a:rPr lang="en-US" altLang="zh-CN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(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如果认为结论不成立</a:t>
            </a:r>
            <a:r>
              <a:rPr lang="en-US" altLang="zh-CN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,</a:t>
            </a:r>
            <a:r>
              <a:rPr lang="zh-CN" altLang="en-US" sz="28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请举例说明</a:t>
            </a: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) :</a:t>
            </a:r>
            <a:endParaRPr lang="en-US" altLang="zh-CN" sz="28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(1)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若两个数的和是</a:t>
            </a:r>
            <a:r>
              <a:rPr lang="en-US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0,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则这两个数都是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0.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(2)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任意的两个数相加</a:t>
            </a:r>
            <a:r>
              <a:rPr lang="en-US" altLang="zh-CN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,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和不小于任何一个加数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.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圆角矩形标注 45060"/>
          <p:cNvSpPr/>
          <p:nvPr/>
        </p:nvSpPr>
        <p:spPr>
          <a:xfrm>
            <a:off x="3527425" y="1263650"/>
            <a:ext cx="3744913" cy="792163"/>
          </a:xfrm>
          <a:prstGeom prst="wedgeRoundRectCallout">
            <a:avLst>
              <a:gd name="adj1" fmla="val -48389"/>
              <a:gd name="adj2" fmla="val 73245"/>
              <a:gd name="adj3" fmla="val 16667"/>
            </a:avLst>
          </a:prstGeom>
          <a:solidFill>
            <a:srgbClr val="558ED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有些语句还正确吗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 Box 7"/>
          <p:cNvSpPr txBox="1"/>
          <p:nvPr/>
        </p:nvSpPr>
        <p:spPr>
          <a:xfrm>
            <a:off x="1284288" y="6400800"/>
            <a:ext cx="7010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3258" name="Text Box 10"/>
          <p:cNvSpPr txBox="1"/>
          <p:nvPr/>
        </p:nvSpPr>
        <p:spPr>
          <a:xfrm>
            <a:off x="1035050" y="1477963"/>
            <a:ext cx="7508875" cy="3902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、有理数的加法法则；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、一个有理数由符号和绝对值两个部分组成的，在进行同号或异号两个有理数相加，首先判断加法类型，再确定和的符号，最后确定绝对值是和还是差。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Tm="8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4098"/>
          <p:cNvSpPr txBox="1"/>
          <p:nvPr/>
        </p:nvSpPr>
        <p:spPr>
          <a:xfrm>
            <a:off x="1473200" y="2563813"/>
            <a:ext cx="61976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有理数的减法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4"/>
          <p:cNvSpPr>
            <a:spLocks noGrp="1"/>
          </p:cNvSpPr>
          <p:nvPr>
            <p:ph type="title"/>
          </p:nvPr>
        </p:nvSpPr>
        <p:spPr>
          <a:xfrm>
            <a:off x="565150" y="866775"/>
            <a:ext cx="2260600" cy="814388"/>
          </a:xfrm>
          <a:prstGeom prst="rect">
            <a:avLst/>
          </a:prstGeom>
          <a:noFill/>
          <a:ln>
            <a:noFill/>
          </a:ln>
        </p:spPr>
        <p:txBody>
          <a:bodyPr wrap="square" lIns="0" tIns="45720" rIns="0" bIns="0" anchor="b"/>
          <a:p>
            <a:pPr eaLnBrk="1" hangingPunct="1"/>
            <a:r>
              <a:rPr lang="zh-CN" altLang="en-US" sz="4000" b="1" dirty="0"/>
              <a:t>新知引入</a:t>
            </a:r>
            <a:endParaRPr lang="zh-CN" altLang="en-US" sz="4000" b="1" dirty="0"/>
          </a:p>
        </p:txBody>
      </p:sp>
      <p:sp>
        <p:nvSpPr>
          <p:cNvPr id="35842" name="内容占位符 1"/>
          <p:cNvSpPr>
            <a:spLocks noGrp="1"/>
          </p:cNvSpPr>
          <p:nvPr>
            <p:ph idx="1"/>
          </p:nvPr>
        </p:nvSpPr>
        <p:spPr>
          <a:xfrm>
            <a:off x="565150" y="1949450"/>
            <a:ext cx="8507413" cy="16557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某天当地中午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时的气温为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/>
              <a:t> 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，傍晚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时下降了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/>
              <a:t> 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，那么傍晚的气温是多少？如何计算？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6" name="TextBox 1"/>
          <p:cNvSpPr txBox="1"/>
          <p:nvPr/>
        </p:nvSpPr>
        <p:spPr>
          <a:xfrm>
            <a:off x="1560513" y="3743325"/>
            <a:ext cx="56896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>
                <a:latin typeface="Arial" panose="020B0604020202020204" pitchFamily="34" charset="0"/>
                <a:ea typeface="楷体_GB2312" pitchFamily="49" charset="-122"/>
              </a:rPr>
              <a:t>20 - 8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ea typeface="楷体_GB2312" pitchFamily="49" charset="-122"/>
              </a:rPr>
              <a:t>= 12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5" name="TextBox 4"/>
          <p:cNvSpPr txBox="1"/>
          <p:nvPr/>
        </p:nvSpPr>
        <p:spPr>
          <a:xfrm>
            <a:off x="5475288" y="3743325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latin typeface="Times New Roman" panose="02020603050405020304" charset="0"/>
                <a:ea typeface="楷体_GB2312" pitchFamily="49" charset="-122"/>
              </a:rPr>
              <a:t>℃</a:t>
            </a:r>
            <a:endParaRPr lang="zh-CN" altLang="en-US" sz="3200" dirty="0"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8038" y="4433888"/>
            <a:ext cx="1387475" cy="604837"/>
            <a:chOff x="3348038" y="4005263"/>
            <a:chExt cx="1387475" cy="604837"/>
          </a:xfrm>
        </p:grpSpPr>
        <p:sp>
          <p:nvSpPr>
            <p:cNvPr id="35846" name="TextBox 5"/>
            <p:cNvSpPr txBox="1"/>
            <p:nvPr/>
          </p:nvSpPr>
          <p:spPr>
            <a:xfrm>
              <a:off x="3348038" y="4024313"/>
              <a:ext cx="595312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dirty="0">
                  <a:solidFill>
                    <a:srgbClr val="0000CC"/>
                  </a:solidFill>
                  <a:latin typeface="Times New Roman" panose="02020603050405020304" charset="0"/>
                  <a:ea typeface="楷体_GB2312" pitchFamily="49" charset="-122"/>
                </a:rPr>
                <a:t>大</a:t>
              </a:r>
              <a:endPara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35847" name="TextBox 8"/>
            <p:cNvSpPr txBox="1"/>
            <p:nvPr/>
          </p:nvSpPr>
          <p:spPr>
            <a:xfrm>
              <a:off x="4140200" y="4025900"/>
              <a:ext cx="595313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dirty="0">
                  <a:solidFill>
                    <a:srgbClr val="0000CC"/>
                  </a:solidFill>
                  <a:latin typeface="Times New Roman" panose="02020603050405020304" charset="0"/>
                  <a:ea typeface="楷体_GB2312" pitchFamily="49" charset="-122"/>
                </a:rPr>
                <a:t>小</a:t>
              </a:r>
              <a:endPara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35848" name="TextBox 6"/>
            <p:cNvSpPr txBox="1"/>
            <p:nvPr/>
          </p:nvSpPr>
          <p:spPr>
            <a:xfrm>
              <a:off x="3908425" y="4005263"/>
              <a:ext cx="320675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 dirty="0">
                  <a:solidFill>
                    <a:srgbClr val="0000CC"/>
                  </a:solidFill>
                  <a:latin typeface="Times New Roman" panose="02020603050405020304" charset="0"/>
                  <a:ea typeface="楷体_GB2312" pitchFamily="49" charset="-122"/>
                </a:rPr>
                <a:t>-</a:t>
              </a:r>
              <a:endPara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25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4"/>
          <p:cNvSpPr/>
          <p:nvPr/>
        </p:nvSpPr>
        <p:spPr>
          <a:xfrm>
            <a:off x="417513" y="2041525"/>
            <a:ext cx="84740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某天当地下午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时的气温为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 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，晚上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22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时下降了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，那么晚上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时的气温是多少？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TextBox 4"/>
          <p:cNvSpPr txBox="1"/>
          <p:nvPr/>
        </p:nvSpPr>
        <p:spPr>
          <a:xfrm>
            <a:off x="1624013" y="3829050"/>
            <a:ext cx="56896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3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–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  6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=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08" name="TextBox 5"/>
          <p:cNvSpPr txBox="1"/>
          <p:nvPr/>
        </p:nvSpPr>
        <p:spPr>
          <a:xfrm>
            <a:off x="5222875" y="3829050"/>
            <a:ext cx="3667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latin typeface="Times New Roman" panose="02020603050405020304" charset="0"/>
                <a:ea typeface="楷体_GB2312" pitchFamily="49" charset="-122"/>
              </a:rPr>
              <a:t>?</a:t>
            </a:r>
            <a:endParaRPr lang="zh-CN" altLang="en-US" sz="32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1509" name="TextBox 6"/>
          <p:cNvSpPr txBox="1"/>
          <p:nvPr/>
        </p:nvSpPr>
        <p:spPr>
          <a:xfrm>
            <a:off x="3554413" y="4600575"/>
            <a:ext cx="20351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小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– </a:t>
            </a:r>
            <a:r>
              <a:rPr lang="zh-CN" altLang="en-US" sz="32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大 </a:t>
            </a:r>
            <a:r>
              <a:rPr lang="en-US" altLang="zh-CN" sz="32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?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2"/>
          <p:cNvSpPr txBox="1"/>
          <p:nvPr/>
        </p:nvSpPr>
        <p:spPr>
          <a:xfrm>
            <a:off x="431800" y="1543050"/>
            <a:ext cx="8280400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据襄樊市气象台预报：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日，我市最高气温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,4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℃ </a:t>
            </a:r>
            <a:r>
              <a:rPr lang="zh-CN" altLang="en-US" sz="2800" b="1" dirty="0">
                <a:latin typeface="楷体_GB2312" pitchFamily="49" charset="-122"/>
                <a:ea typeface="Times New Roman" panose="02020603050405020304" charset="0"/>
              </a:rPr>
              <a:t>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最低气温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–3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 请问这天的温差是多少？你是怎样算的？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2905125" y="3954463"/>
            <a:ext cx="310673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 4  – (– 3)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= ?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2" name="TextBox 6"/>
          <p:cNvSpPr txBox="1"/>
          <p:nvPr/>
        </p:nvSpPr>
        <p:spPr>
          <a:xfrm>
            <a:off x="3287713" y="4713288"/>
            <a:ext cx="23399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正数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–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负数 </a:t>
            </a:r>
            <a:r>
              <a:rPr lang="en-US" altLang="zh-CN" sz="2800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?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225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4"/>
          <p:cNvSpPr/>
          <p:nvPr/>
        </p:nvSpPr>
        <p:spPr>
          <a:xfrm>
            <a:off x="395288" y="1149350"/>
            <a:ext cx="8748712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某天当地下午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时的气温为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 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，晚上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时下降了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，那么晚上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时的气温是多少？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4" name="TextBox 11"/>
          <p:cNvSpPr txBox="1"/>
          <p:nvPr/>
        </p:nvSpPr>
        <p:spPr>
          <a:xfrm>
            <a:off x="3200400" y="4046538"/>
            <a:ext cx="7239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0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 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11413" y="2797175"/>
            <a:ext cx="720725" cy="3079750"/>
            <a:chOff x="2411413" y="2797175"/>
            <a:chExt cx="720725" cy="3079750"/>
          </a:xfrm>
        </p:grpSpPr>
        <p:sp>
          <p:nvSpPr>
            <p:cNvPr id="2" name="矩形 1"/>
            <p:cNvSpPr/>
            <p:nvPr/>
          </p:nvSpPr>
          <p:spPr bwMode="auto">
            <a:xfrm>
              <a:off x="2411413" y="2797175"/>
              <a:ext cx="144462" cy="3079750"/>
            </a:xfrm>
            <a:prstGeom prst="rect">
              <a:avLst/>
            </a:prstGeom>
            <a:solidFill>
              <a:srgbClr val="FF0000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0965" name="直接连接符 3"/>
            <p:cNvCxnSpPr/>
            <p:nvPr/>
          </p:nvCxnSpPr>
          <p:spPr>
            <a:xfrm>
              <a:off x="2411413" y="4021138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66" name="直接连接符 10"/>
            <p:cNvCxnSpPr/>
            <p:nvPr/>
          </p:nvCxnSpPr>
          <p:spPr>
            <a:xfrm>
              <a:off x="2411413" y="3716338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67" name="直接连接符 12"/>
            <p:cNvCxnSpPr/>
            <p:nvPr/>
          </p:nvCxnSpPr>
          <p:spPr>
            <a:xfrm>
              <a:off x="2411413" y="3427413"/>
              <a:ext cx="431800" cy="0"/>
            </a:xfrm>
            <a:prstGeom prst="line">
              <a:avLst/>
            </a:prstGeom>
            <a:ln w="28575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68" name="直接连接符 13"/>
            <p:cNvCxnSpPr/>
            <p:nvPr/>
          </p:nvCxnSpPr>
          <p:spPr>
            <a:xfrm>
              <a:off x="2411413" y="5445125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69" name="直接连接符 14"/>
            <p:cNvCxnSpPr/>
            <p:nvPr/>
          </p:nvCxnSpPr>
          <p:spPr>
            <a:xfrm>
              <a:off x="2411413" y="5173663"/>
              <a:ext cx="431800" cy="0"/>
            </a:xfrm>
            <a:prstGeom prst="line">
              <a:avLst/>
            </a:prstGeom>
            <a:ln w="28575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70" name="直接连接符 15"/>
            <p:cNvCxnSpPr/>
            <p:nvPr/>
          </p:nvCxnSpPr>
          <p:spPr>
            <a:xfrm>
              <a:off x="2411413" y="4868863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71" name="直接连接符 16"/>
            <p:cNvCxnSpPr/>
            <p:nvPr/>
          </p:nvCxnSpPr>
          <p:spPr>
            <a:xfrm>
              <a:off x="2411413" y="4579938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72" name="直接连接符 17"/>
            <p:cNvCxnSpPr/>
            <p:nvPr/>
          </p:nvCxnSpPr>
          <p:spPr>
            <a:xfrm>
              <a:off x="2411413" y="4292600"/>
              <a:ext cx="720725" cy="0"/>
            </a:xfrm>
            <a:prstGeom prst="line">
              <a:avLst/>
            </a:prstGeom>
            <a:ln w="28575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73" name="直接连接符 21"/>
            <p:cNvCxnSpPr/>
            <p:nvPr/>
          </p:nvCxnSpPr>
          <p:spPr>
            <a:xfrm>
              <a:off x="2411413" y="3140075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566" name="TextBox 22"/>
          <p:cNvSpPr txBox="1"/>
          <p:nvPr/>
        </p:nvSpPr>
        <p:spPr>
          <a:xfrm>
            <a:off x="3200400" y="3182938"/>
            <a:ext cx="7239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3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 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cxnSp>
        <p:nvCxnSpPr>
          <p:cNvPr id="23567" name="直接箭头连接符 25"/>
          <p:cNvCxnSpPr/>
          <p:nvPr/>
        </p:nvCxnSpPr>
        <p:spPr>
          <a:xfrm>
            <a:off x="1619250" y="3427413"/>
            <a:ext cx="0" cy="17462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3568" name="TextBox 27"/>
          <p:cNvSpPr txBox="1"/>
          <p:nvPr/>
        </p:nvSpPr>
        <p:spPr>
          <a:xfrm>
            <a:off x="3097213" y="4910138"/>
            <a:ext cx="8270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-3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 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cxnSp>
        <p:nvCxnSpPr>
          <p:cNvPr id="23569" name="直接连接符 28"/>
          <p:cNvCxnSpPr/>
          <p:nvPr/>
        </p:nvCxnSpPr>
        <p:spPr>
          <a:xfrm>
            <a:off x="1258888" y="3427413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3570" name="直接连接符 30"/>
          <p:cNvCxnSpPr/>
          <p:nvPr/>
        </p:nvCxnSpPr>
        <p:spPr>
          <a:xfrm>
            <a:off x="1258888" y="5173663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3571" name="TextBox 33"/>
          <p:cNvSpPr txBox="1"/>
          <p:nvPr/>
        </p:nvSpPr>
        <p:spPr>
          <a:xfrm>
            <a:off x="395288" y="4046538"/>
            <a:ext cx="1262062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下降</a:t>
            </a:r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6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72" name="TextBox 34"/>
          <p:cNvSpPr txBox="1"/>
          <p:nvPr/>
        </p:nvSpPr>
        <p:spPr>
          <a:xfrm>
            <a:off x="4643438" y="3059113"/>
            <a:ext cx="3168650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3  -  6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= - 3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73" name="TextBox 39"/>
          <p:cNvSpPr txBox="1"/>
          <p:nvPr/>
        </p:nvSpPr>
        <p:spPr>
          <a:xfrm>
            <a:off x="4643438" y="3716338"/>
            <a:ext cx="31686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3 +(-6) = - 3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74" name="TextBox 18433"/>
          <p:cNvSpPr txBox="1"/>
          <p:nvPr/>
        </p:nvSpPr>
        <p:spPr>
          <a:xfrm>
            <a:off x="7812088" y="3121025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①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75" name="TextBox 42"/>
          <p:cNvSpPr txBox="1"/>
          <p:nvPr/>
        </p:nvSpPr>
        <p:spPr>
          <a:xfrm>
            <a:off x="7812088" y="3768725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②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76" name="TextBox 43"/>
          <p:cNvSpPr txBox="1"/>
          <p:nvPr/>
        </p:nvSpPr>
        <p:spPr>
          <a:xfrm>
            <a:off x="5065713" y="5157788"/>
            <a:ext cx="25114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3- 6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3 + ( -6 ) 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77" name="TextBox 18435"/>
          <p:cNvSpPr txBox="1"/>
          <p:nvPr/>
        </p:nvSpPr>
        <p:spPr>
          <a:xfrm>
            <a:off x="4427538" y="4489450"/>
            <a:ext cx="19812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由①②得：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78" name="TextBox 45"/>
          <p:cNvSpPr txBox="1"/>
          <p:nvPr/>
        </p:nvSpPr>
        <p:spPr>
          <a:xfrm>
            <a:off x="7812088" y="5208588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③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  <p:bldP spid="23566" grpId="0"/>
      <p:bldP spid="23568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Text Box 3"/>
          <p:cNvSpPr txBox="1"/>
          <p:nvPr/>
        </p:nvSpPr>
        <p:spPr>
          <a:xfrm>
            <a:off x="4643438" y="3357563"/>
            <a:ext cx="3106737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 4 –(– 3)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= 7(℃)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8" name="TextBox 11"/>
          <p:cNvSpPr txBox="1"/>
          <p:nvPr/>
        </p:nvSpPr>
        <p:spPr>
          <a:xfrm>
            <a:off x="3200400" y="4406900"/>
            <a:ext cx="7239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0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 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1413" y="3157538"/>
            <a:ext cx="720725" cy="3079750"/>
            <a:chOff x="2411413" y="3157538"/>
            <a:chExt cx="720725" cy="3079750"/>
          </a:xfrm>
        </p:grpSpPr>
        <p:sp>
          <p:nvSpPr>
            <p:cNvPr id="5" name="矩形 4"/>
            <p:cNvSpPr/>
            <p:nvPr/>
          </p:nvSpPr>
          <p:spPr bwMode="auto">
            <a:xfrm>
              <a:off x="2411413" y="3157538"/>
              <a:ext cx="144462" cy="3079750"/>
            </a:xfrm>
            <a:prstGeom prst="rect">
              <a:avLst/>
            </a:prstGeom>
            <a:solidFill>
              <a:srgbClr val="FF0000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3013" name="直接连接符 5"/>
            <p:cNvCxnSpPr/>
            <p:nvPr/>
          </p:nvCxnSpPr>
          <p:spPr>
            <a:xfrm>
              <a:off x="2411413" y="4381500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14" name="直接连接符 6"/>
            <p:cNvCxnSpPr/>
            <p:nvPr/>
          </p:nvCxnSpPr>
          <p:spPr>
            <a:xfrm>
              <a:off x="2411413" y="4076700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15" name="直接连接符 7"/>
            <p:cNvCxnSpPr/>
            <p:nvPr/>
          </p:nvCxnSpPr>
          <p:spPr>
            <a:xfrm>
              <a:off x="2411413" y="3500438"/>
              <a:ext cx="431800" cy="0"/>
            </a:xfrm>
            <a:prstGeom prst="line">
              <a:avLst/>
            </a:prstGeom>
            <a:ln w="28575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16" name="直接连接符 8"/>
            <p:cNvCxnSpPr/>
            <p:nvPr/>
          </p:nvCxnSpPr>
          <p:spPr>
            <a:xfrm>
              <a:off x="2411413" y="5805488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17" name="直接连接符 9"/>
            <p:cNvCxnSpPr/>
            <p:nvPr/>
          </p:nvCxnSpPr>
          <p:spPr>
            <a:xfrm>
              <a:off x="2411413" y="5534025"/>
              <a:ext cx="431800" cy="0"/>
            </a:xfrm>
            <a:prstGeom prst="line">
              <a:avLst/>
            </a:prstGeom>
            <a:ln w="28575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18" name="直接连接符 10"/>
            <p:cNvCxnSpPr/>
            <p:nvPr/>
          </p:nvCxnSpPr>
          <p:spPr>
            <a:xfrm>
              <a:off x="2411413" y="5229225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19" name="直接连接符 11"/>
            <p:cNvCxnSpPr/>
            <p:nvPr/>
          </p:nvCxnSpPr>
          <p:spPr>
            <a:xfrm>
              <a:off x="2411413" y="4940300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20" name="直接连接符 12"/>
            <p:cNvCxnSpPr/>
            <p:nvPr/>
          </p:nvCxnSpPr>
          <p:spPr>
            <a:xfrm>
              <a:off x="2411413" y="4652963"/>
              <a:ext cx="720725" cy="0"/>
            </a:xfrm>
            <a:prstGeom prst="line">
              <a:avLst/>
            </a:prstGeom>
            <a:ln w="28575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21" name="直接连接符 14"/>
            <p:cNvCxnSpPr/>
            <p:nvPr/>
          </p:nvCxnSpPr>
          <p:spPr>
            <a:xfrm>
              <a:off x="2411413" y="3789363"/>
              <a:ext cx="431800" cy="0"/>
            </a:xfrm>
            <a:prstGeom prst="line">
              <a:avLst/>
            </a:prstGeom>
            <a:ln w="1905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4590" name="TextBox 22"/>
          <p:cNvSpPr txBox="1"/>
          <p:nvPr/>
        </p:nvSpPr>
        <p:spPr>
          <a:xfrm>
            <a:off x="3200400" y="3284538"/>
            <a:ext cx="7239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4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 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4591" name="TextBox 27"/>
          <p:cNvSpPr txBox="1"/>
          <p:nvPr/>
        </p:nvSpPr>
        <p:spPr>
          <a:xfrm>
            <a:off x="3097213" y="5270500"/>
            <a:ext cx="8270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-3</a:t>
            </a:r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 ℃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cxnSp>
        <p:nvCxnSpPr>
          <p:cNvPr id="24592" name="直接连接符 28"/>
          <p:cNvCxnSpPr/>
          <p:nvPr/>
        </p:nvCxnSpPr>
        <p:spPr>
          <a:xfrm>
            <a:off x="1258888" y="3500438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4593" name="直接连接符 30"/>
          <p:cNvCxnSpPr/>
          <p:nvPr/>
        </p:nvCxnSpPr>
        <p:spPr>
          <a:xfrm>
            <a:off x="1258888" y="5534025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594" name="TextBox 33"/>
          <p:cNvSpPr txBox="1"/>
          <p:nvPr/>
        </p:nvSpPr>
        <p:spPr>
          <a:xfrm>
            <a:off x="501650" y="4292600"/>
            <a:ext cx="126206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Times New Roman" panose="02020603050405020304" charset="0"/>
                <a:ea typeface="楷体_GB2312" pitchFamily="49" charset="-122"/>
              </a:rPr>
              <a:t>温差为</a:t>
            </a:r>
            <a:r>
              <a:rPr lang="en-US" altLang="zh-CN" dirty="0">
                <a:latin typeface="Times New Roman" panose="02020603050405020304" charset="0"/>
                <a:ea typeface="楷体_GB2312" pitchFamily="49" charset="-122"/>
              </a:rPr>
              <a:t>7</a:t>
            </a:r>
            <a:endParaRPr lang="zh-CN" altLang="en-US" dirty="0">
              <a:latin typeface="Times New Roman" panose="02020603050405020304" charset="0"/>
              <a:ea typeface="楷体_GB2312" pitchFamily="49" charset="-122"/>
            </a:endParaRPr>
          </a:p>
        </p:txBody>
      </p:sp>
      <p:cxnSp>
        <p:nvCxnSpPr>
          <p:cNvPr id="24595" name="直接箭头连接符 2"/>
          <p:cNvCxnSpPr/>
          <p:nvPr/>
        </p:nvCxnSpPr>
        <p:spPr>
          <a:xfrm>
            <a:off x="1835150" y="3516313"/>
            <a:ext cx="0" cy="20177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</p:spPr>
      </p:cxnSp>
      <p:sp>
        <p:nvSpPr>
          <p:cNvPr id="24" name="Text Box 3"/>
          <p:cNvSpPr txBox="1"/>
          <p:nvPr/>
        </p:nvSpPr>
        <p:spPr>
          <a:xfrm>
            <a:off x="4633913" y="4057650"/>
            <a:ext cx="310673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 4   +  3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2800" dirty="0">
                <a:latin typeface="Arial" panose="020B0604020202020204" pitchFamily="34" charset="0"/>
                <a:ea typeface="楷体_GB2312" pitchFamily="49" charset="-122"/>
              </a:rPr>
              <a:t>= 7(℃)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97" name="TextBox 42"/>
          <p:cNvSpPr txBox="1"/>
          <p:nvPr/>
        </p:nvSpPr>
        <p:spPr>
          <a:xfrm>
            <a:off x="7916863" y="3357563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④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4598" name="TextBox 18435"/>
          <p:cNvSpPr txBox="1"/>
          <p:nvPr/>
        </p:nvSpPr>
        <p:spPr>
          <a:xfrm>
            <a:off x="4427538" y="4849813"/>
            <a:ext cx="19812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由③④得：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4599" name="矩形 3"/>
          <p:cNvSpPr/>
          <p:nvPr/>
        </p:nvSpPr>
        <p:spPr>
          <a:xfrm>
            <a:off x="4973638" y="5575300"/>
            <a:ext cx="298291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4 –(– 3)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 4  +  3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4600" name="TextBox 42"/>
          <p:cNvSpPr txBox="1"/>
          <p:nvPr/>
        </p:nvSpPr>
        <p:spPr>
          <a:xfrm>
            <a:off x="7916863" y="4076700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⑤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4601" name="TextBox 42"/>
          <p:cNvSpPr txBox="1"/>
          <p:nvPr/>
        </p:nvSpPr>
        <p:spPr>
          <a:xfrm>
            <a:off x="7916863" y="5568950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⑥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1" name="Text Box 2"/>
          <p:cNvSpPr txBox="1"/>
          <p:nvPr/>
        </p:nvSpPr>
        <p:spPr>
          <a:xfrm>
            <a:off x="501650" y="965200"/>
            <a:ext cx="8297863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据襄樊市气象台预报：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日，我市最高气温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,4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℃ </a:t>
            </a:r>
            <a:r>
              <a:rPr lang="zh-CN" altLang="en-US" sz="2800" b="1" dirty="0">
                <a:latin typeface="楷体_GB2312" pitchFamily="49" charset="-122"/>
                <a:ea typeface="Times New Roman" panose="02020603050405020304" charset="0"/>
              </a:rPr>
              <a:t>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最低气温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–3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℃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，请问这天的温差是多少？你是怎样算的？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24588" grpId="0"/>
      <p:bldP spid="24590" grpId="0"/>
      <p:bldP spid="24591" grpId="0"/>
      <p:bldP spid="24594" grpId="0"/>
      <p:bldP spid="24" grpId="0"/>
      <p:bldP spid="24597" grpId="0"/>
      <p:bldP spid="24598" grpId="0"/>
      <p:bldP spid="24599" grpId="0"/>
      <p:bldP spid="24600" grpId="0"/>
      <p:bldP spid="24601" grpId="0"/>
      <p:bldP spid="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TextBox 5"/>
          <p:cNvSpPr txBox="1"/>
          <p:nvPr/>
        </p:nvSpPr>
        <p:spPr>
          <a:xfrm>
            <a:off x="2960688" y="1628775"/>
            <a:ext cx="27813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3 -  6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3 + ( - 6 ) 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5605" name="TextBox 6"/>
          <p:cNvSpPr txBox="1"/>
          <p:nvPr/>
        </p:nvSpPr>
        <p:spPr>
          <a:xfrm>
            <a:off x="5867400" y="1700213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③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5606" name="TextBox 8"/>
          <p:cNvSpPr txBox="1"/>
          <p:nvPr/>
        </p:nvSpPr>
        <p:spPr>
          <a:xfrm>
            <a:off x="895350" y="3455988"/>
            <a:ext cx="7551738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noProof="1" dirty="0">
                <a:latin typeface="Times New Roman" panose="02020603050405020304" charset="0"/>
                <a:ea typeface="楷体_GB2312" pitchFamily="49" charset="-122"/>
                <a:cs typeface="+mn-ea"/>
              </a:rPr>
              <a:t>由③⑥可知：</a:t>
            </a:r>
            <a:endParaRPr lang="zh-CN" altLang="en-US" sz="2800" noProof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 noProof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+mn-ea"/>
              </a:rPr>
              <a:t>                有理数的减法可以转化为加法来计算</a:t>
            </a:r>
            <a:r>
              <a:rPr lang="zh-CN" altLang="en-US" sz="2800" noProof="1" dirty="0">
                <a:latin typeface="Times New Roman" panose="02020603050405020304" charset="0"/>
                <a:ea typeface="楷体_GB2312" pitchFamily="49" charset="-122"/>
                <a:cs typeface="+mn-ea"/>
              </a:rPr>
              <a:t>。</a:t>
            </a:r>
            <a:endParaRPr lang="zh-CN" altLang="en-US" sz="2800" noProof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5608" name="矩形 9"/>
          <p:cNvSpPr/>
          <p:nvPr/>
        </p:nvSpPr>
        <p:spPr>
          <a:xfrm>
            <a:off x="2916238" y="2570163"/>
            <a:ext cx="28098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4 –(– 3)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4  +  3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5609" name="TextBox 42"/>
          <p:cNvSpPr txBox="1"/>
          <p:nvPr/>
        </p:nvSpPr>
        <p:spPr>
          <a:xfrm>
            <a:off x="5861050" y="2565400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charset="0"/>
                <a:ea typeface="楷体_GB2312" pitchFamily="49" charset="-122"/>
              </a:rPr>
              <a:t>⑥</a:t>
            </a:r>
            <a:endParaRPr lang="zh-CN" altLang="en-US" sz="2800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8" grpId="0"/>
      <p:bldP spid="256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4098"/>
          <p:cNvSpPr txBox="1"/>
          <p:nvPr/>
        </p:nvSpPr>
        <p:spPr>
          <a:xfrm>
            <a:off x="1473200" y="3814763"/>
            <a:ext cx="61976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有理数的加法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1017588" y="2360613"/>
            <a:ext cx="6878637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charset="0"/>
                <a:ea typeface="华文新魏" panose="02010800040101010101" pitchFamily="2" charset="-122"/>
              </a:rPr>
              <a:t>1.3</a:t>
            </a:r>
            <a:r>
              <a:rPr lang="en-US" altLang="zh-CN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有理数的加减法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2"/>
          <p:cNvSpPr>
            <a:spLocks noGrp="1"/>
          </p:cNvSpPr>
          <p:nvPr>
            <p:ph type="title"/>
          </p:nvPr>
        </p:nvSpPr>
        <p:spPr>
          <a:xfrm>
            <a:off x="2470150" y="922338"/>
            <a:ext cx="4203700" cy="825500"/>
          </a:xfrm>
          <a:prstGeom prst="rect">
            <a:avLst/>
          </a:prstGeom>
          <a:noFill/>
          <a:ln>
            <a:noFill/>
          </a:ln>
        </p:spPr>
        <p:txBody>
          <a:bodyPr wrap="square" lIns="0" tIns="45720" rIns="0" bIns="0" anchor="b"/>
          <a:p>
            <a:pPr eaLnBrk="1" hangingPunct="1"/>
            <a:r>
              <a:rPr lang="zh-CN" altLang="en-US" sz="4000" b="1" dirty="0"/>
              <a:t>总结归纳</a:t>
            </a:r>
            <a:endParaRPr lang="zh-CN" altLang="en-US" sz="4000" b="1" dirty="0"/>
          </a:p>
        </p:txBody>
      </p:sp>
      <p:sp>
        <p:nvSpPr>
          <p:cNvPr id="27653" name="TextBox 10"/>
          <p:cNvSpPr txBox="1"/>
          <p:nvPr/>
        </p:nvSpPr>
        <p:spPr>
          <a:xfrm>
            <a:off x="949325" y="1962150"/>
            <a:ext cx="7245350" cy="1855788"/>
          </a:xfrm>
          <a:prstGeom prst="rect">
            <a:avLst/>
          </a:prstGeom>
          <a:solidFill>
            <a:srgbClr val="C6D9F1"/>
          </a:solidFill>
          <a:ln w="28575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>
              <a:lnSpc>
                <a:spcPct val="150000"/>
              </a:lnSpc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有理数的减法法则：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减去一个数，等于加上这个数的相反数。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1276350" y="3140075"/>
            <a:ext cx="6181725" cy="5778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rgbClr val="FFFFFF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a – b = a + </a:t>
            </a:r>
            <a:r>
              <a:rPr kumimoji="1" lang="en-US" altLang="zh-CN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(</a:t>
            </a:r>
            <a:r>
              <a:rPr kumimoji="1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 - b </a:t>
            </a:r>
            <a:r>
              <a:rPr kumimoji="1" lang="en-US" altLang="zh-CN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)</a:t>
            </a:r>
            <a:endParaRPr kumimoji="1" lang="en-US" altLang="zh-CN" sz="3200" b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charset="0"/>
              <a:ea typeface="楷体_GB2312" pitchFamily="49" charset="-122"/>
              <a:cs typeface="+mn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4213" y="4032250"/>
            <a:ext cx="8077200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注意：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有理数减法在运算时有</a:t>
            </a:r>
            <a:r>
              <a:rPr kumimoji="1" lang="en-US" altLang="zh-CN" sz="24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个要素要发生变化。</a:t>
            </a:r>
            <a:endParaRPr kumimoji="1" lang="zh-CN" altLang="en-US" sz="2400" b="1" kern="1200" cap="none" spc="0" normalizeH="0" baseline="0" noProof="0" dirty="0">
              <a:latin typeface="宋体" panose="02010600030101010101" pitchFamily="2" charset="-122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2460625" y="4903788"/>
            <a:ext cx="3962400" cy="1311275"/>
            <a:chOff x="2625824" y="4509120"/>
            <a:chExt cx="3962400" cy="1311275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625824" y="4509120"/>
              <a:ext cx="3962400" cy="1311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>
              <a:spAutoFit/>
            </a:bodyPr>
            <a:p>
              <a:pPr marL="457200" indent="-457200"/>
              <a:r>
                <a:rPr lang="en-US" altLang="zh-CN" sz="3200" b="1" i="1" noProof="1">
                  <a:solidFill>
                    <a:srgbClr val="FF00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charset="0"/>
                  <a:ea typeface="宋体" panose="02010600030101010101" pitchFamily="2" charset="-122"/>
                  <a:cs typeface="+mn-ea"/>
                </a:rPr>
                <a:t>1</a:t>
              </a:r>
              <a:r>
                <a:rPr lang="en-US" altLang="zh-CN" sz="3200" b="1" i="1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charset="0"/>
                  <a:ea typeface="宋体" panose="02010600030101010101" pitchFamily="2" charset="-122"/>
                  <a:cs typeface="+mn-ea"/>
                </a:rPr>
                <a:t>.</a:t>
              </a:r>
              <a:r>
                <a:rPr lang="zh-CN" altLang="en-US" sz="2800" b="1" noProof="1" dirty="0">
                  <a:latin typeface="Times New Roman" panose="02020603050405020304" charset="0"/>
                  <a:ea typeface="宋体" panose="02010600030101010101" pitchFamily="2" charset="-122"/>
                  <a:cs typeface="+mn-ea"/>
                </a:rPr>
                <a:t>减法           加法</a:t>
              </a:r>
              <a:endParaRPr lang="zh-CN" altLang="en-US" sz="2800" b="1" noProof="1" dirty="0"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 marL="457200" indent="-457200"/>
              <a:r>
                <a:rPr lang="en-US" altLang="zh-CN" sz="3200" b="1" i="1" noProof="1">
                  <a:solidFill>
                    <a:srgbClr val="FF00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charset="0"/>
                  <a:ea typeface="宋体" panose="02010600030101010101" pitchFamily="2" charset="-122"/>
                  <a:cs typeface="+mn-ea"/>
                </a:rPr>
                <a:t>2</a:t>
              </a:r>
              <a:r>
                <a:rPr lang="en-US" altLang="zh-CN" sz="2800" b="1" noProof="1">
                  <a:latin typeface="Times New Roman" panose="02020603050405020304" charset="0"/>
                  <a:ea typeface="宋体" panose="02010600030101010101" pitchFamily="2" charset="-122"/>
                  <a:cs typeface="+mn-ea"/>
                </a:rPr>
                <a:t>.</a:t>
              </a:r>
              <a:r>
                <a:rPr lang="zh-CN" altLang="en-US" sz="2800" b="1" noProof="1" dirty="0">
                  <a:latin typeface="Times New Roman" panose="02020603050405020304" charset="0"/>
                  <a:ea typeface="宋体" panose="02010600030101010101" pitchFamily="2" charset="-122"/>
                  <a:cs typeface="+mn-ea"/>
                </a:rPr>
                <a:t> 减数           相反数</a:t>
              </a:r>
              <a:endParaRPr lang="zh-CN" altLang="en-US" sz="2800" b="1" noProof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cxnSp>
          <p:nvCxnSpPr>
            <p:cNvPr id="46087" name="直接箭头连接符 2"/>
            <p:cNvCxnSpPr/>
            <p:nvPr/>
          </p:nvCxnSpPr>
          <p:spPr>
            <a:xfrm>
              <a:off x="3851374" y="4796458"/>
              <a:ext cx="865188" cy="0"/>
            </a:xfrm>
            <a:prstGeom prst="straightConnector1">
              <a:avLst/>
            </a:prstGeom>
            <a:ln w="9525" cap="flat" cmpd="sng">
              <a:solidFill>
                <a:srgbClr val="C00000"/>
              </a:solidFill>
              <a:prstDash val="solid"/>
              <a:round/>
              <a:headEnd type="none" w="med" len="med"/>
              <a:tailEnd type="arrow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cxnSp>
        <p:cxnSp>
          <p:nvCxnSpPr>
            <p:cNvPr id="46088" name="直接箭头连接符 10"/>
            <p:cNvCxnSpPr/>
            <p:nvPr/>
          </p:nvCxnSpPr>
          <p:spPr>
            <a:xfrm>
              <a:off x="3851374" y="5281280"/>
              <a:ext cx="863600" cy="0"/>
            </a:xfrm>
            <a:prstGeom prst="straightConnector1">
              <a:avLst/>
            </a:prstGeom>
            <a:ln w="9525" cap="flat" cmpd="sng">
              <a:solidFill>
                <a:srgbClr val="C00000"/>
              </a:solidFill>
              <a:prstDash val="solid"/>
              <a:round/>
              <a:headEnd type="none" w="med" len="med"/>
              <a:tailEnd type="arrow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ldLvl="0" animBg="1"/>
      <p:bldP spid="21510" grpId="0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681038" y="1116013"/>
            <a:ext cx="7440612" cy="1524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ts val="6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：计算下列各题：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(-3) -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-5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   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7.2-(-4.8)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0–7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971550" y="3916363"/>
            <a:ext cx="81280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）原式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7.2)-(-4.8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=-3.4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468313" y="2878138"/>
            <a:ext cx="91440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解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）原式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= (-3) + 5=-2</a:t>
            </a:r>
            <a:endParaRPr lang="en-US" altLang="zh-CN" sz="2800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5" name="Rectangle 5"/>
          <p:cNvSpPr/>
          <p:nvPr/>
        </p:nvSpPr>
        <p:spPr>
          <a:xfrm>
            <a:off x="5129213" y="3916363"/>
            <a:ext cx="4014787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减去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-4.8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等于加上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-4.8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的相反数。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981075" y="5138738"/>
            <a:ext cx="755173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）原式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=0+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-7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=-7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5129213" y="2876550"/>
            <a:ext cx="403860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减去（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-5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）等于加上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-5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的相反数。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5084763" y="5138738"/>
            <a:ext cx="4014787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一个数同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相加，仍得这个数。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258763" y="1006475"/>
            <a:ext cx="8705850" cy="3597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742950" lvl="1" indent="-285750" eaLnBrk="0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练习：计算：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  18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3)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　           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 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3)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18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 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18)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3)         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 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1.3)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 (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2.1)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9154" name="Text Box 3"/>
          <p:cNvSpPr txBox="1"/>
          <p:nvPr/>
        </p:nvSpPr>
        <p:spPr>
          <a:xfrm>
            <a:off x="2392363" y="32131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22225" y="2743200"/>
            <a:ext cx="67818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1" indent="0" eaLnBrk="0" hangingPunct="0"/>
            <a:endParaRPr lang="en-US" altLang="zh-CN" sz="28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indent="0" eaLnBrk="0" hangingPunct="0"/>
            <a:r>
              <a:rPr lang="zh-CN" altLang="en-US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</a:t>
            </a:r>
            <a:endParaRPr lang="zh-CN" altLang="en-US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14725" y="1916113"/>
            <a:ext cx="16573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=18+(+3)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8088" y="1916113"/>
            <a:ext cx="11271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=18+3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7900" y="1916113"/>
            <a:ext cx="7461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=21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2025" y="2543175"/>
            <a:ext cx="222091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=(-3)+(-18)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1613" y="2617788"/>
            <a:ext cx="17748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-(18+3)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4025" y="2617788"/>
            <a:ext cx="11779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-21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4300" y="3317875"/>
            <a:ext cx="222091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=(-18)+(3)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70525" y="3322638"/>
            <a:ext cx="11779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 -15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9125" y="4024313"/>
            <a:ext cx="22193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=(-1.3)+(2.1)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18263" y="4024313"/>
            <a:ext cx="11779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=0.8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388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2" grpId="0"/>
      <p:bldP spid="3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页脚占位符 3"/>
          <p:cNvSpPr txBox="1"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noFill/>
        </p:spPr>
        <p:txBody>
          <a:bodyPr lIns="0" tIns="0" rIns="0" bIns="0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爱，责任，梦想！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Times New Roman" panose="02020603050405020304" charset="0"/>
              <a:ea typeface="楷体_GB2312" pitchFamily="49" charset="-122"/>
              <a:cs typeface="+mn-cs"/>
            </a:endParaRPr>
          </a:p>
        </p:txBody>
      </p:sp>
      <p:sp>
        <p:nvSpPr>
          <p:cNvPr id="5120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p>
            <a:pPr indent="0" algn="r"/>
            <a:fld id="{9A0DB2DC-4C9A-4742-B13C-FB6460FD3503}" type="slidenum">
              <a:rPr lang="zh-CN" altLang="en-US" sz="1200" dirty="0">
                <a:solidFill>
                  <a:srgbClr val="045C75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45C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0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6512"/>
            <a:ext cx="9144000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405303" y="1603046"/>
            <a:ext cx="3357587" cy="8743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谢谢</a:t>
            </a:r>
            <a:r>
              <a:rPr kumimoji="1" lang="en-US" altLang="zh-CN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!</a:t>
            </a:r>
            <a:endParaRPr kumimoji="1" lang="en-US" altLang="zh-CN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5303" y="2433949"/>
            <a:ext cx="3357587" cy="6134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en-US" altLang="zh-CN" sz="32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Thank you !</a:t>
            </a:r>
            <a:endParaRPr kumimoji="1" lang="en-US" altLang="zh-CN" sz="32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65537"/>
          <p:cNvSpPr txBox="1"/>
          <p:nvPr/>
        </p:nvSpPr>
        <p:spPr>
          <a:xfrm>
            <a:off x="976313" y="1560513"/>
            <a:ext cx="7488237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知识目标</a:t>
            </a: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了解有理数加法的意义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会根据有理数加法法则进行有理数的加法运算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977900" y="2879725"/>
            <a:ext cx="7564438" cy="173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教学重点：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了解有理数加法的意义，会根据有理数加   法法则进行有理数的加法运算。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教学难点：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有理数加法中的异号两数如何进行加法运算。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55297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3379788"/>
            <a:ext cx="360363" cy="43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直接连接符 55298"/>
          <p:cNvSpPr/>
          <p:nvPr/>
        </p:nvSpPr>
        <p:spPr>
          <a:xfrm>
            <a:off x="2124075" y="4292600"/>
            <a:ext cx="1944688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00" name="直接连接符 55299"/>
          <p:cNvSpPr/>
          <p:nvPr/>
        </p:nvSpPr>
        <p:spPr>
          <a:xfrm>
            <a:off x="4067175" y="4292600"/>
            <a:ext cx="259238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55301" name="组合 55300"/>
          <p:cNvGrpSpPr/>
          <p:nvPr/>
        </p:nvGrpSpPr>
        <p:grpSpPr>
          <a:xfrm>
            <a:off x="2125663" y="3354388"/>
            <a:ext cx="4535487" cy="431800"/>
            <a:chOff x="1610" y="2432"/>
            <a:chExt cx="2903" cy="272"/>
          </a:xfrm>
        </p:grpSpPr>
        <p:sp>
          <p:nvSpPr>
            <p:cNvPr id="16389" name="直接连接符 55301"/>
            <p:cNvSpPr/>
            <p:nvPr/>
          </p:nvSpPr>
          <p:spPr>
            <a:xfrm flipV="1">
              <a:off x="1610" y="2432"/>
              <a:ext cx="0" cy="272"/>
            </a:xfrm>
            <a:prstGeom prst="line">
              <a:avLst/>
            </a:prstGeom>
            <a:ln w="3492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0" name="直接连接符 55302"/>
            <p:cNvSpPr/>
            <p:nvPr/>
          </p:nvSpPr>
          <p:spPr>
            <a:xfrm>
              <a:off x="1610" y="2432"/>
              <a:ext cx="2903" cy="0"/>
            </a:xfrm>
            <a:prstGeom prst="line">
              <a:avLst/>
            </a:prstGeom>
            <a:ln w="3492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1" name="直接连接符 55303"/>
            <p:cNvSpPr/>
            <p:nvPr/>
          </p:nvSpPr>
          <p:spPr>
            <a:xfrm>
              <a:off x="4513" y="2432"/>
              <a:ext cx="0" cy="272"/>
            </a:xfrm>
            <a:prstGeom prst="line">
              <a:avLst/>
            </a:prstGeom>
            <a:ln w="34925" cap="flat" cmpd="sng">
              <a:solidFill>
                <a:srgbClr val="8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55305" name="文本框 55304"/>
          <p:cNvSpPr txBox="1"/>
          <p:nvPr/>
        </p:nvSpPr>
        <p:spPr>
          <a:xfrm>
            <a:off x="469900" y="981075"/>
            <a:ext cx="8496300" cy="944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一只可爱的小企鹅，在一条东西走向的笔直公路上蹒跚而行。现规定向东为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正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，向西为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负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5306" name="文本框 55305"/>
          <p:cNvSpPr txBox="1"/>
          <p:nvPr/>
        </p:nvSpPr>
        <p:spPr>
          <a:xfrm>
            <a:off x="323850" y="2062163"/>
            <a:ext cx="8496300" cy="94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             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如果小企鹅先向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东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米，再继续向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东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4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米，则小企鹅两次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一共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向哪个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方向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行走了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多少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米？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55308" name="组合 55307"/>
          <p:cNvGrpSpPr/>
          <p:nvPr/>
        </p:nvGrpSpPr>
        <p:grpSpPr>
          <a:xfrm>
            <a:off x="900113" y="3357563"/>
            <a:ext cx="7345362" cy="890587"/>
            <a:chOff x="612" y="436"/>
            <a:chExt cx="4627" cy="561"/>
          </a:xfrm>
        </p:grpSpPr>
        <p:grpSp>
          <p:nvGrpSpPr>
            <p:cNvPr id="16395" name="组合 55308"/>
            <p:cNvGrpSpPr/>
            <p:nvPr/>
          </p:nvGrpSpPr>
          <p:grpSpPr>
            <a:xfrm>
              <a:off x="793" y="709"/>
              <a:ext cx="4038" cy="288"/>
              <a:chOff x="793" y="709"/>
              <a:chExt cx="4038" cy="288"/>
            </a:xfrm>
          </p:grpSpPr>
          <p:sp>
            <p:nvSpPr>
              <p:cNvPr id="16396" name="文本框 55309"/>
              <p:cNvSpPr txBox="1"/>
              <p:nvPr/>
            </p:nvSpPr>
            <p:spPr>
              <a:xfrm>
                <a:off x="1202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文本框 55310"/>
              <p:cNvSpPr txBox="1"/>
              <p:nvPr/>
            </p:nvSpPr>
            <p:spPr>
              <a:xfrm>
                <a:off x="2426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文本框 55311"/>
              <p:cNvSpPr txBox="1"/>
              <p:nvPr/>
            </p:nvSpPr>
            <p:spPr>
              <a:xfrm>
                <a:off x="2835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9" name="文本框 55312"/>
              <p:cNvSpPr txBox="1"/>
              <p:nvPr/>
            </p:nvSpPr>
            <p:spPr>
              <a:xfrm>
                <a:off x="324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0" name="文本框 55313"/>
              <p:cNvSpPr txBox="1"/>
              <p:nvPr/>
            </p:nvSpPr>
            <p:spPr>
              <a:xfrm>
                <a:off x="3651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6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1" name="文本框 55314"/>
              <p:cNvSpPr txBox="1"/>
              <p:nvPr/>
            </p:nvSpPr>
            <p:spPr>
              <a:xfrm>
                <a:off x="4059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7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2" name="文本框 55315"/>
              <p:cNvSpPr txBox="1"/>
              <p:nvPr/>
            </p:nvSpPr>
            <p:spPr>
              <a:xfrm>
                <a:off x="446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8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3" name="文本框 55316"/>
              <p:cNvSpPr txBox="1"/>
              <p:nvPr/>
            </p:nvSpPr>
            <p:spPr>
              <a:xfrm>
                <a:off x="79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4" name="文本框 55317"/>
              <p:cNvSpPr txBox="1"/>
              <p:nvPr/>
            </p:nvSpPr>
            <p:spPr>
              <a:xfrm>
                <a:off x="1610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5" name="文本框 55318"/>
              <p:cNvSpPr txBox="1"/>
              <p:nvPr/>
            </p:nvSpPr>
            <p:spPr>
              <a:xfrm>
                <a:off x="201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6" name="组合 55319"/>
            <p:cNvGrpSpPr/>
            <p:nvPr/>
          </p:nvGrpSpPr>
          <p:grpSpPr>
            <a:xfrm>
              <a:off x="612" y="436"/>
              <a:ext cx="4627" cy="288"/>
              <a:chOff x="612" y="436"/>
              <a:chExt cx="4627" cy="288"/>
            </a:xfrm>
          </p:grpSpPr>
          <p:sp>
            <p:nvSpPr>
              <p:cNvPr id="16407" name="直接连接符 55320"/>
              <p:cNvSpPr/>
              <p:nvPr/>
            </p:nvSpPr>
            <p:spPr>
              <a:xfrm rot="-10800000" flipH="1">
                <a:off x="612" y="708"/>
                <a:ext cx="451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6408" name="直接连接符 55321"/>
              <p:cNvSpPr/>
              <p:nvPr/>
            </p:nvSpPr>
            <p:spPr>
              <a:xfrm rot="-10800000" flipV="1">
                <a:off x="930" y="708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09" name="文本框 55322"/>
              <p:cNvSpPr txBox="1"/>
              <p:nvPr/>
            </p:nvSpPr>
            <p:spPr>
              <a:xfrm>
                <a:off x="4876" y="436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3366FF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rPr>
                  <a:t>东</a:t>
                </a:r>
                <a:endParaRPr lang="zh-CN" altLang="en-US" sz="2400" b="1" dirty="0">
                  <a:solidFill>
                    <a:srgbClr val="3366FF"/>
                  </a:solidFill>
                  <a:latin typeface="Arial" panose="020B0604020202020204" pitchFamily="34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16410" name="直接连接符 55323"/>
              <p:cNvSpPr/>
              <p:nvPr/>
            </p:nvSpPr>
            <p:spPr>
              <a:xfrm rot="-10800000" flipV="1">
                <a:off x="460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1" name="直接连接符 55324"/>
              <p:cNvSpPr/>
              <p:nvPr/>
            </p:nvSpPr>
            <p:spPr>
              <a:xfrm rot="-10800000" flipV="1">
                <a:off x="1338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2" name="直接连接符 55325"/>
              <p:cNvSpPr/>
              <p:nvPr/>
            </p:nvSpPr>
            <p:spPr>
              <a:xfrm rot="-10800000" flipV="1">
                <a:off x="1746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3" name="直接连接符 55326"/>
              <p:cNvSpPr/>
              <p:nvPr/>
            </p:nvSpPr>
            <p:spPr>
              <a:xfrm rot="-10800000" flipV="1">
                <a:off x="215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4" name="直接连接符 55327"/>
              <p:cNvSpPr/>
              <p:nvPr/>
            </p:nvSpPr>
            <p:spPr>
              <a:xfrm rot="-10800000" flipV="1">
                <a:off x="2562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5" name="直接连接符 55328"/>
              <p:cNvSpPr/>
              <p:nvPr/>
            </p:nvSpPr>
            <p:spPr>
              <a:xfrm rot="-10800000" flipV="1">
                <a:off x="2971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6" name="直接连接符 55329"/>
              <p:cNvSpPr/>
              <p:nvPr/>
            </p:nvSpPr>
            <p:spPr>
              <a:xfrm rot="-10800000" flipV="1">
                <a:off x="3379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7" name="直接连接符 55330"/>
              <p:cNvSpPr/>
              <p:nvPr/>
            </p:nvSpPr>
            <p:spPr>
              <a:xfrm rot="-10800000" flipV="1">
                <a:off x="3787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6418" name="直接连接符 55331"/>
              <p:cNvSpPr/>
              <p:nvPr/>
            </p:nvSpPr>
            <p:spPr>
              <a:xfrm rot="-10800000" flipV="1">
                <a:off x="4195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</p:grpSp>
      </p:grpSp>
      <p:sp>
        <p:nvSpPr>
          <p:cNvPr id="55333" name="直接连接符 55332"/>
          <p:cNvSpPr/>
          <p:nvPr/>
        </p:nvSpPr>
        <p:spPr>
          <a:xfrm>
            <a:off x="2124075" y="3789363"/>
            <a:ext cx="0" cy="5762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334" name="直接连接符 55333"/>
          <p:cNvSpPr/>
          <p:nvPr/>
        </p:nvSpPr>
        <p:spPr>
          <a:xfrm>
            <a:off x="4067175" y="3789363"/>
            <a:ext cx="0" cy="5762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335" name="直接连接符 55334"/>
          <p:cNvSpPr/>
          <p:nvPr/>
        </p:nvSpPr>
        <p:spPr>
          <a:xfrm>
            <a:off x="6659563" y="3789363"/>
            <a:ext cx="0" cy="5762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343" name="矩形 55342"/>
          <p:cNvSpPr/>
          <p:nvPr/>
        </p:nvSpPr>
        <p:spPr>
          <a:xfrm>
            <a:off x="817563" y="4630738"/>
            <a:ext cx="64087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小企鹅两次一共向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东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行走了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r>
              <a:rPr lang="en-US" altLang="zh-CN" sz="2800" b="1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5345" name="组合 55344"/>
          <p:cNvGrpSpPr/>
          <p:nvPr/>
        </p:nvGrpSpPr>
        <p:grpSpPr>
          <a:xfrm>
            <a:off x="1692275" y="5218113"/>
            <a:ext cx="5392738" cy="1138237"/>
            <a:chOff x="1066" y="3287"/>
            <a:chExt cx="3397" cy="717"/>
          </a:xfrm>
        </p:grpSpPr>
        <p:sp>
          <p:nvSpPr>
            <p:cNvPr id="16424" name="文本框 55341"/>
            <p:cNvSpPr txBox="1"/>
            <p:nvPr/>
          </p:nvSpPr>
          <p:spPr>
            <a:xfrm>
              <a:off x="1066" y="3287"/>
              <a:ext cx="3357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规定向东为正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,</a:t>
              </a:r>
              <a:r>
                <a:rPr lang="zh-CN" altLang="en-US" sz="28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写成算式为</a:t>
              </a:r>
              <a:r>
                <a:rPr lang="zh-CN" altLang="en-US" sz="28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</a:t>
              </a:r>
              <a:endPara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6425" name="矩形 55343"/>
            <p:cNvSpPr/>
            <p:nvPr/>
          </p:nvSpPr>
          <p:spPr>
            <a:xfrm>
              <a:off x="1481" y="3678"/>
              <a:ext cx="29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+</a:t>
              </a:r>
              <a:r>
                <a:rPr lang="en-US" altLang="zh-CN" sz="2800" b="1">
                  <a:latin typeface="Times New Roman" panose="02020603050405020304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）</a:t>
              </a:r>
              <a:r>
                <a:rPr lang="en-US" altLang="zh-CN" sz="2800" b="1" dirty="0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zh-CN" altLang="en-US" sz="2800" b="1" dirty="0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（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2800" b="1"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4</a:t>
              </a:r>
              <a:r>
                <a:rPr lang="zh-CN" altLang="en-US" sz="2800" b="1" dirty="0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）</a:t>
              </a:r>
              <a:r>
                <a:rPr lang="en-US" altLang="zh-CN" sz="28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=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28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 7</a:t>
              </a:r>
              <a:endParaRPr lang="en-US" altLang="zh-CN" sz="2800" b="1">
                <a:solidFill>
                  <a:srgbClr val="3366FF"/>
                </a:solidFill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6.25724E-7 L 0.21511 6.25724E-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1 6.25724E-7 L 0.49861 6.25724E-7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5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5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6.25724E-7 L 0.49601 6.25724E-7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55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/>
      <p:bldP spid="55306" grpId="0"/>
      <p:bldP spid="553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51201"/>
          <p:cNvSpPr txBox="1"/>
          <p:nvPr/>
        </p:nvSpPr>
        <p:spPr>
          <a:xfrm>
            <a:off x="333375" y="1095375"/>
            <a:ext cx="8424863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如果小企鹅先向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西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米，再继续向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西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5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米，则小企鹅两次一共向哪个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方向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行走了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多少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米？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51203" name="图片 51202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5713" y="2911475"/>
            <a:ext cx="358775" cy="57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直接连接符 51203"/>
          <p:cNvSpPr/>
          <p:nvPr/>
        </p:nvSpPr>
        <p:spPr>
          <a:xfrm flipH="1">
            <a:off x="4525963" y="3416300"/>
            <a:ext cx="1944687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05" name="直接连接符 51204"/>
          <p:cNvSpPr/>
          <p:nvPr/>
        </p:nvSpPr>
        <p:spPr>
          <a:xfrm flipH="1">
            <a:off x="1231900" y="3416300"/>
            <a:ext cx="324008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51206" name="组合 51205"/>
          <p:cNvGrpSpPr/>
          <p:nvPr/>
        </p:nvGrpSpPr>
        <p:grpSpPr>
          <a:xfrm>
            <a:off x="1331913" y="2913063"/>
            <a:ext cx="5183187" cy="288925"/>
            <a:chOff x="930" y="3067"/>
            <a:chExt cx="2903" cy="182"/>
          </a:xfrm>
        </p:grpSpPr>
        <p:sp>
          <p:nvSpPr>
            <p:cNvPr id="17414" name="直接连接符 51206"/>
            <p:cNvSpPr/>
            <p:nvPr/>
          </p:nvSpPr>
          <p:spPr>
            <a:xfrm flipV="1">
              <a:off x="3833" y="3067"/>
              <a:ext cx="0" cy="182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15" name="直接连接符 51207"/>
            <p:cNvSpPr/>
            <p:nvPr/>
          </p:nvSpPr>
          <p:spPr>
            <a:xfrm flipH="1">
              <a:off x="930" y="3067"/>
              <a:ext cx="2903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16" name="直接连接符 51208"/>
            <p:cNvSpPr/>
            <p:nvPr/>
          </p:nvSpPr>
          <p:spPr>
            <a:xfrm>
              <a:off x="930" y="3067"/>
              <a:ext cx="0" cy="182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51211" name="组合 51210"/>
          <p:cNvGrpSpPr/>
          <p:nvPr/>
        </p:nvGrpSpPr>
        <p:grpSpPr>
          <a:xfrm>
            <a:off x="727075" y="2982913"/>
            <a:ext cx="7345363" cy="890587"/>
            <a:chOff x="612" y="436"/>
            <a:chExt cx="4627" cy="561"/>
          </a:xfrm>
        </p:grpSpPr>
        <p:grpSp>
          <p:nvGrpSpPr>
            <p:cNvPr id="17418" name="组合 51211"/>
            <p:cNvGrpSpPr/>
            <p:nvPr/>
          </p:nvGrpSpPr>
          <p:grpSpPr>
            <a:xfrm>
              <a:off x="793" y="709"/>
              <a:ext cx="4038" cy="288"/>
              <a:chOff x="793" y="709"/>
              <a:chExt cx="4038" cy="288"/>
            </a:xfrm>
          </p:grpSpPr>
          <p:sp>
            <p:nvSpPr>
              <p:cNvPr id="17419" name="文本框 51212"/>
              <p:cNvSpPr txBox="1"/>
              <p:nvPr/>
            </p:nvSpPr>
            <p:spPr>
              <a:xfrm>
                <a:off x="1202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-7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0" name="文本框 51213"/>
              <p:cNvSpPr txBox="1"/>
              <p:nvPr/>
            </p:nvSpPr>
            <p:spPr>
              <a:xfrm>
                <a:off x="2426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-4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1" name="文本框 51214"/>
              <p:cNvSpPr txBox="1"/>
              <p:nvPr/>
            </p:nvSpPr>
            <p:spPr>
              <a:xfrm>
                <a:off x="2835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-3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2" name="文本框 51215"/>
              <p:cNvSpPr txBox="1"/>
              <p:nvPr/>
            </p:nvSpPr>
            <p:spPr>
              <a:xfrm>
                <a:off x="324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-2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3" name="文本框 51216"/>
              <p:cNvSpPr txBox="1"/>
              <p:nvPr/>
            </p:nvSpPr>
            <p:spPr>
              <a:xfrm>
                <a:off x="3651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4" name="文本框 51217"/>
              <p:cNvSpPr txBox="1"/>
              <p:nvPr/>
            </p:nvSpPr>
            <p:spPr>
              <a:xfrm>
                <a:off x="4059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5" name="文本框 51218"/>
              <p:cNvSpPr txBox="1"/>
              <p:nvPr/>
            </p:nvSpPr>
            <p:spPr>
              <a:xfrm>
                <a:off x="446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6" name="文本框 51219"/>
              <p:cNvSpPr txBox="1"/>
              <p:nvPr/>
            </p:nvSpPr>
            <p:spPr>
              <a:xfrm>
                <a:off x="79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-8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7" name="文本框 51220"/>
              <p:cNvSpPr txBox="1"/>
              <p:nvPr/>
            </p:nvSpPr>
            <p:spPr>
              <a:xfrm>
                <a:off x="1610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-6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8" name="文本框 51221"/>
              <p:cNvSpPr txBox="1"/>
              <p:nvPr/>
            </p:nvSpPr>
            <p:spPr>
              <a:xfrm>
                <a:off x="201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-5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29" name="组合 51222"/>
            <p:cNvGrpSpPr/>
            <p:nvPr/>
          </p:nvGrpSpPr>
          <p:grpSpPr>
            <a:xfrm>
              <a:off x="612" y="436"/>
              <a:ext cx="4627" cy="288"/>
              <a:chOff x="612" y="436"/>
              <a:chExt cx="4627" cy="288"/>
            </a:xfrm>
          </p:grpSpPr>
          <p:sp>
            <p:nvSpPr>
              <p:cNvPr id="17430" name="直接连接符 51223"/>
              <p:cNvSpPr/>
              <p:nvPr/>
            </p:nvSpPr>
            <p:spPr>
              <a:xfrm rot="-10800000" flipH="1">
                <a:off x="612" y="708"/>
                <a:ext cx="451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7431" name="直接连接符 51224"/>
              <p:cNvSpPr/>
              <p:nvPr/>
            </p:nvSpPr>
            <p:spPr>
              <a:xfrm rot="-10800000" flipV="1">
                <a:off x="930" y="708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2" name="文本框 51225"/>
              <p:cNvSpPr txBox="1"/>
              <p:nvPr/>
            </p:nvSpPr>
            <p:spPr>
              <a:xfrm>
                <a:off x="4876" y="436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3366FF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rPr>
                  <a:t>东</a:t>
                </a:r>
                <a:endParaRPr lang="zh-CN" altLang="en-US" sz="2400" b="1" dirty="0">
                  <a:solidFill>
                    <a:srgbClr val="3366FF"/>
                  </a:solidFill>
                  <a:latin typeface="Arial" panose="020B0604020202020204" pitchFamily="34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17433" name="直接连接符 51226"/>
              <p:cNvSpPr/>
              <p:nvPr/>
            </p:nvSpPr>
            <p:spPr>
              <a:xfrm rot="-10800000" flipV="1">
                <a:off x="460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4" name="直接连接符 51227"/>
              <p:cNvSpPr/>
              <p:nvPr/>
            </p:nvSpPr>
            <p:spPr>
              <a:xfrm rot="-10800000" flipV="1">
                <a:off x="1338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5" name="直接连接符 51228"/>
              <p:cNvSpPr/>
              <p:nvPr/>
            </p:nvSpPr>
            <p:spPr>
              <a:xfrm rot="-10800000" flipV="1">
                <a:off x="1746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6" name="直接连接符 51229"/>
              <p:cNvSpPr/>
              <p:nvPr/>
            </p:nvSpPr>
            <p:spPr>
              <a:xfrm rot="-10800000" flipV="1">
                <a:off x="215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7" name="直接连接符 51230"/>
              <p:cNvSpPr/>
              <p:nvPr/>
            </p:nvSpPr>
            <p:spPr>
              <a:xfrm rot="-10800000" flipV="1">
                <a:off x="2562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8" name="直接连接符 51231"/>
              <p:cNvSpPr/>
              <p:nvPr/>
            </p:nvSpPr>
            <p:spPr>
              <a:xfrm rot="-10800000" flipV="1">
                <a:off x="2971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39" name="直接连接符 51232"/>
              <p:cNvSpPr/>
              <p:nvPr/>
            </p:nvSpPr>
            <p:spPr>
              <a:xfrm rot="-10800000" flipV="1">
                <a:off x="3379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40" name="直接连接符 51233"/>
              <p:cNvSpPr/>
              <p:nvPr/>
            </p:nvSpPr>
            <p:spPr>
              <a:xfrm rot="-10800000" flipV="1">
                <a:off x="3787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7441" name="直接连接符 51234"/>
              <p:cNvSpPr/>
              <p:nvPr/>
            </p:nvSpPr>
            <p:spPr>
              <a:xfrm rot="-10800000" flipV="1">
                <a:off x="4195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</p:grpSp>
      </p:grpSp>
      <p:sp>
        <p:nvSpPr>
          <p:cNvPr id="51236" name="直接连接符 51235"/>
          <p:cNvSpPr/>
          <p:nvPr/>
        </p:nvSpPr>
        <p:spPr>
          <a:xfrm>
            <a:off x="6488113" y="2911475"/>
            <a:ext cx="0" cy="5032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37" name="直接连接符 51236"/>
          <p:cNvSpPr/>
          <p:nvPr/>
        </p:nvSpPr>
        <p:spPr>
          <a:xfrm>
            <a:off x="4545013" y="2913063"/>
            <a:ext cx="0" cy="5032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38" name="直接连接符 51237"/>
          <p:cNvSpPr/>
          <p:nvPr/>
        </p:nvSpPr>
        <p:spPr>
          <a:xfrm>
            <a:off x="1303338" y="2911475"/>
            <a:ext cx="0" cy="5032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40" name="矩形 51239"/>
          <p:cNvSpPr/>
          <p:nvPr/>
        </p:nvSpPr>
        <p:spPr>
          <a:xfrm>
            <a:off x="612775" y="4254500"/>
            <a:ext cx="69119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答：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小企鹅两次行走一共向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西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行走了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8 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r>
              <a:rPr lang="en-US" altLang="zh-CN" sz="2800" b="1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44" name="组合 51243"/>
          <p:cNvGrpSpPr/>
          <p:nvPr/>
        </p:nvGrpSpPr>
        <p:grpSpPr>
          <a:xfrm>
            <a:off x="1404938" y="4859338"/>
            <a:ext cx="5327650" cy="1249362"/>
            <a:chOff x="793" y="2432"/>
            <a:chExt cx="3356" cy="787"/>
          </a:xfrm>
        </p:grpSpPr>
        <p:sp>
          <p:nvSpPr>
            <p:cNvPr id="17447" name="文本框 51209"/>
            <p:cNvSpPr txBox="1"/>
            <p:nvPr/>
          </p:nvSpPr>
          <p:spPr>
            <a:xfrm>
              <a:off x="793" y="2432"/>
              <a:ext cx="3356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规定向东为正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,</a:t>
              </a:r>
              <a:r>
                <a:rPr lang="zh-CN" altLang="en-US" sz="28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写成算式为：</a:t>
              </a:r>
              <a:endPara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endParaRPr lang="zh-CN" altLang="en-US" sz="3200" b="1" dirty="0">
                <a:solidFill>
                  <a:srgbClr val="3366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7448" name="矩形 51240"/>
            <p:cNvSpPr/>
            <p:nvPr/>
          </p:nvSpPr>
          <p:spPr>
            <a:xfrm>
              <a:off x="1292" y="2795"/>
              <a:ext cx="1209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(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- </a:t>
              </a:r>
              <a:r>
                <a:rPr lang="en-US" altLang="zh-CN" sz="2800" b="1">
                  <a:latin typeface="Times New Roman" panose="02020603050405020304" charset="0"/>
                  <a:ea typeface="宋体" panose="02010600030101010101" pitchFamily="2" charset="-122"/>
                </a:rPr>
                <a:t>3</a:t>
              </a:r>
              <a:r>
                <a:rPr lang="en-US" altLang="zh-CN" sz="28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)+(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2800" b="1"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5</a:t>
              </a:r>
              <a:r>
                <a:rPr lang="en-US" altLang="zh-CN" sz="28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) =</a:t>
              </a:r>
              <a:endParaRPr lang="en-US" altLang="zh-CN" sz="2800" b="1">
                <a:solidFill>
                  <a:srgbClr val="3366FF"/>
                </a:solidFill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7449" name="矩形 51241"/>
            <p:cNvSpPr/>
            <p:nvPr/>
          </p:nvSpPr>
          <p:spPr>
            <a:xfrm>
              <a:off x="2501" y="2795"/>
              <a:ext cx="358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2800" b="1"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8</a:t>
              </a:r>
              <a:endParaRPr lang="en-US" altLang="zh-CN" sz="2800" b="1"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50637E-6 L -0.21267 1.50637E-6 " pathEditMode="relative" ptsTypes="AA">
                                      <p:cBhvr>
                                        <p:cTn id="19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67 3.46821E-7 L -0.57882 -0.005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46821E-7 L -0.57882 0.00486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00" y="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5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57346"/>
          <p:cNvSpPr txBox="1"/>
          <p:nvPr/>
        </p:nvSpPr>
        <p:spPr>
          <a:xfrm>
            <a:off x="850900" y="3595688"/>
            <a:ext cx="65405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  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你能从上面的两个算式中发现什么？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957263" y="4113213"/>
            <a:ext cx="6691312" cy="1371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同号两数相加,取相同的符号，并把绝对值相加.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18435" name="组合 57358"/>
          <p:cNvGrpSpPr/>
          <p:nvPr/>
        </p:nvGrpSpPr>
        <p:grpSpPr>
          <a:xfrm>
            <a:off x="2027238" y="1309688"/>
            <a:ext cx="4343400" cy="2081212"/>
            <a:chOff x="521" y="210"/>
            <a:chExt cx="2736" cy="1311"/>
          </a:xfrm>
        </p:grpSpPr>
        <p:sp>
          <p:nvSpPr>
            <p:cNvPr id="18436" name="矩形 57348"/>
            <p:cNvSpPr/>
            <p:nvPr/>
          </p:nvSpPr>
          <p:spPr>
            <a:xfrm>
              <a:off x="521" y="577"/>
              <a:ext cx="245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+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r>
                <a:rPr lang="zh-CN" altLang="en-US" sz="3600" b="1" dirty="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）</a:t>
              </a:r>
              <a:r>
                <a:rPr lang="en-US" altLang="zh-CN" sz="3600" b="1" dirty="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zh-CN" altLang="en-US" sz="3600" b="1" dirty="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（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4</a:t>
              </a:r>
              <a:r>
                <a:rPr lang="zh-CN" altLang="en-US" sz="3600" b="1" dirty="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）</a:t>
              </a:r>
              <a:r>
                <a:rPr lang="en-US" altLang="zh-CN" sz="3600" b="1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=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8437" name="矩形 57349"/>
            <p:cNvSpPr/>
            <p:nvPr/>
          </p:nvSpPr>
          <p:spPr>
            <a:xfrm>
              <a:off x="2744" y="572"/>
              <a:ext cx="44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7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8438" name="矩形 57351"/>
            <p:cNvSpPr/>
            <p:nvPr/>
          </p:nvSpPr>
          <p:spPr>
            <a:xfrm>
              <a:off x="657" y="1117"/>
              <a:ext cx="214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(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- 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</a:rPr>
                <a:t>3 </a:t>
              </a:r>
              <a:r>
                <a:rPr lang="en-US" altLang="zh-CN" sz="3600" b="1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)  +  ( 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5 </a:t>
              </a:r>
              <a:r>
                <a:rPr lang="en-US" altLang="zh-CN" sz="3600" b="1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) =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8439" name="矩形 57352"/>
            <p:cNvSpPr/>
            <p:nvPr/>
          </p:nvSpPr>
          <p:spPr>
            <a:xfrm>
              <a:off x="2805" y="1117"/>
              <a:ext cx="45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  <a:sym typeface="Wingdings" panose="05000000000000000000" pitchFamily="2" charset="2"/>
                </a:rPr>
                <a:t>8</a:t>
              </a:r>
              <a:endPara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8440" name="文本框 57354"/>
            <p:cNvSpPr txBox="1"/>
            <p:nvPr/>
          </p:nvSpPr>
          <p:spPr>
            <a:xfrm>
              <a:off x="779" y="210"/>
              <a:ext cx="59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加数</a:t>
              </a:r>
              <a:endPara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1" name="文本框 57355"/>
            <p:cNvSpPr txBox="1"/>
            <p:nvPr/>
          </p:nvSpPr>
          <p:spPr>
            <a:xfrm>
              <a:off x="1791" y="210"/>
              <a:ext cx="59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加数</a:t>
              </a:r>
              <a:endPara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2" name="文本框 57356"/>
            <p:cNvSpPr txBox="1"/>
            <p:nvPr/>
          </p:nvSpPr>
          <p:spPr>
            <a:xfrm>
              <a:off x="2789" y="210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和</a:t>
              </a:r>
              <a:endPara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23850" y="1250950"/>
            <a:ext cx="84963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如果小企鹅先向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东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米，接着向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西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米，则小企鹅两次行走一共向</a:t>
            </a:r>
            <a:r>
              <a:rPr lang="en-US" altLang="zh-CN" sz="2800" u="sng">
                <a:latin typeface="Arial" panose="020B0604020202020204" pitchFamily="34" charset="0"/>
                <a:ea typeface="华文中宋" panose="02010600040101010101" pitchFamily="2" charset="-122"/>
              </a:rPr>
              <a:t>(        )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走了</a:t>
            </a:r>
            <a:r>
              <a:rPr lang="en-US" altLang="zh-CN" sz="2800" u="sng">
                <a:latin typeface="Arial" panose="020B0604020202020204" pitchFamily="34" charset="0"/>
                <a:ea typeface="华文中宋" panose="02010600040101010101" pitchFamily="2" charset="-122"/>
              </a:rPr>
              <a:t>(        )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</a:t>
            </a:r>
            <a:r>
              <a:rPr lang="en-US" altLang="zh-CN" sz="280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endParaRPr lang="en-US" altLang="zh-CN" sz="280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8195" name="图片 8194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3113088"/>
            <a:ext cx="503238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直接连接符 8196"/>
          <p:cNvSpPr/>
          <p:nvPr/>
        </p:nvSpPr>
        <p:spPr>
          <a:xfrm>
            <a:off x="4984750" y="3370263"/>
            <a:ext cx="1296988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8198" name="图片 8197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5" y="3090863"/>
            <a:ext cx="412750" cy="560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直接连接符 8198"/>
          <p:cNvSpPr/>
          <p:nvPr/>
        </p:nvSpPr>
        <p:spPr>
          <a:xfrm flipH="1">
            <a:off x="2362200" y="3708400"/>
            <a:ext cx="388937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8200" name="图片 8199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938" y="3052763"/>
            <a:ext cx="504825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文本框 8200"/>
          <p:cNvSpPr txBox="1"/>
          <p:nvPr/>
        </p:nvSpPr>
        <p:spPr>
          <a:xfrm>
            <a:off x="4500563" y="1984375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西</a:t>
            </a:r>
            <a:endParaRPr lang="zh-CN" altLang="en-US" sz="2800" dirty="0">
              <a:solidFill>
                <a:srgbClr val="3366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6248400" y="1984375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4</a:t>
            </a:r>
            <a:endParaRPr lang="en-US" altLang="zh-CN" sz="2800">
              <a:solidFill>
                <a:srgbClr val="3366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grpSp>
        <p:nvGrpSpPr>
          <p:cNvPr id="8203" name="组合 8202"/>
          <p:cNvGrpSpPr/>
          <p:nvPr/>
        </p:nvGrpSpPr>
        <p:grpSpPr>
          <a:xfrm>
            <a:off x="2393950" y="3143250"/>
            <a:ext cx="2592388" cy="215900"/>
            <a:chOff x="2744" y="2931"/>
            <a:chExt cx="408" cy="136"/>
          </a:xfrm>
        </p:grpSpPr>
        <p:sp>
          <p:nvSpPr>
            <p:cNvPr id="19466" name="直接连接符 8203"/>
            <p:cNvSpPr/>
            <p:nvPr/>
          </p:nvSpPr>
          <p:spPr>
            <a:xfrm flipV="1">
              <a:off x="3152" y="2931"/>
              <a:ext cx="0" cy="136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7" name="直接连接符 8204"/>
            <p:cNvSpPr/>
            <p:nvPr/>
          </p:nvSpPr>
          <p:spPr>
            <a:xfrm flipH="1">
              <a:off x="2744" y="2931"/>
              <a:ext cx="408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8" name="直接连接符 8205"/>
            <p:cNvSpPr/>
            <p:nvPr/>
          </p:nvSpPr>
          <p:spPr>
            <a:xfrm>
              <a:off x="2744" y="2931"/>
              <a:ext cx="0" cy="136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8207" name="组合 8206"/>
          <p:cNvGrpSpPr/>
          <p:nvPr/>
        </p:nvGrpSpPr>
        <p:grpSpPr>
          <a:xfrm>
            <a:off x="1187450" y="3143250"/>
            <a:ext cx="7345363" cy="890588"/>
            <a:chOff x="612" y="436"/>
            <a:chExt cx="4627" cy="561"/>
          </a:xfrm>
        </p:grpSpPr>
        <p:grpSp>
          <p:nvGrpSpPr>
            <p:cNvPr id="19470" name="组合 8207"/>
            <p:cNvGrpSpPr/>
            <p:nvPr/>
          </p:nvGrpSpPr>
          <p:grpSpPr>
            <a:xfrm>
              <a:off x="793" y="708"/>
              <a:ext cx="4038" cy="289"/>
              <a:chOff x="793" y="708"/>
              <a:chExt cx="4038" cy="289"/>
            </a:xfrm>
          </p:grpSpPr>
          <p:sp>
            <p:nvSpPr>
              <p:cNvPr id="19471" name="文本框 8208"/>
              <p:cNvSpPr txBox="1"/>
              <p:nvPr/>
            </p:nvSpPr>
            <p:spPr>
              <a:xfrm>
                <a:off x="1202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-4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2" name="文本框 8209"/>
              <p:cNvSpPr txBox="1"/>
              <p:nvPr/>
            </p:nvSpPr>
            <p:spPr>
              <a:xfrm>
                <a:off x="2426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3" name="文本框 8210"/>
              <p:cNvSpPr txBox="1"/>
              <p:nvPr/>
            </p:nvSpPr>
            <p:spPr>
              <a:xfrm>
                <a:off x="2834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4" name="文本框 8211"/>
              <p:cNvSpPr txBox="1"/>
              <p:nvPr/>
            </p:nvSpPr>
            <p:spPr>
              <a:xfrm>
                <a:off x="3220" y="708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5" name="文本框 8212"/>
              <p:cNvSpPr txBox="1"/>
              <p:nvPr/>
            </p:nvSpPr>
            <p:spPr>
              <a:xfrm>
                <a:off x="3651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6" name="文本框 8213"/>
              <p:cNvSpPr txBox="1"/>
              <p:nvPr/>
            </p:nvSpPr>
            <p:spPr>
              <a:xfrm>
                <a:off x="4059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7" name="文本框 8214"/>
              <p:cNvSpPr txBox="1"/>
              <p:nvPr/>
            </p:nvSpPr>
            <p:spPr>
              <a:xfrm>
                <a:off x="446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8" name="文本框 8215"/>
              <p:cNvSpPr txBox="1"/>
              <p:nvPr/>
            </p:nvSpPr>
            <p:spPr>
              <a:xfrm>
                <a:off x="79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-5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9" name="文本框 8216"/>
              <p:cNvSpPr txBox="1"/>
              <p:nvPr/>
            </p:nvSpPr>
            <p:spPr>
              <a:xfrm>
                <a:off x="1610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-3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80" name="文本框 8217"/>
              <p:cNvSpPr txBox="1"/>
              <p:nvPr/>
            </p:nvSpPr>
            <p:spPr>
              <a:xfrm>
                <a:off x="201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-2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481" name="组合 8218"/>
            <p:cNvGrpSpPr/>
            <p:nvPr/>
          </p:nvGrpSpPr>
          <p:grpSpPr>
            <a:xfrm>
              <a:off x="612" y="436"/>
              <a:ext cx="4627" cy="288"/>
              <a:chOff x="612" y="436"/>
              <a:chExt cx="4627" cy="288"/>
            </a:xfrm>
          </p:grpSpPr>
          <p:sp>
            <p:nvSpPr>
              <p:cNvPr id="19482" name="直接连接符 8219"/>
              <p:cNvSpPr/>
              <p:nvPr/>
            </p:nvSpPr>
            <p:spPr>
              <a:xfrm rot="-10800000" flipH="1">
                <a:off x="612" y="708"/>
                <a:ext cx="451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9483" name="直接连接符 8220"/>
              <p:cNvSpPr/>
              <p:nvPr/>
            </p:nvSpPr>
            <p:spPr>
              <a:xfrm rot="-10800000" flipV="1">
                <a:off x="930" y="708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84" name="文本框 8221"/>
              <p:cNvSpPr txBox="1"/>
              <p:nvPr/>
            </p:nvSpPr>
            <p:spPr>
              <a:xfrm>
                <a:off x="4876" y="436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3366FF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rPr>
                  <a:t>东</a:t>
                </a:r>
                <a:endParaRPr lang="zh-CN" altLang="en-US" sz="2400" b="1" dirty="0">
                  <a:solidFill>
                    <a:srgbClr val="3366FF"/>
                  </a:solidFill>
                  <a:latin typeface="Arial" panose="020B0604020202020204" pitchFamily="34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19485" name="直接连接符 8222"/>
              <p:cNvSpPr/>
              <p:nvPr/>
            </p:nvSpPr>
            <p:spPr>
              <a:xfrm rot="-10800000" flipV="1">
                <a:off x="460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86" name="直接连接符 8223"/>
              <p:cNvSpPr/>
              <p:nvPr/>
            </p:nvSpPr>
            <p:spPr>
              <a:xfrm rot="-10800000" flipV="1">
                <a:off x="1338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87" name="直接连接符 8224"/>
              <p:cNvSpPr/>
              <p:nvPr/>
            </p:nvSpPr>
            <p:spPr>
              <a:xfrm rot="-10800000" flipV="1">
                <a:off x="1746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88" name="直接连接符 8225"/>
              <p:cNvSpPr/>
              <p:nvPr/>
            </p:nvSpPr>
            <p:spPr>
              <a:xfrm rot="-10800000" flipV="1">
                <a:off x="215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89" name="直接连接符 8226"/>
              <p:cNvSpPr/>
              <p:nvPr/>
            </p:nvSpPr>
            <p:spPr>
              <a:xfrm rot="-10800000" flipV="1">
                <a:off x="2562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90" name="直接连接符 8227"/>
              <p:cNvSpPr/>
              <p:nvPr/>
            </p:nvSpPr>
            <p:spPr>
              <a:xfrm rot="-10800000" flipV="1">
                <a:off x="2971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91" name="直接连接符 8228"/>
              <p:cNvSpPr/>
              <p:nvPr/>
            </p:nvSpPr>
            <p:spPr>
              <a:xfrm rot="-10800000" flipV="1">
                <a:off x="3379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92" name="直接连接符 8229"/>
              <p:cNvSpPr/>
              <p:nvPr/>
            </p:nvSpPr>
            <p:spPr>
              <a:xfrm rot="-10800000" flipV="1">
                <a:off x="3787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19493" name="直接连接符 8230"/>
              <p:cNvSpPr/>
              <p:nvPr/>
            </p:nvSpPr>
            <p:spPr>
              <a:xfrm rot="-10800000" flipV="1">
                <a:off x="4195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</p:grpSp>
      </p:grpSp>
      <p:sp>
        <p:nvSpPr>
          <p:cNvPr id="8232" name="直接连接符 8231"/>
          <p:cNvSpPr/>
          <p:nvPr/>
        </p:nvSpPr>
        <p:spPr>
          <a:xfrm flipH="1">
            <a:off x="4984750" y="3381375"/>
            <a:ext cx="1588" cy="19367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33" name="直接连接符 8232"/>
          <p:cNvSpPr/>
          <p:nvPr/>
        </p:nvSpPr>
        <p:spPr>
          <a:xfrm>
            <a:off x="6248400" y="3371850"/>
            <a:ext cx="20638" cy="3571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34" name="直接连接符 8233"/>
          <p:cNvSpPr/>
          <p:nvPr/>
        </p:nvSpPr>
        <p:spPr>
          <a:xfrm flipH="1">
            <a:off x="2362200" y="3351213"/>
            <a:ext cx="31750" cy="3571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8245" name="组合 8244"/>
          <p:cNvGrpSpPr/>
          <p:nvPr/>
        </p:nvGrpSpPr>
        <p:grpSpPr>
          <a:xfrm>
            <a:off x="1863725" y="4630738"/>
            <a:ext cx="4384675" cy="1155700"/>
            <a:chOff x="930" y="2750"/>
            <a:chExt cx="2762" cy="728"/>
          </a:xfrm>
        </p:grpSpPr>
        <p:sp>
          <p:nvSpPr>
            <p:cNvPr id="19498" name="文本框 8195"/>
            <p:cNvSpPr txBox="1"/>
            <p:nvPr/>
          </p:nvSpPr>
          <p:spPr>
            <a:xfrm>
              <a:off x="930" y="3113"/>
              <a:ext cx="204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rgbClr val="3366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 </a:t>
              </a:r>
              <a:r>
                <a:rPr lang="en-US" altLang="zh-CN" sz="3200">
                  <a:solidFill>
                    <a:srgbClr val="3366FF"/>
                  </a:solidFill>
                  <a:latin typeface="Times New Roman" panose="02020603050405020304" charset="0"/>
                  <a:ea typeface="华文中宋" panose="02010600040101010101" pitchFamily="2" charset="-122"/>
                </a:rPr>
                <a:t>(</a:t>
              </a:r>
              <a:r>
                <a:rPr lang="en-US" altLang="zh-CN" sz="3200" b="1">
                  <a:latin typeface="Times New Roman" panose="02020603050405020304" charset="0"/>
                  <a:ea typeface="宋体" panose="02010600030101010101" pitchFamily="2" charset="-122"/>
                </a:rPr>
                <a:t>+2</a:t>
              </a:r>
              <a:r>
                <a:rPr lang="en-US" altLang="zh-CN" sz="32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)+(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-</a:t>
              </a:r>
              <a:r>
                <a:rPr lang="en-US" altLang="zh-CN" sz="3200" b="1"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6</a:t>
              </a:r>
              <a:r>
                <a:rPr lang="en-US" altLang="zh-CN" sz="32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) =</a:t>
              </a:r>
              <a:endParaRPr lang="en-US" altLang="zh-CN" sz="3200" b="1">
                <a:solidFill>
                  <a:srgbClr val="3366FF"/>
                </a:solidFill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19499" name="矩形 8236"/>
            <p:cNvSpPr/>
            <p:nvPr/>
          </p:nvSpPr>
          <p:spPr>
            <a:xfrm>
              <a:off x="975" y="2750"/>
              <a:ext cx="27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规定向东为正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,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写成算式为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:</a:t>
              </a:r>
              <a:endParaRPr lang="en-US" altLang="zh-CN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00" name="矩形 8238"/>
            <p:cNvSpPr/>
            <p:nvPr/>
          </p:nvSpPr>
          <p:spPr>
            <a:xfrm>
              <a:off x="2591" y="3113"/>
              <a:ext cx="39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- </a:t>
              </a:r>
              <a:r>
                <a:rPr lang="en-US" altLang="zh-CN" sz="3200" b="1"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4</a:t>
              </a:r>
              <a:endParaRPr lang="en-US" altLang="zh-CN" sz="3200" b="1"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12139E-6 L 0.14965 -0.0004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532 L -0.425 0.0002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0" y="-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9.15411E-7 L -0.27968 9.15411E-7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1" grpId="0"/>
      <p:bldP spid="8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7075" y="1844675"/>
            <a:ext cx="539750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558800" y="3068638"/>
            <a:ext cx="84963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如果小企鹅先向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西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米，接着向</a:t>
            </a:r>
            <a:r>
              <a:rPr lang="zh-CN" altLang="en-US" sz="2800" dirty="0">
                <a:solidFill>
                  <a:srgbClr val="33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东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行走</a:t>
            </a:r>
            <a:r>
              <a:rPr lang="en-US" altLang="zh-CN" sz="2800" dirty="0">
                <a:latin typeface="Arial" panose="020B0604020202020204" pitchFamily="34" charset="0"/>
                <a:ea typeface="华文中宋" panose="02010600040101010101" pitchFamily="2" charset="-122"/>
              </a:rPr>
              <a:t>5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米，则小企鹅两次行走一共向</a:t>
            </a:r>
            <a:r>
              <a:rPr lang="en-US" altLang="zh-CN" sz="2800" u="sng">
                <a:latin typeface="Arial" panose="020B0604020202020204" pitchFamily="34" charset="0"/>
                <a:ea typeface="华文中宋" panose="02010600040101010101" pitchFamily="2" charset="-122"/>
              </a:rPr>
              <a:t>(        )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走了</a:t>
            </a:r>
            <a:r>
              <a:rPr lang="en-US" altLang="zh-CN" sz="2800" u="sng">
                <a:latin typeface="Arial" panose="020B0604020202020204" pitchFamily="34" charset="0"/>
                <a:ea typeface="华文中宋" panose="02010600040101010101" pitchFamily="2" charset="-122"/>
              </a:rPr>
              <a:t>(        )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米</a:t>
            </a:r>
            <a:r>
              <a:rPr lang="en-US" altLang="zh-CN" sz="280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endParaRPr lang="en-US" altLang="zh-CN" sz="280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53252" name="图片 53251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1844675"/>
            <a:ext cx="498475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直接连接符 53252"/>
          <p:cNvSpPr/>
          <p:nvPr/>
        </p:nvSpPr>
        <p:spPr>
          <a:xfrm flipH="1">
            <a:off x="2843213" y="2708275"/>
            <a:ext cx="1944687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3254" name="直接连接符 53253"/>
          <p:cNvSpPr/>
          <p:nvPr/>
        </p:nvSpPr>
        <p:spPr>
          <a:xfrm>
            <a:off x="2843213" y="2852738"/>
            <a:ext cx="324167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53255" name="图片 53254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075" y="1844675"/>
            <a:ext cx="430213" cy="50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3256" name="组合 53255"/>
          <p:cNvGrpSpPr/>
          <p:nvPr/>
        </p:nvGrpSpPr>
        <p:grpSpPr>
          <a:xfrm>
            <a:off x="4787900" y="1989138"/>
            <a:ext cx="1296988" cy="287337"/>
            <a:chOff x="2971" y="1888"/>
            <a:chExt cx="1633" cy="181"/>
          </a:xfrm>
        </p:grpSpPr>
        <p:sp>
          <p:nvSpPr>
            <p:cNvPr id="20488" name="直接连接符 53256"/>
            <p:cNvSpPr/>
            <p:nvPr/>
          </p:nvSpPr>
          <p:spPr>
            <a:xfrm flipV="1">
              <a:off x="2971" y="1888"/>
              <a:ext cx="0" cy="181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89" name="直接连接符 53257"/>
            <p:cNvSpPr/>
            <p:nvPr/>
          </p:nvSpPr>
          <p:spPr>
            <a:xfrm>
              <a:off x="2971" y="1888"/>
              <a:ext cx="1633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90" name="直接连接符 53258"/>
            <p:cNvSpPr/>
            <p:nvPr/>
          </p:nvSpPr>
          <p:spPr>
            <a:xfrm>
              <a:off x="4604" y="1888"/>
              <a:ext cx="0" cy="181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53260" name="文本框 53259"/>
          <p:cNvSpPr txBox="1"/>
          <p:nvPr/>
        </p:nvSpPr>
        <p:spPr>
          <a:xfrm>
            <a:off x="4602163" y="3922713"/>
            <a:ext cx="8651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</a:t>
            </a:r>
            <a:endParaRPr lang="zh-CN" altLang="en-US" sz="28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6372225" y="3922713"/>
            <a:ext cx="8651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2800" b="1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3263" name="组合 53262"/>
          <p:cNvGrpSpPr/>
          <p:nvPr/>
        </p:nvGrpSpPr>
        <p:grpSpPr>
          <a:xfrm>
            <a:off x="971550" y="1844675"/>
            <a:ext cx="7345363" cy="890588"/>
            <a:chOff x="612" y="436"/>
            <a:chExt cx="4627" cy="561"/>
          </a:xfrm>
        </p:grpSpPr>
        <p:grpSp>
          <p:nvGrpSpPr>
            <p:cNvPr id="20494" name="组合 53263"/>
            <p:cNvGrpSpPr/>
            <p:nvPr/>
          </p:nvGrpSpPr>
          <p:grpSpPr>
            <a:xfrm>
              <a:off x="793" y="709"/>
              <a:ext cx="4038" cy="288"/>
              <a:chOff x="793" y="709"/>
              <a:chExt cx="4038" cy="288"/>
            </a:xfrm>
          </p:grpSpPr>
          <p:sp>
            <p:nvSpPr>
              <p:cNvPr id="20495" name="文本框 53264"/>
              <p:cNvSpPr txBox="1"/>
              <p:nvPr/>
            </p:nvSpPr>
            <p:spPr>
              <a:xfrm>
                <a:off x="1202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-4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6" name="文本框 53265"/>
              <p:cNvSpPr txBox="1"/>
              <p:nvPr/>
            </p:nvSpPr>
            <p:spPr>
              <a:xfrm>
                <a:off x="2426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7" name="文本框 53266"/>
              <p:cNvSpPr txBox="1"/>
              <p:nvPr/>
            </p:nvSpPr>
            <p:spPr>
              <a:xfrm>
                <a:off x="2835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8" name="文本框 53267"/>
              <p:cNvSpPr txBox="1"/>
              <p:nvPr/>
            </p:nvSpPr>
            <p:spPr>
              <a:xfrm>
                <a:off x="324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9" name="文本框 53268"/>
              <p:cNvSpPr txBox="1"/>
              <p:nvPr/>
            </p:nvSpPr>
            <p:spPr>
              <a:xfrm>
                <a:off x="3651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00" name="文本框 53269"/>
              <p:cNvSpPr txBox="1"/>
              <p:nvPr/>
            </p:nvSpPr>
            <p:spPr>
              <a:xfrm>
                <a:off x="4059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01" name="文本框 53270"/>
              <p:cNvSpPr txBox="1"/>
              <p:nvPr/>
            </p:nvSpPr>
            <p:spPr>
              <a:xfrm>
                <a:off x="446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4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02" name="文本框 53271"/>
              <p:cNvSpPr txBox="1"/>
              <p:nvPr/>
            </p:nvSpPr>
            <p:spPr>
              <a:xfrm>
                <a:off x="793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-5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03" name="文本框 53272"/>
              <p:cNvSpPr txBox="1"/>
              <p:nvPr/>
            </p:nvSpPr>
            <p:spPr>
              <a:xfrm>
                <a:off x="1610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-3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04" name="文本框 53273"/>
              <p:cNvSpPr txBox="1"/>
              <p:nvPr/>
            </p:nvSpPr>
            <p:spPr>
              <a:xfrm>
                <a:off x="2018" y="709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>
                    <a:latin typeface="Arial" panose="020B0604020202020204" pitchFamily="34" charset="0"/>
                    <a:ea typeface="宋体" panose="02010600030101010101" pitchFamily="2" charset="-122"/>
                  </a:rPr>
                  <a:t>-2</a:t>
                </a:r>
                <a:endParaRPr lang="en-US" altLang="zh-CN" sz="24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05" name="组合 53274"/>
            <p:cNvGrpSpPr/>
            <p:nvPr/>
          </p:nvGrpSpPr>
          <p:grpSpPr>
            <a:xfrm>
              <a:off x="612" y="436"/>
              <a:ext cx="4627" cy="288"/>
              <a:chOff x="612" y="436"/>
              <a:chExt cx="4627" cy="288"/>
            </a:xfrm>
          </p:grpSpPr>
          <p:sp>
            <p:nvSpPr>
              <p:cNvPr id="20506" name="直接连接符 53275"/>
              <p:cNvSpPr/>
              <p:nvPr/>
            </p:nvSpPr>
            <p:spPr>
              <a:xfrm rot="-10800000" flipH="1">
                <a:off x="612" y="708"/>
                <a:ext cx="451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20507" name="直接连接符 53276"/>
              <p:cNvSpPr/>
              <p:nvPr/>
            </p:nvSpPr>
            <p:spPr>
              <a:xfrm rot="-10800000" flipV="1">
                <a:off x="930" y="708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08" name="文本框 53277"/>
              <p:cNvSpPr txBox="1"/>
              <p:nvPr/>
            </p:nvSpPr>
            <p:spPr>
              <a:xfrm>
                <a:off x="4876" y="436"/>
                <a:ext cx="36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3366FF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rPr>
                  <a:t>东</a:t>
                </a:r>
                <a:endParaRPr lang="zh-CN" altLang="en-US" sz="2400" b="1" dirty="0">
                  <a:solidFill>
                    <a:srgbClr val="3366FF"/>
                  </a:solidFill>
                  <a:latin typeface="Arial" panose="020B0604020202020204" pitchFamily="34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20509" name="直接连接符 53278"/>
              <p:cNvSpPr/>
              <p:nvPr/>
            </p:nvSpPr>
            <p:spPr>
              <a:xfrm rot="-10800000" flipV="1">
                <a:off x="460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0" name="直接连接符 53279"/>
              <p:cNvSpPr/>
              <p:nvPr/>
            </p:nvSpPr>
            <p:spPr>
              <a:xfrm rot="-10800000" flipV="1">
                <a:off x="1338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1" name="直接连接符 53280"/>
              <p:cNvSpPr/>
              <p:nvPr/>
            </p:nvSpPr>
            <p:spPr>
              <a:xfrm rot="-10800000" flipV="1">
                <a:off x="1746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2" name="直接连接符 53281"/>
              <p:cNvSpPr/>
              <p:nvPr/>
            </p:nvSpPr>
            <p:spPr>
              <a:xfrm rot="-10800000" flipV="1">
                <a:off x="2154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3" name="直接连接符 53282"/>
              <p:cNvSpPr/>
              <p:nvPr/>
            </p:nvSpPr>
            <p:spPr>
              <a:xfrm rot="-10800000" flipV="1">
                <a:off x="2562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4" name="直接连接符 53283"/>
              <p:cNvSpPr/>
              <p:nvPr/>
            </p:nvSpPr>
            <p:spPr>
              <a:xfrm rot="-10800000" flipV="1">
                <a:off x="2971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5" name="直接连接符 53284"/>
              <p:cNvSpPr/>
              <p:nvPr/>
            </p:nvSpPr>
            <p:spPr>
              <a:xfrm rot="-10800000" flipV="1">
                <a:off x="3379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6" name="直接连接符 53285"/>
              <p:cNvSpPr/>
              <p:nvPr/>
            </p:nvSpPr>
            <p:spPr>
              <a:xfrm rot="-10800000" flipV="1">
                <a:off x="3787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  <p:sp>
            <p:nvSpPr>
              <p:cNvPr id="20517" name="直接连接符 53286"/>
              <p:cNvSpPr/>
              <p:nvPr/>
            </p:nvSpPr>
            <p:spPr>
              <a:xfrm rot="-10800000" flipV="1">
                <a:off x="4195" y="709"/>
                <a:ext cx="33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sp>
        </p:grpSp>
      </p:grpSp>
      <p:sp>
        <p:nvSpPr>
          <p:cNvPr id="53288" name="直接连接符 53287"/>
          <p:cNvSpPr/>
          <p:nvPr/>
        </p:nvSpPr>
        <p:spPr>
          <a:xfrm>
            <a:off x="4787900" y="2276475"/>
            <a:ext cx="0" cy="431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3289" name="直接连接符 53288"/>
          <p:cNvSpPr/>
          <p:nvPr/>
        </p:nvSpPr>
        <p:spPr>
          <a:xfrm>
            <a:off x="2843213" y="2276475"/>
            <a:ext cx="0" cy="5762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3290" name="直接连接符 53289"/>
          <p:cNvSpPr/>
          <p:nvPr/>
        </p:nvSpPr>
        <p:spPr>
          <a:xfrm>
            <a:off x="6084888" y="2276475"/>
            <a:ext cx="0" cy="5762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3299" name="组合 53298"/>
          <p:cNvGrpSpPr/>
          <p:nvPr/>
        </p:nvGrpSpPr>
        <p:grpSpPr>
          <a:xfrm>
            <a:off x="1270000" y="4775200"/>
            <a:ext cx="5173663" cy="1276350"/>
            <a:chOff x="521" y="2583"/>
            <a:chExt cx="3259" cy="804"/>
          </a:xfrm>
        </p:grpSpPr>
        <p:sp>
          <p:nvSpPr>
            <p:cNvPr id="20522" name="矩形 53292"/>
            <p:cNvSpPr/>
            <p:nvPr/>
          </p:nvSpPr>
          <p:spPr>
            <a:xfrm>
              <a:off x="521" y="2583"/>
              <a:ext cx="325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规定向东为正</a:t>
              </a:r>
              <a:r>
                <a:rPr lang="en-US" altLang="zh-CN" sz="3200" b="1">
                  <a:latin typeface="Arial" panose="020B0604020202020204" pitchFamily="34" charset="0"/>
                  <a:ea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rgbClr val="33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写成算式为：</a:t>
              </a:r>
              <a:endPara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23" name="矩形 53293"/>
            <p:cNvSpPr/>
            <p:nvPr/>
          </p:nvSpPr>
          <p:spPr>
            <a:xfrm>
              <a:off x="1338" y="3022"/>
              <a:ext cx="136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(</a:t>
              </a:r>
              <a:r>
                <a:rPr lang="en-US" altLang="zh-CN" sz="3200" b="1">
                  <a:latin typeface="Times New Roman" panose="02020603050405020304" charset="0"/>
                  <a:ea typeface="宋体" panose="02010600030101010101" pitchFamily="2" charset="-122"/>
                </a:rPr>
                <a:t>-3</a:t>
              </a:r>
              <a:r>
                <a:rPr lang="en-US" altLang="zh-CN" sz="32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)+(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3200" b="1"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5</a:t>
              </a:r>
              <a:r>
                <a:rPr lang="en-US" altLang="zh-CN" sz="32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)  =</a:t>
              </a:r>
              <a:endParaRPr lang="en-US" altLang="zh-CN" sz="3200" b="1">
                <a:solidFill>
                  <a:srgbClr val="3366FF"/>
                </a:solidFill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0524" name="矩形 53294"/>
            <p:cNvSpPr/>
            <p:nvPr/>
          </p:nvSpPr>
          <p:spPr>
            <a:xfrm>
              <a:off x="2698" y="3022"/>
              <a:ext cx="38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+</a:t>
              </a:r>
              <a:r>
                <a:rPr lang="en-US" altLang="zh-CN" sz="3200" b="1">
                  <a:solidFill>
                    <a:srgbClr val="3366FF"/>
                  </a:solidFill>
                  <a:latin typeface="Times New Roman" panose="02020603050405020304" charset="0"/>
                  <a:ea typeface="宋体" panose="02010600030101010101" pitchFamily="2" charset="-122"/>
                  <a:sym typeface="Wingdings" panose="05000000000000000000" pitchFamily="2" charset="2"/>
                </a:rPr>
                <a:t>2</a:t>
              </a:r>
              <a:endParaRPr lang="en-US" altLang="zh-CN" sz="3200" b="1">
                <a:solidFill>
                  <a:srgbClr val="3366FF"/>
                </a:solidFill>
                <a:latin typeface="Times New Roman" panose="0202060305040502030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50637E-6 L -0.21267 1.50637E-6 " pathEditMode="relative" ptsTypes="AA">
                                      <p:cBhvr>
                                        <p:cTn id="19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4.27746E-6 L 0.35052 0.005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0" y="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5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27746E-6 L 0.14184 0.00509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5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60" grpId="0"/>
      <p:bldP spid="5326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2985</Words>
  <Application>WPS 演示</Application>
  <PresentationFormat>宽屏</PresentationFormat>
  <Paragraphs>469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Times New Roman</vt:lpstr>
      <vt:lpstr>华文中宋</vt:lpstr>
      <vt:lpstr>楷体</vt:lpstr>
      <vt:lpstr>楷体_GB2312</vt:lpstr>
      <vt:lpstr>Tahoma</vt:lpstr>
      <vt:lpstr>新宋体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有理数的加法</vt:lpstr>
      <vt:lpstr>PowerPoint 演示文稿</vt:lpstr>
      <vt:lpstr>PowerPoint 演示文稿</vt:lpstr>
      <vt:lpstr>PowerPoint 演示文稿</vt:lpstr>
      <vt:lpstr>PowerPoint 演示文稿</vt:lpstr>
      <vt:lpstr>新知引入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总结归纳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2017-04-26T08:23:00Z</dcterms:created>
  <dcterms:modified xsi:type="dcterms:W3CDTF">2017-07-28T01:58:23Z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